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9"/>
  </p:notesMasterIdLst>
  <p:handoutMasterIdLst>
    <p:handoutMasterId r:id="rId10"/>
  </p:handoutMasterIdLst>
  <p:sldIdLst>
    <p:sldId id="294" r:id="rId2"/>
    <p:sldId id="314" r:id="rId3"/>
    <p:sldId id="305" r:id="rId4"/>
    <p:sldId id="315" r:id="rId5"/>
    <p:sldId id="316" r:id="rId6"/>
    <p:sldId id="317" r:id="rId7"/>
    <p:sldId id="318" r:id="rId8"/>
  </p:sldIdLst>
  <p:sldSz cx="9144000" cy="6858000" type="screen4x3"/>
  <p:notesSz cx="9283700" cy="6985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4B569"/>
    <a:srgbClr val="71AD90"/>
    <a:srgbClr val="78AD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5411" autoAdjust="0"/>
  </p:normalViewPr>
  <p:slideViewPr>
    <p:cSldViewPr>
      <p:cViewPr>
        <p:scale>
          <a:sx n="66" d="100"/>
          <a:sy n="66" d="100"/>
        </p:scale>
        <p:origin x="-1284" y="-6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1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2028" y="-78"/>
      </p:cViewPr>
      <p:guideLst>
        <p:guide orient="horz" pos="2200"/>
        <p:guide pos="29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B1CFE5-0128-4365-9A2F-C885CC28FB97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05CF651-6556-4EA6-9CF1-1198D1F8810C}">
      <dgm:prSet phldrT="[Text]"/>
      <dgm:spPr/>
      <dgm:t>
        <a:bodyPr/>
        <a:lstStyle/>
        <a:p>
          <a:r>
            <a:rPr lang="en-US" b="1" dirty="0" smtClean="0"/>
            <a:t>Early Engagement</a:t>
          </a:r>
        </a:p>
        <a:p>
          <a:r>
            <a:rPr lang="en-US" b="1" dirty="0" smtClean="0"/>
            <a:t>2011 – 2012</a:t>
          </a:r>
          <a:endParaRPr lang="en-US" b="1" dirty="0"/>
        </a:p>
      </dgm:t>
    </dgm:pt>
    <dgm:pt modelId="{47F5D20B-0572-4945-BC82-117C648F6973}" type="parTrans" cxnId="{AE31EDBA-33B9-44EF-A60E-2BEA91362506}">
      <dgm:prSet/>
      <dgm:spPr/>
      <dgm:t>
        <a:bodyPr/>
        <a:lstStyle/>
        <a:p>
          <a:endParaRPr lang="en-US"/>
        </a:p>
      </dgm:t>
    </dgm:pt>
    <dgm:pt modelId="{83F7675D-E0CC-4D72-940F-9DB2914897A9}" type="sibTrans" cxnId="{AE31EDBA-33B9-44EF-A60E-2BEA91362506}">
      <dgm:prSet/>
      <dgm:spPr/>
      <dgm:t>
        <a:bodyPr/>
        <a:lstStyle/>
        <a:p>
          <a:endParaRPr lang="en-US"/>
        </a:p>
      </dgm:t>
    </dgm:pt>
    <dgm:pt modelId="{2330DD6C-D4B8-48EB-B4C3-9D4B08C41E4C}">
      <dgm:prSet/>
      <dgm:spPr/>
      <dgm:t>
        <a:bodyPr/>
        <a:lstStyle/>
        <a:p>
          <a:r>
            <a:rPr lang="en-US" b="1" dirty="0" smtClean="0"/>
            <a:t>Growth Alternatives &amp; Assessment</a:t>
          </a:r>
        </a:p>
        <a:p>
          <a:r>
            <a:rPr lang="en-US" b="1" dirty="0" smtClean="0"/>
            <a:t>1Q 2014 – </a:t>
          </a:r>
        </a:p>
        <a:p>
          <a:r>
            <a:rPr lang="en-US" b="1" dirty="0" smtClean="0"/>
            <a:t>4Q 2014</a:t>
          </a:r>
          <a:endParaRPr lang="en-US" b="1" dirty="0"/>
        </a:p>
      </dgm:t>
    </dgm:pt>
    <dgm:pt modelId="{AFD0C893-3317-4896-A877-DB2EB6D82A82}" type="parTrans" cxnId="{E2F001F4-CDC4-40FE-B914-DEC35D4D7E60}">
      <dgm:prSet/>
      <dgm:spPr/>
      <dgm:t>
        <a:bodyPr/>
        <a:lstStyle/>
        <a:p>
          <a:endParaRPr lang="en-US"/>
        </a:p>
      </dgm:t>
    </dgm:pt>
    <dgm:pt modelId="{1212AAD2-77B8-4D4B-A0F5-12DE1661FAF4}" type="sibTrans" cxnId="{E2F001F4-CDC4-40FE-B914-DEC35D4D7E60}">
      <dgm:prSet/>
      <dgm:spPr/>
      <dgm:t>
        <a:bodyPr/>
        <a:lstStyle/>
        <a:p>
          <a:endParaRPr lang="en-US"/>
        </a:p>
      </dgm:t>
    </dgm:pt>
    <dgm:pt modelId="{F2947AF4-F1AE-46AB-8615-009507DA0C18}">
      <dgm:prSet/>
      <dgm:spPr/>
      <dgm:t>
        <a:bodyPr/>
        <a:lstStyle/>
        <a:p>
          <a:r>
            <a:rPr lang="en-US" b="1" dirty="0" smtClean="0"/>
            <a:t>Draft Plan Policies</a:t>
          </a:r>
        </a:p>
        <a:p>
          <a:r>
            <a:rPr lang="en-US" b="1" dirty="0" smtClean="0"/>
            <a:t>1Q 2014– </a:t>
          </a:r>
        </a:p>
        <a:p>
          <a:r>
            <a:rPr lang="en-US" b="1" dirty="0" smtClean="0"/>
            <a:t>1Q 2015</a:t>
          </a:r>
          <a:endParaRPr lang="en-US" b="1" dirty="0"/>
        </a:p>
      </dgm:t>
    </dgm:pt>
    <dgm:pt modelId="{AAFDB639-6895-4FBB-A207-B142EBFCDFBE}" type="parTrans" cxnId="{AA0DF602-0CDC-4AC0-B483-C3ADFEC076FC}">
      <dgm:prSet/>
      <dgm:spPr/>
      <dgm:t>
        <a:bodyPr/>
        <a:lstStyle/>
        <a:p>
          <a:endParaRPr lang="en-US"/>
        </a:p>
      </dgm:t>
    </dgm:pt>
    <dgm:pt modelId="{3E430978-FE30-492E-919F-53F31D341B68}" type="sibTrans" cxnId="{AA0DF602-0CDC-4AC0-B483-C3ADFEC076FC}">
      <dgm:prSet/>
      <dgm:spPr/>
      <dgm:t>
        <a:bodyPr/>
        <a:lstStyle/>
        <a:p>
          <a:endParaRPr lang="en-US"/>
        </a:p>
      </dgm:t>
    </dgm:pt>
    <dgm:pt modelId="{FE12BB48-9706-46F3-B5E5-A4DB6FD97E04}">
      <dgm:prSet/>
      <dgm:spPr/>
      <dgm:t>
        <a:bodyPr/>
        <a:lstStyle/>
        <a:p>
          <a:r>
            <a:rPr lang="en-US" b="1" dirty="0" smtClean="0"/>
            <a:t>City Council Reviews Recommended Plan</a:t>
          </a:r>
        </a:p>
        <a:p>
          <a:r>
            <a:rPr lang="en-US" b="1" dirty="0" smtClean="0"/>
            <a:t>1Q – 2Q 2015</a:t>
          </a:r>
          <a:endParaRPr lang="en-US" b="1" dirty="0"/>
        </a:p>
      </dgm:t>
    </dgm:pt>
    <dgm:pt modelId="{2D6AC917-F425-4EC4-B2DD-BBDC8A0C5494}" type="parTrans" cxnId="{30C9D384-6C24-4419-B8E7-B6451B8DBB62}">
      <dgm:prSet/>
      <dgm:spPr/>
      <dgm:t>
        <a:bodyPr/>
        <a:lstStyle/>
        <a:p>
          <a:endParaRPr lang="en-US"/>
        </a:p>
      </dgm:t>
    </dgm:pt>
    <dgm:pt modelId="{67627CC7-DE46-4443-9DB0-B7507EF31D58}" type="sibTrans" cxnId="{30C9D384-6C24-4419-B8E7-B6451B8DBB62}">
      <dgm:prSet/>
      <dgm:spPr/>
      <dgm:t>
        <a:bodyPr/>
        <a:lstStyle/>
        <a:p>
          <a:endParaRPr lang="en-US"/>
        </a:p>
      </dgm:t>
    </dgm:pt>
    <dgm:pt modelId="{F54D5586-394F-436C-BD87-51902204F216}">
      <dgm:prSet phldrT="[Text]"/>
      <dgm:spPr/>
      <dgm:t>
        <a:bodyPr/>
        <a:lstStyle/>
        <a:p>
          <a:r>
            <a:rPr lang="en-US" b="1" dirty="0" smtClean="0"/>
            <a:t>Project Planning and Research</a:t>
          </a:r>
        </a:p>
        <a:p>
          <a:r>
            <a:rPr lang="en-US" b="1" dirty="0" smtClean="0"/>
            <a:t>3Q 2013-</a:t>
          </a:r>
        </a:p>
        <a:p>
          <a:r>
            <a:rPr lang="en-US" b="1" dirty="0" smtClean="0"/>
            <a:t>1Q 2014</a:t>
          </a:r>
          <a:endParaRPr lang="en-US" b="1" dirty="0"/>
        </a:p>
      </dgm:t>
    </dgm:pt>
    <dgm:pt modelId="{C4CC0BFF-EB81-4692-B39E-2BC36B922326}" type="parTrans" cxnId="{7B731BA1-E29C-4B6E-AB96-BD96A97CEAFA}">
      <dgm:prSet/>
      <dgm:spPr/>
      <dgm:t>
        <a:bodyPr/>
        <a:lstStyle/>
        <a:p>
          <a:endParaRPr lang="en-US"/>
        </a:p>
      </dgm:t>
    </dgm:pt>
    <dgm:pt modelId="{C669DB11-8C53-428C-9691-4EB3F9927D43}" type="sibTrans" cxnId="{7B731BA1-E29C-4B6E-AB96-BD96A97CEAFA}">
      <dgm:prSet/>
      <dgm:spPr/>
      <dgm:t>
        <a:bodyPr/>
        <a:lstStyle/>
        <a:p>
          <a:endParaRPr lang="en-US"/>
        </a:p>
      </dgm:t>
    </dgm:pt>
    <dgm:pt modelId="{35E9FF86-5F5A-4280-BFDD-0A75C8E93B61}">
      <dgm:prSet phldrT="[Text]"/>
      <dgm:spPr/>
      <dgm:t>
        <a:bodyPr/>
        <a:lstStyle/>
        <a:p>
          <a:r>
            <a:rPr lang="en-US" b="1" dirty="0" smtClean="0"/>
            <a:t>Annual Amendments Spring 2013</a:t>
          </a:r>
          <a:endParaRPr lang="en-US" b="1" dirty="0"/>
        </a:p>
      </dgm:t>
    </dgm:pt>
    <dgm:pt modelId="{427EE05F-566C-46FF-9EFC-9A12B0055731}" type="parTrans" cxnId="{912CC084-3E1A-4DAC-8E6C-519820C673F8}">
      <dgm:prSet/>
      <dgm:spPr/>
      <dgm:t>
        <a:bodyPr/>
        <a:lstStyle/>
        <a:p>
          <a:endParaRPr lang="en-US"/>
        </a:p>
      </dgm:t>
    </dgm:pt>
    <dgm:pt modelId="{C8B39D16-136A-4F7C-8FFB-35CFF51924D9}" type="sibTrans" cxnId="{912CC084-3E1A-4DAC-8E6C-519820C673F8}">
      <dgm:prSet/>
      <dgm:spPr/>
      <dgm:t>
        <a:bodyPr/>
        <a:lstStyle/>
        <a:p>
          <a:endParaRPr lang="en-US"/>
        </a:p>
      </dgm:t>
    </dgm:pt>
    <dgm:pt modelId="{945ADDC7-7669-4BB0-BA26-DDA18E7A7C30}">
      <dgm:prSet phldrT="[Text]"/>
      <dgm:spPr/>
      <dgm:t>
        <a:bodyPr/>
        <a:lstStyle/>
        <a:p>
          <a:r>
            <a:rPr lang="en-US" b="1" dirty="0" smtClean="0"/>
            <a:t>Climate Action</a:t>
          </a:r>
          <a:endParaRPr lang="en-US" b="1" dirty="0"/>
        </a:p>
      </dgm:t>
    </dgm:pt>
    <dgm:pt modelId="{B3F36276-9477-4AA5-B889-AD8BADFF8F6C}" type="parTrans" cxnId="{8A7151E1-27B4-419A-A339-653DCAF7D9CA}">
      <dgm:prSet/>
      <dgm:spPr/>
      <dgm:t>
        <a:bodyPr/>
        <a:lstStyle/>
        <a:p>
          <a:endParaRPr lang="en-US"/>
        </a:p>
      </dgm:t>
    </dgm:pt>
    <dgm:pt modelId="{3FE71734-F64B-450D-9555-F5F352FD3E49}" type="sibTrans" cxnId="{8A7151E1-27B4-419A-A339-653DCAF7D9CA}">
      <dgm:prSet/>
      <dgm:spPr/>
      <dgm:t>
        <a:bodyPr/>
        <a:lstStyle/>
        <a:p>
          <a:endParaRPr lang="en-US"/>
        </a:p>
      </dgm:t>
    </dgm:pt>
    <dgm:pt modelId="{EF01C7DB-5786-4DB4-8B06-74CC9A1A55CB}">
      <dgm:prSet phldrT="[Text]"/>
      <dgm:spPr/>
      <dgm:t>
        <a:bodyPr/>
        <a:lstStyle/>
        <a:p>
          <a:r>
            <a:rPr lang="en-US" b="1" dirty="0" smtClean="0"/>
            <a:t>Transit Communities</a:t>
          </a:r>
          <a:endParaRPr lang="en-US" b="1" dirty="0"/>
        </a:p>
      </dgm:t>
    </dgm:pt>
    <dgm:pt modelId="{485FA7A1-9E5B-45A7-9B42-AF177A87D623}" type="parTrans" cxnId="{1AE64EB5-316A-4008-A156-9D2CF0C78967}">
      <dgm:prSet/>
      <dgm:spPr/>
      <dgm:t>
        <a:bodyPr/>
        <a:lstStyle/>
        <a:p>
          <a:endParaRPr lang="en-US"/>
        </a:p>
      </dgm:t>
    </dgm:pt>
    <dgm:pt modelId="{92B5FD14-B4FA-499F-A240-81ECFF1D1273}" type="sibTrans" cxnId="{1AE64EB5-316A-4008-A156-9D2CF0C78967}">
      <dgm:prSet/>
      <dgm:spPr/>
      <dgm:t>
        <a:bodyPr/>
        <a:lstStyle/>
        <a:p>
          <a:endParaRPr lang="en-US"/>
        </a:p>
      </dgm:t>
    </dgm:pt>
    <dgm:pt modelId="{54943FD9-9167-4C18-94F7-1FF8B37DE905}">
      <dgm:prSet phldrT="[Text]"/>
      <dgm:spPr/>
      <dgm:t>
        <a:bodyPr/>
        <a:lstStyle/>
        <a:p>
          <a:endParaRPr lang="en-US" b="1" dirty="0"/>
        </a:p>
      </dgm:t>
    </dgm:pt>
    <dgm:pt modelId="{59ED9CAD-FB01-43E6-A5EB-0778B820DCFF}" type="parTrans" cxnId="{8444E993-DEE2-4CA2-BC65-4FFC4BC8505D}">
      <dgm:prSet/>
      <dgm:spPr/>
      <dgm:t>
        <a:bodyPr/>
        <a:lstStyle/>
        <a:p>
          <a:endParaRPr lang="en-US"/>
        </a:p>
      </dgm:t>
    </dgm:pt>
    <dgm:pt modelId="{5B8C922F-C8EC-4167-8E16-D2E227E01971}" type="sibTrans" cxnId="{8444E993-DEE2-4CA2-BC65-4FFC4BC8505D}">
      <dgm:prSet/>
      <dgm:spPr/>
      <dgm:t>
        <a:bodyPr/>
        <a:lstStyle/>
        <a:p>
          <a:endParaRPr lang="en-US"/>
        </a:p>
      </dgm:t>
    </dgm:pt>
    <dgm:pt modelId="{6062EAD5-B600-421E-9262-6E78C9E2D31A}">
      <dgm:prSet phldrT="[Text]"/>
      <dgm:spPr/>
      <dgm:t>
        <a:bodyPr/>
        <a:lstStyle/>
        <a:p>
          <a:r>
            <a:rPr lang="en-US" b="1" dirty="0" smtClean="0"/>
            <a:t>Healthy Food</a:t>
          </a:r>
          <a:endParaRPr lang="en-US" b="1" dirty="0"/>
        </a:p>
      </dgm:t>
    </dgm:pt>
    <dgm:pt modelId="{3DB7FA6A-483D-406C-BBF9-6A968A5921F6}" type="parTrans" cxnId="{3C9DEBFE-4B6A-49E3-A96B-0E8AC14706E4}">
      <dgm:prSet/>
      <dgm:spPr/>
      <dgm:t>
        <a:bodyPr/>
        <a:lstStyle/>
        <a:p>
          <a:endParaRPr lang="en-US"/>
        </a:p>
      </dgm:t>
    </dgm:pt>
    <dgm:pt modelId="{257FF1CE-5F62-44B8-BFF0-9EFC61671DF3}" type="sibTrans" cxnId="{3C9DEBFE-4B6A-49E3-A96B-0E8AC14706E4}">
      <dgm:prSet/>
      <dgm:spPr/>
      <dgm:t>
        <a:bodyPr/>
        <a:lstStyle/>
        <a:p>
          <a:endParaRPr lang="en-US"/>
        </a:p>
      </dgm:t>
    </dgm:pt>
    <dgm:pt modelId="{72C92003-8BFD-40DA-A991-10C314CDC5BA}">
      <dgm:prSet phldrT="[Text]"/>
      <dgm:spPr/>
      <dgm:t>
        <a:bodyPr/>
        <a:lstStyle/>
        <a:p>
          <a:r>
            <a:rPr lang="en-US" b="1" dirty="0" smtClean="0"/>
            <a:t>Urban Design</a:t>
          </a:r>
          <a:endParaRPr lang="en-US" b="1" dirty="0"/>
        </a:p>
      </dgm:t>
    </dgm:pt>
    <dgm:pt modelId="{664903C8-868A-4370-BD34-A8A5ED959321}" type="parTrans" cxnId="{D812ECBC-C471-4A29-A3B4-A28397EB0516}">
      <dgm:prSet/>
      <dgm:spPr/>
      <dgm:t>
        <a:bodyPr/>
        <a:lstStyle/>
        <a:p>
          <a:endParaRPr lang="en-US"/>
        </a:p>
      </dgm:t>
    </dgm:pt>
    <dgm:pt modelId="{DE003EB3-DD75-4E3F-8D76-4AAC6901CAEE}" type="sibTrans" cxnId="{D812ECBC-C471-4A29-A3B4-A28397EB0516}">
      <dgm:prSet/>
      <dgm:spPr/>
      <dgm:t>
        <a:bodyPr/>
        <a:lstStyle/>
        <a:p>
          <a:endParaRPr lang="en-US"/>
        </a:p>
      </dgm:t>
    </dgm:pt>
    <dgm:pt modelId="{A60EC270-2DC3-49F5-83B2-6045948DE9DE}" type="pres">
      <dgm:prSet presAssocID="{97B1CFE5-0128-4365-9A2F-C885CC28FB97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7314C7B-4DE8-4519-838D-7699FE8C721D}" type="pres">
      <dgm:prSet presAssocID="{97B1CFE5-0128-4365-9A2F-C885CC28FB97}" presName="arrow" presStyleLbl="bgShp" presStyleIdx="0" presStyleCnt="1"/>
      <dgm:spPr/>
    </dgm:pt>
    <dgm:pt modelId="{3470C48F-41DC-4434-9851-6AB4A969917F}" type="pres">
      <dgm:prSet presAssocID="{97B1CFE5-0128-4365-9A2F-C885CC28FB97}" presName="linearProcess" presStyleCnt="0"/>
      <dgm:spPr/>
    </dgm:pt>
    <dgm:pt modelId="{008AD1B9-D1BC-4469-B58A-3E4A4A8A7E10}" type="pres">
      <dgm:prSet presAssocID="{D05CF651-6556-4EA6-9CF1-1198D1F8810C}" presName="textNode" presStyleLbl="node1" presStyleIdx="0" presStyleCnt="6" custLinFactX="11441" custLinFactNeighborX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441849-5069-4DE1-ADD7-898231D55CA3}" type="pres">
      <dgm:prSet presAssocID="{83F7675D-E0CC-4D72-940F-9DB2914897A9}" presName="sibTrans" presStyleCnt="0"/>
      <dgm:spPr/>
    </dgm:pt>
    <dgm:pt modelId="{1DDA14FF-906A-498B-A7CC-AE61B72E43FE}" type="pres">
      <dgm:prSet presAssocID="{35E9FF86-5F5A-4280-BFDD-0A75C8E93B61}" presName="textNode" presStyleLbl="node1" presStyleIdx="1" presStyleCnt="6" custLinFactX="11423" custLinFactNeighborX="100000" custLinFactNeighborY="12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79F6C2-4320-4EDF-8036-A8986F0BDCDD}" type="pres">
      <dgm:prSet presAssocID="{C8B39D16-136A-4F7C-8FFB-35CFF51924D9}" presName="sibTrans" presStyleCnt="0"/>
      <dgm:spPr/>
    </dgm:pt>
    <dgm:pt modelId="{9C8C86E3-ED58-4469-99BA-DC9CC5272F48}" type="pres">
      <dgm:prSet presAssocID="{F54D5586-394F-436C-BD87-51902204F216}" presName="textNode" presStyleLbl="node1" presStyleIdx="2" presStyleCnt="6" custLinFactX="13685" custLinFactNeighborX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5E3FD3-0A20-4462-96AB-AEEA6F22FF38}" type="pres">
      <dgm:prSet presAssocID="{C669DB11-8C53-428C-9691-4EB3F9927D43}" presName="sibTrans" presStyleCnt="0"/>
      <dgm:spPr/>
    </dgm:pt>
    <dgm:pt modelId="{A5900D49-BD23-42A7-A6B1-8710567108E0}" type="pres">
      <dgm:prSet presAssocID="{2330DD6C-D4B8-48EB-B4C3-9D4B08C41E4C}" presName="textNode" presStyleLbl="node1" presStyleIdx="3" presStyleCnt="6" custLinFactX="12060" custLinFactNeighborX="100000" custLinFactNeighborY="-665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E641AA-1591-4894-B250-F2E996937A71}" type="pres">
      <dgm:prSet presAssocID="{1212AAD2-77B8-4D4B-A0F5-12DE1661FAF4}" presName="sibTrans" presStyleCnt="0"/>
      <dgm:spPr/>
    </dgm:pt>
    <dgm:pt modelId="{E8F6779F-DD11-4A18-A8B0-824FA25E1094}" type="pres">
      <dgm:prSet presAssocID="{F2947AF4-F1AE-46AB-8615-009507DA0C18}" presName="textNode" presStyleLbl="node1" presStyleIdx="4" presStyleCnt="6" custLinFactX="-82037" custLinFactNeighborX="-100000" custLinFactNeighborY="394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5C73A6-AC4A-4413-A9DA-2058F9D8FDB6}" type="pres">
      <dgm:prSet presAssocID="{3E430978-FE30-492E-919F-53F31D341B68}" presName="sibTrans" presStyleCnt="0"/>
      <dgm:spPr/>
    </dgm:pt>
    <dgm:pt modelId="{A2E4F0FA-0B7C-4B6A-97C9-B276ABE2FE3B}" type="pres">
      <dgm:prSet presAssocID="{FE12BB48-9706-46F3-B5E5-A4DB6FD97E04}" presName="textNode" presStyleLbl="node1" presStyleIdx="5" presStyleCnt="6" custLinFactX="-77357" custLinFactNeighborX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0C9D384-6C24-4419-B8E7-B6451B8DBB62}" srcId="{97B1CFE5-0128-4365-9A2F-C885CC28FB97}" destId="{FE12BB48-9706-46F3-B5E5-A4DB6FD97E04}" srcOrd="5" destOrd="0" parTransId="{2D6AC917-F425-4EC4-B2DD-BBDC8A0C5494}" sibTransId="{67627CC7-DE46-4443-9DB0-B7507EF31D58}"/>
    <dgm:cxn modelId="{06E9EAE8-8B21-4572-A31B-D9F9F40FA7E1}" type="presOf" srcId="{F54D5586-394F-436C-BD87-51902204F216}" destId="{9C8C86E3-ED58-4469-99BA-DC9CC5272F48}" srcOrd="0" destOrd="0" presId="urn:microsoft.com/office/officeart/2005/8/layout/hProcess9"/>
    <dgm:cxn modelId="{1AE64EB5-316A-4008-A156-9D2CF0C78967}" srcId="{35E9FF86-5F5A-4280-BFDD-0A75C8E93B61}" destId="{EF01C7DB-5786-4DB4-8B06-74CC9A1A55CB}" srcOrd="3" destOrd="0" parTransId="{485FA7A1-9E5B-45A7-9B42-AF177A87D623}" sibTransId="{92B5FD14-B4FA-499F-A240-81ECFF1D1273}"/>
    <dgm:cxn modelId="{AA0DF602-0CDC-4AC0-B483-C3ADFEC076FC}" srcId="{97B1CFE5-0128-4365-9A2F-C885CC28FB97}" destId="{F2947AF4-F1AE-46AB-8615-009507DA0C18}" srcOrd="4" destOrd="0" parTransId="{AAFDB639-6895-4FBB-A207-B142EBFCDFBE}" sibTransId="{3E430978-FE30-492E-919F-53F31D341B68}"/>
    <dgm:cxn modelId="{2848D8D6-E31A-4AF6-B78A-F87E33EC972C}" type="presOf" srcId="{54943FD9-9167-4C18-94F7-1FF8B37DE905}" destId="{1DDA14FF-906A-498B-A7CC-AE61B72E43FE}" srcOrd="0" destOrd="5" presId="urn:microsoft.com/office/officeart/2005/8/layout/hProcess9"/>
    <dgm:cxn modelId="{912CC084-3E1A-4DAC-8E6C-519820C673F8}" srcId="{97B1CFE5-0128-4365-9A2F-C885CC28FB97}" destId="{35E9FF86-5F5A-4280-BFDD-0A75C8E93B61}" srcOrd="1" destOrd="0" parTransId="{427EE05F-566C-46FF-9EFC-9A12B0055731}" sibTransId="{C8B39D16-136A-4F7C-8FFB-35CFF51924D9}"/>
    <dgm:cxn modelId="{8A7151E1-27B4-419A-A339-653DCAF7D9CA}" srcId="{35E9FF86-5F5A-4280-BFDD-0A75C8E93B61}" destId="{945ADDC7-7669-4BB0-BA26-DDA18E7A7C30}" srcOrd="0" destOrd="0" parTransId="{B3F36276-9477-4AA5-B889-AD8BADFF8F6C}" sibTransId="{3FE71734-F64B-450D-9555-F5F352FD3E49}"/>
    <dgm:cxn modelId="{2411A229-CC96-445C-88A1-21F1AA0FF71C}" type="presOf" srcId="{72C92003-8BFD-40DA-A991-10C314CDC5BA}" destId="{1DDA14FF-906A-498B-A7CC-AE61B72E43FE}" srcOrd="0" destOrd="3" presId="urn:microsoft.com/office/officeart/2005/8/layout/hProcess9"/>
    <dgm:cxn modelId="{7B731BA1-E29C-4B6E-AB96-BD96A97CEAFA}" srcId="{97B1CFE5-0128-4365-9A2F-C885CC28FB97}" destId="{F54D5586-394F-436C-BD87-51902204F216}" srcOrd="2" destOrd="0" parTransId="{C4CC0BFF-EB81-4692-B39E-2BC36B922326}" sibTransId="{C669DB11-8C53-428C-9691-4EB3F9927D43}"/>
    <dgm:cxn modelId="{8444E993-DEE2-4CA2-BC65-4FFC4BC8505D}" srcId="{35E9FF86-5F5A-4280-BFDD-0A75C8E93B61}" destId="{54943FD9-9167-4C18-94F7-1FF8B37DE905}" srcOrd="4" destOrd="0" parTransId="{59ED9CAD-FB01-43E6-A5EB-0778B820DCFF}" sibTransId="{5B8C922F-C8EC-4167-8E16-D2E227E01971}"/>
    <dgm:cxn modelId="{079BA782-01C6-4C9B-B2B0-C0904DF1E493}" type="presOf" srcId="{97B1CFE5-0128-4365-9A2F-C885CC28FB97}" destId="{A60EC270-2DC3-49F5-83B2-6045948DE9DE}" srcOrd="0" destOrd="0" presId="urn:microsoft.com/office/officeart/2005/8/layout/hProcess9"/>
    <dgm:cxn modelId="{3C9DEBFE-4B6A-49E3-A96B-0E8AC14706E4}" srcId="{35E9FF86-5F5A-4280-BFDD-0A75C8E93B61}" destId="{6062EAD5-B600-421E-9262-6E78C9E2D31A}" srcOrd="1" destOrd="0" parTransId="{3DB7FA6A-483D-406C-BBF9-6A968A5921F6}" sibTransId="{257FF1CE-5F62-44B8-BFF0-9EFC61671DF3}"/>
    <dgm:cxn modelId="{0DF4361E-7ED4-4774-84B0-82CAB048AFE8}" type="presOf" srcId="{2330DD6C-D4B8-48EB-B4C3-9D4B08C41E4C}" destId="{A5900D49-BD23-42A7-A6B1-8710567108E0}" srcOrd="0" destOrd="0" presId="urn:microsoft.com/office/officeart/2005/8/layout/hProcess9"/>
    <dgm:cxn modelId="{AE31EDBA-33B9-44EF-A60E-2BEA91362506}" srcId="{97B1CFE5-0128-4365-9A2F-C885CC28FB97}" destId="{D05CF651-6556-4EA6-9CF1-1198D1F8810C}" srcOrd="0" destOrd="0" parTransId="{47F5D20B-0572-4945-BC82-117C648F6973}" sibTransId="{83F7675D-E0CC-4D72-940F-9DB2914897A9}"/>
    <dgm:cxn modelId="{A8168657-CBBB-4DB9-9775-2496EA900252}" type="presOf" srcId="{F2947AF4-F1AE-46AB-8615-009507DA0C18}" destId="{E8F6779F-DD11-4A18-A8B0-824FA25E1094}" srcOrd="0" destOrd="0" presId="urn:microsoft.com/office/officeart/2005/8/layout/hProcess9"/>
    <dgm:cxn modelId="{45EB8BB4-5E96-437E-91F5-300E4C8F27B2}" type="presOf" srcId="{D05CF651-6556-4EA6-9CF1-1198D1F8810C}" destId="{008AD1B9-D1BC-4469-B58A-3E4A4A8A7E10}" srcOrd="0" destOrd="0" presId="urn:microsoft.com/office/officeart/2005/8/layout/hProcess9"/>
    <dgm:cxn modelId="{8563FE2F-3A91-4842-A88D-1057A8991B8B}" type="presOf" srcId="{EF01C7DB-5786-4DB4-8B06-74CC9A1A55CB}" destId="{1DDA14FF-906A-498B-A7CC-AE61B72E43FE}" srcOrd="0" destOrd="4" presId="urn:microsoft.com/office/officeart/2005/8/layout/hProcess9"/>
    <dgm:cxn modelId="{34B6DDA4-7D66-461F-A409-0D3CCE49001E}" type="presOf" srcId="{FE12BB48-9706-46F3-B5E5-A4DB6FD97E04}" destId="{A2E4F0FA-0B7C-4B6A-97C9-B276ABE2FE3B}" srcOrd="0" destOrd="0" presId="urn:microsoft.com/office/officeart/2005/8/layout/hProcess9"/>
    <dgm:cxn modelId="{D812ECBC-C471-4A29-A3B4-A28397EB0516}" srcId="{35E9FF86-5F5A-4280-BFDD-0A75C8E93B61}" destId="{72C92003-8BFD-40DA-A991-10C314CDC5BA}" srcOrd="2" destOrd="0" parTransId="{664903C8-868A-4370-BD34-A8A5ED959321}" sibTransId="{DE003EB3-DD75-4E3F-8D76-4AAC6901CAEE}"/>
    <dgm:cxn modelId="{4B92E2CD-6967-48BB-BA7C-B8AE0FB547F1}" type="presOf" srcId="{6062EAD5-B600-421E-9262-6E78C9E2D31A}" destId="{1DDA14FF-906A-498B-A7CC-AE61B72E43FE}" srcOrd="0" destOrd="2" presId="urn:microsoft.com/office/officeart/2005/8/layout/hProcess9"/>
    <dgm:cxn modelId="{E2F001F4-CDC4-40FE-B914-DEC35D4D7E60}" srcId="{97B1CFE5-0128-4365-9A2F-C885CC28FB97}" destId="{2330DD6C-D4B8-48EB-B4C3-9D4B08C41E4C}" srcOrd="3" destOrd="0" parTransId="{AFD0C893-3317-4896-A877-DB2EB6D82A82}" sibTransId="{1212AAD2-77B8-4D4B-A0F5-12DE1661FAF4}"/>
    <dgm:cxn modelId="{0F755B2E-685B-49B4-B33F-1010A69DB7A2}" type="presOf" srcId="{35E9FF86-5F5A-4280-BFDD-0A75C8E93B61}" destId="{1DDA14FF-906A-498B-A7CC-AE61B72E43FE}" srcOrd="0" destOrd="0" presId="urn:microsoft.com/office/officeart/2005/8/layout/hProcess9"/>
    <dgm:cxn modelId="{86C093FC-F1E8-45AB-BBE4-37A57A458B03}" type="presOf" srcId="{945ADDC7-7669-4BB0-BA26-DDA18E7A7C30}" destId="{1DDA14FF-906A-498B-A7CC-AE61B72E43FE}" srcOrd="0" destOrd="1" presId="urn:microsoft.com/office/officeart/2005/8/layout/hProcess9"/>
    <dgm:cxn modelId="{74A1F0F8-4B3A-46B1-A367-C2128049BB97}" type="presParOf" srcId="{A60EC270-2DC3-49F5-83B2-6045948DE9DE}" destId="{A7314C7B-4DE8-4519-838D-7699FE8C721D}" srcOrd="0" destOrd="0" presId="urn:microsoft.com/office/officeart/2005/8/layout/hProcess9"/>
    <dgm:cxn modelId="{7FC25EA3-DF85-484C-84B6-1FB8CA5AB347}" type="presParOf" srcId="{A60EC270-2DC3-49F5-83B2-6045948DE9DE}" destId="{3470C48F-41DC-4434-9851-6AB4A969917F}" srcOrd="1" destOrd="0" presId="urn:microsoft.com/office/officeart/2005/8/layout/hProcess9"/>
    <dgm:cxn modelId="{F4EFD1BC-563A-4A61-A639-B9FDAF1EDA64}" type="presParOf" srcId="{3470C48F-41DC-4434-9851-6AB4A969917F}" destId="{008AD1B9-D1BC-4469-B58A-3E4A4A8A7E10}" srcOrd="0" destOrd="0" presId="urn:microsoft.com/office/officeart/2005/8/layout/hProcess9"/>
    <dgm:cxn modelId="{83113A56-7811-421B-AF23-28AE7F829764}" type="presParOf" srcId="{3470C48F-41DC-4434-9851-6AB4A969917F}" destId="{D8441849-5069-4DE1-ADD7-898231D55CA3}" srcOrd="1" destOrd="0" presId="urn:microsoft.com/office/officeart/2005/8/layout/hProcess9"/>
    <dgm:cxn modelId="{FCD4D6BE-0D52-467A-A9FF-3356B22A89ED}" type="presParOf" srcId="{3470C48F-41DC-4434-9851-6AB4A969917F}" destId="{1DDA14FF-906A-498B-A7CC-AE61B72E43FE}" srcOrd="2" destOrd="0" presId="urn:microsoft.com/office/officeart/2005/8/layout/hProcess9"/>
    <dgm:cxn modelId="{8513475A-8A12-4C62-A07D-125DD44582A2}" type="presParOf" srcId="{3470C48F-41DC-4434-9851-6AB4A969917F}" destId="{E779F6C2-4320-4EDF-8036-A8986F0BDCDD}" srcOrd="3" destOrd="0" presId="urn:microsoft.com/office/officeart/2005/8/layout/hProcess9"/>
    <dgm:cxn modelId="{A077A9BC-1B60-47CC-BCA5-8D66426E6D98}" type="presParOf" srcId="{3470C48F-41DC-4434-9851-6AB4A969917F}" destId="{9C8C86E3-ED58-4469-99BA-DC9CC5272F48}" srcOrd="4" destOrd="0" presId="urn:microsoft.com/office/officeart/2005/8/layout/hProcess9"/>
    <dgm:cxn modelId="{A5C01016-1BC2-47E0-B23A-5D5EF49C89DB}" type="presParOf" srcId="{3470C48F-41DC-4434-9851-6AB4A969917F}" destId="{5E5E3FD3-0A20-4462-96AB-AEEA6F22FF38}" srcOrd="5" destOrd="0" presId="urn:microsoft.com/office/officeart/2005/8/layout/hProcess9"/>
    <dgm:cxn modelId="{FED3FEF2-96AF-4096-B8BF-5976BDC12218}" type="presParOf" srcId="{3470C48F-41DC-4434-9851-6AB4A969917F}" destId="{A5900D49-BD23-42A7-A6B1-8710567108E0}" srcOrd="6" destOrd="0" presId="urn:microsoft.com/office/officeart/2005/8/layout/hProcess9"/>
    <dgm:cxn modelId="{CF31D2B8-9C72-4052-A3B2-B3A429660CBA}" type="presParOf" srcId="{3470C48F-41DC-4434-9851-6AB4A969917F}" destId="{19E641AA-1591-4894-B250-F2E996937A71}" srcOrd="7" destOrd="0" presId="urn:microsoft.com/office/officeart/2005/8/layout/hProcess9"/>
    <dgm:cxn modelId="{22773ADA-2D0F-446B-B82A-2C3C75BBD52F}" type="presParOf" srcId="{3470C48F-41DC-4434-9851-6AB4A969917F}" destId="{E8F6779F-DD11-4A18-A8B0-824FA25E1094}" srcOrd="8" destOrd="0" presId="urn:microsoft.com/office/officeart/2005/8/layout/hProcess9"/>
    <dgm:cxn modelId="{E6CC3927-84C5-4E2C-A5BF-98C9AA3A135C}" type="presParOf" srcId="{3470C48F-41DC-4434-9851-6AB4A969917F}" destId="{965C73A6-AC4A-4413-A9DA-2058F9D8FDB6}" srcOrd="9" destOrd="0" presId="urn:microsoft.com/office/officeart/2005/8/layout/hProcess9"/>
    <dgm:cxn modelId="{D30CC8D8-DEA5-4CB2-9AE0-425BCD39C8DF}" type="presParOf" srcId="{3470C48F-41DC-4434-9851-6AB4A969917F}" destId="{A2E4F0FA-0B7C-4B6A-97C9-B276ABE2FE3B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314C7B-4DE8-4519-838D-7699FE8C721D}">
      <dsp:nvSpPr>
        <dsp:cNvPr id="0" name=""/>
        <dsp:cNvSpPr/>
      </dsp:nvSpPr>
      <dsp:spPr>
        <a:xfrm>
          <a:off x="611504" y="0"/>
          <a:ext cx="6930390" cy="44958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8AD1B9-D1BC-4469-B58A-3E4A4A8A7E10}">
      <dsp:nvSpPr>
        <dsp:cNvPr id="0" name=""/>
        <dsp:cNvSpPr/>
      </dsp:nvSpPr>
      <dsp:spPr>
        <a:xfrm>
          <a:off x="223991" y="1348740"/>
          <a:ext cx="1297851" cy="1798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Early Engagement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2011 – 2012</a:t>
          </a:r>
          <a:endParaRPr lang="en-US" sz="1300" b="1" kern="1200" dirty="0"/>
        </a:p>
      </dsp:txBody>
      <dsp:txXfrm>
        <a:off x="287347" y="1412096"/>
        <a:ext cx="1171139" cy="1671608"/>
      </dsp:txXfrm>
    </dsp:sp>
    <dsp:sp modelId="{1DDA14FF-906A-498B-A7CC-AE61B72E43FE}">
      <dsp:nvSpPr>
        <dsp:cNvPr id="0" name=""/>
        <dsp:cNvSpPr/>
      </dsp:nvSpPr>
      <dsp:spPr>
        <a:xfrm>
          <a:off x="1593369" y="1371596"/>
          <a:ext cx="1297851" cy="1798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Annual Amendments Spring 2013</a:t>
          </a:r>
          <a:endParaRPr lang="en-US" sz="1300" b="1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1" kern="1200" dirty="0" smtClean="0"/>
            <a:t>Climate Action</a:t>
          </a:r>
          <a:endParaRPr lang="en-US" sz="1000" b="1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1" kern="1200" dirty="0" smtClean="0"/>
            <a:t>Healthy Food</a:t>
          </a:r>
          <a:endParaRPr lang="en-US" sz="1000" b="1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1" kern="1200" dirty="0" smtClean="0"/>
            <a:t>Urban Design</a:t>
          </a:r>
          <a:endParaRPr lang="en-US" sz="1000" b="1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1" kern="1200" dirty="0" smtClean="0"/>
            <a:t>Transit Communities</a:t>
          </a:r>
          <a:endParaRPr lang="en-US" sz="1000" b="1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000" b="1" kern="1200" dirty="0"/>
        </a:p>
      </dsp:txBody>
      <dsp:txXfrm>
        <a:off x="1656725" y="1434952"/>
        <a:ext cx="1171139" cy="1671608"/>
      </dsp:txXfrm>
    </dsp:sp>
    <dsp:sp modelId="{9C8C86E3-ED58-4469-99BA-DC9CC5272F48}">
      <dsp:nvSpPr>
        <dsp:cNvPr id="0" name=""/>
        <dsp:cNvSpPr/>
      </dsp:nvSpPr>
      <dsp:spPr>
        <a:xfrm>
          <a:off x="2992339" y="1348740"/>
          <a:ext cx="1297851" cy="1798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Project Planning and Research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3Q 2013-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1Q 2014</a:t>
          </a:r>
          <a:endParaRPr lang="en-US" sz="1300" b="1" kern="1200" dirty="0"/>
        </a:p>
      </dsp:txBody>
      <dsp:txXfrm>
        <a:off x="3055695" y="1412096"/>
        <a:ext cx="1171139" cy="1671608"/>
      </dsp:txXfrm>
    </dsp:sp>
    <dsp:sp modelId="{A5900D49-BD23-42A7-A6B1-8710567108E0}">
      <dsp:nvSpPr>
        <dsp:cNvPr id="0" name=""/>
        <dsp:cNvSpPr/>
      </dsp:nvSpPr>
      <dsp:spPr>
        <a:xfrm>
          <a:off x="4340861" y="152407"/>
          <a:ext cx="1297851" cy="1798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Growth Alternatives &amp; Assessment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1Q 2014 –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4Q 2014</a:t>
          </a:r>
          <a:endParaRPr lang="en-US" sz="1300" b="1" kern="1200" dirty="0"/>
        </a:p>
      </dsp:txBody>
      <dsp:txXfrm>
        <a:off x="4404217" y="215763"/>
        <a:ext cx="1171139" cy="1671608"/>
      </dsp:txXfrm>
    </dsp:sp>
    <dsp:sp modelId="{E8F6779F-DD11-4A18-A8B0-824FA25E1094}">
      <dsp:nvSpPr>
        <dsp:cNvPr id="0" name=""/>
        <dsp:cNvSpPr/>
      </dsp:nvSpPr>
      <dsp:spPr>
        <a:xfrm>
          <a:off x="4345713" y="2057403"/>
          <a:ext cx="1297851" cy="1798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Draft Plan Policies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1Q 2014–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1Q 2015</a:t>
          </a:r>
          <a:endParaRPr lang="en-US" sz="1300" b="1" kern="1200" dirty="0"/>
        </a:p>
      </dsp:txBody>
      <dsp:txXfrm>
        <a:off x="4409069" y="2120759"/>
        <a:ext cx="1171139" cy="1671608"/>
      </dsp:txXfrm>
    </dsp:sp>
    <dsp:sp modelId="{A2E4F0FA-0B7C-4B6A-97C9-B276ABE2FE3B}">
      <dsp:nvSpPr>
        <dsp:cNvPr id="0" name=""/>
        <dsp:cNvSpPr/>
      </dsp:nvSpPr>
      <dsp:spPr>
        <a:xfrm>
          <a:off x="5776064" y="1348740"/>
          <a:ext cx="1297851" cy="1798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City Council Reviews Recommended Plan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1Q – 2Q 2015</a:t>
          </a:r>
          <a:endParaRPr lang="en-US" sz="1300" b="1" kern="1200" dirty="0"/>
        </a:p>
      </dsp:txBody>
      <dsp:txXfrm>
        <a:off x="5839420" y="1412096"/>
        <a:ext cx="1171139" cy="16716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3641" cy="3487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57951" y="0"/>
            <a:ext cx="4023641" cy="3487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15A9D2-11AA-42DC-BD1C-6D9CE2A53548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35034"/>
            <a:ext cx="4023641" cy="34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57951" y="6635034"/>
            <a:ext cx="4023641" cy="34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16340-AB79-42A0-A4C1-5384344E29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8078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022936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58615" y="0"/>
            <a:ext cx="4022936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23875"/>
            <a:ext cx="3492500" cy="26193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8370" y="3317876"/>
            <a:ext cx="7426960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634538"/>
            <a:ext cx="4022936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58615" y="6634538"/>
            <a:ext cx="4022936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815BD9C-A0F2-4E3D-9DAC-C09A01EB99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7537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VOICEOVER:</a:t>
            </a:r>
            <a:r>
              <a:rPr lang="en-US" baseline="0" dirty="0" smtClean="0"/>
              <a:t>  </a:t>
            </a:r>
          </a:p>
          <a:p>
            <a:r>
              <a:rPr lang="en-US" baseline="0" dirty="0" smtClean="0"/>
              <a:t>What is Seattle’s comprehensive plan?  And why is it important to us?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5BD9C-A0F2-4E3D-9DAC-C09A01EB994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743886" y="6044184"/>
            <a:ext cx="6400113" cy="713232"/>
          </a:xfrm>
          <a:prstGeom prst="rect">
            <a:avLst/>
          </a:prstGeom>
          <a:solidFill>
            <a:schemeClr val="accent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>
              <a:solidFill>
                <a:schemeClr val="accent2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2751726" y="4351174"/>
            <a:ext cx="6087474" cy="1516225"/>
          </a:xfrm>
        </p:spPr>
        <p:txBody>
          <a:bodyPr anchor="b"/>
          <a:lstStyle>
            <a:lvl1pPr>
              <a:defRPr cap="all" baseline="0">
                <a:solidFill>
                  <a:schemeClr val="tx1"/>
                </a:solidFill>
              </a:defRPr>
            </a:lvl1pPr>
          </a:lstStyle>
          <a:p>
            <a:r>
              <a:rPr kumimoji="0" lang="en-US" dirty="0" smtClean="0"/>
              <a:t>2014 Comprehensive plan update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2751726" y="6050037"/>
            <a:ext cx="5943101" cy="685800"/>
          </a:xfrm>
        </p:spPr>
        <p:txBody>
          <a:bodyPr anchor="ctr">
            <a:normAutofit/>
          </a:bodyPr>
          <a:lstStyle>
            <a:lvl1pPr marL="0" indent="0" algn="r">
              <a:lnSpc>
                <a:spcPct val="80000"/>
              </a:lnSpc>
              <a:buNone/>
              <a:defRPr sz="1600">
                <a:solidFill>
                  <a:schemeClr val="accent6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algn="r">
              <a:lnSpc>
                <a:spcPct val="80000"/>
              </a:lnSpc>
            </a:pPr>
            <a:r>
              <a:rPr lang="en-US" sz="1600" dirty="0" smtClean="0"/>
              <a:t>Name of Event or Organization</a:t>
            </a:r>
          </a:p>
          <a:p>
            <a:pPr algn="r">
              <a:lnSpc>
                <a:spcPct val="80000"/>
              </a:lnSpc>
            </a:pPr>
            <a:r>
              <a:rPr lang="en-US" sz="1600" dirty="0" smtClean="0"/>
              <a:t>Month XX, 2014</a:t>
            </a:r>
            <a:endParaRPr lang="en-US" sz="1600" dirty="0"/>
          </a:p>
        </p:txBody>
      </p:sp>
      <p:pic>
        <p:nvPicPr>
          <p:cNvPr id="6" name="Picture 5" descr="Seattle DPD-Black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98" t="38643" r="13631" b="30845"/>
          <a:stretch/>
        </p:blipFill>
        <p:spPr>
          <a:xfrm>
            <a:off x="463841" y="6411980"/>
            <a:ext cx="1929564" cy="299760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2743886" y="0"/>
            <a:ext cx="6400114" cy="4343335"/>
          </a:xfrm>
          <a:solidFill>
            <a:schemeClr val="accent4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pic>
        <p:nvPicPr>
          <p:cNvPr id="12" name="Picture 11" descr="Seattle2035 logoTransparen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935" y="2273455"/>
            <a:ext cx="1857568" cy="13439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 marL="684213" indent="-319088">
              <a:buClr>
                <a:schemeClr val="accent2"/>
              </a:buClr>
              <a:buFont typeface="Wingdings" charset="2"/>
              <a:buChar char="§"/>
              <a:defRPr>
                <a:solidFill>
                  <a:schemeClr val="tx1"/>
                </a:solidFill>
              </a:defRPr>
            </a:lvl2pPr>
            <a:lvl3pPr marL="914400" indent="-228600">
              <a:buClr>
                <a:schemeClr val="accent2"/>
              </a:buClr>
              <a:buFont typeface="Wingdings" charset="2"/>
              <a:buChar char="§"/>
              <a:defRPr>
                <a:solidFill>
                  <a:schemeClr val="tx1"/>
                </a:solidFill>
              </a:defRPr>
            </a:lvl3pPr>
            <a:lvl4pPr marL="1371600" indent="-228600">
              <a:buClr>
                <a:schemeClr val="accent2"/>
              </a:buClr>
              <a:buFont typeface="Wingdings" charset="2"/>
              <a:buChar char="§"/>
              <a:defRPr>
                <a:solidFill>
                  <a:schemeClr val="tx1"/>
                </a:solidFill>
              </a:defRPr>
            </a:lvl4pPr>
            <a:lvl5pPr marL="1828800" indent="-228600">
              <a:buClr>
                <a:schemeClr val="accent2"/>
              </a:buClr>
              <a:buFont typeface="Wingdings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>
            <a:normAutofit/>
          </a:bodyPr>
          <a:lstStyle>
            <a:lvl1pPr marL="0" indent="0">
              <a:buNone/>
              <a:defRPr sz="29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3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pic>
        <p:nvPicPr>
          <p:cNvPr id="12" name="Picture 11" descr="Seattle2035 logoTransparen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599" y="327426"/>
            <a:ext cx="1219911" cy="88260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 sz="2400">
                <a:solidFill>
                  <a:srgbClr val="1F3E6C"/>
                </a:solidFill>
              </a:defRPr>
            </a:lvl1pPr>
            <a:lvl2pPr>
              <a:defRPr>
                <a:solidFill>
                  <a:srgbClr val="1F3E6C"/>
                </a:solidFill>
              </a:defRPr>
            </a:lvl2pPr>
            <a:lvl3pPr>
              <a:defRPr>
                <a:solidFill>
                  <a:srgbClr val="1F3E6C"/>
                </a:solidFill>
              </a:defRPr>
            </a:lvl3pPr>
            <a:lvl4pPr>
              <a:defRPr>
                <a:solidFill>
                  <a:srgbClr val="1F3E6C"/>
                </a:solidFill>
              </a:defRPr>
            </a:lvl4pPr>
            <a:lvl5pPr>
              <a:defRPr>
                <a:solidFill>
                  <a:srgbClr val="1F3E6C"/>
                </a:solidFill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 sz="24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 sz="24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 sz="24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2510590" cy="3581400"/>
          </a:xfrm>
        </p:spPr>
        <p:txBody>
          <a:bodyPr/>
          <a:lstStyle>
            <a:lvl1pPr>
              <a:defRPr sz="2400"/>
            </a:lvl1pPr>
            <a:lvl2pPr marL="455613" indent="-319088">
              <a:tabLst/>
              <a:defRPr/>
            </a:lvl2pPr>
            <a:lvl3pPr marL="574675" indent="-228600">
              <a:defRPr/>
            </a:lvl3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</p:txBody>
      </p:sp>
      <p:sp>
        <p:nvSpPr>
          <p:cNvPr id="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251059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Content Placeholder 10"/>
          <p:cNvSpPr>
            <a:spLocks noGrp="1"/>
          </p:cNvSpPr>
          <p:nvPr>
            <p:ph sz="quarter" idx="12"/>
          </p:nvPr>
        </p:nvSpPr>
        <p:spPr>
          <a:xfrm>
            <a:off x="3433606" y="2441841"/>
            <a:ext cx="2510590" cy="3581400"/>
          </a:xfrm>
        </p:spPr>
        <p:txBody>
          <a:bodyPr/>
          <a:lstStyle>
            <a:lvl1pPr>
              <a:defRPr sz="2400"/>
            </a:lvl1pPr>
            <a:lvl2pPr marL="455613" indent="-319088">
              <a:tabLst/>
              <a:defRPr/>
            </a:lvl2pPr>
            <a:lvl3pPr marL="574675" indent="-228600">
              <a:defRPr/>
            </a:lvl3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3433606" y="1756041"/>
            <a:ext cx="251059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10"/>
          <p:cNvSpPr>
            <a:spLocks noGrp="1"/>
          </p:cNvSpPr>
          <p:nvPr>
            <p:ph sz="quarter" idx="14"/>
          </p:nvPr>
        </p:nvSpPr>
        <p:spPr>
          <a:xfrm>
            <a:off x="6257612" y="2441841"/>
            <a:ext cx="2510590" cy="3581400"/>
          </a:xfrm>
        </p:spPr>
        <p:txBody>
          <a:bodyPr/>
          <a:lstStyle>
            <a:lvl1pPr>
              <a:defRPr sz="2400"/>
            </a:lvl1pPr>
            <a:lvl2pPr marL="455613" indent="-319088">
              <a:tabLst/>
              <a:defRPr/>
            </a:lvl2pPr>
            <a:lvl3pPr marL="574675" indent="-228600">
              <a:defRPr/>
            </a:lvl3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6257612" y="1756041"/>
            <a:ext cx="2510590" cy="640080"/>
          </a:xfrm>
          <a:solidFill>
            <a:schemeClr val="accent3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5599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solidFill>
            <a:schemeClr val="accent4"/>
          </a:solidFill>
          <a:ln w="50800" cap="sq" cmpd="dbl" algn="ctr">
            <a:solidFill>
              <a:schemeClr val="accent4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3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Ins="365760" anchor="ctr"/>
          <a:lstStyle/>
          <a:p>
            <a:pPr algn="l"/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0" y="6305650"/>
            <a:ext cx="91440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16" descr="Seattle DPD-Black.png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98" t="38643" r="13631" b="30845"/>
          <a:stretch/>
        </p:blipFill>
        <p:spPr>
          <a:xfrm>
            <a:off x="440323" y="6419819"/>
            <a:ext cx="1929564" cy="299760"/>
          </a:xfrm>
          <a:prstGeom prst="rect">
            <a:avLst/>
          </a:prstGeom>
        </p:spPr>
      </p:pic>
      <p:sp>
        <p:nvSpPr>
          <p:cNvPr id="25" name="Slide Number Placeholder 22"/>
          <p:cNvSpPr txBox="1">
            <a:spLocks/>
          </p:cNvSpPr>
          <p:nvPr/>
        </p:nvSpPr>
        <p:spPr>
          <a:xfrm>
            <a:off x="0" y="6457872"/>
            <a:ext cx="533400" cy="244476"/>
          </a:xfrm>
          <a:prstGeom prst="rect">
            <a:avLst/>
          </a:prstGeom>
        </p:spPr>
        <p:txBody>
          <a:bodyPr vert="horz" anchor="ctr" anchorCtr="0">
            <a:normAutofit fontScale="92500" lnSpcReduction="10000"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200"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900B0DC-7FDA-4549-A611-FA74B505FB3D}" type="slidenum">
              <a:rPr lang="en-US" smtClean="0">
                <a:solidFill>
                  <a:schemeClr val="accent4"/>
                </a:solidFill>
              </a:rPr>
              <a:pPr/>
              <a:t>‹#›</a:t>
            </a:fld>
            <a:endParaRPr lang="en-US" dirty="0">
              <a:solidFill>
                <a:schemeClr val="accent4"/>
              </a:solidFill>
            </a:endParaRPr>
          </a:p>
        </p:txBody>
      </p:sp>
      <p:pic>
        <p:nvPicPr>
          <p:cNvPr id="14" name="Picture 13" descr="tag line transparent.png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982" y="6517604"/>
            <a:ext cx="2834874" cy="177677"/>
          </a:xfrm>
          <a:prstGeom prst="rect">
            <a:avLst/>
          </a:prstGeom>
        </p:spPr>
      </p:pic>
      <p:pic>
        <p:nvPicPr>
          <p:cNvPr id="16" name="Picture 15" descr="Seattle2035 logoTransparent.png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402"/>
          <a:stretch/>
        </p:blipFill>
        <p:spPr>
          <a:xfrm>
            <a:off x="8077200" y="6351066"/>
            <a:ext cx="673100" cy="42172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rtl="0" eaLnBrk="1" latinLnBrk="0" hangingPunct="1">
        <a:spcBef>
          <a:spcPts val="700"/>
        </a:spcBef>
        <a:buClr>
          <a:schemeClr val="accent2"/>
        </a:buClr>
        <a:buSzPct val="60000"/>
        <a:buFont typeface="Arial"/>
        <a:buNone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84213" indent="-319088" algn="l" rtl="0" eaLnBrk="1" latinLnBrk="0" hangingPunct="1">
        <a:spcBef>
          <a:spcPts val="550"/>
        </a:spcBef>
        <a:buClr>
          <a:schemeClr val="accent2"/>
        </a:buClr>
        <a:buSzPct val="100000"/>
        <a:buFont typeface="Wingdings" charset="2"/>
        <a:buChar char="§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 charset="2"/>
        <a:buChar char="§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2"/>
        </a:buClr>
        <a:buSzPct val="75000"/>
        <a:buFont typeface="Wingdings" charset="2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2"/>
        </a:buClr>
        <a:buSzPct val="65000"/>
        <a:buFont typeface="Wingdings" charset="2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2738572" y="4343400"/>
            <a:ext cx="6087474" cy="91439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Briefing for SPC 			1/9/14</a:t>
            </a:r>
            <a:endParaRPr lang="en-US" sz="2400" dirty="0"/>
          </a:p>
        </p:txBody>
      </p:sp>
      <p:sp>
        <p:nvSpPr>
          <p:cNvPr id="7" name="Content Placeholder 6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2800" dirty="0" smtClean="0"/>
              <a:t>Seattle’s Comprehensive Plan:</a:t>
            </a:r>
          </a:p>
          <a:p>
            <a:pPr lvl="1">
              <a:spcAft>
                <a:spcPts val="1000"/>
              </a:spcAft>
            </a:pPr>
            <a:r>
              <a:rPr lang="en-US" sz="2400" dirty="0" smtClean="0"/>
              <a:t>What it is and why we have it</a:t>
            </a:r>
          </a:p>
          <a:p>
            <a:pPr lvl="1">
              <a:spcAft>
                <a:spcPts val="1000"/>
              </a:spcAft>
            </a:pPr>
            <a:r>
              <a:rPr lang="en-US" sz="2400" dirty="0" smtClean="0"/>
              <a:t>How it’s working</a:t>
            </a:r>
          </a:p>
          <a:p>
            <a:pPr lvl="1">
              <a:spcAft>
                <a:spcPts val="1000"/>
              </a:spcAft>
            </a:pPr>
            <a:r>
              <a:rPr lang="en-US" sz="2400" dirty="0" smtClean="0"/>
              <a:t>What’s new and what are we asking you </a:t>
            </a:r>
            <a:endParaRPr lang="en-US" sz="2400" dirty="0"/>
          </a:p>
        </p:txBody>
      </p:sp>
      <p:pic>
        <p:nvPicPr>
          <p:cNvPr id="4" name="Picture 3" descr="banner-for-websit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5383161"/>
            <a:ext cx="9144000" cy="1474839"/>
          </a:xfrm>
          <a:prstGeom prst="rect">
            <a:avLst/>
          </a:prstGeom>
        </p:spPr>
      </p:pic>
      <p:pic>
        <p:nvPicPr>
          <p:cNvPr id="8" name="~PP2942.WAV">
            <a:hlinkClick r:id="" action="ppaction://media"/>
          </p:cNvPr>
          <p:cNvPicPr>
            <a:picLocks noRot="1" noChangeAspect="1"/>
          </p:cNvPicPr>
          <p:nvPr>
            <a:wavAudioFile r:embed="rId1" name="~PP2942.WAV"/>
          </p:nvPr>
        </p:nvPicPr>
        <p:blipFill>
          <a:blip r:embed="rId5" cstate="print"/>
          <a:stretch>
            <a:fillRect/>
          </a:stretch>
        </p:blipFill>
        <p:spPr>
          <a:xfrm>
            <a:off x="8702675" y="6416675"/>
            <a:ext cx="304800" cy="304800"/>
          </a:xfrm>
          <a:prstGeom prst="rect">
            <a:avLst/>
          </a:prstGeom>
        </p:spPr>
      </p:pic>
      <p:pic>
        <p:nvPicPr>
          <p:cNvPr id="9" name="Picture 5" descr="Seattle"/>
          <p:cNvPicPr>
            <a:picLocks noGrp="1" noChangeAspect="1" noChangeArrowheads="1"/>
          </p:cNvPicPr>
          <p:nvPr>
            <p:ph type="pic" sz="quarter" idx="10"/>
          </p:nvPr>
        </p:nvPicPr>
        <p:blipFill>
          <a:blip r:embed="rId6" cstate="print"/>
          <a:srcRect l="896" r="896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Updates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Public </a:t>
            </a:r>
            <a:r>
              <a:rPr lang="en-US" dirty="0" smtClean="0"/>
              <a:t>Engagement</a:t>
            </a:r>
          </a:p>
          <a:p>
            <a:pPr marL="1141413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Website blog</a:t>
            </a:r>
          </a:p>
          <a:p>
            <a:pPr marL="1141413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Background Report</a:t>
            </a:r>
          </a:p>
          <a:p>
            <a:pPr marL="1141413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January 30 – PK Seattle Big Ideas</a:t>
            </a:r>
          </a:p>
          <a:p>
            <a:pPr marL="1141413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February 20 – UW &amp; SPL, Making Policy Public</a:t>
            </a:r>
          </a:p>
          <a:p>
            <a:pPr marL="1141413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2 to 3 citywide community meetings in Feb/ March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Growth </a:t>
            </a:r>
            <a:r>
              <a:rPr lang="en-US" dirty="0"/>
              <a:t>A</a:t>
            </a:r>
            <a:r>
              <a:rPr lang="en-US" dirty="0" smtClean="0"/>
              <a:t>lternatives &amp; EIS Process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52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32648" cy="990600"/>
          </a:xfrm>
        </p:spPr>
        <p:txBody>
          <a:bodyPr>
            <a:normAutofit/>
          </a:bodyPr>
          <a:lstStyle/>
          <a:p>
            <a:r>
              <a:rPr lang="en-US" b="1" dirty="0" smtClean="0"/>
              <a:t>Adopt Plan by June 2015</a:t>
            </a:r>
            <a:endParaRPr lang="en-US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59216698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202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Interdepartmental Team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 smtClean="0"/>
              <a:t>Interdepartmental </a:t>
            </a:r>
            <a:r>
              <a:rPr lang="en-US" b="1" dirty="0"/>
              <a:t>Team </a:t>
            </a:r>
            <a:r>
              <a:rPr lang="en-US" b="1" dirty="0" smtClean="0"/>
              <a:t>Members Role</a:t>
            </a:r>
            <a:endParaRPr lang="en-US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Attend </a:t>
            </a:r>
            <a:r>
              <a:rPr lang="en-US" dirty="0"/>
              <a:t>coordination meetings, approximately every other month.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Work </a:t>
            </a:r>
            <a:r>
              <a:rPr lang="en-US" dirty="0"/>
              <a:t>with DPD Contact to identify issues, suggest changes, and review drafts.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Support </a:t>
            </a:r>
            <a:r>
              <a:rPr lang="en-US" dirty="0"/>
              <a:t>public engagement activities:</a:t>
            </a:r>
          </a:p>
          <a:p>
            <a:pPr marL="1141413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Share </a:t>
            </a:r>
            <a:r>
              <a:rPr lang="en-US" dirty="0"/>
              <a:t>info with your community contacts and stakeholders</a:t>
            </a:r>
          </a:p>
          <a:p>
            <a:pPr marL="1141413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Attend </a:t>
            </a:r>
            <a:r>
              <a:rPr lang="en-US" dirty="0"/>
              <a:t>three large public meetings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Review </a:t>
            </a:r>
            <a:r>
              <a:rPr lang="en-US" dirty="0"/>
              <a:t>and provide comments on draft materials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For Capital </a:t>
            </a:r>
            <a:r>
              <a:rPr lang="en-US" dirty="0"/>
              <a:t>Departments – provide inventories and analysis of facilities to support </a:t>
            </a:r>
            <a:r>
              <a:rPr lang="en-US" dirty="0" smtClean="0"/>
              <a:t>growth</a:t>
            </a:r>
          </a:p>
          <a:p>
            <a:endParaRPr lang="en-US" dirty="0"/>
          </a:p>
          <a:p>
            <a:r>
              <a:rPr lang="en-US" b="1" dirty="0" smtClean="0"/>
              <a:t>DPD </a:t>
            </a:r>
            <a:r>
              <a:rPr lang="en-US" b="1" dirty="0"/>
              <a:t>Team </a:t>
            </a:r>
            <a:r>
              <a:rPr lang="en-US" b="1" dirty="0" smtClean="0"/>
              <a:t>Members Role</a:t>
            </a:r>
            <a:endParaRPr lang="en-US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Manage </a:t>
            </a:r>
            <a:r>
              <a:rPr lang="en-US" dirty="0"/>
              <a:t>the public engagement process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Work </a:t>
            </a:r>
            <a:r>
              <a:rPr lang="en-US" dirty="0"/>
              <a:t>with City departments to draft plan policies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Consider </a:t>
            </a:r>
            <a:r>
              <a:rPr lang="en-US" dirty="0"/>
              <a:t>stakeholder and community input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Deliver </a:t>
            </a:r>
            <a:r>
              <a:rPr lang="en-US" dirty="0"/>
              <a:t>draft plan to Council</a:t>
            </a:r>
          </a:p>
          <a:p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59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726927751"/>
              </p:ext>
            </p:extLst>
          </p:nvPr>
        </p:nvGraphicFramePr>
        <p:xfrm>
          <a:off x="1524000" y="14514"/>
          <a:ext cx="6019800" cy="62551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8921"/>
                <a:gridCol w="1930879"/>
              </a:tblGrid>
              <a:tr h="43263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DEPARTMENT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814" marR="828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DPD CONTACT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814" marR="82814" marT="0" marB="0"/>
                </a:tc>
              </a:tr>
              <a:tr h="43263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SDOT – Kevin O’Neill, Tony Mazzella</a:t>
                      </a:r>
                    </a:p>
                  </a:txBody>
                  <a:tcPr marL="82814" marR="828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Kristian Kofoed</a:t>
                      </a:r>
                    </a:p>
                  </a:txBody>
                  <a:tcPr marL="82814" marR="82814" marT="0" marB="0"/>
                </a:tc>
              </a:tr>
              <a:tr h="43263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OH – Laura Hewitt-Walker</a:t>
                      </a:r>
                    </a:p>
                  </a:txBody>
                  <a:tcPr marL="82814" marR="828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Kristian Kofoed</a:t>
                      </a:r>
                    </a:p>
                  </a:txBody>
                  <a:tcPr marL="82814" marR="82814" marT="0" marB="0"/>
                </a:tc>
              </a:tr>
              <a:tr h="43263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OED – Roque Deherrera</a:t>
                      </a:r>
                    </a:p>
                  </a:txBody>
                  <a:tcPr marL="82814" marR="828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Patrice Carroll</a:t>
                      </a:r>
                    </a:p>
                  </a:txBody>
                  <a:tcPr marL="82814" marR="82814" marT="0" marB="0"/>
                </a:tc>
              </a:tr>
              <a:tr h="43263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OSE – Tracy Morgenstern</a:t>
                      </a:r>
                    </a:p>
                  </a:txBody>
                  <a:tcPr marL="82814" marR="828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Brennon Staley</a:t>
                      </a:r>
                    </a:p>
                  </a:txBody>
                  <a:tcPr marL="82814" marR="82814" marT="0" marB="0"/>
                </a:tc>
              </a:tr>
              <a:tr h="43263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Parks – David Graves</a:t>
                      </a:r>
                    </a:p>
                  </a:txBody>
                  <a:tcPr marL="82814" marR="828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Brennon Staley</a:t>
                      </a:r>
                    </a:p>
                  </a:txBody>
                  <a:tcPr marL="82814" marR="82814" marT="0" marB="0"/>
                </a:tc>
              </a:tr>
              <a:tr h="43263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SPU – Mark Jaeger </a:t>
                      </a:r>
                    </a:p>
                  </a:txBody>
                  <a:tcPr marL="82814" marR="828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Brennon Staley</a:t>
                      </a:r>
                    </a:p>
                  </a:txBody>
                  <a:tcPr marL="82814" marR="82814" marT="0" marB="0"/>
                </a:tc>
              </a:tr>
              <a:tr h="6096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City Council – Lish Whitson, Eric McConaghy</a:t>
                      </a:r>
                    </a:p>
                  </a:txBody>
                  <a:tcPr marL="82814" marR="828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Tom Hauger</a:t>
                      </a:r>
                    </a:p>
                  </a:txBody>
                  <a:tcPr marL="82814" marR="82814" marT="0" marB="0"/>
                </a:tc>
              </a:tr>
              <a:tr h="43263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onsolas"/>
                        </a:rPr>
                        <a:t>SCL -  Josh Walter 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814" marR="828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onsolas"/>
                        </a:rPr>
                        <a:t>Brennon Staley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814" marR="82814" marT="0" marB="0"/>
                </a:tc>
              </a:tr>
              <a:tr h="43263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onsolas"/>
                        </a:rPr>
                        <a:t>FAS – Daniel Bretzke, Randy Cox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814" marR="828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Brennon Staley</a:t>
                      </a:r>
                    </a:p>
                  </a:txBody>
                  <a:tcPr marL="82814" marR="82814" marT="0" marB="0"/>
                </a:tc>
              </a:tr>
              <a:tr h="43263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Public Health – Amy Shuman</a:t>
                      </a:r>
                    </a:p>
                  </a:txBody>
                  <a:tcPr marL="82814" marR="828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Tom Hauger</a:t>
                      </a:r>
                    </a:p>
                  </a:txBody>
                  <a:tcPr marL="82814" marR="82814" marT="0" marB="0"/>
                </a:tc>
              </a:tr>
              <a:tr h="43263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Neighborhoods – James Bush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814" marR="828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Patrice Carroll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814" marR="82814" marT="0" marB="0"/>
                </a:tc>
              </a:tr>
              <a:tr h="43263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 &amp; C – Matthew Richter</a:t>
                      </a:r>
                    </a:p>
                  </a:txBody>
                  <a:tcPr marL="82814" marR="828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Patrice Carroll</a:t>
                      </a:r>
                    </a:p>
                  </a:txBody>
                  <a:tcPr marL="82814" marR="82814" marT="0" marB="0"/>
                </a:tc>
              </a:tr>
              <a:tr h="43263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DPD Land Use – Roberta Baker</a:t>
                      </a:r>
                    </a:p>
                  </a:txBody>
                  <a:tcPr marL="82814" marR="828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Tom Hauger</a:t>
                      </a:r>
                    </a:p>
                  </a:txBody>
                  <a:tcPr marL="82814" marR="8281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292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Options: </a:t>
            </a:r>
            <a:br>
              <a:rPr lang="en-US" b="1" dirty="0" smtClean="0"/>
            </a:br>
            <a:r>
              <a:rPr lang="en-US" b="1" dirty="0" smtClean="0"/>
              <a:t>SPC Role in Policy Development</a:t>
            </a: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Traditional </a:t>
            </a:r>
            <a:r>
              <a:rPr lang="en-US" dirty="0"/>
              <a:t>role – briefings, review drafts and provide comments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Member </a:t>
            </a:r>
            <a:r>
              <a:rPr lang="en-US" dirty="0"/>
              <a:t>of the Interdepartmental Team (IDT)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Designate </a:t>
            </a:r>
            <a:r>
              <a:rPr lang="en-US" dirty="0"/>
              <a:t>select SPC members to work closely with DPD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Designate </a:t>
            </a:r>
            <a:r>
              <a:rPr lang="en-US" dirty="0"/>
              <a:t>a committee to work closely with DPD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293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Options: </a:t>
            </a:r>
            <a:br>
              <a:rPr lang="en-US" b="1" dirty="0" smtClean="0"/>
            </a:br>
            <a:r>
              <a:rPr lang="en-US" b="1" dirty="0" smtClean="0"/>
              <a:t>SPC Role in Outreach</a:t>
            </a: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b="1" dirty="0"/>
              <a:t>Coordinated Outreach </a:t>
            </a:r>
            <a:r>
              <a:rPr lang="en-US" dirty="0"/>
              <a:t>– targeting a general audience; coordinated with but distinct from DPD’s outreach (as in 1990)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b="1" dirty="0"/>
              <a:t>Grassroots Outreach </a:t>
            </a:r>
            <a:r>
              <a:rPr lang="en-US" dirty="0"/>
              <a:t>– targeting a neighborhood audience (as in 2009 for neighborhood plan status check)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b="1" dirty="0"/>
              <a:t>Targeted Stakeholder Outreach </a:t>
            </a:r>
            <a:r>
              <a:rPr lang="en-US" dirty="0"/>
              <a:t>– convening discussions and briefings for advocates with a specific interest (as in 2012 Leadership Discussions in support of Transit Communities policy)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b="1" dirty="0"/>
              <a:t>Supporting DPD Outreach </a:t>
            </a:r>
            <a:r>
              <a:rPr lang="en-US" dirty="0"/>
              <a:t>– </a:t>
            </a:r>
            <a:r>
              <a:rPr lang="en-US" dirty="0" smtClean="0"/>
              <a:t>participate </a:t>
            </a:r>
            <a:r>
              <a:rPr lang="en-US" dirty="0"/>
              <a:t>in community meetings organized by DPD (as in May 2012 Comp Plan meeting at City Hall)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25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ideshow template">
  <a:themeElements>
    <a:clrScheme name="DPD Comp Plan Outreach">
      <a:dk1>
        <a:srgbClr val="3A1E1E"/>
      </a:dk1>
      <a:lt1>
        <a:srgbClr val="FBFCE6"/>
      </a:lt1>
      <a:dk2>
        <a:srgbClr val="4C513B"/>
      </a:dk2>
      <a:lt2>
        <a:srgbClr val="E5DED6"/>
      </a:lt2>
      <a:accent1>
        <a:srgbClr val="F16667"/>
      </a:accent1>
      <a:accent2>
        <a:srgbClr val="802625"/>
      </a:accent2>
      <a:accent3>
        <a:srgbClr val="00577F"/>
      </a:accent3>
      <a:accent4>
        <a:srgbClr val="7F8465"/>
      </a:accent4>
      <a:accent5>
        <a:srgbClr val="D6DCC3"/>
      </a:accent5>
      <a:accent6>
        <a:srgbClr val="FCFBE6"/>
      </a:accent6>
      <a:hlink>
        <a:srgbClr val="F66817"/>
      </a:hlink>
      <a:folHlink>
        <a:srgbClr val="F8AB1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Seattle 2035 PP Template</Template>
  <TotalTime>2876</TotalTime>
  <Words>455</Words>
  <Application>Microsoft Office PowerPoint</Application>
  <PresentationFormat>On-screen Show (4:3)</PresentationFormat>
  <Paragraphs>88</Paragraphs>
  <Slides>7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slideshow template</vt:lpstr>
      <vt:lpstr>Briefing for SPC    1/9/14</vt:lpstr>
      <vt:lpstr>Updates</vt:lpstr>
      <vt:lpstr>Adopt Plan by June 2015</vt:lpstr>
      <vt:lpstr>Interdepartmental Team</vt:lpstr>
      <vt:lpstr>PowerPoint Presentation</vt:lpstr>
      <vt:lpstr>Options:  SPC Role in Policy Development </vt:lpstr>
      <vt:lpstr>Options:  SPC Role in Outreach </vt:lpstr>
    </vt:vector>
  </TitlesOfParts>
  <Company>city of Seattle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Seattle DPD - Seattle Comprehensive Plan 101</dc:title>
  <dc:creator>Default</dc:creator>
  <cp:lastModifiedBy>Brand, Jesseca</cp:lastModifiedBy>
  <cp:revision>181</cp:revision>
  <cp:lastPrinted>2014-01-09T21:48:17Z</cp:lastPrinted>
  <dcterms:created xsi:type="dcterms:W3CDTF">2006-08-09T17:57:18Z</dcterms:created>
  <dcterms:modified xsi:type="dcterms:W3CDTF">2014-01-09T22:06:12Z</dcterms:modified>
</cp:coreProperties>
</file>