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58" r:id="rId5"/>
    <p:sldId id="269" r:id="rId6"/>
    <p:sldId id="259" r:id="rId7"/>
    <p:sldId id="260" r:id="rId8"/>
    <p:sldId id="262" r:id="rId9"/>
    <p:sldId id="263" r:id="rId10"/>
    <p:sldId id="264" r:id="rId11"/>
    <p:sldId id="265" r:id="rId12"/>
    <p:sldId id="267" r:id="rId13"/>
    <p:sldId id="268" r:id="rId14"/>
    <p:sldId id="271" r:id="rId15"/>
    <p:sldId id="270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5CAD96-7214-40C5-915B-12A7EEF811A6}" type="doc">
      <dgm:prSet loTypeId="urn:microsoft.com/office/officeart/2005/8/layout/bProcess3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66CD935-1876-43CC-82BB-9D2527959AE3}">
      <dgm:prSet phldrT="[Text]"/>
      <dgm:spPr/>
      <dgm:t>
        <a:bodyPr/>
        <a:lstStyle/>
        <a:p>
          <a:r>
            <a:rPr lang="en-US" dirty="0" smtClean="0"/>
            <a:t>Applications to Comprehensive Plan Amendment to City Council – May 15</a:t>
          </a:r>
          <a:r>
            <a:rPr lang="en-US" baseline="30000" dirty="0" smtClean="0"/>
            <a:t>th</a:t>
          </a:r>
          <a:r>
            <a:rPr lang="en-US" dirty="0" smtClean="0"/>
            <a:t> </a:t>
          </a:r>
          <a:br>
            <a:rPr lang="en-US" dirty="0" smtClean="0"/>
          </a:br>
          <a:r>
            <a:rPr lang="en-US" dirty="0" smtClean="0"/>
            <a:t/>
          </a:r>
          <a:br>
            <a:rPr lang="en-US" dirty="0" smtClean="0"/>
          </a:br>
          <a:r>
            <a:rPr lang="en-US" dirty="0" smtClean="0"/>
            <a:t>Future Land Use Map ONLY</a:t>
          </a:r>
          <a:endParaRPr lang="en-US" dirty="0"/>
        </a:p>
      </dgm:t>
    </dgm:pt>
    <dgm:pt modelId="{0C760DEF-E982-4F2B-B3F4-ABBF8E6B0409}" type="parTrans" cxnId="{D1829147-4837-44D5-AEB5-2BCF5B11F3D0}">
      <dgm:prSet/>
      <dgm:spPr/>
      <dgm:t>
        <a:bodyPr/>
        <a:lstStyle/>
        <a:p>
          <a:endParaRPr lang="en-US"/>
        </a:p>
      </dgm:t>
    </dgm:pt>
    <dgm:pt modelId="{FD00DF59-9F6C-46B6-8E78-790F015A6AE3}" type="sibTrans" cxnId="{D1829147-4837-44D5-AEB5-2BCF5B11F3D0}">
      <dgm:prSet/>
      <dgm:spPr/>
      <dgm:t>
        <a:bodyPr/>
        <a:lstStyle/>
        <a:p>
          <a:endParaRPr lang="en-US"/>
        </a:p>
      </dgm:t>
    </dgm:pt>
    <dgm:pt modelId="{CB287995-5BC9-4813-B511-81B162649227}">
      <dgm:prSet phldrT="[Text]"/>
      <dgm:spPr/>
      <dgm:t>
        <a:bodyPr/>
        <a:lstStyle/>
        <a:p>
          <a:r>
            <a:rPr lang="en-US" dirty="0" smtClean="0"/>
            <a:t>DPD and Planning Commission review for </a:t>
          </a:r>
          <a:br>
            <a:rPr lang="en-US" dirty="0" smtClean="0"/>
          </a:br>
          <a:r>
            <a:rPr lang="en-US" dirty="0" smtClean="0"/>
            <a:t>docket setting</a:t>
          </a:r>
        </a:p>
        <a:p>
          <a:r>
            <a:rPr lang="en-US" dirty="0" smtClean="0"/>
            <a:t>Resolution 31402</a:t>
          </a:r>
          <a:endParaRPr lang="en-US" dirty="0"/>
        </a:p>
      </dgm:t>
    </dgm:pt>
    <dgm:pt modelId="{4B5338CB-0E81-4EEB-89C9-B5F01762714C}" type="parTrans" cxnId="{AFB34C31-E421-4AF8-948F-B81E335A1CA4}">
      <dgm:prSet/>
      <dgm:spPr/>
      <dgm:t>
        <a:bodyPr/>
        <a:lstStyle/>
        <a:p>
          <a:endParaRPr lang="en-US"/>
        </a:p>
      </dgm:t>
    </dgm:pt>
    <dgm:pt modelId="{7E482A98-1C35-45B4-A157-E211DB6FB8A7}" type="sibTrans" cxnId="{AFB34C31-E421-4AF8-948F-B81E335A1CA4}">
      <dgm:prSet/>
      <dgm:spPr/>
      <dgm:t>
        <a:bodyPr/>
        <a:lstStyle/>
        <a:p>
          <a:endParaRPr lang="en-US"/>
        </a:p>
      </dgm:t>
    </dgm:pt>
    <dgm:pt modelId="{8400743B-25CD-4E7E-81F6-3FF5DABD2D4E}">
      <dgm:prSet phldrT="[Text]"/>
      <dgm:spPr/>
      <dgm:t>
        <a:bodyPr/>
        <a:lstStyle/>
        <a:p>
          <a:r>
            <a:rPr lang="en-US" dirty="0" smtClean="0"/>
            <a:t>Today! Decision do amendments meet or not meet criteria?</a:t>
          </a:r>
          <a:endParaRPr lang="en-US" dirty="0"/>
        </a:p>
      </dgm:t>
    </dgm:pt>
    <dgm:pt modelId="{94F38195-A8DB-45AA-8058-67CA7E797D77}" type="parTrans" cxnId="{5198EF0E-0653-4344-99C6-3E2EA9DCF0CB}">
      <dgm:prSet/>
      <dgm:spPr/>
      <dgm:t>
        <a:bodyPr/>
        <a:lstStyle/>
        <a:p>
          <a:endParaRPr lang="en-US"/>
        </a:p>
      </dgm:t>
    </dgm:pt>
    <dgm:pt modelId="{145A0539-09BD-4C22-B806-DEE096E574DE}" type="sibTrans" cxnId="{5198EF0E-0653-4344-99C6-3E2EA9DCF0CB}">
      <dgm:prSet/>
      <dgm:spPr/>
      <dgm:t>
        <a:bodyPr/>
        <a:lstStyle/>
        <a:p>
          <a:endParaRPr lang="en-US"/>
        </a:p>
      </dgm:t>
    </dgm:pt>
    <dgm:pt modelId="{2071ED5E-768D-461F-BA1C-F63669EEF0DA}">
      <dgm:prSet phldrT="[Text]"/>
      <dgm:spPr/>
      <dgm:t>
        <a:bodyPr/>
        <a:lstStyle/>
        <a:p>
          <a:r>
            <a:rPr lang="en-US" dirty="0" smtClean="0"/>
            <a:t>City Council votes to set docket</a:t>
          </a:r>
          <a:endParaRPr lang="en-US" dirty="0"/>
        </a:p>
      </dgm:t>
    </dgm:pt>
    <dgm:pt modelId="{D6C79980-34FA-4699-AE2D-A890F7F9DE2A}" type="parTrans" cxnId="{E09C01B0-E841-4E98-968C-95E6C8C1D385}">
      <dgm:prSet/>
      <dgm:spPr/>
      <dgm:t>
        <a:bodyPr/>
        <a:lstStyle/>
        <a:p>
          <a:endParaRPr lang="en-US"/>
        </a:p>
      </dgm:t>
    </dgm:pt>
    <dgm:pt modelId="{AB8A0E48-4DE3-4A88-A204-50EF5CD930FF}" type="sibTrans" cxnId="{E09C01B0-E841-4E98-968C-95E6C8C1D385}">
      <dgm:prSet/>
      <dgm:spPr/>
      <dgm:t>
        <a:bodyPr/>
        <a:lstStyle/>
        <a:p>
          <a:endParaRPr lang="en-US"/>
        </a:p>
      </dgm:t>
    </dgm:pt>
    <dgm:pt modelId="{81E1A843-4322-4A4D-9E1C-AAED90150875}">
      <dgm:prSet phldrT="[Text]"/>
      <dgm:spPr/>
      <dgm:t>
        <a:bodyPr/>
        <a:lstStyle/>
        <a:p>
          <a:r>
            <a:rPr lang="en-US" dirty="0" smtClean="0"/>
            <a:t>Post Docket Setting…</a:t>
          </a:r>
          <a:endParaRPr lang="en-US" dirty="0"/>
        </a:p>
      </dgm:t>
    </dgm:pt>
    <dgm:pt modelId="{8076D8B5-9106-49CF-8889-AAF8A1E28B84}" type="parTrans" cxnId="{B2DC1BAC-56D7-4106-B562-3A9893A5651B}">
      <dgm:prSet/>
      <dgm:spPr/>
      <dgm:t>
        <a:bodyPr/>
        <a:lstStyle/>
        <a:p>
          <a:endParaRPr lang="en-US"/>
        </a:p>
      </dgm:t>
    </dgm:pt>
    <dgm:pt modelId="{3EA956D1-74AE-4B47-8E0A-424FDDAD4DA8}" type="sibTrans" cxnId="{B2DC1BAC-56D7-4106-B562-3A9893A5651B}">
      <dgm:prSet/>
      <dgm:spPr/>
      <dgm:t>
        <a:bodyPr/>
        <a:lstStyle/>
        <a:p>
          <a:endParaRPr lang="en-US"/>
        </a:p>
      </dgm:t>
    </dgm:pt>
    <dgm:pt modelId="{0D3D0CA3-7646-4C79-964F-D153D6D625EA}">
      <dgm:prSet/>
      <dgm:spPr/>
      <dgm:t>
        <a:bodyPr/>
        <a:lstStyle/>
        <a:p>
          <a:r>
            <a:rPr lang="en-US" dirty="0" smtClean="0"/>
            <a:t>Planning Commission and the DPD present docket setting recommendations to the City Council PLUS committee</a:t>
          </a:r>
        </a:p>
      </dgm:t>
    </dgm:pt>
    <dgm:pt modelId="{4B69A387-36DF-4E4B-9C13-52736B2A33CE}" type="parTrans" cxnId="{08EFF43F-589F-43BC-8660-DF43F7291206}">
      <dgm:prSet/>
      <dgm:spPr/>
      <dgm:t>
        <a:bodyPr/>
        <a:lstStyle/>
        <a:p>
          <a:endParaRPr lang="en-US"/>
        </a:p>
      </dgm:t>
    </dgm:pt>
    <dgm:pt modelId="{67DD4D20-613E-48EA-B8AF-74B8D4803ACF}" type="sibTrans" cxnId="{08EFF43F-589F-43BC-8660-DF43F7291206}">
      <dgm:prSet/>
      <dgm:spPr/>
      <dgm:t>
        <a:bodyPr/>
        <a:lstStyle/>
        <a:p>
          <a:endParaRPr lang="en-US"/>
        </a:p>
      </dgm:t>
    </dgm:pt>
    <dgm:pt modelId="{8D61B4F2-725A-4A79-8408-591CDEE502EE}" type="pres">
      <dgm:prSet presAssocID="{5F5CAD96-7214-40C5-915B-12A7EEF811A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BDF85A-2233-4E81-9D97-6169DF76A7CA}" type="pres">
      <dgm:prSet presAssocID="{066CD935-1876-43CC-82BB-9D2527959AE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F265C5-177E-47A9-A513-CA420E691D7E}" type="pres">
      <dgm:prSet presAssocID="{FD00DF59-9F6C-46B6-8E78-790F015A6AE3}" presName="sibTrans" presStyleLbl="sibTrans1D1" presStyleIdx="0" presStyleCnt="5"/>
      <dgm:spPr/>
      <dgm:t>
        <a:bodyPr/>
        <a:lstStyle/>
        <a:p>
          <a:endParaRPr lang="en-US"/>
        </a:p>
      </dgm:t>
    </dgm:pt>
    <dgm:pt modelId="{624CA60B-B831-4F39-ADA7-91F805023541}" type="pres">
      <dgm:prSet presAssocID="{FD00DF59-9F6C-46B6-8E78-790F015A6AE3}" presName="connectorText" presStyleLbl="sibTrans1D1" presStyleIdx="0" presStyleCnt="5"/>
      <dgm:spPr/>
      <dgm:t>
        <a:bodyPr/>
        <a:lstStyle/>
        <a:p>
          <a:endParaRPr lang="en-US"/>
        </a:p>
      </dgm:t>
    </dgm:pt>
    <dgm:pt modelId="{33DBF55B-C021-4617-A61E-40CE68805162}" type="pres">
      <dgm:prSet presAssocID="{CB287995-5BC9-4813-B511-81B16264922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BAB8A2-484A-458A-A114-F81FB6612DF2}" type="pres">
      <dgm:prSet presAssocID="{7E482A98-1C35-45B4-A157-E211DB6FB8A7}" presName="sibTrans" presStyleLbl="sibTrans1D1" presStyleIdx="1" presStyleCnt="5"/>
      <dgm:spPr/>
      <dgm:t>
        <a:bodyPr/>
        <a:lstStyle/>
        <a:p>
          <a:endParaRPr lang="en-US"/>
        </a:p>
      </dgm:t>
    </dgm:pt>
    <dgm:pt modelId="{87F0006A-74A0-4F44-94C3-BF705882ACF1}" type="pres">
      <dgm:prSet presAssocID="{7E482A98-1C35-45B4-A157-E211DB6FB8A7}" presName="connectorText" presStyleLbl="sibTrans1D1" presStyleIdx="1" presStyleCnt="5"/>
      <dgm:spPr/>
      <dgm:t>
        <a:bodyPr/>
        <a:lstStyle/>
        <a:p>
          <a:endParaRPr lang="en-US"/>
        </a:p>
      </dgm:t>
    </dgm:pt>
    <dgm:pt modelId="{1DC7A889-609C-4D4F-8C23-904A4E838B46}" type="pres">
      <dgm:prSet presAssocID="{8400743B-25CD-4E7E-81F6-3FF5DABD2D4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A839E-5CA1-486F-9132-2324E46F0A45}" type="pres">
      <dgm:prSet presAssocID="{145A0539-09BD-4C22-B806-DEE096E574DE}" presName="sibTrans" presStyleLbl="sibTrans1D1" presStyleIdx="2" presStyleCnt="5"/>
      <dgm:spPr/>
      <dgm:t>
        <a:bodyPr/>
        <a:lstStyle/>
        <a:p>
          <a:endParaRPr lang="en-US"/>
        </a:p>
      </dgm:t>
    </dgm:pt>
    <dgm:pt modelId="{7B2C1F9C-588E-4A0A-B9BA-FBCBA331775E}" type="pres">
      <dgm:prSet presAssocID="{145A0539-09BD-4C22-B806-DEE096E574DE}" presName="connectorText" presStyleLbl="sibTrans1D1" presStyleIdx="2" presStyleCnt="5"/>
      <dgm:spPr/>
      <dgm:t>
        <a:bodyPr/>
        <a:lstStyle/>
        <a:p>
          <a:endParaRPr lang="en-US"/>
        </a:p>
      </dgm:t>
    </dgm:pt>
    <dgm:pt modelId="{40D1EF2D-5F41-4F5B-B775-0CF85D007C37}" type="pres">
      <dgm:prSet presAssocID="{0D3D0CA3-7646-4C79-964F-D153D6D625E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34CD03-3DAF-452E-B6E1-0260C4E3F033}" type="pres">
      <dgm:prSet presAssocID="{67DD4D20-613E-48EA-B8AF-74B8D4803ACF}" presName="sibTrans" presStyleLbl="sibTrans1D1" presStyleIdx="3" presStyleCnt="5"/>
      <dgm:spPr/>
      <dgm:t>
        <a:bodyPr/>
        <a:lstStyle/>
        <a:p>
          <a:endParaRPr lang="en-US"/>
        </a:p>
      </dgm:t>
    </dgm:pt>
    <dgm:pt modelId="{B20AC1C2-9091-4D8E-B40C-0975F69E170C}" type="pres">
      <dgm:prSet presAssocID="{67DD4D20-613E-48EA-B8AF-74B8D4803ACF}" presName="connectorText" presStyleLbl="sibTrans1D1" presStyleIdx="3" presStyleCnt="5"/>
      <dgm:spPr/>
      <dgm:t>
        <a:bodyPr/>
        <a:lstStyle/>
        <a:p>
          <a:endParaRPr lang="en-US"/>
        </a:p>
      </dgm:t>
    </dgm:pt>
    <dgm:pt modelId="{9846619D-8D49-468F-92B9-6C7488CFE944}" type="pres">
      <dgm:prSet presAssocID="{2071ED5E-768D-461F-BA1C-F63669EEF0D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ABC03B-55D8-4ECC-9652-96CA365C9462}" type="pres">
      <dgm:prSet presAssocID="{AB8A0E48-4DE3-4A88-A204-50EF5CD930FF}" presName="sibTrans" presStyleLbl="sibTrans1D1" presStyleIdx="4" presStyleCnt="5"/>
      <dgm:spPr/>
      <dgm:t>
        <a:bodyPr/>
        <a:lstStyle/>
        <a:p>
          <a:endParaRPr lang="en-US"/>
        </a:p>
      </dgm:t>
    </dgm:pt>
    <dgm:pt modelId="{3E74F70A-3FF7-43DA-8BDE-0AAEAEC65320}" type="pres">
      <dgm:prSet presAssocID="{AB8A0E48-4DE3-4A88-A204-50EF5CD930FF}" presName="connectorText" presStyleLbl="sibTrans1D1" presStyleIdx="4" presStyleCnt="5"/>
      <dgm:spPr/>
      <dgm:t>
        <a:bodyPr/>
        <a:lstStyle/>
        <a:p>
          <a:endParaRPr lang="en-US"/>
        </a:p>
      </dgm:t>
    </dgm:pt>
    <dgm:pt modelId="{434C31DE-1FF1-4779-8987-CB715485BF21}" type="pres">
      <dgm:prSet presAssocID="{81E1A843-4322-4A4D-9E1C-AAED9015087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F739C4-0420-4B77-B948-7ECAA9011BE7}" type="presOf" srcId="{0D3D0CA3-7646-4C79-964F-D153D6D625EA}" destId="{40D1EF2D-5F41-4F5B-B775-0CF85D007C37}" srcOrd="0" destOrd="0" presId="urn:microsoft.com/office/officeart/2005/8/layout/bProcess3"/>
    <dgm:cxn modelId="{B2DC1BAC-56D7-4106-B562-3A9893A5651B}" srcId="{5F5CAD96-7214-40C5-915B-12A7EEF811A6}" destId="{81E1A843-4322-4A4D-9E1C-AAED90150875}" srcOrd="5" destOrd="0" parTransId="{8076D8B5-9106-49CF-8889-AAF8A1E28B84}" sibTransId="{3EA956D1-74AE-4B47-8E0A-424FDDAD4DA8}"/>
    <dgm:cxn modelId="{A85D1BAB-928F-4142-B669-4244630D7B9C}" type="presOf" srcId="{066CD935-1876-43CC-82BB-9D2527959AE3}" destId="{70BDF85A-2233-4E81-9D97-6169DF76A7CA}" srcOrd="0" destOrd="0" presId="urn:microsoft.com/office/officeart/2005/8/layout/bProcess3"/>
    <dgm:cxn modelId="{65AD2DFE-E590-4D30-BAB3-13703484CEED}" type="presOf" srcId="{7E482A98-1C35-45B4-A157-E211DB6FB8A7}" destId="{87F0006A-74A0-4F44-94C3-BF705882ACF1}" srcOrd="1" destOrd="0" presId="urn:microsoft.com/office/officeart/2005/8/layout/bProcess3"/>
    <dgm:cxn modelId="{D1829147-4837-44D5-AEB5-2BCF5B11F3D0}" srcId="{5F5CAD96-7214-40C5-915B-12A7EEF811A6}" destId="{066CD935-1876-43CC-82BB-9D2527959AE3}" srcOrd="0" destOrd="0" parTransId="{0C760DEF-E982-4F2B-B3F4-ABBF8E6B0409}" sibTransId="{FD00DF59-9F6C-46B6-8E78-790F015A6AE3}"/>
    <dgm:cxn modelId="{C6A42C20-552C-4A0F-A458-0AD37B8C3CF0}" type="presOf" srcId="{5F5CAD96-7214-40C5-915B-12A7EEF811A6}" destId="{8D61B4F2-725A-4A79-8408-591CDEE502EE}" srcOrd="0" destOrd="0" presId="urn:microsoft.com/office/officeart/2005/8/layout/bProcess3"/>
    <dgm:cxn modelId="{E3954956-F176-4763-A73B-5934BC880284}" type="presOf" srcId="{145A0539-09BD-4C22-B806-DEE096E574DE}" destId="{7B2C1F9C-588E-4A0A-B9BA-FBCBA331775E}" srcOrd="1" destOrd="0" presId="urn:microsoft.com/office/officeart/2005/8/layout/bProcess3"/>
    <dgm:cxn modelId="{5198EF0E-0653-4344-99C6-3E2EA9DCF0CB}" srcId="{5F5CAD96-7214-40C5-915B-12A7EEF811A6}" destId="{8400743B-25CD-4E7E-81F6-3FF5DABD2D4E}" srcOrd="2" destOrd="0" parTransId="{94F38195-A8DB-45AA-8058-67CA7E797D77}" sibTransId="{145A0539-09BD-4C22-B806-DEE096E574DE}"/>
    <dgm:cxn modelId="{4F19844F-4767-4E2D-B585-63103E478DD4}" type="presOf" srcId="{AB8A0E48-4DE3-4A88-A204-50EF5CD930FF}" destId="{3E74F70A-3FF7-43DA-8BDE-0AAEAEC65320}" srcOrd="1" destOrd="0" presId="urn:microsoft.com/office/officeart/2005/8/layout/bProcess3"/>
    <dgm:cxn modelId="{52DF521C-36F0-4C6C-AEFE-DBFDCC35618F}" type="presOf" srcId="{145A0539-09BD-4C22-B806-DEE096E574DE}" destId="{EAEA839E-5CA1-486F-9132-2324E46F0A45}" srcOrd="0" destOrd="0" presId="urn:microsoft.com/office/officeart/2005/8/layout/bProcess3"/>
    <dgm:cxn modelId="{0DC0DB88-151A-473C-BB77-DFB3E2437432}" type="presOf" srcId="{67DD4D20-613E-48EA-B8AF-74B8D4803ACF}" destId="{A334CD03-3DAF-452E-B6E1-0260C4E3F033}" srcOrd="0" destOrd="0" presId="urn:microsoft.com/office/officeart/2005/8/layout/bProcess3"/>
    <dgm:cxn modelId="{BE98D61A-B21B-4DA7-99AF-E60AE129B991}" type="presOf" srcId="{CB287995-5BC9-4813-B511-81B162649227}" destId="{33DBF55B-C021-4617-A61E-40CE68805162}" srcOrd="0" destOrd="0" presId="urn:microsoft.com/office/officeart/2005/8/layout/bProcess3"/>
    <dgm:cxn modelId="{2D60F916-400D-412C-A4F8-9227B3E7B3CF}" type="presOf" srcId="{67DD4D20-613E-48EA-B8AF-74B8D4803ACF}" destId="{B20AC1C2-9091-4D8E-B40C-0975F69E170C}" srcOrd="1" destOrd="0" presId="urn:microsoft.com/office/officeart/2005/8/layout/bProcess3"/>
    <dgm:cxn modelId="{1C4CFA0E-B2E2-4236-AC12-DDFA9C1EC810}" type="presOf" srcId="{8400743B-25CD-4E7E-81F6-3FF5DABD2D4E}" destId="{1DC7A889-609C-4D4F-8C23-904A4E838B46}" srcOrd="0" destOrd="0" presId="urn:microsoft.com/office/officeart/2005/8/layout/bProcess3"/>
    <dgm:cxn modelId="{D06EF513-5D6D-4E0B-82AE-9B79B7AB6E38}" type="presOf" srcId="{7E482A98-1C35-45B4-A157-E211DB6FB8A7}" destId="{C0BAB8A2-484A-458A-A114-F81FB6612DF2}" srcOrd="0" destOrd="0" presId="urn:microsoft.com/office/officeart/2005/8/layout/bProcess3"/>
    <dgm:cxn modelId="{89FCE63C-98A6-4163-89C8-9132A96053C8}" type="presOf" srcId="{2071ED5E-768D-461F-BA1C-F63669EEF0DA}" destId="{9846619D-8D49-468F-92B9-6C7488CFE944}" srcOrd="0" destOrd="0" presId="urn:microsoft.com/office/officeart/2005/8/layout/bProcess3"/>
    <dgm:cxn modelId="{AFB34C31-E421-4AF8-948F-B81E335A1CA4}" srcId="{5F5CAD96-7214-40C5-915B-12A7EEF811A6}" destId="{CB287995-5BC9-4813-B511-81B162649227}" srcOrd="1" destOrd="0" parTransId="{4B5338CB-0E81-4EEB-89C9-B5F01762714C}" sibTransId="{7E482A98-1C35-45B4-A157-E211DB6FB8A7}"/>
    <dgm:cxn modelId="{43C11840-1A98-4915-89EE-3BC464DE32D7}" type="presOf" srcId="{81E1A843-4322-4A4D-9E1C-AAED90150875}" destId="{434C31DE-1FF1-4779-8987-CB715485BF21}" srcOrd="0" destOrd="0" presId="urn:microsoft.com/office/officeart/2005/8/layout/bProcess3"/>
    <dgm:cxn modelId="{08EFF43F-589F-43BC-8660-DF43F7291206}" srcId="{5F5CAD96-7214-40C5-915B-12A7EEF811A6}" destId="{0D3D0CA3-7646-4C79-964F-D153D6D625EA}" srcOrd="3" destOrd="0" parTransId="{4B69A387-36DF-4E4B-9C13-52736B2A33CE}" sibTransId="{67DD4D20-613E-48EA-B8AF-74B8D4803ACF}"/>
    <dgm:cxn modelId="{E09C01B0-E841-4E98-968C-95E6C8C1D385}" srcId="{5F5CAD96-7214-40C5-915B-12A7EEF811A6}" destId="{2071ED5E-768D-461F-BA1C-F63669EEF0DA}" srcOrd="4" destOrd="0" parTransId="{D6C79980-34FA-4699-AE2D-A890F7F9DE2A}" sibTransId="{AB8A0E48-4DE3-4A88-A204-50EF5CD930FF}"/>
    <dgm:cxn modelId="{1846E416-0B04-4441-9558-17CB174DAA73}" type="presOf" srcId="{AB8A0E48-4DE3-4A88-A204-50EF5CD930FF}" destId="{69ABC03B-55D8-4ECC-9652-96CA365C9462}" srcOrd="0" destOrd="0" presId="urn:microsoft.com/office/officeart/2005/8/layout/bProcess3"/>
    <dgm:cxn modelId="{9BB2DF1B-9F81-4B30-9092-5E219A1A5D28}" type="presOf" srcId="{FD00DF59-9F6C-46B6-8E78-790F015A6AE3}" destId="{624CA60B-B831-4F39-ADA7-91F805023541}" srcOrd="1" destOrd="0" presId="urn:microsoft.com/office/officeart/2005/8/layout/bProcess3"/>
    <dgm:cxn modelId="{734852C1-A07E-4B6A-B111-A0B93A7A5251}" type="presOf" srcId="{FD00DF59-9F6C-46B6-8E78-790F015A6AE3}" destId="{44F265C5-177E-47A9-A513-CA420E691D7E}" srcOrd="0" destOrd="0" presId="urn:microsoft.com/office/officeart/2005/8/layout/bProcess3"/>
    <dgm:cxn modelId="{2D1AEBFE-AB3B-42DF-9CA4-457021EE21CF}" type="presParOf" srcId="{8D61B4F2-725A-4A79-8408-591CDEE502EE}" destId="{70BDF85A-2233-4E81-9D97-6169DF76A7CA}" srcOrd="0" destOrd="0" presId="urn:microsoft.com/office/officeart/2005/8/layout/bProcess3"/>
    <dgm:cxn modelId="{6AD82C7E-9269-4D6C-94BA-A173DAF59448}" type="presParOf" srcId="{8D61B4F2-725A-4A79-8408-591CDEE502EE}" destId="{44F265C5-177E-47A9-A513-CA420E691D7E}" srcOrd="1" destOrd="0" presId="urn:microsoft.com/office/officeart/2005/8/layout/bProcess3"/>
    <dgm:cxn modelId="{72138CC1-6015-4F30-AFB5-E4361C9C0C58}" type="presParOf" srcId="{44F265C5-177E-47A9-A513-CA420E691D7E}" destId="{624CA60B-B831-4F39-ADA7-91F805023541}" srcOrd="0" destOrd="0" presId="urn:microsoft.com/office/officeart/2005/8/layout/bProcess3"/>
    <dgm:cxn modelId="{1450A48E-5955-49A7-87CA-178C932C83EE}" type="presParOf" srcId="{8D61B4F2-725A-4A79-8408-591CDEE502EE}" destId="{33DBF55B-C021-4617-A61E-40CE68805162}" srcOrd="2" destOrd="0" presId="urn:microsoft.com/office/officeart/2005/8/layout/bProcess3"/>
    <dgm:cxn modelId="{D3F7C81B-4249-4192-BF6F-3801C00E33A3}" type="presParOf" srcId="{8D61B4F2-725A-4A79-8408-591CDEE502EE}" destId="{C0BAB8A2-484A-458A-A114-F81FB6612DF2}" srcOrd="3" destOrd="0" presId="urn:microsoft.com/office/officeart/2005/8/layout/bProcess3"/>
    <dgm:cxn modelId="{30B4DC27-2CA1-44AC-B3F1-10742BCBA4EF}" type="presParOf" srcId="{C0BAB8A2-484A-458A-A114-F81FB6612DF2}" destId="{87F0006A-74A0-4F44-94C3-BF705882ACF1}" srcOrd="0" destOrd="0" presId="urn:microsoft.com/office/officeart/2005/8/layout/bProcess3"/>
    <dgm:cxn modelId="{83D9E749-29B7-4EB7-A339-912312F338CA}" type="presParOf" srcId="{8D61B4F2-725A-4A79-8408-591CDEE502EE}" destId="{1DC7A889-609C-4D4F-8C23-904A4E838B46}" srcOrd="4" destOrd="0" presId="urn:microsoft.com/office/officeart/2005/8/layout/bProcess3"/>
    <dgm:cxn modelId="{34042501-0590-4DB5-8AFE-30A08D08D383}" type="presParOf" srcId="{8D61B4F2-725A-4A79-8408-591CDEE502EE}" destId="{EAEA839E-5CA1-486F-9132-2324E46F0A45}" srcOrd="5" destOrd="0" presId="urn:microsoft.com/office/officeart/2005/8/layout/bProcess3"/>
    <dgm:cxn modelId="{06C92292-FB27-4B73-A955-3271A0AAC777}" type="presParOf" srcId="{EAEA839E-5CA1-486F-9132-2324E46F0A45}" destId="{7B2C1F9C-588E-4A0A-B9BA-FBCBA331775E}" srcOrd="0" destOrd="0" presId="urn:microsoft.com/office/officeart/2005/8/layout/bProcess3"/>
    <dgm:cxn modelId="{291480ED-2DC3-4574-875E-8AB3E88FA116}" type="presParOf" srcId="{8D61B4F2-725A-4A79-8408-591CDEE502EE}" destId="{40D1EF2D-5F41-4F5B-B775-0CF85D007C37}" srcOrd="6" destOrd="0" presId="urn:microsoft.com/office/officeart/2005/8/layout/bProcess3"/>
    <dgm:cxn modelId="{8D780381-3700-4C82-9130-93D5CED966AD}" type="presParOf" srcId="{8D61B4F2-725A-4A79-8408-591CDEE502EE}" destId="{A334CD03-3DAF-452E-B6E1-0260C4E3F033}" srcOrd="7" destOrd="0" presId="urn:microsoft.com/office/officeart/2005/8/layout/bProcess3"/>
    <dgm:cxn modelId="{32D0B7CA-FB64-46AB-976E-BBD9429FE5DB}" type="presParOf" srcId="{A334CD03-3DAF-452E-B6E1-0260C4E3F033}" destId="{B20AC1C2-9091-4D8E-B40C-0975F69E170C}" srcOrd="0" destOrd="0" presId="urn:microsoft.com/office/officeart/2005/8/layout/bProcess3"/>
    <dgm:cxn modelId="{EEA646C8-5E76-4BF6-BFAA-A267D650B49E}" type="presParOf" srcId="{8D61B4F2-725A-4A79-8408-591CDEE502EE}" destId="{9846619D-8D49-468F-92B9-6C7488CFE944}" srcOrd="8" destOrd="0" presId="urn:microsoft.com/office/officeart/2005/8/layout/bProcess3"/>
    <dgm:cxn modelId="{20350428-3BBD-4017-A457-C0CD84FADCF5}" type="presParOf" srcId="{8D61B4F2-725A-4A79-8408-591CDEE502EE}" destId="{69ABC03B-55D8-4ECC-9652-96CA365C9462}" srcOrd="9" destOrd="0" presId="urn:microsoft.com/office/officeart/2005/8/layout/bProcess3"/>
    <dgm:cxn modelId="{B2F80452-8E5F-41D1-ABA5-BFCBC0740C67}" type="presParOf" srcId="{69ABC03B-55D8-4ECC-9652-96CA365C9462}" destId="{3E74F70A-3FF7-43DA-8BDE-0AAEAEC65320}" srcOrd="0" destOrd="0" presId="urn:microsoft.com/office/officeart/2005/8/layout/bProcess3"/>
    <dgm:cxn modelId="{D95C06D1-3B59-4976-B985-FAA36524D2C8}" type="presParOf" srcId="{8D61B4F2-725A-4A79-8408-591CDEE502EE}" destId="{434C31DE-1FF1-4779-8987-CB715485BF21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5CAD96-7214-40C5-915B-12A7EEF811A6}" type="doc">
      <dgm:prSet loTypeId="urn:microsoft.com/office/officeart/2005/8/layout/bProcess3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400743B-25CD-4E7E-81F6-3FF5DABD2D4E}">
      <dgm:prSet phldrT="[Text]"/>
      <dgm:spPr/>
      <dgm:t>
        <a:bodyPr/>
        <a:lstStyle/>
        <a:p>
          <a:r>
            <a:rPr lang="en-US" dirty="0" smtClean="0"/>
            <a:t>Comes back to Commission in fall to present work and recommendations</a:t>
          </a:r>
          <a:endParaRPr lang="en-US" dirty="0"/>
        </a:p>
      </dgm:t>
    </dgm:pt>
    <dgm:pt modelId="{94F38195-A8DB-45AA-8058-67CA7E797D77}" type="parTrans" cxnId="{5198EF0E-0653-4344-99C6-3E2EA9DCF0CB}">
      <dgm:prSet/>
      <dgm:spPr/>
      <dgm:t>
        <a:bodyPr/>
        <a:lstStyle/>
        <a:p>
          <a:endParaRPr lang="en-US"/>
        </a:p>
      </dgm:t>
    </dgm:pt>
    <dgm:pt modelId="{145A0539-09BD-4C22-B806-DEE096E574DE}" type="sibTrans" cxnId="{5198EF0E-0653-4344-99C6-3E2EA9DCF0CB}">
      <dgm:prSet/>
      <dgm:spPr/>
      <dgm:t>
        <a:bodyPr/>
        <a:lstStyle/>
        <a:p>
          <a:endParaRPr lang="en-US"/>
        </a:p>
      </dgm:t>
    </dgm:pt>
    <dgm:pt modelId="{2071ED5E-768D-461F-BA1C-F63669EEF0DA}">
      <dgm:prSet phldrT="[Text]"/>
      <dgm:spPr/>
      <dgm:t>
        <a:bodyPr/>
        <a:lstStyle/>
        <a:p>
          <a:r>
            <a:rPr lang="en-US" dirty="0" smtClean="0"/>
            <a:t>Planning Commission reviews amendments and makes recommendations to City Council</a:t>
          </a:r>
          <a:endParaRPr lang="en-US" dirty="0"/>
        </a:p>
      </dgm:t>
    </dgm:pt>
    <dgm:pt modelId="{D6C79980-34FA-4699-AE2D-A890F7F9DE2A}" type="parTrans" cxnId="{E09C01B0-E841-4E98-968C-95E6C8C1D385}">
      <dgm:prSet/>
      <dgm:spPr/>
      <dgm:t>
        <a:bodyPr/>
        <a:lstStyle/>
        <a:p>
          <a:endParaRPr lang="en-US"/>
        </a:p>
      </dgm:t>
    </dgm:pt>
    <dgm:pt modelId="{AB8A0E48-4DE3-4A88-A204-50EF5CD930FF}" type="sibTrans" cxnId="{E09C01B0-E841-4E98-968C-95E6C8C1D385}">
      <dgm:prSet/>
      <dgm:spPr/>
      <dgm:t>
        <a:bodyPr/>
        <a:lstStyle/>
        <a:p>
          <a:endParaRPr lang="en-US"/>
        </a:p>
      </dgm:t>
    </dgm:pt>
    <dgm:pt modelId="{81E1A843-4322-4A4D-9E1C-AAED90150875}">
      <dgm:prSet phldrT="[Text]"/>
      <dgm:spPr/>
      <dgm:t>
        <a:bodyPr/>
        <a:lstStyle/>
        <a:p>
          <a:r>
            <a:rPr lang="en-US" dirty="0" smtClean="0"/>
            <a:t>City Council votes to approve amendments</a:t>
          </a:r>
        </a:p>
        <a:p>
          <a:r>
            <a:rPr lang="en-US" dirty="0" smtClean="0"/>
            <a:t>(June 2016)</a:t>
          </a:r>
          <a:endParaRPr lang="en-US" dirty="0"/>
        </a:p>
      </dgm:t>
    </dgm:pt>
    <dgm:pt modelId="{8076D8B5-9106-49CF-8889-AAF8A1E28B84}" type="parTrans" cxnId="{B2DC1BAC-56D7-4106-B562-3A9893A5651B}">
      <dgm:prSet/>
      <dgm:spPr/>
      <dgm:t>
        <a:bodyPr/>
        <a:lstStyle/>
        <a:p>
          <a:endParaRPr lang="en-US"/>
        </a:p>
      </dgm:t>
    </dgm:pt>
    <dgm:pt modelId="{3EA956D1-74AE-4B47-8E0A-424FDDAD4DA8}" type="sibTrans" cxnId="{B2DC1BAC-56D7-4106-B562-3A9893A5651B}">
      <dgm:prSet/>
      <dgm:spPr/>
      <dgm:t>
        <a:bodyPr/>
        <a:lstStyle/>
        <a:p>
          <a:endParaRPr lang="en-US"/>
        </a:p>
      </dgm:t>
    </dgm:pt>
    <dgm:pt modelId="{0D3D0CA3-7646-4C79-964F-D153D6D625EA}">
      <dgm:prSet/>
      <dgm:spPr/>
      <dgm:t>
        <a:bodyPr/>
        <a:lstStyle/>
        <a:p>
          <a:r>
            <a:rPr lang="en-US" dirty="0" smtClean="0"/>
            <a:t>Mayor proposes amendments to the Comprehensive Plan (Director’s Report)</a:t>
          </a:r>
        </a:p>
      </dgm:t>
    </dgm:pt>
    <dgm:pt modelId="{4B69A387-36DF-4E4B-9C13-52736B2A33CE}" type="parTrans" cxnId="{08EFF43F-589F-43BC-8660-DF43F7291206}">
      <dgm:prSet/>
      <dgm:spPr/>
      <dgm:t>
        <a:bodyPr/>
        <a:lstStyle/>
        <a:p>
          <a:endParaRPr lang="en-US"/>
        </a:p>
      </dgm:t>
    </dgm:pt>
    <dgm:pt modelId="{67DD4D20-613E-48EA-B8AF-74B8D4803ACF}" type="sibTrans" cxnId="{08EFF43F-589F-43BC-8660-DF43F7291206}">
      <dgm:prSet/>
      <dgm:spPr/>
      <dgm:t>
        <a:bodyPr/>
        <a:lstStyle/>
        <a:p>
          <a:endParaRPr lang="en-US"/>
        </a:p>
      </dgm:t>
    </dgm:pt>
    <dgm:pt modelId="{F2462159-5E80-42E8-B8BC-A40DC2465DC9}">
      <dgm:prSet/>
      <dgm:spPr/>
      <dgm:t>
        <a:bodyPr/>
        <a:lstStyle/>
        <a:p>
          <a:r>
            <a:rPr lang="en-US" smtClean="0"/>
            <a:t>Post Docket Setting…</a:t>
          </a:r>
          <a:endParaRPr lang="en-US" dirty="0"/>
        </a:p>
      </dgm:t>
    </dgm:pt>
    <dgm:pt modelId="{F725474D-CA3D-4EF6-8933-30FDDED97E67}" type="sibTrans" cxnId="{7D687265-82D5-47EA-A76E-5DF0F7B2214F}">
      <dgm:prSet/>
      <dgm:spPr/>
      <dgm:t>
        <a:bodyPr/>
        <a:lstStyle/>
        <a:p>
          <a:endParaRPr lang="en-US"/>
        </a:p>
      </dgm:t>
    </dgm:pt>
    <dgm:pt modelId="{AE990567-3080-4406-B1AC-21223646D0AD}" type="parTrans" cxnId="{7D687265-82D5-47EA-A76E-5DF0F7B2214F}">
      <dgm:prSet/>
      <dgm:spPr/>
      <dgm:t>
        <a:bodyPr/>
        <a:lstStyle/>
        <a:p>
          <a:endParaRPr lang="en-US"/>
        </a:p>
      </dgm:t>
    </dgm:pt>
    <dgm:pt modelId="{ABF4FC5F-6AE2-48DF-9BCA-C83450EBC4EC}">
      <dgm:prSet/>
      <dgm:spPr/>
      <dgm:t>
        <a:bodyPr/>
        <a:lstStyle/>
        <a:p>
          <a:r>
            <a:rPr lang="en-US" dirty="0" smtClean="0"/>
            <a:t>DPD conducts review and public process for amendments</a:t>
          </a:r>
        </a:p>
      </dgm:t>
    </dgm:pt>
    <dgm:pt modelId="{294530A1-D3E5-408F-A831-6A1393D66690}" type="parTrans" cxnId="{04DEEFD9-23E8-4474-A872-27BC4E1B72AF}">
      <dgm:prSet/>
      <dgm:spPr/>
      <dgm:t>
        <a:bodyPr/>
        <a:lstStyle/>
        <a:p>
          <a:endParaRPr lang="en-US"/>
        </a:p>
      </dgm:t>
    </dgm:pt>
    <dgm:pt modelId="{28168500-5C5B-4225-B518-2B19640BD80E}" type="sibTrans" cxnId="{04DEEFD9-23E8-4474-A872-27BC4E1B72AF}">
      <dgm:prSet/>
      <dgm:spPr/>
      <dgm:t>
        <a:bodyPr/>
        <a:lstStyle/>
        <a:p>
          <a:endParaRPr lang="en-US"/>
        </a:p>
      </dgm:t>
    </dgm:pt>
    <dgm:pt modelId="{8D61B4F2-725A-4A79-8408-591CDEE502EE}" type="pres">
      <dgm:prSet presAssocID="{5F5CAD96-7214-40C5-915B-12A7EEF811A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A32E28-F95C-4CAE-A1C8-9BCC98862635}" type="pres">
      <dgm:prSet presAssocID="{F2462159-5E80-42E8-B8BC-A40DC2465DC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89DFCA-8A28-4946-9CF4-F2B6B237A8F8}" type="pres">
      <dgm:prSet presAssocID="{F725474D-CA3D-4EF6-8933-30FDDED97E67}" presName="sibTrans" presStyleLbl="sibTrans1D1" presStyleIdx="0" presStyleCnt="5"/>
      <dgm:spPr/>
      <dgm:t>
        <a:bodyPr/>
        <a:lstStyle/>
        <a:p>
          <a:endParaRPr lang="en-US"/>
        </a:p>
      </dgm:t>
    </dgm:pt>
    <dgm:pt modelId="{5F91B0F8-7E28-40C0-9603-8400CE931732}" type="pres">
      <dgm:prSet presAssocID="{F725474D-CA3D-4EF6-8933-30FDDED97E67}" presName="connectorText" presStyleLbl="sibTrans1D1" presStyleIdx="0" presStyleCnt="5"/>
      <dgm:spPr/>
      <dgm:t>
        <a:bodyPr/>
        <a:lstStyle/>
        <a:p>
          <a:endParaRPr lang="en-US"/>
        </a:p>
      </dgm:t>
    </dgm:pt>
    <dgm:pt modelId="{4FDBBE44-353A-4C92-9588-BD8919311772}" type="pres">
      <dgm:prSet presAssocID="{ABF4FC5F-6AE2-48DF-9BCA-C83450EBC4EC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1A2CC4-01B9-4644-9D47-221202076B65}" type="pres">
      <dgm:prSet presAssocID="{28168500-5C5B-4225-B518-2B19640BD80E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EB7CCC9-82AE-493F-BBE4-315BD1E30B8B}" type="pres">
      <dgm:prSet presAssocID="{28168500-5C5B-4225-B518-2B19640BD80E}" presName="connectorText" presStyleLbl="sibTrans1D1" presStyleIdx="1" presStyleCnt="5"/>
      <dgm:spPr/>
      <dgm:t>
        <a:bodyPr/>
        <a:lstStyle/>
        <a:p>
          <a:endParaRPr lang="en-US"/>
        </a:p>
      </dgm:t>
    </dgm:pt>
    <dgm:pt modelId="{1DC7A889-609C-4D4F-8C23-904A4E838B46}" type="pres">
      <dgm:prSet presAssocID="{8400743B-25CD-4E7E-81F6-3FF5DABD2D4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A839E-5CA1-486F-9132-2324E46F0A45}" type="pres">
      <dgm:prSet presAssocID="{145A0539-09BD-4C22-B806-DEE096E574DE}" presName="sibTrans" presStyleLbl="sibTrans1D1" presStyleIdx="2" presStyleCnt="5"/>
      <dgm:spPr/>
      <dgm:t>
        <a:bodyPr/>
        <a:lstStyle/>
        <a:p>
          <a:endParaRPr lang="en-US"/>
        </a:p>
      </dgm:t>
    </dgm:pt>
    <dgm:pt modelId="{7B2C1F9C-588E-4A0A-B9BA-FBCBA331775E}" type="pres">
      <dgm:prSet presAssocID="{145A0539-09BD-4C22-B806-DEE096E574DE}" presName="connectorText" presStyleLbl="sibTrans1D1" presStyleIdx="2" presStyleCnt="5"/>
      <dgm:spPr/>
      <dgm:t>
        <a:bodyPr/>
        <a:lstStyle/>
        <a:p>
          <a:endParaRPr lang="en-US"/>
        </a:p>
      </dgm:t>
    </dgm:pt>
    <dgm:pt modelId="{40D1EF2D-5F41-4F5B-B775-0CF85D007C37}" type="pres">
      <dgm:prSet presAssocID="{0D3D0CA3-7646-4C79-964F-D153D6D625E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34CD03-3DAF-452E-B6E1-0260C4E3F033}" type="pres">
      <dgm:prSet presAssocID="{67DD4D20-613E-48EA-B8AF-74B8D4803ACF}" presName="sibTrans" presStyleLbl="sibTrans1D1" presStyleIdx="3" presStyleCnt="5"/>
      <dgm:spPr/>
      <dgm:t>
        <a:bodyPr/>
        <a:lstStyle/>
        <a:p>
          <a:endParaRPr lang="en-US"/>
        </a:p>
      </dgm:t>
    </dgm:pt>
    <dgm:pt modelId="{B20AC1C2-9091-4D8E-B40C-0975F69E170C}" type="pres">
      <dgm:prSet presAssocID="{67DD4D20-613E-48EA-B8AF-74B8D4803ACF}" presName="connectorText" presStyleLbl="sibTrans1D1" presStyleIdx="3" presStyleCnt="5"/>
      <dgm:spPr/>
      <dgm:t>
        <a:bodyPr/>
        <a:lstStyle/>
        <a:p>
          <a:endParaRPr lang="en-US"/>
        </a:p>
      </dgm:t>
    </dgm:pt>
    <dgm:pt modelId="{9846619D-8D49-468F-92B9-6C7488CFE944}" type="pres">
      <dgm:prSet presAssocID="{2071ED5E-768D-461F-BA1C-F63669EEF0D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ABC03B-55D8-4ECC-9652-96CA365C9462}" type="pres">
      <dgm:prSet presAssocID="{AB8A0E48-4DE3-4A88-A204-50EF5CD930FF}" presName="sibTrans" presStyleLbl="sibTrans1D1" presStyleIdx="4" presStyleCnt="5"/>
      <dgm:spPr/>
      <dgm:t>
        <a:bodyPr/>
        <a:lstStyle/>
        <a:p>
          <a:endParaRPr lang="en-US"/>
        </a:p>
      </dgm:t>
    </dgm:pt>
    <dgm:pt modelId="{3E74F70A-3FF7-43DA-8BDE-0AAEAEC65320}" type="pres">
      <dgm:prSet presAssocID="{AB8A0E48-4DE3-4A88-A204-50EF5CD930FF}" presName="connectorText" presStyleLbl="sibTrans1D1" presStyleIdx="4" presStyleCnt="5"/>
      <dgm:spPr/>
      <dgm:t>
        <a:bodyPr/>
        <a:lstStyle/>
        <a:p>
          <a:endParaRPr lang="en-US"/>
        </a:p>
      </dgm:t>
    </dgm:pt>
    <dgm:pt modelId="{434C31DE-1FF1-4779-8987-CB715485BF21}" type="pres">
      <dgm:prSet presAssocID="{81E1A843-4322-4A4D-9E1C-AAED9015087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0ACF90-E626-4621-B3BC-17FE115C7DDC}" type="presOf" srcId="{28168500-5C5B-4225-B518-2B19640BD80E}" destId="{EEB7CCC9-82AE-493F-BBE4-315BD1E30B8B}" srcOrd="1" destOrd="0" presId="urn:microsoft.com/office/officeart/2005/8/layout/bProcess3"/>
    <dgm:cxn modelId="{F53286B5-7435-4C18-9C8C-D6A41CC1C211}" type="presOf" srcId="{28168500-5C5B-4225-B518-2B19640BD80E}" destId="{661A2CC4-01B9-4644-9D47-221202076B65}" srcOrd="0" destOrd="0" presId="urn:microsoft.com/office/officeart/2005/8/layout/bProcess3"/>
    <dgm:cxn modelId="{234A11ED-D30F-4B57-8ACB-CF262C81E6B1}" type="presOf" srcId="{F725474D-CA3D-4EF6-8933-30FDDED97E67}" destId="{6E89DFCA-8A28-4946-9CF4-F2B6B237A8F8}" srcOrd="0" destOrd="0" presId="urn:microsoft.com/office/officeart/2005/8/layout/bProcess3"/>
    <dgm:cxn modelId="{DFA122B4-B344-44C1-9C6E-79E85B4879DE}" type="presOf" srcId="{67DD4D20-613E-48EA-B8AF-74B8D4803ACF}" destId="{B20AC1C2-9091-4D8E-B40C-0975F69E170C}" srcOrd="1" destOrd="0" presId="urn:microsoft.com/office/officeart/2005/8/layout/bProcess3"/>
    <dgm:cxn modelId="{B2DC1BAC-56D7-4106-B562-3A9893A5651B}" srcId="{5F5CAD96-7214-40C5-915B-12A7EEF811A6}" destId="{81E1A843-4322-4A4D-9E1C-AAED90150875}" srcOrd="5" destOrd="0" parTransId="{8076D8B5-9106-49CF-8889-AAF8A1E28B84}" sibTransId="{3EA956D1-74AE-4B47-8E0A-424FDDAD4DA8}"/>
    <dgm:cxn modelId="{509581B2-1750-4575-8EDF-D2A68E05C1FE}" type="presOf" srcId="{F2462159-5E80-42E8-B8BC-A40DC2465DC9}" destId="{26A32E28-F95C-4CAE-A1C8-9BCC98862635}" srcOrd="0" destOrd="0" presId="urn:microsoft.com/office/officeart/2005/8/layout/bProcess3"/>
    <dgm:cxn modelId="{5198EF0E-0653-4344-99C6-3E2EA9DCF0CB}" srcId="{5F5CAD96-7214-40C5-915B-12A7EEF811A6}" destId="{8400743B-25CD-4E7E-81F6-3FF5DABD2D4E}" srcOrd="2" destOrd="0" parTransId="{94F38195-A8DB-45AA-8058-67CA7E797D77}" sibTransId="{145A0539-09BD-4C22-B806-DEE096E574DE}"/>
    <dgm:cxn modelId="{35D02CA9-7225-41C8-8E10-D5A2B1355F21}" type="presOf" srcId="{145A0539-09BD-4C22-B806-DEE096E574DE}" destId="{7B2C1F9C-588E-4A0A-B9BA-FBCBA331775E}" srcOrd="1" destOrd="0" presId="urn:microsoft.com/office/officeart/2005/8/layout/bProcess3"/>
    <dgm:cxn modelId="{8179EC31-D3D0-462A-A0B6-BC0817998947}" type="presOf" srcId="{AB8A0E48-4DE3-4A88-A204-50EF5CD930FF}" destId="{3E74F70A-3FF7-43DA-8BDE-0AAEAEC65320}" srcOrd="1" destOrd="0" presId="urn:microsoft.com/office/officeart/2005/8/layout/bProcess3"/>
    <dgm:cxn modelId="{287911EA-535B-49EC-B908-F4E9459A7EBB}" type="presOf" srcId="{F725474D-CA3D-4EF6-8933-30FDDED97E67}" destId="{5F91B0F8-7E28-40C0-9603-8400CE931732}" srcOrd="1" destOrd="0" presId="urn:microsoft.com/office/officeart/2005/8/layout/bProcess3"/>
    <dgm:cxn modelId="{7D687265-82D5-47EA-A76E-5DF0F7B2214F}" srcId="{5F5CAD96-7214-40C5-915B-12A7EEF811A6}" destId="{F2462159-5E80-42E8-B8BC-A40DC2465DC9}" srcOrd="0" destOrd="0" parTransId="{AE990567-3080-4406-B1AC-21223646D0AD}" sibTransId="{F725474D-CA3D-4EF6-8933-30FDDED97E67}"/>
    <dgm:cxn modelId="{E7C94730-B46D-4A85-8100-0DDA097A771B}" type="presOf" srcId="{5F5CAD96-7214-40C5-915B-12A7EEF811A6}" destId="{8D61B4F2-725A-4A79-8408-591CDEE502EE}" srcOrd="0" destOrd="0" presId="urn:microsoft.com/office/officeart/2005/8/layout/bProcess3"/>
    <dgm:cxn modelId="{029209FB-F39A-4625-8AD7-28F3985EAAD0}" type="presOf" srcId="{AB8A0E48-4DE3-4A88-A204-50EF5CD930FF}" destId="{69ABC03B-55D8-4ECC-9652-96CA365C9462}" srcOrd="0" destOrd="0" presId="urn:microsoft.com/office/officeart/2005/8/layout/bProcess3"/>
    <dgm:cxn modelId="{76A99AAD-228A-43B9-89E0-9F01C766F24C}" type="presOf" srcId="{8400743B-25CD-4E7E-81F6-3FF5DABD2D4E}" destId="{1DC7A889-609C-4D4F-8C23-904A4E838B46}" srcOrd="0" destOrd="0" presId="urn:microsoft.com/office/officeart/2005/8/layout/bProcess3"/>
    <dgm:cxn modelId="{B9366DDE-15CF-475D-ACBA-4552EB27B565}" type="presOf" srcId="{67DD4D20-613E-48EA-B8AF-74B8D4803ACF}" destId="{A334CD03-3DAF-452E-B6E1-0260C4E3F033}" srcOrd="0" destOrd="0" presId="urn:microsoft.com/office/officeart/2005/8/layout/bProcess3"/>
    <dgm:cxn modelId="{671AAE99-4893-4C66-97C6-7394E39400BF}" type="presOf" srcId="{2071ED5E-768D-461F-BA1C-F63669EEF0DA}" destId="{9846619D-8D49-468F-92B9-6C7488CFE944}" srcOrd="0" destOrd="0" presId="urn:microsoft.com/office/officeart/2005/8/layout/bProcess3"/>
    <dgm:cxn modelId="{5A964144-F4E3-4879-A165-31CC77266DAB}" type="presOf" srcId="{ABF4FC5F-6AE2-48DF-9BCA-C83450EBC4EC}" destId="{4FDBBE44-353A-4C92-9588-BD8919311772}" srcOrd="0" destOrd="0" presId="urn:microsoft.com/office/officeart/2005/8/layout/bProcess3"/>
    <dgm:cxn modelId="{93251F06-270D-4F59-ABEA-F73ECC69DE44}" type="presOf" srcId="{0D3D0CA3-7646-4C79-964F-D153D6D625EA}" destId="{40D1EF2D-5F41-4F5B-B775-0CF85D007C37}" srcOrd="0" destOrd="0" presId="urn:microsoft.com/office/officeart/2005/8/layout/bProcess3"/>
    <dgm:cxn modelId="{7B30359F-1A86-4EC7-B331-519621B11196}" type="presOf" srcId="{81E1A843-4322-4A4D-9E1C-AAED90150875}" destId="{434C31DE-1FF1-4779-8987-CB715485BF21}" srcOrd="0" destOrd="0" presId="urn:microsoft.com/office/officeart/2005/8/layout/bProcess3"/>
    <dgm:cxn modelId="{04DEEFD9-23E8-4474-A872-27BC4E1B72AF}" srcId="{5F5CAD96-7214-40C5-915B-12A7EEF811A6}" destId="{ABF4FC5F-6AE2-48DF-9BCA-C83450EBC4EC}" srcOrd="1" destOrd="0" parTransId="{294530A1-D3E5-408F-A831-6A1393D66690}" sibTransId="{28168500-5C5B-4225-B518-2B19640BD80E}"/>
    <dgm:cxn modelId="{08EFF43F-589F-43BC-8660-DF43F7291206}" srcId="{5F5CAD96-7214-40C5-915B-12A7EEF811A6}" destId="{0D3D0CA3-7646-4C79-964F-D153D6D625EA}" srcOrd="3" destOrd="0" parTransId="{4B69A387-36DF-4E4B-9C13-52736B2A33CE}" sibTransId="{67DD4D20-613E-48EA-B8AF-74B8D4803ACF}"/>
    <dgm:cxn modelId="{D77C6C10-7A56-4878-957B-3B314F65197E}" type="presOf" srcId="{145A0539-09BD-4C22-B806-DEE096E574DE}" destId="{EAEA839E-5CA1-486F-9132-2324E46F0A45}" srcOrd="0" destOrd="0" presId="urn:microsoft.com/office/officeart/2005/8/layout/bProcess3"/>
    <dgm:cxn modelId="{E09C01B0-E841-4E98-968C-95E6C8C1D385}" srcId="{5F5CAD96-7214-40C5-915B-12A7EEF811A6}" destId="{2071ED5E-768D-461F-BA1C-F63669EEF0DA}" srcOrd="4" destOrd="0" parTransId="{D6C79980-34FA-4699-AE2D-A890F7F9DE2A}" sibTransId="{AB8A0E48-4DE3-4A88-A204-50EF5CD930FF}"/>
    <dgm:cxn modelId="{8B189746-B6DC-41EE-8B30-6FD66C948680}" type="presParOf" srcId="{8D61B4F2-725A-4A79-8408-591CDEE502EE}" destId="{26A32E28-F95C-4CAE-A1C8-9BCC98862635}" srcOrd="0" destOrd="0" presId="urn:microsoft.com/office/officeart/2005/8/layout/bProcess3"/>
    <dgm:cxn modelId="{A407AD0A-F6E8-4692-A508-B0C8C3731657}" type="presParOf" srcId="{8D61B4F2-725A-4A79-8408-591CDEE502EE}" destId="{6E89DFCA-8A28-4946-9CF4-F2B6B237A8F8}" srcOrd="1" destOrd="0" presId="urn:microsoft.com/office/officeart/2005/8/layout/bProcess3"/>
    <dgm:cxn modelId="{B89D2100-A964-4D1B-AD5B-C484982FDEC5}" type="presParOf" srcId="{6E89DFCA-8A28-4946-9CF4-F2B6B237A8F8}" destId="{5F91B0F8-7E28-40C0-9603-8400CE931732}" srcOrd="0" destOrd="0" presId="urn:microsoft.com/office/officeart/2005/8/layout/bProcess3"/>
    <dgm:cxn modelId="{CC115D25-FDEC-49D7-BE48-C6FBAB80C288}" type="presParOf" srcId="{8D61B4F2-725A-4A79-8408-591CDEE502EE}" destId="{4FDBBE44-353A-4C92-9588-BD8919311772}" srcOrd="2" destOrd="0" presId="urn:microsoft.com/office/officeart/2005/8/layout/bProcess3"/>
    <dgm:cxn modelId="{2675C364-74A5-4BF0-8E91-2F10BB405950}" type="presParOf" srcId="{8D61B4F2-725A-4A79-8408-591CDEE502EE}" destId="{661A2CC4-01B9-4644-9D47-221202076B65}" srcOrd="3" destOrd="0" presId="urn:microsoft.com/office/officeart/2005/8/layout/bProcess3"/>
    <dgm:cxn modelId="{D4757360-D90A-4E3E-883E-C6FD2847EDC8}" type="presParOf" srcId="{661A2CC4-01B9-4644-9D47-221202076B65}" destId="{EEB7CCC9-82AE-493F-BBE4-315BD1E30B8B}" srcOrd="0" destOrd="0" presId="urn:microsoft.com/office/officeart/2005/8/layout/bProcess3"/>
    <dgm:cxn modelId="{9FACC821-B0FF-4C46-AF6E-3D71C7ABC296}" type="presParOf" srcId="{8D61B4F2-725A-4A79-8408-591CDEE502EE}" destId="{1DC7A889-609C-4D4F-8C23-904A4E838B46}" srcOrd="4" destOrd="0" presId="urn:microsoft.com/office/officeart/2005/8/layout/bProcess3"/>
    <dgm:cxn modelId="{F111EB84-449B-4E40-A5D4-2DE7D06264F8}" type="presParOf" srcId="{8D61B4F2-725A-4A79-8408-591CDEE502EE}" destId="{EAEA839E-5CA1-486F-9132-2324E46F0A45}" srcOrd="5" destOrd="0" presId="urn:microsoft.com/office/officeart/2005/8/layout/bProcess3"/>
    <dgm:cxn modelId="{14ADAAED-9D73-46AC-B12D-6B715A737F17}" type="presParOf" srcId="{EAEA839E-5CA1-486F-9132-2324E46F0A45}" destId="{7B2C1F9C-588E-4A0A-B9BA-FBCBA331775E}" srcOrd="0" destOrd="0" presId="urn:microsoft.com/office/officeart/2005/8/layout/bProcess3"/>
    <dgm:cxn modelId="{1306333D-DD3C-45E2-ABC5-B43B167B8A27}" type="presParOf" srcId="{8D61B4F2-725A-4A79-8408-591CDEE502EE}" destId="{40D1EF2D-5F41-4F5B-B775-0CF85D007C37}" srcOrd="6" destOrd="0" presId="urn:microsoft.com/office/officeart/2005/8/layout/bProcess3"/>
    <dgm:cxn modelId="{FCC03818-F2B7-4787-A70E-2F1BB424AB93}" type="presParOf" srcId="{8D61B4F2-725A-4A79-8408-591CDEE502EE}" destId="{A334CD03-3DAF-452E-B6E1-0260C4E3F033}" srcOrd="7" destOrd="0" presId="urn:microsoft.com/office/officeart/2005/8/layout/bProcess3"/>
    <dgm:cxn modelId="{EB9043AA-2AFE-4AEF-B2E1-790836856D03}" type="presParOf" srcId="{A334CD03-3DAF-452E-B6E1-0260C4E3F033}" destId="{B20AC1C2-9091-4D8E-B40C-0975F69E170C}" srcOrd="0" destOrd="0" presId="urn:microsoft.com/office/officeart/2005/8/layout/bProcess3"/>
    <dgm:cxn modelId="{F7E555BA-E266-4A38-8241-DA689595B6C5}" type="presParOf" srcId="{8D61B4F2-725A-4A79-8408-591CDEE502EE}" destId="{9846619D-8D49-468F-92B9-6C7488CFE944}" srcOrd="8" destOrd="0" presId="urn:microsoft.com/office/officeart/2005/8/layout/bProcess3"/>
    <dgm:cxn modelId="{40AA92A6-F0DF-401B-84F1-B1D2F9603A61}" type="presParOf" srcId="{8D61B4F2-725A-4A79-8408-591CDEE502EE}" destId="{69ABC03B-55D8-4ECC-9652-96CA365C9462}" srcOrd="9" destOrd="0" presId="urn:microsoft.com/office/officeart/2005/8/layout/bProcess3"/>
    <dgm:cxn modelId="{614FFD64-F228-480F-985A-7973ACDB8759}" type="presParOf" srcId="{69ABC03B-55D8-4ECC-9652-96CA365C9462}" destId="{3E74F70A-3FF7-43DA-8BDE-0AAEAEC65320}" srcOrd="0" destOrd="0" presId="urn:microsoft.com/office/officeart/2005/8/layout/bProcess3"/>
    <dgm:cxn modelId="{E9A8993C-0857-4C53-B4D0-8F51C3205527}" type="presParOf" srcId="{8D61B4F2-725A-4A79-8408-591CDEE502EE}" destId="{434C31DE-1FF1-4779-8987-CB715485BF21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265C5-177E-47A9-A513-CA420E691D7E}">
      <dsp:nvSpPr>
        <dsp:cNvPr id="0" name=""/>
        <dsp:cNvSpPr/>
      </dsp:nvSpPr>
      <dsp:spPr>
        <a:xfrm>
          <a:off x="3231873" y="1325194"/>
          <a:ext cx="7111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1174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568915" y="1367205"/>
        <a:ext cx="37088" cy="7417"/>
      </dsp:txXfrm>
    </dsp:sp>
    <dsp:sp modelId="{70BDF85A-2233-4E81-9D97-6169DF76A7CA}">
      <dsp:nvSpPr>
        <dsp:cNvPr id="0" name=""/>
        <dsp:cNvSpPr/>
      </dsp:nvSpPr>
      <dsp:spPr>
        <a:xfrm>
          <a:off x="8567" y="403383"/>
          <a:ext cx="3225105" cy="19350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Applications to Comprehensive Plan Amendment to City Council – May 15</a:t>
          </a:r>
          <a:r>
            <a:rPr lang="en-US" sz="1900" kern="1200" baseline="30000" dirty="0" smtClean="0"/>
            <a:t>th</a:t>
          </a:r>
          <a:r>
            <a:rPr lang="en-US" sz="1900" kern="1200" dirty="0" smtClean="0"/>
            <a:t> </a:t>
          </a:r>
          <a:br>
            <a:rPr lang="en-US" sz="1900" kern="1200" dirty="0" smtClean="0"/>
          </a:br>
          <a:r>
            <a:rPr lang="en-US" sz="1900" kern="1200" dirty="0" smtClean="0"/>
            <a:t/>
          </a:r>
          <a:br>
            <a:rPr lang="en-US" sz="1900" kern="1200" dirty="0" smtClean="0"/>
          </a:br>
          <a:r>
            <a:rPr lang="en-US" sz="1900" kern="1200" dirty="0" smtClean="0"/>
            <a:t>Future Land Use Map ONLY</a:t>
          </a:r>
          <a:endParaRPr lang="en-US" sz="1900" kern="1200" dirty="0"/>
        </a:p>
      </dsp:txBody>
      <dsp:txXfrm>
        <a:off x="8567" y="403383"/>
        <a:ext cx="3225105" cy="1935063"/>
      </dsp:txXfrm>
    </dsp:sp>
    <dsp:sp modelId="{C0BAB8A2-484A-458A-A114-F81FB6612DF2}">
      <dsp:nvSpPr>
        <dsp:cNvPr id="0" name=""/>
        <dsp:cNvSpPr/>
      </dsp:nvSpPr>
      <dsp:spPr>
        <a:xfrm>
          <a:off x="7198752" y="1325194"/>
          <a:ext cx="7111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1174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535795" y="1367205"/>
        <a:ext cx="37088" cy="7417"/>
      </dsp:txXfrm>
    </dsp:sp>
    <dsp:sp modelId="{33DBF55B-C021-4617-A61E-40CE68805162}">
      <dsp:nvSpPr>
        <dsp:cNvPr id="0" name=""/>
        <dsp:cNvSpPr/>
      </dsp:nvSpPr>
      <dsp:spPr>
        <a:xfrm>
          <a:off x="3975447" y="403383"/>
          <a:ext cx="3225105" cy="19350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DPD and Planning Commission review for </a:t>
          </a:r>
          <a:br>
            <a:rPr lang="en-US" sz="1900" kern="1200" dirty="0" smtClean="0"/>
          </a:br>
          <a:r>
            <a:rPr lang="en-US" sz="1900" kern="1200" dirty="0" smtClean="0"/>
            <a:t>docket setting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Resolution 31402</a:t>
          </a:r>
          <a:endParaRPr lang="en-US" sz="1900" kern="1200" dirty="0"/>
        </a:p>
      </dsp:txBody>
      <dsp:txXfrm>
        <a:off x="3975447" y="403383"/>
        <a:ext cx="3225105" cy="1935063"/>
      </dsp:txXfrm>
    </dsp:sp>
    <dsp:sp modelId="{EAEA839E-5CA1-486F-9132-2324E46F0A45}">
      <dsp:nvSpPr>
        <dsp:cNvPr id="0" name=""/>
        <dsp:cNvSpPr/>
      </dsp:nvSpPr>
      <dsp:spPr>
        <a:xfrm>
          <a:off x="1621120" y="2336646"/>
          <a:ext cx="7933759" cy="711174"/>
        </a:xfrm>
        <a:custGeom>
          <a:avLst/>
          <a:gdLst/>
          <a:ahLst/>
          <a:cxnLst/>
          <a:rect l="0" t="0" r="0" b="0"/>
          <a:pathLst>
            <a:path>
              <a:moveTo>
                <a:pt x="7933759" y="0"/>
              </a:moveTo>
              <a:lnTo>
                <a:pt x="7933759" y="372687"/>
              </a:lnTo>
              <a:lnTo>
                <a:pt x="0" y="372687"/>
              </a:lnTo>
              <a:lnTo>
                <a:pt x="0" y="711174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88790" y="2688524"/>
        <a:ext cx="398418" cy="7417"/>
      </dsp:txXfrm>
    </dsp:sp>
    <dsp:sp modelId="{1DC7A889-609C-4D4F-8C23-904A4E838B46}">
      <dsp:nvSpPr>
        <dsp:cNvPr id="0" name=""/>
        <dsp:cNvSpPr/>
      </dsp:nvSpPr>
      <dsp:spPr>
        <a:xfrm>
          <a:off x="7942326" y="403383"/>
          <a:ext cx="3225105" cy="19350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Today! Decision do amendments meet or not meet criteria?</a:t>
          </a:r>
          <a:endParaRPr lang="en-US" sz="1900" kern="1200" dirty="0"/>
        </a:p>
      </dsp:txBody>
      <dsp:txXfrm>
        <a:off x="7942326" y="403383"/>
        <a:ext cx="3225105" cy="1935063"/>
      </dsp:txXfrm>
    </dsp:sp>
    <dsp:sp modelId="{A334CD03-3DAF-452E-B6E1-0260C4E3F033}">
      <dsp:nvSpPr>
        <dsp:cNvPr id="0" name=""/>
        <dsp:cNvSpPr/>
      </dsp:nvSpPr>
      <dsp:spPr>
        <a:xfrm>
          <a:off x="3231873" y="4002032"/>
          <a:ext cx="7111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1174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568915" y="4044043"/>
        <a:ext cx="37088" cy="7417"/>
      </dsp:txXfrm>
    </dsp:sp>
    <dsp:sp modelId="{40D1EF2D-5F41-4F5B-B775-0CF85D007C37}">
      <dsp:nvSpPr>
        <dsp:cNvPr id="0" name=""/>
        <dsp:cNvSpPr/>
      </dsp:nvSpPr>
      <dsp:spPr>
        <a:xfrm>
          <a:off x="8567" y="3080220"/>
          <a:ext cx="3225105" cy="19350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Planning Commission and the DPD present docket setting recommendations to the City Council PLUS committee</a:t>
          </a:r>
        </a:p>
      </dsp:txBody>
      <dsp:txXfrm>
        <a:off x="8567" y="3080220"/>
        <a:ext cx="3225105" cy="1935063"/>
      </dsp:txXfrm>
    </dsp:sp>
    <dsp:sp modelId="{69ABC03B-55D8-4ECC-9652-96CA365C9462}">
      <dsp:nvSpPr>
        <dsp:cNvPr id="0" name=""/>
        <dsp:cNvSpPr/>
      </dsp:nvSpPr>
      <dsp:spPr>
        <a:xfrm>
          <a:off x="7198752" y="4002032"/>
          <a:ext cx="7111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1174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535795" y="4044043"/>
        <a:ext cx="37088" cy="7417"/>
      </dsp:txXfrm>
    </dsp:sp>
    <dsp:sp modelId="{9846619D-8D49-468F-92B9-6C7488CFE944}">
      <dsp:nvSpPr>
        <dsp:cNvPr id="0" name=""/>
        <dsp:cNvSpPr/>
      </dsp:nvSpPr>
      <dsp:spPr>
        <a:xfrm>
          <a:off x="3975447" y="3080220"/>
          <a:ext cx="3225105" cy="19350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City Council votes to set docket</a:t>
          </a:r>
          <a:endParaRPr lang="en-US" sz="1900" kern="1200" dirty="0"/>
        </a:p>
      </dsp:txBody>
      <dsp:txXfrm>
        <a:off x="3975447" y="3080220"/>
        <a:ext cx="3225105" cy="1935063"/>
      </dsp:txXfrm>
    </dsp:sp>
    <dsp:sp modelId="{434C31DE-1FF1-4779-8987-CB715485BF21}">
      <dsp:nvSpPr>
        <dsp:cNvPr id="0" name=""/>
        <dsp:cNvSpPr/>
      </dsp:nvSpPr>
      <dsp:spPr>
        <a:xfrm>
          <a:off x="7942326" y="3080220"/>
          <a:ext cx="3225105" cy="19350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Post Docket Setting…</a:t>
          </a:r>
          <a:endParaRPr lang="en-US" sz="1900" kern="1200" dirty="0"/>
        </a:p>
      </dsp:txBody>
      <dsp:txXfrm>
        <a:off x="7942326" y="3080220"/>
        <a:ext cx="3225105" cy="19350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89DFCA-8A28-4946-9CF4-F2B6B237A8F8}">
      <dsp:nvSpPr>
        <dsp:cNvPr id="0" name=""/>
        <dsp:cNvSpPr/>
      </dsp:nvSpPr>
      <dsp:spPr>
        <a:xfrm>
          <a:off x="3231873" y="1325194"/>
          <a:ext cx="7111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1174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568915" y="1367205"/>
        <a:ext cx="37088" cy="7417"/>
      </dsp:txXfrm>
    </dsp:sp>
    <dsp:sp modelId="{26A32E28-F95C-4CAE-A1C8-9BCC98862635}">
      <dsp:nvSpPr>
        <dsp:cNvPr id="0" name=""/>
        <dsp:cNvSpPr/>
      </dsp:nvSpPr>
      <dsp:spPr>
        <a:xfrm>
          <a:off x="8567" y="403383"/>
          <a:ext cx="3225105" cy="19350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Post Docket Setting…</a:t>
          </a:r>
          <a:endParaRPr lang="en-US" sz="2300" kern="1200" dirty="0"/>
        </a:p>
      </dsp:txBody>
      <dsp:txXfrm>
        <a:off x="8567" y="403383"/>
        <a:ext cx="3225105" cy="1935063"/>
      </dsp:txXfrm>
    </dsp:sp>
    <dsp:sp modelId="{661A2CC4-01B9-4644-9D47-221202076B65}">
      <dsp:nvSpPr>
        <dsp:cNvPr id="0" name=""/>
        <dsp:cNvSpPr/>
      </dsp:nvSpPr>
      <dsp:spPr>
        <a:xfrm>
          <a:off x="7198752" y="1325194"/>
          <a:ext cx="7111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1174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535795" y="1367205"/>
        <a:ext cx="37088" cy="7417"/>
      </dsp:txXfrm>
    </dsp:sp>
    <dsp:sp modelId="{4FDBBE44-353A-4C92-9588-BD8919311772}">
      <dsp:nvSpPr>
        <dsp:cNvPr id="0" name=""/>
        <dsp:cNvSpPr/>
      </dsp:nvSpPr>
      <dsp:spPr>
        <a:xfrm>
          <a:off x="3975447" y="403383"/>
          <a:ext cx="3225105" cy="193506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DPD conducts review and public process for amendments</a:t>
          </a:r>
        </a:p>
      </dsp:txBody>
      <dsp:txXfrm>
        <a:off x="3975447" y="403383"/>
        <a:ext cx="3225105" cy="1935063"/>
      </dsp:txXfrm>
    </dsp:sp>
    <dsp:sp modelId="{EAEA839E-5CA1-486F-9132-2324E46F0A45}">
      <dsp:nvSpPr>
        <dsp:cNvPr id="0" name=""/>
        <dsp:cNvSpPr/>
      </dsp:nvSpPr>
      <dsp:spPr>
        <a:xfrm>
          <a:off x="1621120" y="2336646"/>
          <a:ext cx="7933759" cy="711174"/>
        </a:xfrm>
        <a:custGeom>
          <a:avLst/>
          <a:gdLst/>
          <a:ahLst/>
          <a:cxnLst/>
          <a:rect l="0" t="0" r="0" b="0"/>
          <a:pathLst>
            <a:path>
              <a:moveTo>
                <a:pt x="7933759" y="0"/>
              </a:moveTo>
              <a:lnTo>
                <a:pt x="7933759" y="372687"/>
              </a:lnTo>
              <a:lnTo>
                <a:pt x="0" y="372687"/>
              </a:lnTo>
              <a:lnTo>
                <a:pt x="0" y="711174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88790" y="2688524"/>
        <a:ext cx="398418" cy="7417"/>
      </dsp:txXfrm>
    </dsp:sp>
    <dsp:sp modelId="{1DC7A889-609C-4D4F-8C23-904A4E838B46}">
      <dsp:nvSpPr>
        <dsp:cNvPr id="0" name=""/>
        <dsp:cNvSpPr/>
      </dsp:nvSpPr>
      <dsp:spPr>
        <a:xfrm>
          <a:off x="7942326" y="403383"/>
          <a:ext cx="3225105" cy="19350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Comes back to Commission in fall to present work and recommendations</a:t>
          </a:r>
          <a:endParaRPr lang="en-US" sz="2300" kern="1200" dirty="0"/>
        </a:p>
      </dsp:txBody>
      <dsp:txXfrm>
        <a:off x="7942326" y="403383"/>
        <a:ext cx="3225105" cy="1935063"/>
      </dsp:txXfrm>
    </dsp:sp>
    <dsp:sp modelId="{A334CD03-3DAF-452E-B6E1-0260C4E3F033}">
      <dsp:nvSpPr>
        <dsp:cNvPr id="0" name=""/>
        <dsp:cNvSpPr/>
      </dsp:nvSpPr>
      <dsp:spPr>
        <a:xfrm>
          <a:off x="3231873" y="4002032"/>
          <a:ext cx="7111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1174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568915" y="4044043"/>
        <a:ext cx="37088" cy="7417"/>
      </dsp:txXfrm>
    </dsp:sp>
    <dsp:sp modelId="{40D1EF2D-5F41-4F5B-B775-0CF85D007C37}">
      <dsp:nvSpPr>
        <dsp:cNvPr id="0" name=""/>
        <dsp:cNvSpPr/>
      </dsp:nvSpPr>
      <dsp:spPr>
        <a:xfrm>
          <a:off x="8567" y="3080220"/>
          <a:ext cx="3225105" cy="19350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Mayor proposes amendments to the Comprehensive Plan (Director’s Report)</a:t>
          </a:r>
        </a:p>
      </dsp:txBody>
      <dsp:txXfrm>
        <a:off x="8567" y="3080220"/>
        <a:ext cx="3225105" cy="1935063"/>
      </dsp:txXfrm>
    </dsp:sp>
    <dsp:sp modelId="{69ABC03B-55D8-4ECC-9652-96CA365C9462}">
      <dsp:nvSpPr>
        <dsp:cNvPr id="0" name=""/>
        <dsp:cNvSpPr/>
      </dsp:nvSpPr>
      <dsp:spPr>
        <a:xfrm>
          <a:off x="7198752" y="4002032"/>
          <a:ext cx="71117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11174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535795" y="4044043"/>
        <a:ext cx="37088" cy="7417"/>
      </dsp:txXfrm>
    </dsp:sp>
    <dsp:sp modelId="{9846619D-8D49-468F-92B9-6C7488CFE944}">
      <dsp:nvSpPr>
        <dsp:cNvPr id="0" name=""/>
        <dsp:cNvSpPr/>
      </dsp:nvSpPr>
      <dsp:spPr>
        <a:xfrm>
          <a:off x="3975447" y="3080220"/>
          <a:ext cx="3225105" cy="193506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Planning Commission reviews amendments and makes recommendations to City Council</a:t>
          </a:r>
          <a:endParaRPr lang="en-US" sz="2300" kern="1200" dirty="0"/>
        </a:p>
      </dsp:txBody>
      <dsp:txXfrm>
        <a:off x="3975447" y="3080220"/>
        <a:ext cx="3225105" cy="1935063"/>
      </dsp:txXfrm>
    </dsp:sp>
    <dsp:sp modelId="{434C31DE-1FF1-4779-8987-CB715485BF21}">
      <dsp:nvSpPr>
        <dsp:cNvPr id="0" name=""/>
        <dsp:cNvSpPr/>
      </dsp:nvSpPr>
      <dsp:spPr>
        <a:xfrm>
          <a:off x="7942326" y="3080220"/>
          <a:ext cx="3225105" cy="193506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City Council votes to approve amendments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(June 2016)</a:t>
          </a:r>
          <a:endParaRPr lang="en-US" sz="2300" kern="1200" dirty="0"/>
        </a:p>
      </dsp:txBody>
      <dsp:txXfrm>
        <a:off x="7942326" y="3080220"/>
        <a:ext cx="3225105" cy="1935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3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36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68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6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52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0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0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27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6B09E-82F3-472C-ACCD-7C1DB01A9D97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9D038-D027-4974-9312-ABA0CB92B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8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00100" y="520512"/>
            <a:ext cx="10756900" cy="6194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171825" algn="l"/>
              </a:tabLst>
            </a:pPr>
            <a:r>
              <a:rPr lang="en-US" sz="2800" b="1" cap="all" spc="80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r>
              <a:rPr lang="en-US" b="1" cap="all" spc="80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cap="all" spc="80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cap="all" spc="80" dirty="0" smtClean="0">
              <a:effectLst/>
              <a:latin typeface="Franklin Gothic Medium" panose="020B0603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3171825" algn="l"/>
              </a:tabLst>
            </a:pPr>
            <a:r>
              <a:rPr lang="en-US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Chair’s Report &amp; Minutes Approval						3:00 – 3:10 PM</a:t>
            </a:r>
            <a:b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Update:  Nathan Torgelson, Deputy Director DPD						3:10 – 3:35 PM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Briefing:  2015-2016 Annual Comprehensive Plan Amendments			3:35 – 4:10 PM</a:t>
            </a:r>
            <a:b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Commission Staff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City Neighborhood Council Overview						4:10 – 5:00 PM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James Bush, Department of Neighborhoods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Cindi Barker and Irene Wall, Neighborhood Planning Committee Co-Chairs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indent="-125730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1143000" algn="l"/>
                <a:tab pos="1371600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Comment							 </a:t>
            </a:r>
            <a:r>
              <a:rPr lang="en-US" b="1" dirty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5:00 – 5:05 PM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indent="-125730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1143000" algn="l"/>
                <a:tab pos="1371600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indent="-125730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1143000" algn="l"/>
                <a:tab pos="1371600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Approve:  Letter on Equity Analysis, companion document to EIS			5:05 – 5:25 PM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indent="-125730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1143000" algn="l"/>
                <a:tab pos="1371600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indent="-125730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1143000" algn="l"/>
                <a:tab pos="1371600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Comment							 	5:25 – 5:30 PM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3171825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ADJOURN					5:30 PM 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48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#5 – NE 94</a:t>
            </a:r>
            <a:r>
              <a:rPr lang="en-US" baseline="30000" dirty="0" smtClean="0">
                <a:latin typeface="Corbel" panose="020B0503020204020204" pitchFamily="34" charset="0"/>
              </a:rPr>
              <a:t>th</a:t>
            </a:r>
            <a:r>
              <a:rPr lang="en-US" dirty="0" smtClean="0">
                <a:latin typeface="Corbel" panose="020B0503020204020204" pitchFamily="34" charset="0"/>
              </a:rPr>
              <a:t> Street (Not Recommend)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 </a:t>
            </a:r>
            <a:r>
              <a:rPr lang="en-US" dirty="0">
                <a:latin typeface="Corbel" panose="020B0503020204020204" pitchFamily="34" charset="0"/>
              </a:rPr>
              <a:t>The applicant is requesting a change to the FLUM that would expand the Northgate Urban Center to include additional parcels in the South and land use category changes from “Single-family Residential” to “Multifamily Residential”.</a:t>
            </a:r>
          </a:p>
          <a:p>
            <a:pPr marL="0" indent="0">
              <a:buNone/>
            </a:pPr>
            <a:endParaRPr lang="en-US" dirty="0" smtClean="0">
              <a:latin typeface="Corbel" panose="020B0503020204020204" pitchFamily="34" charset="0"/>
            </a:endParaRPr>
          </a:p>
          <a:p>
            <a:r>
              <a:rPr lang="en-US" dirty="0" smtClean="0">
                <a:latin typeface="Corbel" panose="020B0503020204020204" pitchFamily="34" charset="0"/>
              </a:rPr>
              <a:t>Does not Meet Criteria - C.5</a:t>
            </a:r>
            <a:r>
              <a:rPr lang="en-US" dirty="0">
                <a:latin typeface="Corbel" panose="020B0503020204020204" pitchFamily="34" charset="0"/>
              </a:rPr>
              <a:t>.  The Commission has requested as part of the major Comprehensive Plan update from the DPD a set of criteria for how and when boundaries will be changed for Urban Centers and Villages.  Absent criteria the Commission recommends no substantive boundary changes be docketed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80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#6 – Pier 1 (Not Recommend)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latin typeface="Corbel" panose="020B0503020204020204" pitchFamily="34" charset="0"/>
              </a:rPr>
              <a:t>The applicant is requesting a change to the FLUM regarding the designation of several parcels in the Duwamish Manufacturing/Industrial Center from “Industrial” to “Mixed Use Commercial</a:t>
            </a:r>
            <a:r>
              <a:rPr lang="en-US" dirty="0" smtClean="0">
                <a:latin typeface="Corbel" panose="020B0503020204020204" pitchFamily="34" charset="0"/>
              </a:rPr>
              <a:t>”.</a:t>
            </a:r>
          </a:p>
          <a:p>
            <a:pPr lvl="0"/>
            <a:endParaRPr lang="en-US" dirty="0">
              <a:latin typeface="Corbel" panose="020B0503020204020204" pitchFamily="34" charset="0"/>
            </a:endParaRPr>
          </a:p>
          <a:p>
            <a:r>
              <a:rPr lang="en-US" dirty="0">
                <a:latin typeface="Corbel" panose="020B0503020204020204" pitchFamily="34" charset="0"/>
              </a:rPr>
              <a:t> </a:t>
            </a:r>
            <a:r>
              <a:rPr lang="en-US" dirty="0" smtClean="0">
                <a:latin typeface="Corbel" panose="020B0503020204020204" pitchFamily="34" charset="0"/>
              </a:rPr>
              <a:t>Does not Meet Criteria - C.4</a:t>
            </a:r>
            <a:r>
              <a:rPr lang="en-US" dirty="0">
                <a:latin typeface="Corbel" panose="020B0503020204020204" pitchFamily="34" charset="0"/>
              </a:rPr>
              <a:t>.  The applicant has submitted this proposal several times and it has been consistently rejected by the City Council.   </a:t>
            </a:r>
          </a:p>
          <a:p>
            <a:pPr marL="0" indent="0">
              <a:buNone/>
            </a:pP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orbel" panose="020B0503020204020204" pitchFamily="34" charset="0"/>
              </a:rPr>
              <a:t>When the Commission previously reviewed this amendment, the recommendation was for the applicant to seek a rezone from “Industrial General” to “Industrial Commercial” to provide additional flexibility for future development. </a:t>
            </a:r>
          </a:p>
        </p:txBody>
      </p:sp>
    </p:spTree>
    <p:extLst>
      <p:ext uri="{BB962C8B-B14F-4D97-AF65-F5344CB8AC3E}">
        <p14:creationId xmlns:p14="http://schemas.microsoft.com/office/powerpoint/2010/main" val="135901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# 7 – Open and Participatory Government Element (Not Recommend)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rbel" panose="020B0503020204020204" pitchFamily="34" charset="0"/>
              </a:rPr>
              <a:t>The applicant is requesting the creation of a new element or appendix called, “Open and Participatory Government</a:t>
            </a:r>
            <a:r>
              <a:rPr lang="en-US" dirty="0" smtClean="0">
                <a:latin typeface="Corbel" panose="020B0503020204020204" pitchFamily="34" charset="0"/>
              </a:rPr>
              <a:t>” Element</a:t>
            </a: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dirty="0" smtClean="0">
                <a:latin typeface="Corbel" panose="020B0503020204020204" pitchFamily="34" charset="0"/>
              </a:rPr>
              <a:t>Does not meet criteria – C.4.  The </a:t>
            </a:r>
            <a:r>
              <a:rPr lang="en-US" dirty="0">
                <a:latin typeface="Corbel" panose="020B0503020204020204" pitchFamily="34" charset="0"/>
              </a:rPr>
              <a:t>applicant has submitted this proposal several times and it has been consistently rejected by the City Council.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10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#8 – Race and Social Equity </a:t>
            </a:r>
            <a:br>
              <a:rPr lang="en-US" dirty="0" smtClean="0">
                <a:latin typeface="Corbel" panose="020B0503020204020204" pitchFamily="34" charset="0"/>
              </a:rPr>
            </a:br>
            <a:r>
              <a:rPr lang="en-US" dirty="0" smtClean="0">
                <a:latin typeface="Corbel" panose="020B0503020204020204" pitchFamily="34" charset="0"/>
              </a:rPr>
              <a:t>(Not Recommend)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rbel" panose="020B0503020204020204" pitchFamily="34" charset="0"/>
              </a:rPr>
              <a:t>The applicant is requesting several text changes to </a:t>
            </a:r>
            <a:r>
              <a:rPr lang="en-US" dirty="0" smtClean="0">
                <a:latin typeface="Corbel" panose="020B0503020204020204" pitchFamily="34" charset="0"/>
              </a:rPr>
              <a:t>the Comprehensive </a:t>
            </a:r>
            <a:r>
              <a:rPr lang="en-US" dirty="0">
                <a:latin typeface="Corbel" panose="020B0503020204020204" pitchFamily="34" charset="0"/>
              </a:rPr>
              <a:t>Plan.  The changes would remove and or change </a:t>
            </a:r>
            <a:r>
              <a:rPr lang="en-US" dirty="0" smtClean="0">
                <a:latin typeface="Corbel" panose="020B0503020204020204" pitchFamily="34" charset="0"/>
              </a:rPr>
              <a:t>text </a:t>
            </a:r>
            <a:r>
              <a:rPr lang="en-US" dirty="0">
                <a:latin typeface="Corbel" panose="020B0503020204020204" pitchFamily="34" charset="0"/>
              </a:rPr>
              <a:t>directed by City Council in the recent adoption of Resolution 31577.</a:t>
            </a:r>
          </a:p>
          <a:p>
            <a:endParaRPr lang="en-US" dirty="0" smtClean="0">
              <a:latin typeface="Corbel" panose="020B0503020204020204" pitchFamily="34" charset="0"/>
            </a:endParaRPr>
          </a:p>
          <a:p>
            <a:r>
              <a:rPr lang="en-US" dirty="0">
                <a:latin typeface="Corbel" panose="020B0503020204020204" pitchFamily="34" charset="0"/>
              </a:rPr>
              <a:t>The Commission does not recommend this amendment for docket setting siting Criteria C.1.  The City Council unanimously passed Resolution 31577 on May 11, 2015.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23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0100" y="3617513"/>
            <a:ext cx="10756900" cy="10981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00100" y="520512"/>
            <a:ext cx="10756900" cy="6194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171825" algn="l"/>
              </a:tabLst>
            </a:pPr>
            <a:r>
              <a:rPr lang="en-US" sz="2800" b="1" cap="all" spc="80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r>
              <a:rPr lang="en-US" b="1" cap="all" spc="80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cap="all" spc="80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cap="all" spc="80" dirty="0" smtClean="0">
              <a:effectLst/>
              <a:latin typeface="Franklin Gothic Medium" panose="020B0603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3171825" algn="l"/>
              </a:tabLst>
            </a:pPr>
            <a:r>
              <a:rPr lang="en-US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Chair’s Report &amp; Minutes Approval						3:00 – 3:10 PM</a:t>
            </a:r>
            <a:b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Update:  Nathan Torgelson, Deputy Director DPD						3:10 – 3:35 PM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Briefing:  2015-2016 Annual Comprehensive Plan Amendments			3:35 – 4:10 PM</a:t>
            </a:r>
            <a:b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Commission Staff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City Neighborhood Council Overview						4:10 – 5:00 PM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James Bush, Department of Neighborhoods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5943600" algn="r"/>
              </a:tabLst>
            </a:pPr>
            <a:r>
              <a:rPr lang="en-US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Cindi Barker and Irene Wall, Neighborhood Planning Committee Co-Chairs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914400" algn="l"/>
                <a:tab pos="3171825" algn="l"/>
                <a:tab pos="5029200" algn="l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indent="-125730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1143000" algn="l"/>
                <a:tab pos="1371600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Comment							 </a:t>
            </a:r>
            <a:r>
              <a:rPr lang="en-US" b="1" dirty="0"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5:00 – 5:05 PM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indent="-125730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1143000" algn="l"/>
                <a:tab pos="1371600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indent="-125730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1143000" algn="l"/>
                <a:tab pos="1371600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Approve:  Letter on Equity Analysis, companion document to EIS			5:05 – 5:25 PM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indent="-125730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1143000" algn="l"/>
                <a:tab pos="1371600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marR="0" indent="-125730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1143000" algn="l"/>
                <a:tab pos="1371600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Comment							 	5:25 – 5:30 PM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3171825" algn="l"/>
              </a:tabLst>
            </a:pPr>
            <a:r>
              <a:rPr lang="en-US" b="1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029200" algn="l"/>
                <a:tab pos="5943600" algn="r"/>
              </a:tabLst>
            </a:pPr>
            <a:r>
              <a:rPr lang="en-US" b="1" dirty="0" smtClean="0">
                <a:solidFill>
                  <a:srgbClr val="272727"/>
                </a:solidFill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ADJOURN					5:30 PM </a:t>
            </a:r>
            <a:endParaRPr lang="en-US" dirty="0" smtClean="0">
              <a:solidFill>
                <a:srgbClr val="272727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effectLst/>
                <a:latin typeface="Corbel" panose="020B05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88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8" y="169183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Draft letter on Equity Analysis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latin typeface="Corbel" panose="020B0503020204020204" pitchFamily="34" charset="0"/>
              </a:rPr>
              <a:t>The Equity Analysis does several important things: </a:t>
            </a:r>
            <a:endParaRPr lang="en-US" dirty="0" smtClean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 </a:t>
            </a:r>
            <a:endParaRPr lang="en-US" dirty="0">
              <a:latin typeface="Corbel" panose="020B0503020204020204" pitchFamily="34" charset="0"/>
            </a:endParaRP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provides </a:t>
            </a:r>
            <a:r>
              <a:rPr lang="en-US" dirty="0">
                <a:latin typeface="Corbel" panose="020B0503020204020204" pitchFamily="34" charset="0"/>
              </a:rPr>
              <a:t>a solid analytical framework and definitions for key concepts which are essential for a shared understanding of what drives the equity work in the context of race and social justice;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looks </a:t>
            </a:r>
            <a:r>
              <a:rPr lang="en-US" dirty="0">
                <a:latin typeface="Corbel" panose="020B0503020204020204" pitchFamily="34" charset="0"/>
              </a:rPr>
              <a:t>at differences in access to opportunity</a:t>
            </a:r>
            <a:r>
              <a:rPr lang="en-US" b="1" dirty="0">
                <a:latin typeface="Corbel" panose="020B0503020204020204" pitchFamily="34" charset="0"/>
              </a:rPr>
              <a:t> </a:t>
            </a:r>
            <a:r>
              <a:rPr lang="en-US" dirty="0">
                <a:latin typeface="Corbel" panose="020B0503020204020204" pitchFamily="34" charset="0"/>
              </a:rPr>
              <a:t>and describes tools for advancing access to opportunity in tandem with reducing displacement risks and,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analyzes </a:t>
            </a:r>
            <a:r>
              <a:rPr lang="en-US" dirty="0">
                <a:latin typeface="Corbel" panose="020B0503020204020204" pitchFamily="34" charset="0"/>
              </a:rPr>
              <a:t>the types of displacement pressures within the city and outlines potential mitigation strategies to help address the issue of displacement;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focuses </a:t>
            </a:r>
            <a:r>
              <a:rPr lang="en-US" dirty="0">
                <a:latin typeface="Corbel" panose="020B0503020204020204" pitchFamily="34" charset="0"/>
              </a:rPr>
              <a:t>decision makers on what is possible through equitable planning.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90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8" y="169183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Draft letter on Equity Analysis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endParaRPr lang="en-US" b="1" dirty="0" smtClean="0">
              <a:latin typeface="Corbel" panose="020B0503020204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orbel" panose="020B0503020204020204" pitchFamily="34" charset="0"/>
              </a:rPr>
              <a:t>The </a:t>
            </a:r>
            <a:r>
              <a:rPr lang="en-US" b="1" dirty="0">
                <a:latin typeface="Corbel" panose="020B0503020204020204" pitchFamily="34" charset="0"/>
              </a:rPr>
              <a:t>Commission urges decision makers to fully incorporate the mitigation strategies introduced in the Equity Analysis into the Seattle 2035 goals and </a:t>
            </a:r>
            <a:r>
              <a:rPr lang="en-US" b="1" dirty="0" smtClean="0">
                <a:latin typeface="Corbel" panose="020B0503020204020204" pitchFamily="34" charset="0"/>
              </a:rPr>
              <a:t>policies</a:t>
            </a:r>
            <a:r>
              <a:rPr lang="en-US" dirty="0" smtClean="0">
                <a:latin typeface="Corbel" panose="020B0503020204020204" pitchFamily="34" charset="0"/>
              </a:rPr>
              <a:t>. </a:t>
            </a:r>
          </a:p>
          <a:p>
            <a:pPr marL="457200" indent="-457200">
              <a:buNone/>
            </a:pPr>
            <a:r>
              <a:rPr lang="en-US" dirty="0">
                <a:latin typeface="Corbel" panose="020B0503020204020204" pitchFamily="34" charset="0"/>
              </a:rPr>
              <a:t>	</a:t>
            </a:r>
            <a:r>
              <a:rPr lang="en-US" dirty="0" smtClean="0">
                <a:latin typeface="Corbel" panose="020B0503020204020204" pitchFamily="34" charset="0"/>
              </a:rPr>
              <a:t>Acknowledge inequities result in any growth scenario and exist today.</a:t>
            </a:r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29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8" y="169183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Draft letter on Equity Analysis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endParaRPr lang="en-US" b="1" dirty="0" smtClean="0">
              <a:latin typeface="Corbel" panose="020B0503020204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orbel" panose="020B0503020204020204" pitchFamily="34" charset="0"/>
              </a:rPr>
              <a:t>The </a:t>
            </a:r>
            <a:r>
              <a:rPr lang="en-US" b="1" dirty="0">
                <a:latin typeface="Corbel" panose="020B0503020204020204" pitchFamily="34" charset="0"/>
              </a:rPr>
              <a:t>Commission would like to hear about the outreach strategy with marginalized populations. </a:t>
            </a:r>
            <a:endParaRPr lang="en-US" b="1" dirty="0" smtClean="0">
              <a:latin typeface="Corbel" panose="020B0503020204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orbel" panose="020B0503020204020204" pitchFamily="34" charset="0"/>
              </a:rPr>
              <a:t>We want to </a:t>
            </a:r>
            <a:r>
              <a:rPr lang="en-US" b="1" dirty="0">
                <a:latin typeface="Corbel" panose="020B0503020204020204" pitchFamily="34" charset="0"/>
              </a:rPr>
              <a:t>see the engagement identify what will help marginalized populations stay in Seattle and have increased access to opportunities. </a:t>
            </a:r>
            <a:r>
              <a:rPr lang="en-US" dirty="0">
                <a:latin typeface="Corbel" panose="020B0503020204020204" pitchFamily="34" charset="0"/>
              </a:rPr>
              <a:t>This outreach will ensure that updated Comprehensive Plan goals and policies have the desired outcomes of limiting displacement and increasing access to opportunities</a:t>
            </a:r>
          </a:p>
        </p:txBody>
      </p:sp>
    </p:spTree>
    <p:extLst>
      <p:ext uri="{BB962C8B-B14F-4D97-AF65-F5344CB8AC3E}">
        <p14:creationId xmlns:p14="http://schemas.microsoft.com/office/powerpoint/2010/main" val="351845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38" y="169183"/>
            <a:ext cx="10515600" cy="1325563"/>
          </a:xfrm>
        </p:spPr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Draft letter on Equity Analysis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endParaRPr lang="en-US" b="1" dirty="0" smtClean="0">
              <a:latin typeface="Corbel" panose="020B0503020204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Corbel" panose="020B0503020204020204" pitchFamily="34" charset="0"/>
              </a:rPr>
              <a:t>The </a:t>
            </a:r>
            <a:r>
              <a:rPr lang="en-US" b="1" dirty="0">
                <a:latin typeface="Corbel" panose="020B0503020204020204" pitchFamily="34" charset="0"/>
              </a:rPr>
              <a:t>Commission recommends further discussion on how a data driven approach may benefit key decisions beyond the Comprehensive Plan, i.e., in the development of functional and implementing plans and prioritization of public </a:t>
            </a:r>
            <a:r>
              <a:rPr lang="en-US" b="1" dirty="0" smtClean="0">
                <a:latin typeface="Corbel" panose="020B0503020204020204" pitchFamily="34" charset="0"/>
              </a:rPr>
              <a:t>investments.</a:t>
            </a:r>
            <a:endParaRPr lang="en-US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16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Comprehensive Plan Snapshot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407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GMA Compliant requirement – In 2015 </a:t>
            </a:r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step in the Major Update (Action 1)</a:t>
            </a:r>
          </a:p>
          <a:p>
            <a:pPr lvl="1"/>
            <a:r>
              <a:rPr lang="en-US" dirty="0" smtClean="0"/>
              <a:t>Growth Estimates</a:t>
            </a:r>
          </a:p>
          <a:p>
            <a:pPr lvl="1"/>
            <a:r>
              <a:rPr lang="en-US" dirty="0" smtClean="0"/>
              <a:t>Technical Appendices, etc.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/>
              <a:t>Annual Amendments 2014-2015 – On HOLD, litigation</a:t>
            </a:r>
          </a:p>
          <a:p>
            <a:endParaRPr lang="en-US" dirty="0" smtClean="0"/>
          </a:p>
          <a:p>
            <a:r>
              <a:rPr lang="en-US" dirty="0" smtClean="0"/>
              <a:t>Seattle 2035 – Adoption 2016</a:t>
            </a:r>
          </a:p>
          <a:p>
            <a:pPr marL="0" indent="0">
              <a:buNone/>
            </a:pPr>
            <a:r>
              <a:rPr lang="en-US" dirty="0" smtClean="0"/>
              <a:t>Policy Draft Major Update</a:t>
            </a:r>
          </a:p>
          <a:p>
            <a:endParaRPr lang="en-US" dirty="0" smtClean="0"/>
          </a:p>
          <a:p>
            <a:r>
              <a:rPr lang="en-US" dirty="0" smtClean="0"/>
              <a:t>Annual Amendments 2015-2016 – Discussion Today!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669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Docket Setting 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61656870"/>
              </p:ext>
            </p:extLst>
          </p:nvPr>
        </p:nvGraphicFramePr>
        <p:xfrm>
          <a:off x="508000" y="1341966"/>
          <a:ext cx="11176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5-Point Star 7"/>
          <p:cNvSpPr/>
          <p:nvPr/>
        </p:nvSpPr>
        <p:spPr>
          <a:xfrm>
            <a:off x="10795000" y="1384300"/>
            <a:ext cx="952500" cy="800100"/>
          </a:xfrm>
          <a:prstGeom prst="star5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7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Post Docket Setting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10335229"/>
              </p:ext>
            </p:extLst>
          </p:nvPr>
        </p:nvGraphicFramePr>
        <p:xfrm>
          <a:off x="596900" y="1439333"/>
          <a:ext cx="11176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878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Docket Setting Criteria, Res. 31042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A. The </a:t>
            </a:r>
            <a:r>
              <a:rPr lang="en-US" dirty="0">
                <a:latin typeface="Corbel" panose="020B0503020204020204" pitchFamily="34" charset="0"/>
              </a:rPr>
              <a:t>amendment is appropriate for the Comprehensive Plan because: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B</a:t>
            </a:r>
            <a:r>
              <a:rPr lang="en-US" dirty="0">
                <a:latin typeface="Corbel" panose="020B0503020204020204" pitchFamily="34" charset="0"/>
              </a:rPr>
              <a:t>. The amendment is legal under state and local law.</a:t>
            </a:r>
          </a:p>
          <a:p>
            <a:pPr marL="0" indent="0">
              <a:buNone/>
            </a:pPr>
            <a:r>
              <a:rPr lang="en-US" dirty="0">
                <a:latin typeface="Corbel" panose="020B0503020204020204" pitchFamily="34" charset="0"/>
              </a:rPr>
              <a:t>C. It is practical to consider the amendment because: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D</a:t>
            </a:r>
            <a:r>
              <a:rPr lang="en-US" dirty="0">
                <a:latin typeface="Corbel" panose="020B0503020204020204" pitchFamily="34" charset="0"/>
              </a:rPr>
              <a:t>. If the amendment would change a neighborhood plan, it either is the result of a neighborhood review process or can be reviewed by such a process prior to final Council consideration of the amendment.</a:t>
            </a:r>
          </a:p>
          <a:p>
            <a:pPr marL="0" indent="0">
              <a:buNone/>
            </a:pPr>
            <a:r>
              <a:rPr lang="en-US" dirty="0">
                <a:latin typeface="Corbel" panose="020B0503020204020204" pitchFamily="34" charset="0"/>
              </a:rPr>
              <a:t>E. The amendment is likely to make a material difference in a future City regulatory or funding decision.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8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5599"/>
            <a:ext cx="10515600" cy="1335089"/>
          </a:xfrm>
        </p:spPr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#1 – NE 68</a:t>
            </a:r>
            <a:r>
              <a:rPr lang="en-US" baseline="30000" dirty="0" smtClean="0">
                <a:latin typeface="Corbel" panose="020B0503020204020204" pitchFamily="34" charset="0"/>
              </a:rPr>
              <a:t>th</a:t>
            </a:r>
            <a:r>
              <a:rPr lang="en-US" dirty="0" smtClean="0">
                <a:latin typeface="Corbel" panose="020B0503020204020204" pitchFamily="34" charset="0"/>
              </a:rPr>
              <a:t> Street (Recommend)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2300"/>
            <a:ext cx="10515600" cy="4749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Amendment proposal to change Future Land Use Map within the Roosevelt Residential Urban Village from “Multifamily Residential” to “Mixed Use Commercial”</a:t>
            </a: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dirty="0" smtClean="0">
                <a:latin typeface="Corbel" panose="020B0503020204020204" pitchFamily="34" charset="0"/>
              </a:rPr>
              <a:t>Meets Criteria –  A.1, C.1, C.2 and C.3</a:t>
            </a:r>
          </a:p>
        </p:txBody>
      </p:sp>
    </p:spTree>
    <p:extLst>
      <p:ext uri="{BB962C8B-B14F-4D97-AF65-F5344CB8AC3E}">
        <p14:creationId xmlns:p14="http://schemas.microsoft.com/office/powerpoint/2010/main" val="170542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#2 - Greenwood Avenue N. (Recommend)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Amendment proposal to change half a parcel from “Single Family Residential” to “Mixed Use Commercial” and add to Greenwood Residential Urban Village</a:t>
            </a: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dirty="0" smtClean="0">
                <a:latin typeface="Corbel" panose="020B0503020204020204" pitchFamily="34" charset="0"/>
              </a:rPr>
              <a:t>Meets Criteria – A.1, A.3, A.5, C.1 and C.2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38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#3 – 40</a:t>
            </a:r>
            <a:r>
              <a:rPr lang="en-US" baseline="30000" dirty="0" smtClean="0">
                <a:latin typeface="Corbel" panose="020B0503020204020204" pitchFamily="34" charset="0"/>
              </a:rPr>
              <a:t>th</a:t>
            </a:r>
            <a:r>
              <a:rPr lang="en-US" dirty="0" smtClean="0">
                <a:latin typeface="Corbel" panose="020B0503020204020204" pitchFamily="34" charset="0"/>
              </a:rPr>
              <a:t> Ave. NE (Recommend)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rbel" panose="020B0503020204020204" pitchFamily="34" charset="0"/>
              </a:rPr>
              <a:t>The applicant is requesting a change to the FLUM regarding the designation of several parcels in the Windermere neighborhood from “Multifamily Residential” to “Mixed Use Commercial</a:t>
            </a:r>
            <a:r>
              <a:rPr lang="en-US" dirty="0" smtClean="0">
                <a:latin typeface="Corbel" panose="020B0503020204020204" pitchFamily="34" charset="0"/>
              </a:rPr>
              <a:t>”.</a:t>
            </a: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dirty="0" smtClean="0">
                <a:latin typeface="Corbel" panose="020B0503020204020204" pitchFamily="34" charset="0"/>
              </a:rPr>
              <a:t>Meets Criteria – A.1, A.3, A.5, C.1 and C.2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43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#4 – 35</a:t>
            </a:r>
            <a:r>
              <a:rPr lang="en-US" baseline="30000" dirty="0" smtClean="0">
                <a:latin typeface="Corbel" panose="020B0503020204020204" pitchFamily="34" charset="0"/>
              </a:rPr>
              <a:t>th</a:t>
            </a:r>
            <a:r>
              <a:rPr lang="en-US" dirty="0" smtClean="0">
                <a:latin typeface="Corbel" panose="020B0503020204020204" pitchFamily="34" charset="0"/>
              </a:rPr>
              <a:t> Ave. NE (Recommend)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rbel" panose="020B0503020204020204" pitchFamily="34" charset="0"/>
              </a:rPr>
              <a:t>The applicant is requesting a change to the FLUM regarding the designation of several parcels in the Wedgewood neighborhood from “Multifamily Residential” to “Mixed Use Commercial”.    </a:t>
            </a:r>
            <a:endParaRPr lang="en-US" dirty="0" smtClean="0">
              <a:latin typeface="Corbel" panose="020B0503020204020204" pitchFamily="34" charset="0"/>
            </a:endParaRPr>
          </a:p>
          <a:p>
            <a:endParaRPr lang="en-US" dirty="0">
              <a:latin typeface="Corbel" panose="020B0503020204020204" pitchFamily="34" charset="0"/>
            </a:endParaRPr>
          </a:p>
          <a:p>
            <a:r>
              <a:rPr lang="en-US" dirty="0" smtClean="0">
                <a:latin typeface="Corbel" panose="020B0503020204020204" pitchFamily="34" charset="0"/>
              </a:rPr>
              <a:t>Meets Criteria – A.1, A.3, A.5, C.1 and C.2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94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872</Words>
  <Application>Microsoft Office PowerPoint</Application>
  <PresentationFormat>Widescreen</PresentationFormat>
  <Paragraphs>129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Corbel</vt:lpstr>
      <vt:lpstr>Franklin Gothic Medium</vt:lpstr>
      <vt:lpstr>Garamond</vt:lpstr>
      <vt:lpstr>Times New Roman</vt:lpstr>
      <vt:lpstr>Wingdings</vt:lpstr>
      <vt:lpstr>Office Theme</vt:lpstr>
      <vt:lpstr>PowerPoint Presentation</vt:lpstr>
      <vt:lpstr>Comprehensive Plan Snapshot </vt:lpstr>
      <vt:lpstr>Docket Setting </vt:lpstr>
      <vt:lpstr> Post Docket Setting </vt:lpstr>
      <vt:lpstr>Docket Setting Criteria, Res. 31042</vt:lpstr>
      <vt:lpstr>#1 – NE 68th Street (Recommend)</vt:lpstr>
      <vt:lpstr>#2 - Greenwood Avenue N. (Recommend)</vt:lpstr>
      <vt:lpstr>#3 – 40th Ave. NE (Recommend)</vt:lpstr>
      <vt:lpstr>#4 – 35th Ave. NE (Recommend)</vt:lpstr>
      <vt:lpstr>#5 – NE 94th Street (Not Recommend)</vt:lpstr>
      <vt:lpstr>#6 – Pier 1 (Not Recommend)</vt:lpstr>
      <vt:lpstr># 7 – Open and Participatory Government Element (Not Recommend)</vt:lpstr>
      <vt:lpstr>#8 – Race and Social Equity  (Not Recommend)</vt:lpstr>
      <vt:lpstr>PowerPoint Presentation</vt:lpstr>
      <vt:lpstr>Draft letter on Equity Analysis</vt:lpstr>
      <vt:lpstr>Draft letter on Equity Analysis</vt:lpstr>
      <vt:lpstr>Draft letter on Equity Analysis</vt:lpstr>
      <vt:lpstr>Draft letter on Equity Analysis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Brand, Jesseca</dc:creator>
  <cp:lastModifiedBy>Brand, Jesseca</cp:lastModifiedBy>
  <cp:revision>15</cp:revision>
  <dcterms:created xsi:type="dcterms:W3CDTF">2015-06-08T17:05:44Z</dcterms:created>
  <dcterms:modified xsi:type="dcterms:W3CDTF">2015-06-10T20:00:15Z</dcterms:modified>
</cp:coreProperties>
</file>