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7" r:id="rId2"/>
    <p:sldId id="278" r:id="rId3"/>
    <p:sldId id="279" r:id="rId4"/>
    <p:sldId id="280" r:id="rId5"/>
    <p:sldId id="281" r:id="rId6"/>
    <p:sldId id="282" r:id="rId7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85958" autoAdjust="0"/>
  </p:normalViewPr>
  <p:slideViewPr>
    <p:cSldViewPr snapToGrid="0">
      <p:cViewPr varScale="1">
        <p:scale>
          <a:sx n="73" d="100"/>
          <a:sy n="73" d="100"/>
        </p:scale>
        <p:origin x="-126" y="-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D4119-47A2-4427-A976-AEEA442D97C2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387850"/>
            <a:ext cx="5607050" cy="4156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6EF1F-6854-41D5-893C-D1B983F7D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75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6EF1F-6854-41D5-893C-D1B983F7D5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099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6EF1F-6854-41D5-893C-D1B983F7D5F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099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6EF1F-6854-41D5-893C-D1B983F7D5F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099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6EF1F-6854-41D5-893C-D1B983F7D5F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099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6EF1F-6854-41D5-893C-D1B983F7D5F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0991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6EF1F-6854-41D5-893C-D1B983F7D5F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099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7FCB-471A-4BF1-A101-811410CB1006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F32-390C-4008-9D65-4EB2A2E98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58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7FCB-471A-4BF1-A101-811410CB1006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F32-390C-4008-9D65-4EB2A2E98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82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7FCB-471A-4BF1-A101-811410CB1006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F32-390C-4008-9D65-4EB2A2E98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58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7FCB-471A-4BF1-A101-811410CB1006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F32-390C-4008-9D65-4EB2A2E98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83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7FCB-471A-4BF1-A101-811410CB1006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F32-390C-4008-9D65-4EB2A2E98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32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7FCB-471A-4BF1-A101-811410CB1006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F32-390C-4008-9D65-4EB2A2E98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488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7FCB-471A-4BF1-A101-811410CB1006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F32-390C-4008-9D65-4EB2A2E98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44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7FCB-471A-4BF1-A101-811410CB1006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F32-390C-4008-9D65-4EB2A2E98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205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7FCB-471A-4BF1-A101-811410CB1006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F32-390C-4008-9D65-4EB2A2E98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7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7FCB-471A-4BF1-A101-811410CB1006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F32-390C-4008-9D65-4EB2A2E98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96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7FCB-471A-4BF1-A101-811410CB1006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CF32-390C-4008-9D65-4EB2A2E98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8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67FCB-471A-4BF1-A101-811410CB1006}" type="datetimeFigureOut">
              <a:rPr lang="en-US" smtClean="0"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8CF32-390C-4008-9D65-4EB2A2E98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06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rbel" panose="020B0503020204020204" pitchFamily="34" charset="0"/>
              </a:rPr>
              <a:t>Housing Affordability and Livability Agenda – </a:t>
            </a:r>
            <a:r>
              <a:rPr lang="en-US" b="1" dirty="0" smtClean="0">
                <a:latin typeface="Corbel" panose="020B0503020204020204" pitchFamily="34" charset="0"/>
              </a:rPr>
              <a:t>timing </a:t>
            </a:r>
            <a:endParaRPr lang="en-US" b="1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tabLst>
                <a:tab pos="457200" algn="l"/>
              </a:tabLst>
            </a:pPr>
            <a:endParaRPr lang="en-US" dirty="0" smtClean="0">
              <a:latin typeface="Corbel" panose="020B0503020204020204" pitchFamily="34" charset="0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Select Committee on Housing Affordability fall 2015 legislation:</a:t>
            </a:r>
          </a:p>
          <a:p>
            <a:pPr marL="0" indent="0">
              <a:buNone/>
              <a:tabLst>
                <a:tab pos="457200" algn="l"/>
              </a:tabLst>
            </a:pPr>
            <a:endParaRPr lang="en-US" dirty="0" smtClean="0"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Work Plan Resolution</a:t>
            </a: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US" dirty="0" smtClean="0"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Mandatory Inclusionary Zoning, Commercial Linkage Fee Resolution </a:t>
            </a: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US" dirty="0" smtClean="0"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Commercial Linkage Fee Regulatory Framework Council Bill</a:t>
            </a:r>
          </a:p>
          <a:p>
            <a:pPr marL="0" indent="0">
              <a:buNone/>
              <a:tabLst>
                <a:tab pos="457200" algn="l"/>
              </a:tabLst>
            </a:pPr>
            <a:endParaRPr lang="en-US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052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rbel" panose="020B0503020204020204" pitchFamily="34" charset="0"/>
              </a:rPr>
              <a:t>Housing Affordability and Livability Agenda – </a:t>
            </a:r>
            <a:r>
              <a:rPr lang="en-US" b="1" dirty="0" smtClean="0">
                <a:latin typeface="Corbel" panose="020B0503020204020204" pitchFamily="34" charset="0"/>
              </a:rPr>
              <a:t>timing </a:t>
            </a:r>
            <a:endParaRPr lang="en-US" b="1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83777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  <a:tabLst>
                <a:tab pos="457200" algn="l"/>
              </a:tabLst>
            </a:pPr>
            <a:endParaRPr lang="en-US" b="1" dirty="0" smtClean="0">
              <a:latin typeface="Corbel" panose="020B0503020204020204" pitchFamily="34" charset="0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b="1" dirty="0" smtClean="0">
                <a:latin typeface="Corbel" panose="020B0503020204020204" pitchFamily="34" charset="0"/>
              </a:rPr>
              <a:t>Work Plan Resolution</a:t>
            </a:r>
            <a:endParaRPr lang="en-US" b="1" dirty="0"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Establishes City’s affordable Housing objectives based on HALA recs</a:t>
            </a: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Sets out multi year work program for implementation of recs</a:t>
            </a: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Requests state level changes</a:t>
            </a: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Concurs with housing targets that guided HALA recs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628709" y="1813740"/>
            <a:ext cx="392756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endParaRPr lang="en-US" dirty="0" smtClean="0">
              <a:latin typeface="Corbel" panose="020B0503020204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r>
              <a:rPr lang="en-US" b="1" dirty="0" smtClean="0">
                <a:latin typeface="Corbel" panose="020B0503020204020204" pitchFamily="34" charset="0"/>
              </a:rPr>
              <a:t>Timing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9/9 Public Hearing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9/18 Discussion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9/21 Committee vote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9/28 Full Council vote</a:t>
            </a:r>
          </a:p>
        </p:txBody>
      </p:sp>
    </p:spTree>
    <p:extLst>
      <p:ext uri="{BB962C8B-B14F-4D97-AF65-F5344CB8AC3E}">
        <p14:creationId xmlns:p14="http://schemas.microsoft.com/office/powerpoint/2010/main" val="2374597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rbel" panose="020B0503020204020204" pitchFamily="34" charset="0"/>
              </a:rPr>
              <a:t>Housing Affordability and Livability Agenda – </a:t>
            </a:r>
            <a:r>
              <a:rPr lang="en-US" b="1" dirty="0" smtClean="0">
                <a:latin typeface="Corbel" panose="020B0503020204020204" pitchFamily="34" charset="0"/>
              </a:rPr>
              <a:t>timing </a:t>
            </a:r>
            <a:endParaRPr lang="en-US" b="1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346371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tabLst>
                <a:tab pos="457200" algn="l"/>
              </a:tabLst>
            </a:pPr>
            <a:endParaRPr lang="en-US" b="1" dirty="0" smtClean="0">
              <a:latin typeface="Corbel" panose="020B0503020204020204" pitchFamily="34" charset="0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b="1" dirty="0" smtClean="0">
                <a:latin typeface="Corbel" panose="020B0503020204020204" pitchFamily="34" charset="0"/>
              </a:rPr>
              <a:t>Mandatory </a:t>
            </a:r>
            <a:r>
              <a:rPr lang="en-US" b="1" dirty="0">
                <a:latin typeface="Corbel" panose="020B0503020204020204" pitchFamily="34" charset="0"/>
              </a:rPr>
              <a:t>Inclusionary </a:t>
            </a:r>
            <a:r>
              <a:rPr lang="en-US" b="1" dirty="0" smtClean="0">
                <a:latin typeface="Corbel" panose="020B0503020204020204" pitchFamily="34" charset="0"/>
              </a:rPr>
              <a:t>Zoning (MIZ), </a:t>
            </a:r>
            <a:r>
              <a:rPr lang="en-US" b="1" dirty="0">
                <a:latin typeface="Corbel" panose="020B0503020204020204" pitchFamily="34" charset="0"/>
              </a:rPr>
              <a:t>Commercial Linkage </a:t>
            </a:r>
            <a:r>
              <a:rPr lang="en-US" b="1" dirty="0" smtClean="0">
                <a:latin typeface="Corbel" panose="020B0503020204020204" pitchFamily="34" charset="0"/>
              </a:rPr>
              <a:t>Fee (CLF) Resolution</a:t>
            </a:r>
          </a:p>
          <a:p>
            <a:pPr marL="0" indent="0">
              <a:buNone/>
              <a:tabLst>
                <a:tab pos="457200" algn="l"/>
              </a:tabLst>
            </a:pPr>
            <a:endParaRPr lang="en-US" b="1" dirty="0"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Establish intent to consider future </a:t>
            </a:r>
            <a:r>
              <a:rPr lang="en-US" dirty="0" err="1" smtClean="0">
                <a:latin typeface="Corbel" panose="020B0503020204020204" pitchFamily="34" charset="0"/>
              </a:rPr>
              <a:t>upzones</a:t>
            </a:r>
            <a:r>
              <a:rPr lang="en-US" dirty="0" smtClean="0">
                <a:latin typeface="Corbel" panose="020B0503020204020204" pitchFamily="34" charset="0"/>
              </a:rPr>
              <a:t> to implement MIZ and CLF</a:t>
            </a: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Establish expectations for planning and outreach that must precede Council action</a:t>
            </a: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Identify other HALA recommended land use regulatory changes that Council will consider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628709" y="1813740"/>
            <a:ext cx="392756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endParaRPr lang="en-US" b="1" dirty="0" smtClean="0">
              <a:latin typeface="Corbel" panose="020B0503020204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r>
              <a:rPr lang="en-US" b="1" dirty="0" smtClean="0">
                <a:latin typeface="Corbel" panose="020B0503020204020204" pitchFamily="34" charset="0"/>
              </a:rPr>
              <a:t>Timing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9/9 Public Hearing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9/18 Discussion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9/21 Committee vote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9/28 Full Council vote</a:t>
            </a:r>
          </a:p>
        </p:txBody>
      </p:sp>
    </p:spTree>
    <p:extLst>
      <p:ext uri="{BB962C8B-B14F-4D97-AF65-F5344CB8AC3E}">
        <p14:creationId xmlns:p14="http://schemas.microsoft.com/office/powerpoint/2010/main" val="67091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rbel" panose="020B0503020204020204" pitchFamily="34" charset="0"/>
              </a:rPr>
              <a:t>Housing Affordability and Livability Agenda – </a:t>
            </a:r>
            <a:r>
              <a:rPr lang="en-US" b="1" dirty="0" smtClean="0">
                <a:latin typeface="Corbel" panose="020B0503020204020204" pitchFamily="34" charset="0"/>
              </a:rPr>
              <a:t>timing </a:t>
            </a:r>
            <a:endParaRPr lang="en-US" b="1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346371" cy="4351338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457200" algn="l"/>
              </a:tabLst>
            </a:pPr>
            <a:endParaRPr lang="en-US" b="1" dirty="0" smtClean="0">
              <a:latin typeface="Corbel" panose="020B0503020204020204" pitchFamily="34" charset="0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b="1" dirty="0" smtClean="0">
                <a:latin typeface="Corbel" panose="020B0503020204020204" pitchFamily="34" charset="0"/>
              </a:rPr>
              <a:t>Commercial Linkage Fee Bill</a:t>
            </a:r>
          </a:p>
          <a:p>
            <a:pPr marL="0" indent="0">
              <a:buNone/>
              <a:tabLst>
                <a:tab pos="457200" algn="l"/>
              </a:tabLst>
            </a:pPr>
            <a:endParaRPr lang="en-US" dirty="0"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New Chapter in Seattle Muni Code that establishes a commercial linkage fee program</a:t>
            </a: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Requirements of chapter not applicable to new development until future </a:t>
            </a:r>
            <a:r>
              <a:rPr lang="en-US" dirty="0" err="1" smtClean="0">
                <a:latin typeface="Corbel" panose="020B0503020204020204" pitchFamily="34" charset="0"/>
              </a:rPr>
              <a:t>upzones</a:t>
            </a:r>
            <a:r>
              <a:rPr lang="en-US" dirty="0" smtClean="0">
                <a:latin typeface="Corbel" panose="020B0503020204020204" pitchFamily="34" charset="0"/>
              </a:rPr>
              <a:t> occur.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628709" y="1813740"/>
            <a:ext cx="392756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endParaRPr lang="en-US" b="1" dirty="0" smtClean="0">
              <a:latin typeface="Corbel" panose="020B0503020204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r>
              <a:rPr lang="en-US" b="1" dirty="0" smtClean="0">
                <a:latin typeface="Corbel" panose="020B0503020204020204" pitchFamily="34" charset="0"/>
              </a:rPr>
              <a:t>Timing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9/18 Briefing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9/30 Public Hearing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10/5 Discussion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10/12 Committee vote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11/2 Full Council vote</a:t>
            </a:r>
          </a:p>
        </p:txBody>
      </p:sp>
    </p:spTree>
    <p:extLst>
      <p:ext uri="{BB962C8B-B14F-4D97-AF65-F5344CB8AC3E}">
        <p14:creationId xmlns:p14="http://schemas.microsoft.com/office/powerpoint/2010/main" val="2470295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rbel" panose="020B0503020204020204" pitchFamily="34" charset="0"/>
              </a:rPr>
              <a:t>Housing Affordability and Livability Agenda – </a:t>
            </a:r>
            <a:r>
              <a:rPr lang="en-US" b="1" dirty="0" smtClean="0">
                <a:latin typeface="Corbel" panose="020B0503020204020204" pitchFamily="34" charset="0"/>
              </a:rPr>
              <a:t>Commercial Linkage Fee </a:t>
            </a:r>
            <a:endParaRPr lang="en-US" b="1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13869" cy="435133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US" dirty="0" smtClean="0"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Mandatory requirement of new commercial construction to pay a per square foot fee to the City for the production and preservation of affordable housing</a:t>
            </a: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US" dirty="0" smtClean="0"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Fees will fund housing at 0 – 80% AMI but primarily at or below 60% AMI</a:t>
            </a: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US" dirty="0" smtClean="0"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Fees based on value of </a:t>
            </a:r>
            <a:r>
              <a:rPr lang="en-US" dirty="0" err="1" smtClean="0">
                <a:latin typeface="Corbel" panose="020B0503020204020204" pitchFamily="34" charset="0"/>
              </a:rPr>
              <a:t>upzones</a:t>
            </a:r>
            <a:r>
              <a:rPr lang="en-US" dirty="0" smtClean="0">
                <a:latin typeface="Corbel" panose="020B0503020204020204" pitchFamily="34" charset="0"/>
              </a:rPr>
              <a:t> and vary by market and construction type</a:t>
            </a:r>
          </a:p>
        </p:txBody>
      </p:sp>
    </p:spTree>
    <p:extLst>
      <p:ext uri="{BB962C8B-B14F-4D97-AF65-F5344CB8AC3E}">
        <p14:creationId xmlns:p14="http://schemas.microsoft.com/office/powerpoint/2010/main" val="967598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rbel" panose="020B0503020204020204" pitchFamily="34" charset="0"/>
              </a:rPr>
              <a:t>Housing Affordability and Livability Agenda – </a:t>
            </a:r>
            <a:r>
              <a:rPr lang="en-US" b="1" dirty="0" smtClean="0">
                <a:latin typeface="Corbel" panose="020B0503020204020204" pitchFamily="34" charset="0"/>
              </a:rPr>
              <a:t>Commercial Linkage Fee </a:t>
            </a:r>
            <a:endParaRPr lang="en-US" b="1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13869" cy="4351338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US" dirty="0" smtClean="0"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Under 85’ – rezone specified areas to provide additional capacity for </a:t>
            </a:r>
            <a:r>
              <a:rPr lang="en-US" dirty="0">
                <a:latin typeface="Corbel" panose="020B0503020204020204" pitchFamily="34" charset="0"/>
              </a:rPr>
              <a:t>commercial </a:t>
            </a:r>
            <a:r>
              <a:rPr lang="en-US" dirty="0" smtClean="0">
                <a:latin typeface="Corbel" panose="020B0503020204020204" pitchFamily="34" charset="0"/>
              </a:rPr>
              <a:t>development</a:t>
            </a: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US" dirty="0" smtClean="0"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err="1" smtClean="0">
                <a:latin typeface="Corbel" panose="020B0503020204020204" pitchFamily="34" charset="0"/>
              </a:rPr>
              <a:t>Highrise</a:t>
            </a:r>
            <a:r>
              <a:rPr lang="en-US" dirty="0" smtClean="0">
                <a:latin typeface="Corbel" panose="020B0503020204020204" pitchFamily="34" charset="0"/>
              </a:rPr>
              <a:t> – additional floor area (1 FAR) equivalent to site size; fees based on existing Incentive </a:t>
            </a:r>
            <a:r>
              <a:rPr lang="en-US" dirty="0">
                <a:latin typeface="Corbel" panose="020B0503020204020204" pitchFamily="34" charset="0"/>
              </a:rPr>
              <a:t>Z</a:t>
            </a:r>
            <a:r>
              <a:rPr lang="en-US" dirty="0" smtClean="0">
                <a:latin typeface="Corbel" panose="020B0503020204020204" pitchFamily="34" charset="0"/>
              </a:rPr>
              <a:t>oning for affordable housing</a:t>
            </a: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endParaRPr lang="en-US" dirty="0" smtClean="0">
              <a:latin typeface="Corbel" panose="020B0503020204020204" pitchFamily="34" charset="0"/>
            </a:endParaRPr>
          </a:p>
          <a:p>
            <a:pP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 smtClean="0">
                <a:latin typeface="Corbel" panose="020B0503020204020204" pitchFamily="34" charset="0"/>
              </a:rPr>
              <a:t>Phased in over 3 years, fee schedule set for 10 years (indexed for CPI) with changes subject to Mayor and Council undertaking a specified Technical Review Committee process, existing IZ will remain until CLF is implemented</a:t>
            </a:r>
          </a:p>
        </p:txBody>
      </p:sp>
    </p:spTree>
    <p:extLst>
      <p:ext uri="{BB962C8B-B14F-4D97-AF65-F5344CB8AC3E}">
        <p14:creationId xmlns:p14="http://schemas.microsoft.com/office/powerpoint/2010/main" val="1495510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363</Words>
  <Application>Microsoft Office PowerPoint</Application>
  <PresentationFormat>Custom</PresentationFormat>
  <Paragraphs>68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Housing Affordability and Livability Agenda – timing </vt:lpstr>
      <vt:lpstr>Housing Affordability and Livability Agenda – timing </vt:lpstr>
      <vt:lpstr>Housing Affordability and Livability Agenda – timing </vt:lpstr>
      <vt:lpstr>Housing Affordability and Livability Agenda – timing </vt:lpstr>
      <vt:lpstr>Housing Affordability and Livability Agenda – Commercial Linkage Fee </vt:lpstr>
      <vt:lpstr>Housing Affordability and Livability Agenda – Commercial Linkage Fee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Brand, Jesseca</dc:creator>
  <cp:lastModifiedBy>Murdock, Vanessa</cp:lastModifiedBy>
  <cp:revision>24</cp:revision>
  <cp:lastPrinted>2015-08-12T16:56:57Z</cp:lastPrinted>
  <dcterms:created xsi:type="dcterms:W3CDTF">2015-08-05T16:30:41Z</dcterms:created>
  <dcterms:modified xsi:type="dcterms:W3CDTF">2015-08-17T16:28:41Z</dcterms:modified>
</cp:coreProperties>
</file>