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0" r:id="rId2"/>
    <p:sldId id="363" r:id="rId3"/>
    <p:sldId id="377" r:id="rId4"/>
    <p:sldId id="371" r:id="rId5"/>
    <p:sldId id="380" r:id="rId6"/>
    <p:sldId id="370" r:id="rId7"/>
    <p:sldId id="384" r:id="rId8"/>
    <p:sldId id="386" r:id="rId9"/>
    <p:sldId id="387" r:id="rId10"/>
    <p:sldId id="388" r:id="rId11"/>
    <p:sldId id="389" r:id="rId12"/>
    <p:sldId id="385" r:id="rId13"/>
    <p:sldId id="364" r:id="rId14"/>
    <p:sldId id="369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ll, Lizzie" initials="ML" lastIdx="5" clrIdx="0">
    <p:extLst>
      <p:ext uri="{19B8F6BF-5375-455C-9EA6-DF929625EA0E}">
        <p15:presenceInfo xmlns:p15="http://schemas.microsoft.com/office/powerpoint/2012/main" userId="S-1-5-21-1005559283-1549754204-3747669754-127850" providerId="AD"/>
      </p:ext>
    </p:extLst>
  </p:cmAuthor>
  <p:cmAuthor id="2" name="Kate Cole" initials="KC" lastIdx="6" clrIdx="1">
    <p:extLst>
      <p:ext uri="{19B8F6BF-5375-455C-9EA6-DF929625EA0E}">
        <p15:presenceInfo xmlns:p15="http://schemas.microsoft.com/office/powerpoint/2012/main" userId="S-1-5-21-1078081533-448539723-725345543-5898" providerId="AD"/>
      </p:ext>
    </p:extLst>
  </p:cmAuthor>
  <p:cmAuthor id="3" name="Meaghan McClure" initials="MM" lastIdx="3" clrIdx="2">
    <p:extLst>
      <p:ext uri="{19B8F6BF-5375-455C-9EA6-DF929625EA0E}">
        <p15:presenceInfo xmlns:p15="http://schemas.microsoft.com/office/powerpoint/2012/main" userId="S-1-5-21-1078081533-448539723-725345543-106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97A5"/>
    <a:srgbClr val="254976"/>
    <a:srgbClr val="F47C5F"/>
    <a:srgbClr val="D2ECEE"/>
    <a:srgbClr val="1EA1AC"/>
    <a:srgbClr val="00659A"/>
    <a:srgbClr val="F37154"/>
    <a:srgbClr val="7F7F7F"/>
    <a:srgbClr val="CFAC2B"/>
    <a:srgbClr val="0E3E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1" autoAdjust="0"/>
    <p:restoredTop sz="77724" autoAdjust="0"/>
  </p:normalViewPr>
  <p:slideViewPr>
    <p:cSldViewPr snapToGrid="0">
      <p:cViewPr varScale="1">
        <p:scale>
          <a:sx n="79" d="100"/>
          <a:sy n="79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200"/>
            </a:lvl1pPr>
          </a:lstStyle>
          <a:p>
            <a:fld id="{7222EC8D-4CCD-47EF-8B41-A446FCC39265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3" tIns="46587" rIns="93173" bIns="4658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200"/>
            </a:lvl1pPr>
          </a:lstStyle>
          <a:p>
            <a:fld id="{7B9A1BD1-E95F-4200-8AFF-B5635E484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1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aginegreaterdowntown.or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1BD1-E95F-4200-8AFF-B5635E4846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5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07" indent="-17110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1BD1-E95F-4200-8AFF-B5635E4846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47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07" indent="-17110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1BD1-E95F-4200-8AFF-B5635E4846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79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1BD1-E95F-4200-8AFF-B5635E4846C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51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1BD1-E95F-4200-8AFF-B5635E4846C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42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1BD1-E95F-4200-8AFF-B5635E4846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60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9A1BD1-E95F-4200-8AFF-B5635E4846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89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000" dirty="0">
                <a:solidFill>
                  <a:schemeClr val="tx2"/>
                </a:solidFill>
                <a:latin typeface="SansSerif"/>
              </a:rPr>
              <a:t>Traditional Engagement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SansSerif"/>
              </a:rPr>
              <a:t>Interactive website to collect ideas from the public – </a:t>
            </a:r>
            <a:r>
              <a:rPr lang="en-US" sz="2000" dirty="0">
                <a:solidFill>
                  <a:schemeClr val="tx2"/>
                </a:solidFill>
                <a:latin typeface="SansSerif"/>
                <a:hlinkClick r:id="rId3"/>
              </a:rPr>
              <a:t>www.imaginegreaterdowntown.org</a:t>
            </a:r>
            <a:endParaRPr lang="en-US" sz="2000" dirty="0">
              <a:solidFill>
                <a:schemeClr val="tx2"/>
              </a:solidFill>
            </a:endParaRP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SansSerif"/>
              </a:rPr>
              <a:t>Pop-up events throughout greater downtown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SansSerif"/>
              </a:rPr>
              <a:t>Open Houses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SansSerif"/>
              </a:rPr>
              <a:t>City Boards and Commissions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SansSerif"/>
              </a:rPr>
              <a:t>Advisory Group</a:t>
            </a:r>
          </a:p>
          <a:p>
            <a:pPr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endParaRPr lang="en-US" sz="2000" dirty="0">
              <a:solidFill>
                <a:schemeClr val="tx2"/>
              </a:solidFill>
              <a:latin typeface="SansSerif"/>
            </a:endParaRPr>
          </a:p>
          <a:p>
            <a:pPr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</a:pPr>
            <a:r>
              <a:rPr lang="en-US" sz="2000" dirty="0">
                <a:solidFill>
                  <a:schemeClr val="tx2"/>
                </a:solidFill>
                <a:latin typeface="SansSerif"/>
              </a:rPr>
              <a:t>Race and Social Justice Engagement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SansSerif"/>
              </a:rPr>
              <a:t>Outreach led by Department of Neighborhoods Community Liaisons </a:t>
            </a:r>
          </a:p>
          <a:p>
            <a:pPr marL="685800" lvl="1" indent="-2286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SansSerif"/>
              </a:rPr>
              <a:t>Community Conversations</a:t>
            </a:r>
          </a:p>
          <a:p>
            <a:pPr marL="685800" lvl="1" indent="-2286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SansSerif"/>
              </a:rPr>
              <a:t>Participating in other ongoing events in diverse communities</a:t>
            </a:r>
          </a:p>
          <a:p>
            <a:pPr marL="0" lvl="0" indent="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en-US" sz="2000" dirty="0">
              <a:solidFill>
                <a:schemeClr val="tx2"/>
              </a:solidFill>
              <a:latin typeface="SansSerif"/>
            </a:endParaRPr>
          </a:p>
          <a:p>
            <a:pPr marL="0" lvl="0" indent="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sz="2000" dirty="0">
                <a:solidFill>
                  <a:schemeClr val="tx2"/>
                </a:solidFill>
                <a:latin typeface="SansSerif"/>
              </a:rPr>
              <a:t>Engagement with Native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1BD1-E95F-4200-8AFF-B5635E4846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72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70C0"/>
                </a:solidFill>
                <a:latin typeface="SansSerif"/>
              </a:rPr>
              <a:t>Go to www.imaginegreaterdowntown.org to find out more about each of the Big Ideas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1BD1-E95F-4200-8AFF-B5635E4846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07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1BD1-E95F-4200-8AFF-B5635E4846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99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07" indent="-17110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1BD1-E95F-4200-8AFF-B5635E4846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70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07" indent="-17110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1BD1-E95F-4200-8AFF-B5635E4846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79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107" indent="-171107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9A1BD1-E95F-4200-8AFF-B5635E4846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9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7331242" cy="6858000"/>
          </a:xfrm>
        </p:spPr>
        <p:txBody>
          <a:bodyPr anchor="b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652084" y="2155324"/>
            <a:ext cx="4270042" cy="2128838"/>
          </a:xfrm>
        </p:spPr>
        <p:txBody>
          <a:bodyPr anchor="b" anchorCtr="0">
            <a:noAutofit/>
          </a:bodyPr>
          <a:lstStyle>
            <a:lvl1pPr marL="0" indent="0">
              <a:buNone/>
              <a:defRPr sz="2400" cap="none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651273" y="4412497"/>
            <a:ext cx="4270853" cy="68889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51750" y="5240556"/>
            <a:ext cx="4270375" cy="3100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Presented by: </a:t>
            </a:r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7651750" y="5591563"/>
            <a:ext cx="4270375" cy="30579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Month ##, 2018</a:t>
            </a:r>
          </a:p>
        </p:txBody>
      </p:sp>
    </p:spTree>
    <p:extLst>
      <p:ext uri="{BB962C8B-B14F-4D97-AF65-F5344CB8AC3E}">
        <p14:creationId xmlns:p14="http://schemas.microsoft.com/office/powerpoint/2010/main" val="126811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Slide_w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458" y="260951"/>
            <a:ext cx="11024526" cy="722898"/>
          </a:xfrm>
        </p:spPr>
        <p:txBody>
          <a:bodyPr anchor="b" anchorCtr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57" y="1091358"/>
            <a:ext cx="11024525" cy="449670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273637" y="5458691"/>
            <a:ext cx="4918364" cy="651598"/>
          </a:xfrm>
          <a:solidFill>
            <a:schemeClr val="bg1">
              <a:alpha val="67000"/>
            </a:schemeClr>
          </a:solidFill>
        </p:spPr>
        <p:txBody>
          <a:bodyPr lIns="182880" rIns="182880" anchor="ctr" anchorCtr="0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0" y="1682750"/>
            <a:ext cx="12192000" cy="442753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graphic/image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6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FF0F43C4-2C7A-45D0-8F05-A361FFED5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8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_Bullets_w_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308" y="260950"/>
            <a:ext cx="6802530" cy="910123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90550" y="1363579"/>
            <a:ext cx="6802288" cy="4814971"/>
          </a:xfrm>
        </p:spPr>
        <p:txBody>
          <a:bodyPr/>
          <a:lstStyle>
            <a:lvl1pPr marL="0" indent="0">
              <a:lnSpc>
                <a:spcPct val="114000"/>
              </a:lnSpc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470474" y="0"/>
            <a:ext cx="4721525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0F43C4-2C7A-45D0-8F05-A361FFED5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694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_w_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0308" y="260951"/>
            <a:ext cx="6785348" cy="94511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96457" y="1385454"/>
            <a:ext cx="6779128" cy="47915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7453222" y="0"/>
            <a:ext cx="473877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F0F43C4-2C7A-45D0-8F05-A361FFED5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86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Pg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b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43C4-2C7A-45D0-8F05-A361FFED5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30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_Pg_Image_w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b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5735783"/>
            <a:ext cx="5611091" cy="582468"/>
          </a:xfrm>
          <a:solidFill>
            <a:schemeClr val="accent1">
              <a:alpha val="80000"/>
            </a:schemeClr>
          </a:solidFill>
        </p:spPr>
        <p:txBody>
          <a:bodyPr lIns="182880" anchor="ctr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39356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03497" y="891359"/>
            <a:ext cx="7265581" cy="2518148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687573" y="432390"/>
            <a:ext cx="1190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865545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NLogo_Reverse_300dpi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123" y="3735797"/>
            <a:ext cx="907070" cy="1279549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153170" y="4375571"/>
            <a:ext cx="4946650" cy="947448"/>
          </a:xfr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###.###.####</a:t>
            </a:r>
          </a:p>
          <a:p>
            <a:pPr lvl="0"/>
            <a:r>
              <a:rPr lang="en-US" dirty="0"/>
              <a:t>email@nelsonnygaard.com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153025" y="3735388"/>
            <a:ext cx="4946650" cy="6397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896091" y="3735388"/>
            <a:ext cx="0" cy="127995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 userDrawn="1"/>
        </p:nvSpPr>
        <p:spPr>
          <a:xfrm>
            <a:off x="0" y="207689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+mj-lt"/>
              </a:rPr>
              <a:t>THANK</a:t>
            </a:r>
            <a:r>
              <a:rPr lang="en-US" sz="40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000" cap="all" baseline="0" dirty="0">
                <a:solidFill>
                  <a:schemeClr val="bg1"/>
                </a:solidFill>
                <a:latin typeface="+mj-lt"/>
              </a:rPr>
              <a:t>YOU</a:t>
            </a:r>
            <a:r>
              <a:rPr lang="en-US" sz="4000" baseline="0" dirty="0">
                <a:solidFill>
                  <a:schemeClr val="bg1"/>
                </a:solidFill>
                <a:latin typeface="+mj-lt"/>
              </a:rPr>
              <a:t>!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601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rait_Basic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10931236" y="254642"/>
            <a:ext cx="990687" cy="638217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54644"/>
            <a:ext cx="9570057" cy="638217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 rot="5400000">
            <a:off x="7506905" y="3272459"/>
            <a:ext cx="6382171" cy="3465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 rot="5400000">
            <a:off x="-3006311" y="3006311"/>
            <a:ext cx="6377748" cy="365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>
          <a:xfrm rot="5400000">
            <a:off x="-75763" y="6417114"/>
            <a:ext cx="516649" cy="365123"/>
          </a:xfrm>
        </p:spPr>
        <p:txBody>
          <a:bodyPr/>
          <a:lstStyle/>
          <a:p>
            <a:fld id="{FF0F43C4-2C7A-45D0-8F05-A361FFED5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82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380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273282"/>
            <a:ext cx="12192000" cy="697490"/>
          </a:xfrm>
          <a:solidFill>
            <a:schemeClr val="accent1"/>
          </a:solidFill>
        </p:spPr>
        <p:txBody>
          <a:bodyPr anchor="b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65255"/>
            <a:ext cx="12192000" cy="54588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8966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Titl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30082"/>
            <a:ext cx="12192000" cy="914400"/>
          </a:xfrm>
          <a:solidFill>
            <a:schemeClr val="bg1"/>
          </a:solidFill>
        </p:spPr>
        <p:txBody>
          <a:bodyPr lIns="457200" anchor="ctr" anchorCtr="0">
            <a:normAutofit/>
          </a:bodyPr>
          <a:lstStyle>
            <a:lvl1pPr algn="l">
              <a:defRPr sz="32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2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2601433"/>
          </a:xfrm>
          <a:solidFill>
            <a:schemeClr val="accent1"/>
          </a:solidFill>
        </p:spPr>
        <p:txBody>
          <a:bodyPr lIns="822960" tIns="640080" anchor="t" anchorCtr="0">
            <a:normAutofit/>
          </a:bodyPr>
          <a:lstStyle>
            <a:lvl1pPr algn="l">
              <a:defRPr sz="2800" b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AGENDA/CONTENTS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251" y="1146912"/>
            <a:ext cx="10909005" cy="54588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5" name="Picture Placeholder 9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61185" y="2023120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IMAGE/ICON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31" hasCustomPrompt="1"/>
          </p:nvPr>
        </p:nvSpPr>
        <p:spPr>
          <a:xfrm>
            <a:off x="893799" y="3394720"/>
            <a:ext cx="2020112" cy="504328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893799" y="3894248"/>
            <a:ext cx="2020112" cy="1179716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Name</a:t>
            </a:r>
          </a:p>
        </p:txBody>
      </p:sp>
      <p:sp>
        <p:nvSpPr>
          <p:cNvPr id="42" name="Picture Placeholder 9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820011" y="2023120"/>
            <a:ext cx="13750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IMAGE/ICON</a:t>
            </a:r>
          </a:p>
        </p:txBody>
      </p:sp>
      <p:sp>
        <p:nvSpPr>
          <p:cNvPr id="43" name="Text Placeholder 39"/>
          <p:cNvSpPr>
            <a:spLocks noGrp="1"/>
          </p:cNvSpPr>
          <p:nvPr>
            <p:ph type="body" sz="quarter" idx="34" hasCustomPrompt="1"/>
          </p:nvPr>
        </p:nvSpPr>
        <p:spPr>
          <a:xfrm>
            <a:off x="3497455" y="3394720"/>
            <a:ext cx="2020112" cy="504328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44" name="Text Placeholder 39"/>
          <p:cNvSpPr>
            <a:spLocks noGrp="1"/>
          </p:cNvSpPr>
          <p:nvPr>
            <p:ph type="body" sz="quarter" idx="35" hasCustomPrompt="1"/>
          </p:nvPr>
        </p:nvSpPr>
        <p:spPr>
          <a:xfrm>
            <a:off x="3497455" y="3894248"/>
            <a:ext cx="2020112" cy="1179716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Name</a:t>
            </a:r>
          </a:p>
        </p:txBody>
      </p:sp>
      <p:sp>
        <p:nvSpPr>
          <p:cNvPr id="45" name="Picture Placeholder 9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6428179" y="2023120"/>
            <a:ext cx="1374999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IMAGE/ICON</a:t>
            </a:r>
          </a:p>
        </p:txBody>
      </p:sp>
      <p:sp>
        <p:nvSpPr>
          <p:cNvPr id="46" name="Text Placeholder 39"/>
          <p:cNvSpPr>
            <a:spLocks noGrp="1"/>
          </p:cNvSpPr>
          <p:nvPr>
            <p:ph type="body" sz="quarter" idx="37" hasCustomPrompt="1"/>
          </p:nvPr>
        </p:nvSpPr>
        <p:spPr>
          <a:xfrm>
            <a:off x="6105622" y="3394720"/>
            <a:ext cx="2020112" cy="504328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47" name="Text Placeholder 39"/>
          <p:cNvSpPr>
            <a:spLocks noGrp="1"/>
          </p:cNvSpPr>
          <p:nvPr>
            <p:ph type="body" sz="quarter" idx="38" hasCustomPrompt="1"/>
          </p:nvPr>
        </p:nvSpPr>
        <p:spPr>
          <a:xfrm>
            <a:off x="6105622" y="3894248"/>
            <a:ext cx="2020112" cy="1179716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Name</a:t>
            </a:r>
          </a:p>
        </p:txBody>
      </p:sp>
      <p:sp>
        <p:nvSpPr>
          <p:cNvPr id="48" name="Picture Placeholder 9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9031835" y="2023120"/>
            <a:ext cx="1374999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IMAGE/ICON</a:t>
            </a:r>
          </a:p>
        </p:txBody>
      </p:sp>
      <p:sp>
        <p:nvSpPr>
          <p:cNvPr id="49" name="Text Placeholder 39"/>
          <p:cNvSpPr>
            <a:spLocks noGrp="1"/>
          </p:cNvSpPr>
          <p:nvPr>
            <p:ph type="body" sz="quarter" idx="40" hasCustomPrompt="1"/>
          </p:nvPr>
        </p:nvSpPr>
        <p:spPr>
          <a:xfrm>
            <a:off x="8709278" y="3394720"/>
            <a:ext cx="2020112" cy="504328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36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0" name="Text Placeholder 39"/>
          <p:cNvSpPr>
            <a:spLocks noGrp="1"/>
          </p:cNvSpPr>
          <p:nvPr>
            <p:ph type="body" sz="quarter" idx="41" hasCustomPrompt="1"/>
          </p:nvPr>
        </p:nvSpPr>
        <p:spPr>
          <a:xfrm>
            <a:off x="8709278" y="3894248"/>
            <a:ext cx="2020112" cy="1179716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Section Name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3"/>
          </p:nvPr>
        </p:nvSpPr>
        <p:spPr/>
        <p:txBody>
          <a:bodyPr/>
          <a:lstStyle/>
          <a:p>
            <a:fld id="{FF0F43C4-2C7A-45D0-8F05-A361FFED5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6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-Icon_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62"/>
          </p:nvPr>
        </p:nvSpPr>
        <p:spPr/>
        <p:txBody>
          <a:bodyPr anchor="ctr" anchorCtr="0"/>
          <a:lstStyle>
            <a:lvl1pPr>
              <a:defRPr sz="1000"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2250" y="449222"/>
            <a:ext cx="10909005" cy="543237"/>
          </a:xfrm>
          <a:noFill/>
        </p:spPr>
        <p:txBody>
          <a:bodyPr lIns="0" tIns="91440" rIns="0" bIns="91440" anchor="t" anchorCtr="0">
            <a:noAutofit/>
          </a:bodyPr>
          <a:lstStyle>
            <a:lvl1pPr algn="l">
              <a:defRPr sz="28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Header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251" y="992459"/>
            <a:ext cx="10909005" cy="403592"/>
          </a:xfrm>
        </p:spPr>
        <p:txBody>
          <a:bodyPr lIns="0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5" name="Picture Placeholder 9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146507" y="1720970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IMAGE/ICON</a:t>
            </a:r>
          </a:p>
        </p:txBody>
      </p:sp>
      <p:sp>
        <p:nvSpPr>
          <p:cNvPr id="42" name="Picture Placeholder 9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3881381" y="1720970"/>
            <a:ext cx="13750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IMAGE/ICON</a:t>
            </a:r>
          </a:p>
        </p:txBody>
      </p:sp>
      <p:sp>
        <p:nvSpPr>
          <p:cNvPr id="45" name="Picture Placeholder 9"/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6617956" y="1720970"/>
            <a:ext cx="1374999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IMAGE/ICON</a:t>
            </a:r>
          </a:p>
        </p:txBody>
      </p:sp>
      <p:sp>
        <p:nvSpPr>
          <p:cNvPr id="48" name="Picture Placeholder 9"/>
          <p:cNvSpPr>
            <a:spLocks noGrp="1" noChangeAspect="1"/>
          </p:cNvSpPr>
          <p:nvPr>
            <p:ph type="pic" sz="quarter" idx="39" hasCustomPrompt="1"/>
          </p:nvPr>
        </p:nvSpPr>
        <p:spPr>
          <a:xfrm>
            <a:off x="9354530" y="1755250"/>
            <a:ext cx="1374999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IMAGE/ICON</a:t>
            </a:r>
          </a:p>
        </p:txBody>
      </p:sp>
      <p:sp>
        <p:nvSpPr>
          <p:cNvPr id="16" name="Text Placeholder 39"/>
          <p:cNvSpPr>
            <a:spLocks noGrp="1"/>
          </p:cNvSpPr>
          <p:nvPr>
            <p:ph type="body" sz="quarter" idx="42" hasCustomPrompt="1"/>
          </p:nvPr>
        </p:nvSpPr>
        <p:spPr>
          <a:xfrm>
            <a:off x="822251" y="3255088"/>
            <a:ext cx="2020112" cy="24348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in Title Case</a:t>
            </a:r>
          </a:p>
        </p:txBody>
      </p:sp>
      <p:sp>
        <p:nvSpPr>
          <p:cNvPr id="17" name="Text Placeholder 39"/>
          <p:cNvSpPr>
            <a:spLocks noGrp="1"/>
          </p:cNvSpPr>
          <p:nvPr>
            <p:ph type="body" sz="quarter" idx="43" hasCustomPrompt="1"/>
          </p:nvPr>
        </p:nvSpPr>
        <p:spPr>
          <a:xfrm>
            <a:off x="822251" y="3498573"/>
            <a:ext cx="2020112" cy="407408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 in Title Case</a:t>
            </a:r>
          </a:p>
        </p:txBody>
      </p:sp>
      <p:sp>
        <p:nvSpPr>
          <p:cNvPr id="18" name="Text Placeholder 39"/>
          <p:cNvSpPr>
            <a:spLocks noGrp="1"/>
          </p:cNvSpPr>
          <p:nvPr>
            <p:ph type="body" sz="quarter" idx="44" hasCustomPrompt="1"/>
          </p:nvPr>
        </p:nvSpPr>
        <p:spPr>
          <a:xfrm>
            <a:off x="3558825" y="3255088"/>
            <a:ext cx="2020112" cy="24348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in Title Case</a:t>
            </a:r>
          </a:p>
        </p:txBody>
      </p:sp>
      <p:sp>
        <p:nvSpPr>
          <p:cNvPr id="19" name="Text Placeholder 39"/>
          <p:cNvSpPr>
            <a:spLocks noGrp="1"/>
          </p:cNvSpPr>
          <p:nvPr>
            <p:ph type="body" sz="quarter" idx="45" hasCustomPrompt="1"/>
          </p:nvPr>
        </p:nvSpPr>
        <p:spPr>
          <a:xfrm>
            <a:off x="3558825" y="3498573"/>
            <a:ext cx="2020112" cy="407408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 in Title Case</a:t>
            </a:r>
          </a:p>
        </p:txBody>
      </p:sp>
      <p:sp>
        <p:nvSpPr>
          <p:cNvPr id="20" name="Text Placeholder 39"/>
          <p:cNvSpPr>
            <a:spLocks noGrp="1"/>
          </p:cNvSpPr>
          <p:nvPr>
            <p:ph type="body" sz="quarter" idx="46" hasCustomPrompt="1"/>
          </p:nvPr>
        </p:nvSpPr>
        <p:spPr>
          <a:xfrm>
            <a:off x="6295399" y="3255088"/>
            <a:ext cx="2020112" cy="24348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in Title Case</a:t>
            </a:r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47" hasCustomPrompt="1"/>
          </p:nvPr>
        </p:nvSpPr>
        <p:spPr>
          <a:xfrm>
            <a:off x="6295399" y="3498573"/>
            <a:ext cx="2020112" cy="407408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 in Title Case</a:t>
            </a:r>
          </a:p>
        </p:txBody>
      </p:sp>
      <p:sp>
        <p:nvSpPr>
          <p:cNvPr id="22" name="Text Placeholder 39"/>
          <p:cNvSpPr>
            <a:spLocks noGrp="1"/>
          </p:cNvSpPr>
          <p:nvPr>
            <p:ph type="body" sz="quarter" idx="48" hasCustomPrompt="1"/>
          </p:nvPr>
        </p:nvSpPr>
        <p:spPr>
          <a:xfrm>
            <a:off x="9031973" y="3255088"/>
            <a:ext cx="2020112" cy="24348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in Title Case</a:t>
            </a:r>
          </a:p>
        </p:txBody>
      </p:sp>
      <p:sp>
        <p:nvSpPr>
          <p:cNvPr id="23" name="Text Placeholder 39"/>
          <p:cNvSpPr>
            <a:spLocks noGrp="1"/>
          </p:cNvSpPr>
          <p:nvPr>
            <p:ph type="body" sz="quarter" idx="49" hasCustomPrompt="1"/>
          </p:nvPr>
        </p:nvSpPr>
        <p:spPr>
          <a:xfrm>
            <a:off x="9031973" y="3498573"/>
            <a:ext cx="2020112" cy="407408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 in Title Case</a:t>
            </a:r>
          </a:p>
        </p:txBody>
      </p:sp>
      <p:sp>
        <p:nvSpPr>
          <p:cNvPr id="26" name="Picture Placeholder 9"/>
          <p:cNvSpPr>
            <a:spLocks noGrp="1" noChangeAspect="1"/>
          </p:cNvSpPr>
          <p:nvPr>
            <p:ph type="pic" sz="quarter" idx="50" hasCustomPrompt="1"/>
          </p:nvPr>
        </p:nvSpPr>
        <p:spPr>
          <a:xfrm>
            <a:off x="1146507" y="4204423"/>
            <a:ext cx="13716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IMAGE/ICON</a:t>
            </a:r>
          </a:p>
        </p:txBody>
      </p:sp>
      <p:sp>
        <p:nvSpPr>
          <p:cNvPr id="27" name="Text Placeholder 39"/>
          <p:cNvSpPr>
            <a:spLocks noGrp="1"/>
          </p:cNvSpPr>
          <p:nvPr>
            <p:ph type="body" sz="quarter" idx="51" hasCustomPrompt="1"/>
          </p:nvPr>
        </p:nvSpPr>
        <p:spPr>
          <a:xfrm>
            <a:off x="822251" y="5745171"/>
            <a:ext cx="2020112" cy="24348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in Title Case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52" hasCustomPrompt="1"/>
          </p:nvPr>
        </p:nvSpPr>
        <p:spPr>
          <a:xfrm>
            <a:off x="822251" y="5988656"/>
            <a:ext cx="2020112" cy="407408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 in Title Case</a:t>
            </a:r>
          </a:p>
        </p:txBody>
      </p:sp>
      <p:sp>
        <p:nvSpPr>
          <p:cNvPr id="29" name="Picture Placeholder 9"/>
          <p:cNvSpPr>
            <a:spLocks noGrp="1" noChangeAspect="1"/>
          </p:cNvSpPr>
          <p:nvPr>
            <p:ph type="pic" sz="quarter" idx="53" hasCustomPrompt="1"/>
          </p:nvPr>
        </p:nvSpPr>
        <p:spPr>
          <a:xfrm>
            <a:off x="3881381" y="4204423"/>
            <a:ext cx="13750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IMAGE/ICON</a:t>
            </a:r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54" hasCustomPrompt="1"/>
          </p:nvPr>
        </p:nvSpPr>
        <p:spPr>
          <a:xfrm>
            <a:off x="3558825" y="5745171"/>
            <a:ext cx="2020112" cy="24348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in Title Case</a:t>
            </a:r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55" hasCustomPrompt="1"/>
          </p:nvPr>
        </p:nvSpPr>
        <p:spPr>
          <a:xfrm>
            <a:off x="3558825" y="5988656"/>
            <a:ext cx="2020112" cy="407408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 in Title Case</a:t>
            </a:r>
          </a:p>
        </p:txBody>
      </p:sp>
      <p:sp>
        <p:nvSpPr>
          <p:cNvPr id="32" name="Picture Placeholder 9"/>
          <p:cNvSpPr>
            <a:spLocks noGrp="1" noChangeAspect="1"/>
          </p:cNvSpPr>
          <p:nvPr>
            <p:ph type="pic" sz="quarter" idx="56" hasCustomPrompt="1"/>
          </p:nvPr>
        </p:nvSpPr>
        <p:spPr>
          <a:xfrm>
            <a:off x="6617955" y="4204423"/>
            <a:ext cx="13750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IMAGE/ICON</a:t>
            </a:r>
          </a:p>
        </p:txBody>
      </p:sp>
      <p:sp>
        <p:nvSpPr>
          <p:cNvPr id="33" name="Text Placeholder 39"/>
          <p:cNvSpPr>
            <a:spLocks noGrp="1"/>
          </p:cNvSpPr>
          <p:nvPr>
            <p:ph type="body" sz="quarter" idx="57" hasCustomPrompt="1"/>
          </p:nvPr>
        </p:nvSpPr>
        <p:spPr>
          <a:xfrm>
            <a:off x="6295399" y="5738541"/>
            <a:ext cx="2020112" cy="24348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in Title Case</a:t>
            </a:r>
          </a:p>
        </p:txBody>
      </p:sp>
      <p:sp>
        <p:nvSpPr>
          <p:cNvPr id="34" name="Text Placeholder 39"/>
          <p:cNvSpPr>
            <a:spLocks noGrp="1"/>
          </p:cNvSpPr>
          <p:nvPr>
            <p:ph type="body" sz="quarter" idx="58" hasCustomPrompt="1"/>
          </p:nvPr>
        </p:nvSpPr>
        <p:spPr>
          <a:xfrm>
            <a:off x="6295399" y="5982026"/>
            <a:ext cx="2020112" cy="407408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 in Title Case</a:t>
            </a:r>
          </a:p>
        </p:txBody>
      </p:sp>
      <p:sp>
        <p:nvSpPr>
          <p:cNvPr id="35" name="Picture Placeholder 9"/>
          <p:cNvSpPr>
            <a:spLocks noGrp="1" noChangeAspect="1"/>
          </p:cNvSpPr>
          <p:nvPr>
            <p:ph type="pic" sz="quarter" idx="59" hasCustomPrompt="1"/>
          </p:nvPr>
        </p:nvSpPr>
        <p:spPr>
          <a:xfrm>
            <a:off x="9354529" y="4204423"/>
            <a:ext cx="1375000" cy="13716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 sz="800" baseline="0"/>
            </a:lvl1pPr>
          </a:lstStyle>
          <a:p>
            <a:r>
              <a:rPr lang="en-US" dirty="0"/>
              <a:t>IMAGE/ICON</a:t>
            </a:r>
          </a:p>
        </p:txBody>
      </p:sp>
      <p:sp>
        <p:nvSpPr>
          <p:cNvPr id="36" name="Text Placeholder 39"/>
          <p:cNvSpPr>
            <a:spLocks noGrp="1"/>
          </p:cNvSpPr>
          <p:nvPr>
            <p:ph type="body" sz="quarter" idx="60" hasCustomPrompt="1"/>
          </p:nvPr>
        </p:nvSpPr>
        <p:spPr>
          <a:xfrm>
            <a:off x="9031973" y="5745171"/>
            <a:ext cx="2020112" cy="24348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11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Title in Title Case</a:t>
            </a:r>
          </a:p>
        </p:txBody>
      </p:sp>
      <p:sp>
        <p:nvSpPr>
          <p:cNvPr id="37" name="Text Placeholder 39"/>
          <p:cNvSpPr>
            <a:spLocks noGrp="1"/>
          </p:cNvSpPr>
          <p:nvPr>
            <p:ph type="body" sz="quarter" idx="61" hasCustomPrompt="1"/>
          </p:nvPr>
        </p:nvSpPr>
        <p:spPr>
          <a:xfrm>
            <a:off x="9031973" y="5988656"/>
            <a:ext cx="2020112" cy="407408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Name in Title Case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FF0F43C4-2C7A-45D0-8F05-A361FFED5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1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33"/>
          </p:nvPr>
        </p:nvSpPr>
        <p:spPr>
          <a:xfrm>
            <a:off x="0" y="0"/>
            <a:ext cx="12192000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Text Placeholder 39"/>
          <p:cNvSpPr>
            <a:spLocks noGrp="1"/>
          </p:cNvSpPr>
          <p:nvPr>
            <p:ph type="body" sz="quarter" idx="32" hasCustomPrompt="1"/>
          </p:nvPr>
        </p:nvSpPr>
        <p:spPr>
          <a:xfrm>
            <a:off x="458901" y="2846033"/>
            <a:ext cx="4049137" cy="432425"/>
          </a:xfrm>
          <a:solidFill>
            <a:schemeClr val="accent1">
              <a:alpha val="80000"/>
            </a:schemeClr>
          </a:solidFill>
        </p:spPr>
        <p:txBody>
          <a:bodyPr lIns="91440" tIns="91440" rIns="91440" bIns="91440"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01 | Section Name</a:t>
            </a:r>
          </a:p>
        </p:txBody>
      </p:sp>
      <p:sp>
        <p:nvSpPr>
          <p:cNvPr id="19" name="Text Placeholder 39"/>
          <p:cNvSpPr>
            <a:spLocks noGrp="1"/>
          </p:cNvSpPr>
          <p:nvPr>
            <p:ph type="body" sz="quarter" idx="34" hasCustomPrompt="1"/>
          </p:nvPr>
        </p:nvSpPr>
        <p:spPr>
          <a:xfrm>
            <a:off x="458900" y="3511389"/>
            <a:ext cx="4049137" cy="432425"/>
          </a:xfrm>
          <a:solidFill>
            <a:schemeClr val="accent1">
              <a:alpha val="80000"/>
            </a:schemeClr>
          </a:solidFill>
        </p:spPr>
        <p:txBody>
          <a:bodyPr lIns="91440" tIns="91440" rIns="91440" bIns="91440"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02 | Section Name</a:t>
            </a:r>
          </a:p>
        </p:txBody>
      </p:sp>
      <p:sp>
        <p:nvSpPr>
          <p:cNvPr id="20" name="Text Placeholder 39"/>
          <p:cNvSpPr>
            <a:spLocks noGrp="1"/>
          </p:cNvSpPr>
          <p:nvPr>
            <p:ph type="body" sz="quarter" idx="35" hasCustomPrompt="1"/>
          </p:nvPr>
        </p:nvSpPr>
        <p:spPr>
          <a:xfrm>
            <a:off x="458900" y="4176745"/>
            <a:ext cx="4049137" cy="432425"/>
          </a:xfrm>
          <a:solidFill>
            <a:schemeClr val="accent1">
              <a:alpha val="80000"/>
            </a:schemeClr>
          </a:solidFill>
        </p:spPr>
        <p:txBody>
          <a:bodyPr lIns="91440" tIns="91440" rIns="91440" bIns="91440"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03 | Section Name</a:t>
            </a:r>
          </a:p>
        </p:txBody>
      </p:sp>
      <p:sp>
        <p:nvSpPr>
          <p:cNvPr id="21" name="Text Placeholder 39"/>
          <p:cNvSpPr>
            <a:spLocks noGrp="1"/>
          </p:cNvSpPr>
          <p:nvPr>
            <p:ph type="body" sz="quarter" idx="36" hasCustomPrompt="1"/>
          </p:nvPr>
        </p:nvSpPr>
        <p:spPr>
          <a:xfrm>
            <a:off x="458900" y="4886083"/>
            <a:ext cx="4049137" cy="432425"/>
          </a:xfrm>
          <a:solidFill>
            <a:schemeClr val="accent1">
              <a:alpha val="80000"/>
            </a:schemeClr>
          </a:solidFill>
        </p:spPr>
        <p:txBody>
          <a:bodyPr lIns="91440" tIns="91440" rIns="91440" bIns="91440"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04 | Section Name</a:t>
            </a:r>
          </a:p>
        </p:txBody>
      </p:sp>
      <p:sp>
        <p:nvSpPr>
          <p:cNvPr id="22" name="Text Placeholder 39"/>
          <p:cNvSpPr>
            <a:spLocks noGrp="1"/>
          </p:cNvSpPr>
          <p:nvPr>
            <p:ph type="body" sz="quarter" idx="37" hasCustomPrompt="1"/>
          </p:nvPr>
        </p:nvSpPr>
        <p:spPr>
          <a:xfrm>
            <a:off x="458899" y="5595421"/>
            <a:ext cx="4049137" cy="432425"/>
          </a:xfrm>
          <a:solidFill>
            <a:schemeClr val="accent1">
              <a:alpha val="80000"/>
            </a:schemeClr>
          </a:solidFill>
        </p:spPr>
        <p:txBody>
          <a:bodyPr lIns="91440" tIns="91440" rIns="91440" bIns="91440">
            <a:no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05 | Section Name</a:t>
            </a:r>
          </a:p>
        </p:txBody>
      </p:sp>
      <p:sp>
        <p:nvSpPr>
          <p:cNvPr id="23" name="Text Placeholder 39"/>
          <p:cNvSpPr>
            <a:spLocks noGrp="1"/>
          </p:cNvSpPr>
          <p:nvPr>
            <p:ph type="body" sz="quarter" idx="38" hasCustomPrompt="1"/>
          </p:nvPr>
        </p:nvSpPr>
        <p:spPr>
          <a:xfrm>
            <a:off x="458898" y="1371592"/>
            <a:ext cx="4049137" cy="576154"/>
          </a:xfrm>
          <a:solidFill>
            <a:schemeClr val="accent1">
              <a:alpha val="80000"/>
            </a:schemeClr>
          </a:solidFill>
        </p:spPr>
        <p:txBody>
          <a:bodyPr lIns="91440" tIns="91440" rIns="91440" bIns="91440">
            <a:noAutofit/>
          </a:bodyPr>
          <a:lstStyle>
            <a:lvl1pPr marL="0" indent="0" algn="l">
              <a:buNone/>
              <a:defRPr sz="28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AGENDA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0F43C4-2C7A-45D0-8F05-A361FFED50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_Put_People_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08" y="260951"/>
            <a:ext cx="825024" cy="1121634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1640068" y="260951"/>
            <a:ext cx="4307" cy="1119559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291" y="1286025"/>
            <a:ext cx="8971221" cy="4735094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1878419" y="269361"/>
            <a:ext cx="4983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chemeClr val="accent1"/>
                </a:solidFill>
                <a:latin typeface="+mj-lt"/>
              </a:rPr>
              <a:t>WE PUT </a:t>
            </a:r>
            <a:r>
              <a:rPr lang="en-US" sz="2400" b="0" cap="all" baseline="0" dirty="0">
                <a:solidFill>
                  <a:schemeClr val="accent1"/>
                </a:solidFill>
                <a:latin typeface="+mj-lt"/>
              </a:rPr>
              <a:t>PEOPLE</a:t>
            </a:r>
            <a:r>
              <a:rPr lang="en-US" sz="2400" b="0" dirty="0">
                <a:solidFill>
                  <a:schemeClr val="accent1"/>
                </a:solidFill>
                <a:latin typeface="+mj-lt"/>
              </a:rPr>
              <a:t> FIRST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878419" y="703627"/>
            <a:ext cx="7336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Developing transportation systems to promote broader community goals of mobility, equality, economic development, and healthy living.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0F43C4-2C7A-45D0-8F05-A361FFED5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62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6458" y="260951"/>
            <a:ext cx="11024526" cy="722898"/>
          </a:xfrm>
        </p:spPr>
        <p:txBody>
          <a:bodyPr anchor="b" anchorCtr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96457" y="1090831"/>
            <a:ext cx="11024525" cy="34653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96457" y="1614115"/>
            <a:ext cx="11024525" cy="45049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0F43C4-2C7A-45D0-8F05-A361FFED5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2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0" y="6503579"/>
            <a:ext cx="12192000" cy="3651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7516" y="260951"/>
            <a:ext cx="11004884" cy="72289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589" y="1251284"/>
            <a:ext cx="11004884" cy="4925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42020" y="6503582"/>
            <a:ext cx="516649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F43C4-2C7A-45D0-8F05-A361FFED50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7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49" r:id="rId3"/>
    <p:sldLayoutId id="2147483674" r:id="rId4"/>
    <p:sldLayoutId id="2147483670" r:id="rId5"/>
    <p:sldLayoutId id="2147483673" r:id="rId6"/>
    <p:sldLayoutId id="2147483672" r:id="rId7"/>
    <p:sldLayoutId id="2147483671" r:id="rId8"/>
    <p:sldLayoutId id="2147483663" r:id="rId9"/>
    <p:sldLayoutId id="2147483667" r:id="rId10"/>
    <p:sldLayoutId id="2147483652" r:id="rId11"/>
    <p:sldLayoutId id="2147483665" r:id="rId12"/>
    <p:sldLayoutId id="2147483660" r:id="rId13"/>
    <p:sldLayoutId id="2147483666" r:id="rId14"/>
    <p:sldLayoutId id="2147483669" r:id="rId15"/>
    <p:sldLayoutId id="214748366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Courier New" panose="02070309020205020404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9350" indent="-23495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6550" indent="-234950" algn="l" defTabSz="914400" rtl="0" eaLnBrk="1" latinLnBrk="0" hangingPunct="1">
        <a:lnSpc>
          <a:spcPct val="90000"/>
        </a:lnSpc>
        <a:spcBef>
          <a:spcPts val="500"/>
        </a:spcBef>
        <a:buSzPct val="85000"/>
        <a:buFont typeface="Arial" panose="020B0604020202020204" pitchFamily="34" charset="0"/>
        <a:buChar char="»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63750" indent="-234950" algn="l" defTabSz="914400" rtl="0" eaLnBrk="1" latinLnBrk="0" hangingPunct="1">
        <a:lnSpc>
          <a:spcPct val="90000"/>
        </a:lnSpc>
        <a:spcBef>
          <a:spcPts val="500"/>
        </a:spcBef>
        <a:buFont typeface="Gotham Book" panose="02000604040000020004" pitchFamily="50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5751DB5-26EB-40D3-A668-5E24A3067C9F}"/>
              </a:ext>
            </a:extLst>
          </p:cNvPr>
          <p:cNvSpPr/>
          <p:nvPr/>
        </p:nvSpPr>
        <p:spPr>
          <a:xfrm>
            <a:off x="6623114" y="0"/>
            <a:ext cx="5568886" cy="6868705"/>
          </a:xfrm>
          <a:prstGeom prst="rect">
            <a:avLst/>
          </a:prstGeom>
          <a:solidFill>
            <a:srgbClr val="D2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513922" y="2042202"/>
            <a:ext cx="4899156" cy="2128838"/>
          </a:xfrm>
        </p:spPr>
        <p:txBody>
          <a:bodyPr/>
          <a:lstStyle/>
          <a:p>
            <a:pPr algn="r"/>
            <a:r>
              <a:rPr lang="en-US" sz="4400" b="1" dirty="0">
                <a:solidFill>
                  <a:srgbClr val="00659A"/>
                </a:solidFill>
                <a:latin typeface="SansSerif" panose="00000400000000000000" pitchFamily="2" charset="2"/>
              </a:rPr>
              <a:t>Seattle Bike Advisory Board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7495203" y="4312442"/>
            <a:ext cx="3917875" cy="688891"/>
          </a:xfrm>
        </p:spPr>
        <p:txBody>
          <a:bodyPr/>
          <a:lstStyle/>
          <a:p>
            <a:pPr algn="r"/>
            <a:r>
              <a:rPr lang="en-US" dirty="0">
                <a:latin typeface="SansSerif" panose="00000400000000000000"/>
              </a:rPr>
              <a:t>February 6, 2019</a:t>
            </a:r>
          </a:p>
        </p:txBody>
      </p:sp>
      <p:pic>
        <p:nvPicPr>
          <p:cNvPr id="3" name="Picture 2" descr="Logo for Imagine Greater Downtown: a heart with the downtown Seattle street grid that says &quot;Imagine Greater Downtown, Big Ideas for the Heart of Seattle&quo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46" y="319922"/>
            <a:ext cx="4914692" cy="2161583"/>
          </a:xfrm>
          <a:prstGeom prst="rect">
            <a:avLst/>
          </a:prstGeom>
        </p:spPr>
      </p:pic>
      <p:pic>
        <p:nvPicPr>
          <p:cNvPr id="7" name="Picture 6" descr="Photo of holiday lights in Occidental Park">
            <a:extLst>
              <a:ext uri="{FF2B5EF4-FFF2-40B4-BE49-F238E27FC236}">
                <a16:creationId xmlns:a16="http://schemas.microsoft.com/office/drawing/2014/main" id="{9138EE69-2468-4085-80AB-740B284B06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0890"/>
            <a:ext cx="6623114" cy="37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164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11676063" y="6503988"/>
            <a:ext cx="515937" cy="365125"/>
          </a:xfrm>
        </p:spPr>
        <p:txBody>
          <a:bodyPr/>
          <a:lstStyle/>
          <a:p>
            <a:fld id="{FF0F43C4-2C7A-45D0-8F05-A361FFED5078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5373" y="390102"/>
            <a:ext cx="2509747" cy="15484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dirty="0">
                <a:latin typeface="SansSerif"/>
              </a:rPr>
              <a:t>Element 4: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2"/>
                </a:solidFill>
                <a:latin typeface="SansSerif"/>
              </a:rPr>
              <a:t>Goods Delivery and Freight</a:t>
            </a:r>
          </a:p>
          <a:p>
            <a:pPr lvl="1" indent="-342900">
              <a:lnSpc>
                <a:spcPct val="7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SansSerif"/>
            </a:endParaRPr>
          </a:p>
          <a:p>
            <a:pPr lvl="1" indent="-342900">
              <a:lnSpc>
                <a:spcPct val="7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lvl="1" indent="-342900">
              <a:lnSpc>
                <a:spcPct val="7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655DF-1A49-45D5-85A3-651EF8A24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" y="5982201"/>
            <a:ext cx="700992" cy="722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3D1D81-2B00-42A8-8614-5386C0BD2F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69" y="11113"/>
            <a:ext cx="7103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71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11676063" y="6503988"/>
            <a:ext cx="515937" cy="365125"/>
          </a:xfrm>
        </p:spPr>
        <p:txBody>
          <a:bodyPr/>
          <a:lstStyle/>
          <a:p>
            <a:fld id="{FF0F43C4-2C7A-45D0-8F05-A361FFED5078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5373" y="390102"/>
            <a:ext cx="2790163" cy="2121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dirty="0">
                <a:latin typeface="SansSerif"/>
              </a:rPr>
              <a:t>Element 5: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2"/>
                </a:solidFill>
                <a:latin typeface="SansSerif"/>
              </a:rPr>
              <a:t>Safe and Sustainable Vehicle Network</a:t>
            </a:r>
          </a:p>
          <a:p>
            <a:pPr lvl="1" indent="-342900">
              <a:lnSpc>
                <a:spcPct val="7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SansSerif"/>
            </a:endParaRPr>
          </a:p>
          <a:p>
            <a:pPr lvl="1" indent="-342900">
              <a:lnSpc>
                <a:spcPct val="7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lvl="1" indent="-342900">
              <a:lnSpc>
                <a:spcPct val="7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655DF-1A49-45D5-85A3-651EF8A24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" y="5982201"/>
            <a:ext cx="700992" cy="722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5BC8D2-9F0A-4DE5-9F81-310FAD8C9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069" y="-18286"/>
            <a:ext cx="73129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260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A4C7CB-5C24-4A7A-80EB-99E289CDB807}"/>
              </a:ext>
            </a:extLst>
          </p:cNvPr>
          <p:cNvSpPr txBox="1"/>
          <p:nvPr/>
        </p:nvSpPr>
        <p:spPr>
          <a:xfrm>
            <a:off x="292608" y="5849326"/>
            <a:ext cx="1160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we have the right tiers of riding and rolling facilities? Do you agree with the street priorities?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Given the rapid change in technology, what opportunities/challenges related to new-mobility, shared-mobility and micro-mobility should we be addressing in a long range vision?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975129-6B5B-483D-BF53-280FA49FC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91" y="0"/>
            <a:ext cx="6095067" cy="593467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C140D7-2332-461E-B21D-A2A4344AE95D}"/>
              </a:ext>
            </a:extLst>
          </p:cNvPr>
          <p:cNvSpPr>
            <a:spLocks noChangeAspect="1"/>
          </p:cNvSpPr>
          <p:nvPr/>
        </p:nvSpPr>
        <p:spPr>
          <a:xfrm>
            <a:off x="6893486" y="494379"/>
            <a:ext cx="2618979" cy="193182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18" t="2" r="-17768" b="-837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 descr="Image result for delivery robot">
            <a:extLst>
              <a:ext uri="{FF2B5EF4-FFF2-40B4-BE49-F238E27FC236}">
                <a16:creationId xmlns:a16="http://schemas.microsoft.com/office/drawing/2014/main" id="{A8470B79-C7A9-45D8-830F-6585ECBFD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9" t="14876" r="16051"/>
          <a:stretch/>
        </p:blipFill>
        <p:spPr bwMode="auto">
          <a:xfrm>
            <a:off x="9689997" y="494379"/>
            <a:ext cx="2303633" cy="193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F32904-3CA3-4459-8E1E-E55D587953A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0"/>
          <a:stretch/>
        </p:blipFill>
        <p:spPr>
          <a:xfrm>
            <a:off x="6893486" y="2547614"/>
            <a:ext cx="5100144" cy="30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650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11676063" y="6503988"/>
            <a:ext cx="515937" cy="365125"/>
          </a:xfrm>
        </p:spPr>
        <p:txBody>
          <a:bodyPr/>
          <a:lstStyle/>
          <a:p>
            <a:fld id="{FF0F43C4-2C7A-45D0-8F05-A361FFED5078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5373" y="390103"/>
            <a:ext cx="11320689" cy="7228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dirty="0">
                <a:latin typeface="SansSerif"/>
              </a:rPr>
              <a:t>TIMELINE</a:t>
            </a:r>
          </a:p>
          <a:p>
            <a:pPr marL="114300" lvl="1">
              <a:lnSpc>
                <a:spcPct val="7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</a:pPr>
            <a:endParaRPr lang="en-US" sz="2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603962-6F58-45F5-855C-5AC8C8D20430}"/>
              </a:ext>
            </a:extLst>
          </p:cNvPr>
          <p:cNvSpPr/>
          <p:nvPr/>
        </p:nvSpPr>
        <p:spPr>
          <a:xfrm>
            <a:off x="355373" y="1256925"/>
            <a:ext cx="3004175" cy="4487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SansSerif"/>
              </a:rPr>
              <a:t> January - March 2019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latin typeface="SansSerif"/>
              </a:rPr>
              <a:t> Prioritize big ideas and key moves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latin typeface="SansSerif"/>
              </a:rPr>
              <a:t> Collect public feedback on priorities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latin typeface="SansSerif"/>
              </a:rPr>
              <a:t> Public open house February 28</a:t>
            </a:r>
          </a:p>
          <a:p>
            <a:pPr marL="228600" indent="-228600">
              <a:lnSpc>
                <a:spcPct val="80000"/>
              </a:lnSpc>
              <a:spcBef>
                <a:spcPts val="1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chemeClr val="tx2"/>
                </a:solidFill>
                <a:latin typeface="SansSerif"/>
              </a:rPr>
              <a:t>March - June 2019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latin typeface="SansSerif"/>
              </a:rPr>
              <a:t>Document development</a:t>
            </a:r>
          </a:p>
          <a:p>
            <a:pPr marL="685800" lvl="1" indent="-228600">
              <a:lnSpc>
                <a:spcPct val="80000"/>
              </a:lnSpc>
              <a:spcBef>
                <a:spcPts val="500"/>
              </a:spcBef>
              <a:buSzPct val="85000"/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/>
                </a:solidFill>
                <a:latin typeface="SansSerif"/>
              </a:rPr>
              <a:t>Finalize plan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BC47F4-1D3C-47DE-8E11-A50170EC6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" y="5982201"/>
            <a:ext cx="700992" cy="722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C69E4E-2BF8-491C-9B28-76F22D66A04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" t="2330" r="2085" b="16728"/>
          <a:stretch/>
        </p:blipFill>
        <p:spPr>
          <a:xfrm>
            <a:off x="3535649" y="963169"/>
            <a:ext cx="8631967" cy="4657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33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11676063" y="6503988"/>
            <a:ext cx="515937" cy="365125"/>
          </a:xfrm>
        </p:spPr>
        <p:txBody>
          <a:bodyPr/>
          <a:lstStyle/>
          <a:p>
            <a:fld id="{FF0F43C4-2C7A-45D0-8F05-A361FFED5078}" type="slidenum">
              <a:rPr lang="en-US" smtClean="0">
                <a:latin typeface="SansSerif"/>
              </a:rPr>
              <a:t>14</a:t>
            </a:fld>
            <a:endParaRPr lang="en-US">
              <a:latin typeface="SansSerif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F0584-7331-4B0B-B9A2-048A3BE768D9}"/>
              </a:ext>
            </a:extLst>
          </p:cNvPr>
          <p:cNvSpPr txBox="1"/>
          <p:nvPr/>
        </p:nvSpPr>
        <p:spPr>
          <a:xfrm>
            <a:off x="3348990" y="3277689"/>
            <a:ext cx="5532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0070C0"/>
                </a:solidFill>
                <a:latin typeface="SansSerif"/>
              </a:rPr>
              <a:t>www.imaginegreaterdowntown.org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ED2B24-FB8B-4F01-A124-C825E8646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07" y="297324"/>
            <a:ext cx="2955615" cy="26134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AE856C-BA3E-413A-8E1E-E3F0D39D01E6}"/>
              </a:ext>
            </a:extLst>
          </p:cNvPr>
          <p:cNvSpPr txBox="1"/>
          <p:nvPr/>
        </p:nvSpPr>
        <p:spPr>
          <a:xfrm>
            <a:off x="4332635" y="3914973"/>
            <a:ext cx="3175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SansSerif"/>
              </a:rPr>
              <a:t>Diane.Wiatr@Seattle.gov</a:t>
            </a:r>
          </a:p>
          <a:p>
            <a:pPr algn="ctr"/>
            <a:r>
              <a:rPr lang="en-US" dirty="0">
                <a:latin typeface="SansSerif"/>
              </a:rPr>
              <a:t>Jonathan.Lewis@Seattle.gov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01055-8A6E-4E88-817C-DFC2945B43A4}"/>
              </a:ext>
            </a:extLst>
          </p:cNvPr>
          <p:cNvSpPr txBox="1"/>
          <p:nvPr/>
        </p:nvSpPr>
        <p:spPr>
          <a:xfrm>
            <a:off x="2793233" y="2922169"/>
            <a:ext cx="6996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SansSerif"/>
              </a:rPr>
              <a:t>What can you imagine for the heart of Seattle?</a:t>
            </a:r>
          </a:p>
        </p:txBody>
      </p:sp>
      <p:pic>
        <p:nvPicPr>
          <p:cNvPr id="2" name="Picture 1" descr="Logos for City of Seattle, King County, Sound Transit, and the Downtown Seattle Association. ">
            <a:extLst>
              <a:ext uri="{FF2B5EF4-FFF2-40B4-BE49-F238E27FC236}">
                <a16:creationId xmlns:a16="http://schemas.microsoft.com/office/drawing/2014/main" id="{050DB83D-A685-4CCF-9480-9311A5F382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861" b="11482"/>
          <a:stretch/>
        </p:blipFill>
        <p:spPr>
          <a:xfrm>
            <a:off x="6926" y="4983145"/>
            <a:ext cx="12185074" cy="1542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9039A5-087D-4FA9-AB30-6C9F0C13C735}"/>
              </a:ext>
            </a:extLst>
          </p:cNvPr>
          <p:cNvSpPr txBox="1"/>
          <p:nvPr/>
        </p:nvSpPr>
        <p:spPr>
          <a:xfrm>
            <a:off x="231648" y="6525185"/>
            <a:ext cx="1144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54976"/>
                </a:solidFill>
              </a:rPr>
              <a:t>In coordination with The Port of Seattle and WSDOT</a:t>
            </a:r>
          </a:p>
        </p:txBody>
      </p:sp>
    </p:spTree>
    <p:extLst>
      <p:ext uri="{BB962C8B-B14F-4D97-AF65-F5344CB8AC3E}">
        <p14:creationId xmlns:p14="http://schemas.microsoft.com/office/powerpoint/2010/main" val="1454278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11676063" y="6503988"/>
            <a:ext cx="515937" cy="365125"/>
          </a:xfrm>
        </p:spPr>
        <p:txBody>
          <a:bodyPr/>
          <a:lstStyle/>
          <a:p>
            <a:fld id="{FF0F43C4-2C7A-45D0-8F05-A361FFED5078}" type="slidenum">
              <a:rPr lang="en-US" smtClean="0"/>
              <a:t>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5374" y="390103"/>
            <a:ext cx="9148487" cy="7228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dirty="0">
                <a:latin typeface="SansSerif" panose="00000400000000000000" pitchFamily="2" charset="2"/>
              </a:rPr>
              <a:t>GREATER DOWNTOWN</a:t>
            </a:r>
            <a:endParaRPr lang="en-US" sz="2400" dirty="0">
              <a:solidFill>
                <a:schemeClr val="tx2"/>
              </a:solidFill>
              <a:latin typeface="SansSerif" panose="00000400000000000000" pitchFamily="2" charset="2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489" y="1113001"/>
            <a:ext cx="417165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SansSerif" panose="00000400000000000000"/>
              </a:rPr>
              <a:t>Greater Downtown is made up of ten of the fastest growing neighborhoods in the city of Seattle: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SansSerif" panose="00000400000000000000"/>
              </a:rPr>
              <a:t>Uptown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SansSerif" panose="00000400000000000000"/>
              </a:rPr>
              <a:t>South Lake Union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SansSerif" panose="00000400000000000000"/>
              </a:rPr>
              <a:t>Capitol Hill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SansSerif" panose="00000400000000000000"/>
              </a:rPr>
              <a:t>Pike/Pine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SansSerif" panose="00000400000000000000"/>
              </a:rPr>
              <a:t>First Hill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SansSerif" panose="00000400000000000000"/>
              </a:rPr>
              <a:t>Denny Triangle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SansSerif" panose="00000400000000000000"/>
              </a:rPr>
              <a:t>Belltown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SansSerif" panose="00000400000000000000"/>
              </a:rPr>
              <a:t>Commercial Core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SansSerif" panose="00000400000000000000"/>
              </a:rPr>
              <a:t>Chinatown International District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SansSerif" panose="00000400000000000000"/>
              </a:rPr>
              <a:t>Pioneer Square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2D02E5-C3AC-44D0-B44B-98BC03AF9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" y="5982201"/>
            <a:ext cx="700992" cy="722898"/>
          </a:xfrm>
          <a:prstGeom prst="rect">
            <a:avLst/>
          </a:prstGeom>
        </p:spPr>
      </p:pic>
      <p:pic>
        <p:nvPicPr>
          <p:cNvPr id="4" name="Picture 3" descr="Imagine of a map of Seattle with the ten greater downtown neighborhoods shown in green.  The ten greater downtown neighborhoods are: Uptown, South Lake Union, Capitol Hill, Pike/Pine, Denny Triangle, Belltown, Downtown Core, Pioneer Square, Chinatown International District, and First Hill.">
            <a:extLst>
              <a:ext uri="{FF2B5EF4-FFF2-40B4-BE49-F238E27FC236}">
                <a16:creationId xmlns:a16="http://schemas.microsoft.com/office/drawing/2014/main" id="{C852F375-77A2-420D-AEB3-C13A89D3F1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91"/>
          <a:stretch/>
        </p:blipFill>
        <p:spPr>
          <a:xfrm>
            <a:off x="6322629" y="0"/>
            <a:ext cx="5147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1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E37AB-FB82-4EA7-A767-26D890D00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ansSerif" panose="00000400000000000000"/>
              </a:rPr>
              <a:t>Partnership and Purpose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823A72-6518-4F91-BF6D-DDB547FFC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459" y="4798847"/>
            <a:ext cx="11024525" cy="13955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SansSerif" panose="00000400000000000000"/>
              </a:rPr>
              <a:t>In coordination with the Washington State Department of Transportation and the Port of Seattle</a:t>
            </a:r>
          </a:p>
          <a:p>
            <a:pPr marL="0" indent="0">
              <a:buNone/>
            </a:pPr>
            <a:r>
              <a:rPr lang="en-US" dirty="0">
                <a:latin typeface="SansSerif" panose="00000400000000000000"/>
              </a:rPr>
              <a:t>Working together to create a shared mobility and urban design vision for the heart of Seattle that anticipates future needs in the face of significant growth and change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5348B-1F97-432E-AE97-38B4B3C8706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0F43C4-2C7A-45D0-8F05-A361FFED5078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 descr="Logo for City of Seattle">
            <a:extLst>
              <a:ext uri="{FF2B5EF4-FFF2-40B4-BE49-F238E27FC236}">
                <a16:creationId xmlns:a16="http://schemas.microsoft.com/office/drawing/2014/main" id="{BD3A4D08-29E8-4D91-A9A4-28CE60E051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13" y="1315240"/>
            <a:ext cx="4094194" cy="1276613"/>
          </a:xfrm>
          <a:prstGeom prst="rect">
            <a:avLst/>
          </a:prstGeom>
        </p:spPr>
      </p:pic>
      <p:pic>
        <p:nvPicPr>
          <p:cNvPr id="10" name="Picture 9" descr="Logo for the Downtown Seattle Association">
            <a:extLst>
              <a:ext uri="{FF2B5EF4-FFF2-40B4-BE49-F238E27FC236}">
                <a16:creationId xmlns:a16="http://schemas.microsoft.com/office/drawing/2014/main" id="{55EBB385-3A44-4742-9EDD-6352FD701C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59" y="3153576"/>
            <a:ext cx="2786406" cy="1175849"/>
          </a:xfrm>
          <a:prstGeom prst="rect">
            <a:avLst/>
          </a:prstGeom>
        </p:spPr>
      </p:pic>
      <p:pic>
        <p:nvPicPr>
          <p:cNvPr id="12" name="Picture 11" descr="Logo for King County">
            <a:extLst>
              <a:ext uri="{FF2B5EF4-FFF2-40B4-BE49-F238E27FC236}">
                <a16:creationId xmlns:a16="http://schemas.microsoft.com/office/drawing/2014/main" id="{2E626204-8961-4C8E-BB1A-05ADB7C3B2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56" y="3283143"/>
            <a:ext cx="4009872" cy="824414"/>
          </a:xfrm>
          <a:prstGeom prst="rect">
            <a:avLst/>
          </a:prstGeom>
        </p:spPr>
      </p:pic>
      <p:pic>
        <p:nvPicPr>
          <p:cNvPr id="14" name="Picture 13" descr="Logo for Sound Transit">
            <a:extLst>
              <a:ext uri="{FF2B5EF4-FFF2-40B4-BE49-F238E27FC236}">
                <a16:creationId xmlns:a16="http://schemas.microsoft.com/office/drawing/2014/main" id="{C7DE1DF5-24E7-4BF4-96C1-06B9B50B6A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489" y="1776068"/>
            <a:ext cx="3848720" cy="58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49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11676063" y="6503988"/>
            <a:ext cx="515937" cy="365125"/>
          </a:xfrm>
        </p:spPr>
        <p:txBody>
          <a:bodyPr/>
          <a:lstStyle/>
          <a:p>
            <a:fld id="{FF0F43C4-2C7A-45D0-8F05-A361FFED5078}" type="slidenum">
              <a:rPr lang="en-US" smtClean="0"/>
              <a:t>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5373" y="390103"/>
            <a:ext cx="11320689" cy="7228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dirty="0">
                <a:latin typeface="SansSerif"/>
              </a:rPr>
              <a:t>Outreach and engagement</a:t>
            </a:r>
          </a:p>
          <a:p>
            <a:pPr marL="114300" lvl="1">
              <a:lnSpc>
                <a:spcPct val="7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</a:pPr>
            <a:endParaRPr lang="en-US" sz="2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BA9D7-4527-48DC-8F96-551530711F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" y="5982201"/>
            <a:ext cx="700992" cy="7228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374C503-340E-4D86-BF00-732071CE2A6D}"/>
              </a:ext>
            </a:extLst>
          </p:cNvPr>
          <p:cNvSpPr txBox="1"/>
          <p:nvPr/>
        </p:nvSpPr>
        <p:spPr>
          <a:xfrm>
            <a:off x="276583" y="1509368"/>
            <a:ext cx="306402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C97A5"/>
                </a:solidFill>
              </a:rPr>
              <a:t>12</a:t>
            </a:r>
            <a:r>
              <a:rPr lang="en-US" dirty="0"/>
              <a:t> community conversations and focus groups</a:t>
            </a:r>
          </a:p>
          <a:p>
            <a:endParaRPr lang="en-US" dirty="0"/>
          </a:p>
          <a:p>
            <a:r>
              <a:rPr lang="en-US" dirty="0"/>
              <a:t>More than </a:t>
            </a:r>
            <a:r>
              <a:rPr lang="en-US" sz="4000" dirty="0">
                <a:solidFill>
                  <a:srgbClr val="1C97A5"/>
                </a:solidFill>
              </a:rPr>
              <a:t>100</a:t>
            </a:r>
            <a:r>
              <a:rPr lang="en-US" dirty="0"/>
              <a:t> online comments</a:t>
            </a:r>
          </a:p>
          <a:p>
            <a:endParaRPr lang="en-US" dirty="0"/>
          </a:p>
          <a:p>
            <a:r>
              <a:rPr lang="en-US" sz="2400" dirty="0">
                <a:solidFill>
                  <a:srgbClr val="1C97A5"/>
                </a:solidFill>
              </a:rPr>
              <a:t>On street surveys </a:t>
            </a:r>
            <a:r>
              <a:rPr lang="en-US" dirty="0"/>
              <a:t>in Seattle Center, Westlake, Chinatown-International District, Capitol Hill, SODO, Pioneer Square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E5B7C3-C485-4DDD-8D68-B9019EB0E8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" r="1092"/>
          <a:stretch/>
        </p:blipFill>
        <p:spPr>
          <a:xfrm>
            <a:off x="3372619" y="1113000"/>
            <a:ext cx="8464008" cy="557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5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11676063" y="6503988"/>
            <a:ext cx="515937" cy="365125"/>
          </a:xfrm>
        </p:spPr>
        <p:txBody>
          <a:bodyPr/>
          <a:lstStyle/>
          <a:p>
            <a:fld id="{FF0F43C4-2C7A-45D0-8F05-A361FFED5078}" type="slidenum">
              <a:rPr lang="en-US" smtClean="0"/>
              <a:t>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5373" y="390103"/>
            <a:ext cx="11320689" cy="7228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dirty="0">
                <a:latin typeface="SansSerif"/>
              </a:rPr>
              <a:t>Big Ideas</a:t>
            </a:r>
          </a:p>
          <a:p>
            <a:pPr marL="114300" lvl="1">
              <a:lnSpc>
                <a:spcPct val="7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</a:pPr>
            <a:endParaRPr lang="en-US" sz="2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655DF-1A49-45D5-85A3-651EF8A24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" y="5982201"/>
            <a:ext cx="700992" cy="722898"/>
          </a:xfrm>
          <a:prstGeom prst="rect">
            <a:avLst/>
          </a:prstGeom>
        </p:spPr>
      </p:pic>
      <p:pic>
        <p:nvPicPr>
          <p:cNvPr id="9" name="Picture 8" descr="Photo from Chinese New Year in Seattle's Chinatown International District.  People in the streets with puppet dragons.">
            <a:extLst>
              <a:ext uri="{FF2B5EF4-FFF2-40B4-BE49-F238E27FC236}">
                <a16:creationId xmlns:a16="http://schemas.microsoft.com/office/drawing/2014/main" id="{F165E850-0BDA-4B34-A9A1-FDFEBD3947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3692" y="1726358"/>
            <a:ext cx="4351543" cy="2890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A7BBE7-E55A-4E86-9DEF-795F648246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3" b="4987"/>
          <a:stretch/>
        </p:blipFill>
        <p:spPr>
          <a:xfrm>
            <a:off x="1084910" y="852886"/>
            <a:ext cx="10591152" cy="582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11676063" y="6503988"/>
            <a:ext cx="515937" cy="365125"/>
          </a:xfrm>
        </p:spPr>
        <p:txBody>
          <a:bodyPr/>
          <a:lstStyle/>
          <a:p>
            <a:fld id="{FF0F43C4-2C7A-45D0-8F05-A361FFED5078}" type="slidenum">
              <a:rPr lang="en-US" smtClean="0"/>
              <a:t>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5373" y="390103"/>
            <a:ext cx="11320689" cy="7228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dirty="0">
                <a:latin typeface="SansSerif"/>
              </a:rPr>
              <a:t>Exceptional mobility </a:t>
            </a:r>
          </a:p>
          <a:p>
            <a:pPr marL="114300" lvl="1">
              <a:lnSpc>
                <a:spcPct val="7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</a:pPr>
            <a:endParaRPr lang="en-US" sz="2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603962-6F58-45F5-855C-5AC8C8D20430}"/>
              </a:ext>
            </a:extLst>
          </p:cNvPr>
          <p:cNvSpPr/>
          <p:nvPr/>
        </p:nvSpPr>
        <p:spPr>
          <a:xfrm>
            <a:off x="515938" y="1088554"/>
            <a:ext cx="54825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Safe and well-organized streets for every form of travel</a:t>
            </a:r>
            <a:endParaRPr lang="en-US" sz="2000" dirty="0">
              <a:solidFill>
                <a:schemeClr val="tx2"/>
              </a:solidFill>
              <a:latin typeface="SansSerif"/>
            </a:endParaRP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People-First Streets/Pedestrian Priority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Transit Pathways and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Riding and Rolling 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Goods Delivery and Freight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 and Sustainable Vehicle Network</a:t>
            </a:r>
            <a:endParaRPr lang="en-US" sz="2000" dirty="0">
              <a:solidFill>
                <a:schemeClr val="tx2"/>
              </a:solidFill>
              <a:latin typeface="SansSerif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655DF-1A49-45D5-85A3-651EF8A24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" y="5982201"/>
            <a:ext cx="700992" cy="722898"/>
          </a:xfrm>
          <a:prstGeom prst="rect">
            <a:avLst/>
          </a:prstGeom>
        </p:spPr>
      </p:pic>
      <p:pic>
        <p:nvPicPr>
          <p:cNvPr id="5" name="Picture 4" descr="Photo from outside of the International District/Chinatown Light Rail Station, showing people crossing the street.">
            <a:extLst>
              <a:ext uri="{FF2B5EF4-FFF2-40B4-BE49-F238E27FC236}">
                <a16:creationId xmlns:a16="http://schemas.microsoft.com/office/drawing/2014/main" id="{319E4104-CA59-4C66-81E3-B71BE4D181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781" y="1113001"/>
            <a:ext cx="5340096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60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11676063" y="6503988"/>
            <a:ext cx="515937" cy="365125"/>
          </a:xfrm>
        </p:spPr>
        <p:txBody>
          <a:bodyPr/>
          <a:lstStyle/>
          <a:p>
            <a:fld id="{FF0F43C4-2C7A-45D0-8F05-A361FFED5078}" type="slidenum">
              <a:rPr lang="en-US" smtClean="0"/>
              <a:t>7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5373" y="390102"/>
            <a:ext cx="2899891" cy="20482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dirty="0">
                <a:latin typeface="SansSerif"/>
              </a:rPr>
              <a:t>Element 1: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2"/>
                </a:solidFill>
                <a:latin typeface="SansSerif"/>
              </a:rPr>
              <a:t>People-First Streets/Pedestrian Priority network</a:t>
            </a:r>
          </a:p>
          <a:p>
            <a:pPr lvl="1" indent="-342900">
              <a:lnSpc>
                <a:spcPct val="7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lvl="1" indent="-342900">
              <a:lnSpc>
                <a:spcPct val="7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655DF-1A49-45D5-85A3-651EF8A24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" y="5982201"/>
            <a:ext cx="700992" cy="722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E3CCCD-38B6-4417-A6FA-E24EED331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610" y="0"/>
            <a:ext cx="7217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66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11676063" y="6503988"/>
            <a:ext cx="515937" cy="365125"/>
          </a:xfrm>
        </p:spPr>
        <p:txBody>
          <a:bodyPr/>
          <a:lstStyle/>
          <a:p>
            <a:fld id="{FF0F43C4-2C7A-45D0-8F05-A361FFED5078}" type="slidenum">
              <a:rPr lang="en-US" smtClean="0"/>
              <a:t>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5373" y="390102"/>
            <a:ext cx="2814547" cy="132896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dirty="0">
                <a:latin typeface="SansSerif"/>
              </a:rPr>
              <a:t>Element 2: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2"/>
                </a:solidFill>
                <a:latin typeface="SansSerif"/>
              </a:rPr>
              <a:t>Transit Pathways &amp; Operations</a:t>
            </a:r>
          </a:p>
          <a:p>
            <a:pPr lvl="1" indent="-342900">
              <a:lnSpc>
                <a:spcPct val="7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SansSerif"/>
            </a:endParaRPr>
          </a:p>
          <a:p>
            <a:pPr lvl="1" indent="-342900">
              <a:lnSpc>
                <a:spcPct val="7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lvl="1" indent="-342900">
              <a:lnSpc>
                <a:spcPct val="7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655DF-1A49-45D5-85A3-651EF8A24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" y="5982201"/>
            <a:ext cx="700992" cy="722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85685A-0693-4342-A481-8C6C5DEFA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300" y="0"/>
            <a:ext cx="7050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82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11676063" y="6503988"/>
            <a:ext cx="515937" cy="365125"/>
          </a:xfrm>
        </p:spPr>
        <p:txBody>
          <a:bodyPr/>
          <a:lstStyle/>
          <a:p>
            <a:fld id="{FF0F43C4-2C7A-45D0-8F05-A361FFED5078}" type="slidenum">
              <a:rPr lang="en-US" smtClean="0"/>
              <a:t>9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5373" y="390102"/>
            <a:ext cx="2509747" cy="21092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r>
              <a:rPr lang="en-US" dirty="0">
                <a:latin typeface="SansSerif"/>
              </a:rPr>
              <a:t>Element 3: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chemeClr val="tx2"/>
                </a:solidFill>
                <a:latin typeface="SansSerif"/>
              </a:rPr>
              <a:t>Riding &amp; Rolling Network (Bicycle and micro-mobility</a:t>
            </a:r>
          </a:p>
          <a:p>
            <a:pPr lvl="1" indent="-342900">
              <a:lnSpc>
                <a:spcPct val="7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SansSerif"/>
            </a:endParaRPr>
          </a:p>
          <a:p>
            <a:pPr lvl="1" indent="-342900">
              <a:lnSpc>
                <a:spcPct val="7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</a:endParaRPr>
          </a:p>
          <a:p>
            <a:pPr lvl="1" indent="-342900">
              <a:lnSpc>
                <a:spcPct val="70000"/>
              </a:lnSpc>
              <a:spcBef>
                <a:spcPts val="1000"/>
              </a:spcBef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7655DF-1A49-45D5-85A3-651EF8A24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83" y="5982201"/>
            <a:ext cx="700992" cy="7228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0B3EF0-C1BA-410B-9A07-1783827442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68" y="0"/>
            <a:ext cx="7043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2058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">
  <a:themeElements>
    <a:clrScheme name="NN Colors 2018">
      <a:dk1>
        <a:sysClr val="windowText" lastClr="000000"/>
      </a:dk1>
      <a:lt1>
        <a:sysClr val="window" lastClr="FFFFFF"/>
      </a:lt1>
      <a:dk2>
        <a:srgbClr val="555555"/>
      </a:dk2>
      <a:lt2>
        <a:srgbClr val="CEC8A8"/>
      </a:lt2>
      <a:accent1>
        <a:srgbClr val="00659A"/>
      </a:accent1>
      <a:accent2>
        <a:srgbClr val="00ADBB"/>
      </a:accent2>
      <a:accent3>
        <a:srgbClr val="E86228"/>
      </a:accent3>
      <a:accent4>
        <a:srgbClr val="595DA9"/>
      </a:accent4>
      <a:accent5>
        <a:srgbClr val="D3A809"/>
      </a:accent5>
      <a:accent6>
        <a:srgbClr val="987366"/>
      </a:accent6>
      <a:hlink>
        <a:srgbClr val="00659A"/>
      </a:hlink>
      <a:folHlink>
        <a:srgbClr val="555555"/>
      </a:folHlink>
    </a:clrScheme>
    <a:fontScheme name="NN PPT 2018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N Basic PPT 2018  [Read-Only]" id="{37025D34-7E8C-4F9F-B449-B93C5117B812}" vid="{AA917779-3872-49B3-92B6-3BB3D5EAF67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NN Basic PPT 2018 </Template>
  <TotalTime>14825</TotalTime>
  <Words>422</Words>
  <Application>Microsoft Office PowerPoint</Application>
  <PresentationFormat>Widescreen</PresentationFormat>
  <Paragraphs>100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Courier New</vt:lpstr>
      <vt:lpstr>Gotham Book</vt:lpstr>
      <vt:lpstr>SansSerif</vt:lpstr>
      <vt:lpstr>Wingdings</vt:lpstr>
      <vt:lpstr>Master Slide</vt:lpstr>
      <vt:lpstr>PowerPoint Presentation</vt:lpstr>
      <vt:lpstr>PowerPoint Presentation</vt:lpstr>
      <vt:lpstr>Partnership and 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Perkins+Will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Brennan, Thomas</dc:creator>
  <cp:lastModifiedBy>Moll, Lizzie</cp:lastModifiedBy>
  <cp:revision>268</cp:revision>
  <cp:lastPrinted>2019-01-04T01:51:47Z</cp:lastPrinted>
  <dcterms:created xsi:type="dcterms:W3CDTF">2018-06-24T19:20:46Z</dcterms:created>
  <dcterms:modified xsi:type="dcterms:W3CDTF">2019-01-25T20:47:23Z</dcterms:modified>
</cp:coreProperties>
</file>