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89" r:id="rId3"/>
    <p:sldId id="257" r:id="rId4"/>
    <p:sldId id="259" r:id="rId5"/>
    <p:sldId id="260" r:id="rId6"/>
    <p:sldId id="277" r:id="rId7"/>
    <p:sldId id="278" r:id="rId8"/>
    <p:sldId id="262" r:id="rId9"/>
    <p:sldId id="287" r:id="rId10"/>
    <p:sldId id="286" r:id="rId11"/>
    <p:sldId id="291" r:id="rId12"/>
    <p:sldId id="283" r:id="rId13"/>
    <p:sldId id="284" r:id="rId14"/>
    <p:sldId id="285" r:id="rId15"/>
    <p:sldId id="282" r:id="rId16"/>
    <p:sldId id="264" r:id="rId17"/>
    <p:sldId id="290" r:id="rId18"/>
    <p:sldId id="288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Baer" initials="RB" lastIdx="3" clrIdx="0">
    <p:extLst>
      <p:ext uri="{19B8F6BF-5375-455C-9EA6-DF929625EA0E}">
        <p15:presenceInfo xmlns:p15="http://schemas.microsoft.com/office/powerpoint/2012/main" userId="S-1-5-21-1078081533-448539723-725345543-8140" providerId="AD"/>
      </p:ext>
    </p:extLst>
  </p:cmAuthor>
  <p:cmAuthor id="2" name="Alex Sheldon" initials="AS" lastIdx="7" clrIdx="1">
    <p:extLst>
      <p:ext uri="{19B8F6BF-5375-455C-9EA6-DF929625EA0E}">
        <p15:presenceInfo xmlns:p15="http://schemas.microsoft.com/office/powerpoint/2012/main" userId="S-1-5-21-1078081533-448539723-725345543-6277" providerId="AD"/>
      </p:ext>
    </p:extLst>
  </p:cmAuthor>
  <p:cmAuthor id="3" name="Rochelle Stowe" initials="RS" lastIdx="1" clrIdx="2">
    <p:extLst>
      <p:ext uri="{19B8F6BF-5375-455C-9EA6-DF929625EA0E}">
        <p15:presenceInfo xmlns:p15="http://schemas.microsoft.com/office/powerpoint/2012/main" userId="Rochelle Stow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F3A"/>
    <a:srgbClr val="1690D0"/>
    <a:srgbClr val="FFFFFF"/>
    <a:srgbClr val="0065B0"/>
    <a:srgbClr val="2E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4815" autoAdjust="0"/>
  </p:normalViewPr>
  <p:slideViewPr>
    <p:cSldViewPr>
      <p:cViewPr varScale="1">
        <p:scale>
          <a:sx n="77" d="100"/>
          <a:sy n="77" d="100"/>
        </p:scale>
        <p:origin x="90" y="87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9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30CA7E-C46E-41ED-8533-9B77174DD0EC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0635B5-FF59-406E-B74D-09342D3385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5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15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37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7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59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5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52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8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14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30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5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43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48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48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18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635B5-FF59-406E-B74D-09342D3385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3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486400"/>
          </a:xfrm>
        </p:spPr>
        <p:txBody>
          <a:bodyPr/>
          <a:lstStyle>
            <a:lvl1pPr>
              <a:defRPr sz="2000" baseline="0"/>
            </a:lvl1pPr>
          </a:lstStyle>
          <a:p>
            <a:endParaRPr lang="en-US" dirty="0" smtClean="0"/>
          </a:p>
          <a:p>
            <a:r>
              <a:rPr lang="en-US" dirty="0" smtClean="0"/>
              <a:t>Insert a photo relevant to your presentation (it will appear in the background – you may need to adjust the location of the presentation title up or down, so as not to skew your photo).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352800"/>
            <a:ext cx="9144000" cy="1295400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Presentation Title</a:t>
            </a:r>
            <a:br>
              <a:rPr lang="en-US" dirty="0" smtClean="0"/>
            </a:br>
            <a:r>
              <a:rPr lang="en-US" sz="2000" dirty="0" smtClean="0"/>
              <a:t>Subtitle, If Needed</a:t>
            </a:r>
            <a:endParaRPr lang="en-US" dirty="0" smtClean="0"/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599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>
          <a:xfrm>
            <a:off x="152400" y="5638800"/>
            <a:ext cx="3810000" cy="1082675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59ED83C-2D8A-42B0-BBF1-CDE43C10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5B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59ED83C-2D8A-42B0-BBF1-CDE43C10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3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65B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59ED83C-2D8A-42B0-BBF1-CDE43C10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92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D83C-2D8A-42B0-BBF1-CDE43C105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7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2" r:id="rId3"/>
    <p:sldLayoutId id="214748364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" b="14811"/>
          <a:stretch/>
        </p:blipFill>
        <p:spPr>
          <a:xfrm>
            <a:off x="0" y="-144194"/>
            <a:ext cx="9144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600200"/>
          </a:xfrm>
          <a:solidFill>
            <a:srgbClr val="FFFFFF">
              <a:alpha val="89804"/>
            </a:srgb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Fairview Avenue North Bridge Replacement Project</a:t>
            </a:r>
            <a:endParaRPr lang="en-US" sz="2200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38800"/>
            <a:ext cx="4953000" cy="1219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Seattle Bicycle Advisory Board</a:t>
            </a:r>
          </a:p>
          <a:p>
            <a:pPr algn="l"/>
            <a:r>
              <a:rPr lang="en-US" sz="2000" dirty="0" err="1" smtClean="0">
                <a:latin typeface="Segoe UI Light" panose="020B0502040204020203" pitchFamily="34" charset="0"/>
              </a:rPr>
              <a:t>MariLyn</a:t>
            </a:r>
            <a:r>
              <a:rPr lang="en-US" sz="2000" dirty="0" smtClean="0">
                <a:latin typeface="Segoe UI Light" panose="020B0502040204020203" pitchFamily="34" charset="0"/>
              </a:rPr>
              <a:t> </a:t>
            </a:r>
            <a:r>
              <a:rPr lang="en-US" sz="2000" dirty="0" smtClean="0">
                <a:latin typeface="Segoe UI Light" panose="020B0502040204020203" pitchFamily="34" charset="0"/>
              </a:rPr>
              <a:t>J. </a:t>
            </a:r>
            <a:r>
              <a:rPr lang="en-US" sz="2000" dirty="0" err="1" smtClean="0">
                <a:latin typeface="Segoe UI Light" panose="020B0502040204020203" pitchFamily="34" charset="0"/>
              </a:rPr>
              <a:t>Yim</a:t>
            </a:r>
            <a:r>
              <a:rPr lang="en-US" sz="2000" dirty="0" smtClean="0">
                <a:latin typeface="Segoe UI Light" panose="020B0502040204020203" pitchFamily="34" charset="0"/>
              </a:rPr>
              <a:t>, P.E.</a:t>
            </a:r>
            <a:endParaRPr lang="en-US" sz="2000" dirty="0">
              <a:latin typeface="Segoe UI Light" panose="020B0502040204020203" pitchFamily="34" charset="0"/>
            </a:endParaRPr>
          </a:p>
          <a:p>
            <a:pPr algn="l"/>
            <a:r>
              <a:rPr lang="en-US" sz="2000" dirty="0" smtClean="0">
                <a:latin typeface="Segoe UI Light" panose="020B0502040204020203" pitchFamily="34" charset="0"/>
              </a:rPr>
              <a:t>October 7, 2015</a:t>
            </a:r>
            <a:endParaRPr lang="en-US" sz="2000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026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7086600" y="5850340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90D0"/>
                </a:solidFill>
              </a:rPr>
              <a:t>Trail Connections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7213"/>
          <a:stretch/>
        </p:blipFill>
        <p:spPr>
          <a:xfrm>
            <a:off x="174523" y="1569864"/>
            <a:ext cx="5562600" cy="299839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223" y="458831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Northern trail connection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861134" y="653680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Southern trail connection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" t="13470" r="18600" b="19186"/>
          <a:stretch/>
        </p:blipFill>
        <p:spPr>
          <a:xfrm>
            <a:off x="4000500" y="3655437"/>
            <a:ext cx="5105400" cy="2883475"/>
          </a:xfrm>
        </p:spPr>
      </p:pic>
    </p:spTree>
    <p:extLst>
      <p:ext uri="{BB962C8B-B14F-4D97-AF65-F5344CB8AC3E}">
        <p14:creationId xmlns:p14="http://schemas.microsoft.com/office/powerpoint/2010/main" val="334720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690D0"/>
                </a:solidFill>
              </a:rPr>
              <a:t>Bicycle Master Plan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011"/>
            <a:ext cx="580717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2"/>
          <a:stretch/>
        </p:blipFill>
        <p:spPr>
          <a:xfrm>
            <a:off x="455632" y="3795712"/>
            <a:ext cx="303125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90D0"/>
                </a:solidFill>
              </a:rPr>
              <a:t>Project Update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Originally planned to keep one lane of the bridge open during construction</a:t>
            </a:r>
          </a:p>
          <a:p>
            <a:pPr lvl="1"/>
            <a:r>
              <a:rPr lang="en-US" dirty="0" smtClean="0"/>
              <a:t>2014 Value Engineering study showed significant schedule savings if entire bridge is closed (24 months vs 15 months)</a:t>
            </a:r>
          </a:p>
          <a:p>
            <a:r>
              <a:rPr lang="en-US" dirty="0" smtClean="0"/>
              <a:t>Potential construction cost savings</a:t>
            </a:r>
          </a:p>
          <a:p>
            <a:pPr lvl="1"/>
            <a:r>
              <a:rPr lang="en-US" dirty="0" smtClean="0"/>
              <a:t>SDOT is committed to using taxpayer dollars efficiently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90D0"/>
                </a:solidFill>
              </a:rPr>
              <a:t>Mitigating impacts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</a:t>
            </a:r>
            <a:r>
              <a:rPr lang="en-US" dirty="0" smtClean="0"/>
              <a:t>detour </a:t>
            </a:r>
            <a:r>
              <a:rPr lang="en-US" dirty="0" smtClean="0"/>
              <a:t>routes</a:t>
            </a:r>
          </a:p>
          <a:p>
            <a:r>
              <a:rPr lang="en-US" dirty="0" smtClean="0"/>
              <a:t>Conducting traffic analysis</a:t>
            </a:r>
          </a:p>
          <a:p>
            <a:r>
              <a:rPr lang="en-US" dirty="0" smtClean="0"/>
              <a:t>Coordinating with King County Metro for bus re-routes</a:t>
            </a:r>
          </a:p>
          <a:p>
            <a:r>
              <a:rPr lang="en-US" dirty="0" smtClean="0"/>
              <a:t>Remedying </a:t>
            </a:r>
            <a:r>
              <a:rPr lang="en-US" dirty="0" smtClean="0"/>
              <a:t>outstanding frustrations</a:t>
            </a:r>
          </a:p>
          <a:p>
            <a:pPr lvl="1"/>
            <a:r>
              <a:rPr lang="en-US" dirty="0" smtClean="0"/>
              <a:t>Looking at signal timing on Fairview Ave N at Aloha &amp; Mercer streets</a:t>
            </a:r>
          </a:p>
          <a:p>
            <a:pPr lvl="1"/>
            <a:r>
              <a:rPr lang="en-US" dirty="0" smtClean="0"/>
              <a:t>Holistic approach to construction projects in the area</a:t>
            </a:r>
          </a:p>
          <a:p>
            <a:pPr lvl="1"/>
            <a:r>
              <a:rPr lang="en-US" dirty="0" smtClean="0"/>
              <a:t>ADA accessibility on pedestrian routes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90D0"/>
                </a:solidFill>
              </a:rPr>
              <a:t>Funding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Partially funded through Bridging the Gap and Bridge Replacement Advisory Committee (BRAC)</a:t>
            </a:r>
          </a:p>
          <a:p>
            <a:r>
              <a:rPr lang="en-US" dirty="0" smtClean="0"/>
              <a:t>Total project estimate is $42 million</a:t>
            </a:r>
          </a:p>
          <a:p>
            <a:r>
              <a:rPr lang="en-US" dirty="0" smtClean="0"/>
              <a:t>About $3 million needed to complete design and right of way acquisition</a:t>
            </a:r>
          </a:p>
          <a:p>
            <a:r>
              <a:rPr lang="en-US" dirty="0" smtClean="0"/>
              <a:t>About $24 million needed for construction</a:t>
            </a:r>
          </a:p>
          <a:p>
            <a:r>
              <a:rPr lang="en-US" dirty="0" smtClean="0"/>
              <a:t>Project included in Move Seattle levy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Updated project </a:t>
            </a:r>
            <a:r>
              <a:rPr lang="en-US" dirty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chedule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14584" r="5556" b="14583"/>
          <a:stretch/>
        </p:blipFill>
        <p:spPr>
          <a:xfrm>
            <a:off x="78437" y="1600199"/>
            <a:ext cx="8913163" cy="3124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626324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*Construction start date pending permit approval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028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690D0"/>
                </a:solidFill>
              </a:rPr>
              <a:t>Next steps</a:t>
            </a:r>
            <a:endParaRPr lang="en-US" dirty="0">
              <a:solidFill>
                <a:srgbClr val="0065B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28233"/>
              </p:ext>
            </p:extLst>
          </p:nvPr>
        </p:nvGraphicFramePr>
        <p:xfrm>
          <a:off x="457200" y="1427762"/>
          <a:ext cx="7810500" cy="46575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62200"/>
                <a:gridCol w="5448300"/>
              </a:tblGrid>
              <a:tr h="523171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Date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Activity/action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</a:tr>
              <a:tr h="605971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Ongoing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Continue community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 outreach and targeted briefings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</a:tr>
              <a:tr h="605971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Ongoing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Continue coordination with agencies such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 as Seattle City Light and King County Metro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</a:tr>
              <a:tr h="605971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Summer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 2015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Continue design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</a:tr>
              <a:tr h="605971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Fall 2015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Project</a:t>
                      </a:r>
                      <a:r>
                        <a:rPr lang="en-US" sz="2800" b="0" baseline="0" dirty="0" smtClean="0">
                          <a:solidFill>
                            <a:schemeClr val="bg1"/>
                          </a:solidFill>
                        </a:rPr>
                        <a:t> open house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</a:tr>
              <a:tr h="605971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Winter 2016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Reach 90% design</a:t>
                      </a:r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1690D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9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13768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Segoe UI Light" panose="020B0502040204020203" pitchFamily="34" charset="0"/>
                <a:ea typeface="Kozuka Gothic Pro L" pitchFamily="34" charset="-128"/>
              </a:rPr>
              <a:t>FairviewBridge@seattle.gov | (206) 733-9960</a:t>
            </a:r>
          </a:p>
          <a:p>
            <a:pPr marL="0" indent="0" algn="ctr">
              <a:buNone/>
            </a:pPr>
            <a:r>
              <a:rPr lang="en-US" sz="2800" smtClean="0">
                <a:latin typeface="Segoe UI Light" panose="020B0502040204020203" pitchFamily="34" charset="0"/>
                <a:ea typeface="Kozuka Gothic Pro L" pitchFamily="34" charset="-128"/>
              </a:rPr>
              <a:t>www.seattle.gov/transportation/fairviewbridge.htm</a:t>
            </a:r>
            <a:endParaRPr lang="en-US" sz="2800" dirty="0"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1"/>
            <a:ext cx="9143999" cy="685799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www.seattle.gov/transportation</a:t>
            </a:r>
            <a:endParaRPr lang="en-US" dirty="0">
              <a:solidFill>
                <a:schemeClr val="bg1"/>
              </a:solidFill>
              <a:latin typeface="Segoe UI Light" panose="020B0502040204020203" pitchFamily="34" charset="0"/>
              <a:ea typeface="Kozuka Gothic Pro L" pitchFamily="34" charset="-128"/>
            </a:endParaRPr>
          </a:p>
        </p:txBody>
      </p:sp>
      <p:pic>
        <p:nvPicPr>
          <p:cNvPr id="7" name="Picture 2" descr="P:\PIO\Schwartz\sdot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6"/>
          <a:stretch/>
        </p:blipFill>
        <p:spPr bwMode="auto">
          <a:xfrm>
            <a:off x="6955064" y="5681038"/>
            <a:ext cx="1885477" cy="85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9" y="4504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08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86" y="4514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2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690D0"/>
                </a:solidFill>
              </a:rPr>
              <a:t>Project area</a:t>
            </a:r>
            <a:endParaRPr lang="en-US" dirty="0">
              <a:solidFill>
                <a:srgbClr val="1690D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463203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3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690D0"/>
                </a:solidFill>
              </a:rPr>
              <a:t>Our mission, vision, and core values</a:t>
            </a:r>
            <a:endParaRPr lang="en-US" sz="4000" dirty="0">
              <a:solidFill>
                <a:srgbClr val="1690D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3397472"/>
            <a:ext cx="7696200" cy="2774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Committed to </a:t>
            </a:r>
            <a:r>
              <a:rPr lang="en-US" sz="2400" dirty="0" smtClean="0">
                <a:solidFill>
                  <a:srgbClr val="1690D0"/>
                </a:solidFill>
                <a:latin typeface="+mj-lt"/>
              </a:rPr>
              <a:t>5 core values </a:t>
            </a:r>
            <a:r>
              <a:rPr lang="en-US" sz="2400" dirty="0" smtClean="0"/>
              <a:t>to create a city that is:</a:t>
            </a:r>
          </a:p>
          <a:p>
            <a:r>
              <a:rPr lang="en-US" sz="2400" dirty="0" smtClean="0"/>
              <a:t>Safe</a:t>
            </a:r>
          </a:p>
          <a:p>
            <a:r>
              <a:rPr lang="en-US" sz="2400" dirty="0" smtClean="0"/>
              <a:t>Interconnected</a:t>
            </a:r>
          </a:p>
          <a:p>
            <a:r>
              <a:rPr lang="en-US" sz="2400" dirty="0" smtClean="0"/>
              <a:t>Affordable</a:t>
            </a:r>
          </a:p>
          <a:p>
            <a:r>
              <a:rPr lang="en-US" sz="2400" dirty="0" smtClean="0"/>
              <a:t>Vibrant</a:t>
            </a:r>
          </a:p>
          <a:p>
            <a:r>
              <a:rPr lang="en-US" sz="2400" dirty="0" smtClean="0"/>
              <a:t>Innovative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dirty="0" smtClean="0">
                <a:latin typeface="+mj-lt"/>
              </a:rPr>
              <a:t>all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057401"/>
            <a:ext cx="4456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690D0"/>
                </a:solidFill>
                <a:latin typeface="+mj-lt"/>
              </a:rPr>
              <a:t>Mission</a:t>
            </a:r>
            <a:r>
              <a:rPr lang="en-US" sz="2400" dirty="0" smtClean="0">
                <a:solidFill>
                  <a:srgbClr val="1690D0"/>
                </a:solidFill>
              </a:rPr>
              <a:t>: </a:t>
            </a:r>
            <a:r>
              <a:rPr lang="en-US" sz="2400" dirty="0" smtClean="0"/>
              <a:t>deliver </a:t>
            </a:r>
            <a:r>
              <a:rPr lang="en-US" sz="2400" dirty="0"/>
              <a:t>a high-quality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ransportation system for Seattle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057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690D0"/>
                </a:solidFill>
                <a:latin typeface="+mj-lt"/>
              </a:rPr>
              <a:t>Vision</a:t>
            </a:r>
            <a:r>
              <a:rPr lang="en-US" sz="2400" dirty="0" smtClean="0">
                <a:solidFill>
                  <a:srgbClr val="1690D0"/>
                </a:solidFill>
              </a:rPr>
              <a:t>: </a:t>
            </a:r>
            <a:r>
              <a:rPr lang="en-US" sz="2400" dirty="0" smtClean="0"/>
              <a:t>connected people, places, and products</a:t>
            </a:r>
            <a:endParaRPr lang="en-US" sz="24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45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Presentation overview</a:t>
            </a:r>
            <a:endParaRPr lang="en-US" dirty="0">
              <a:solidFill>
                <a:srgbClr val="1690D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</a:rPr>
              <a:t>Background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Project area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Existing conditions review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Project update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Next steps</a:t>
            </a: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Background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3845442" cy="5440362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The current bridge was built </a:t>
            </a:r>
            <a:r>
              <a:rPr lang="en-US" dirty="0" smtClean="0"/>
              <a:t>65+ </a:t>
            </a:r>
            <a:r>
              <a:rPr lang="en-US" dirty="0"/>
              <a:t>years ago and needs to be </a:t>
            </a:r>
            <a:r>
              <a:rPr lang="en-US" dirty="0" smtClean="0"/>
              <a:t>replaced </a:t>
            </a:r>
          </a:p>
          <a:p>
            <a:pPr lvl="0"/>
            <a:r>
              <a:rPr lang="en-US" dirty="0" smtClean="0"/>
              <a:t>While </a:t>
            </a:r>
            <a:r>
              <a:rPr lang="en-US" dirty="0"/>
              <a:t>safe for travel today, the </a:t>
            </a:r>
            <a:r>
              <a:rPr lang="en-US" dirty="0" smtClean="0"/>
              <a:t>timber-supported bridge </a:t>
            </a:r>
            <a:r>
              <a:rPr lang="en-US" dirty="0"/>
              <a:t>is structurally deficient and seismically vulnerable</a:t>
            </a:r>
          </a:p>
          <a:p>
            <a:pPr lvl="0"/>
            <a:r>
              <a:rPr lang="en-US" dirty="0"/>
              <a:t>The new wider roadway configuration will better accommodate all </a:t>
            </a:r>
            <a:r>
              <a:rPr lang="en-US" dirty="0" smtClean="0"/>
              <a:t>users</a:t>
            </a:r>
            <a:endParaRPr lang="en-US" sz="2800" dirty="0">
              <a:latin typeface="Segoe UI Light" panose="020B0502040204020203" pitchFamily="34" charset="0"/>
            </a:endParaRPr>
          </a:p>
        </p:txBody>
      </p:sp>
      <p:pic>
        <p:nvPicPr>
          <p:cNvPr id="1027" name="Picture 3" descr="\\enviroissues.com\datashares\Current_Projects\047035000_SDOT_Fairview_Bridge_Replacement\Graphics\Images\FromSDOT_Bridge\Photos B070 - west\B070-20050228a-Fairview Ave N West B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/>
          <a:stretch/>
        </p:blipFill>
        <p:spPr bwMode="auto">
          <a:xfrm>
            <a:off x="4218851" y="1524000"/>
            <a:ext cx="477274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 area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2819" r="2913" b="2760"/>
          <a:stretch>
            <a:fillRect/>
          </a:stretch>
        </p:blipFill>
        <p:spPr bwMode="auto">
          <a:xfrm>
            <a:off x="1143000" y="1524000"/>
            <a:ext cx="6858000" cy="473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Existing conditions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48200" y="4990804"/>
            <a:ext cx="3962400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i="1" kern="0" dirty="0" smtClean="0"/>
              <a:t>Fairview Avenue North facing NE</a:t>
            </a:r>
            <a:endParaRPr lang="en-US" sz="1800" i="1" kern="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-618"/>
          <a:stretch/>
        </p:blipFill>
        <p:spPr bwMode="auto">
          <a:xfrm>
            <a:off x="1447801" y="1208157"/>
            <a:ext cx="3551086" cy="2569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 cstate="print"/>
          <a:srcRect l="-519" t="1028" r="4212" b="1852"/>
          <a:stretch/>
        </p:blipFill>
        <p:spPr bwMode="auto">
          <a:xfrm>
            <a:off x="5105400" y="1208157"/>
            <a:ext cx="3360194" cy="2563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6251984" y="3114843"/>
            <a:ext cx="2209800" cy="8563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sz="1800" i="1" kern="0" dirty="0" err="1" smtClean="0"/>
              <a:t>Cheshiahud</a:t>
            </a:r>
            <a:r>
              <a:rPr lang="en-US" sz="1800" i="1" kern="0" dirty="0" smtClean="0"/>
              <a:t> Loop and floating walkway</a:t>
            </a:r>
            <a:endParaRPr lang="en-US" sz="1800" i="1" kern="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11862" y="3114843"/>
            <a:ext cx="2400300" cy="6231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i="1" kern="0" dirty="0" smtClean="0"/>
              <a:t>Kayak launch located near </a:t>
            </a:r>
            <a:r>
              <a:rPr lang="en-US" sz="1800" i="1" kern="0" dirty="0" err="1" smtClean="0"/>
              <a:t>ZymoGenetics</a:t>
            </a:r>
            <a:endParaRPr lang="en-US" sz="1800" i="1" kern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9" b="20067"/>
          <a:stretch/>
        </p:blipFill>
        <p:spPr>
          <a:xfrm>
            <a:off x="3047183" y="3886200"/>
            <a:ext cx="541841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0" y="4572000"/>
            <a:ext cx="3047183" cy="11046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i="1" kern="0" dirty="0" smtClean="0">
                <a:solidFill>
                  <a:schemeClr val="tx1"/>
                </a:solidFill>
              </a:rPr>
              <a:t>Fairview Ave N bridge is next to historic Union Steam Plant building (</a:t>
            </a:r>
            <a:r>
              <a:rPr lang="en-US" sz="1800" i="1" kern="0" dirty="0" err="1" smtClean="0">
                <a:solidFill>
                  <a:schemeClr val="tx1"/>
                </a:solidFill>
              </a:rPr>
              <a:t>ZymoGenetics</a:t>
            </a:r>
            <a:r>
              <a:rPr lang="en-US" sz="1800" i="1" kern="0" dirty="0" smtClean="0">
                <a:solidFill>
                  <a:schemeClr val="tx1"/>
                </a:solidFill>
              </a:rPr>
              <a:t>)</a:t>
            </a:r>
            <a:endParaRPr lang="en-US" sz="1800" i="1" kern="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Existing conditions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4985266"/>
            <a:ext cx="3962400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i="1" kern="0" dirty="0" smtClean="0"/>
              <a:t>Fairview Avenue North facing SW</a:t>
            </a:r>
            <a:endParaRPr lang="en-US" sz="1800" i="1" kern="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648200" y="4990804"/>
            <a:ext cx="3962400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i="1" kern="0" dirty="0" smtClean="0"/>
              <a:t>Fairview Avenue North facing NE</a:t>
            </a:r>
            <a:endParaRPr lang="en-US" sz="1800" i="1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88" y="1455966"/>
            <a:ext cx="5257800" cy="4206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9" name="Picture 2" descr="\\enviroissues.com\datashares\Current_Projects\047035000_SDOT_Fairview_Bridge_Replacement\Graphics\Images\FromSDOT_Bridge\Photos B069 - east\B069-20111229g-Inspecti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6" r="6368"/>
          <a:stretch/>
        </p:blipFill>
        <p:spPr bwMode="auto">
          <a:xfrm>
            <a:off x="2362200" y="3657600"/>
            <a:ext cx="2819400" cy="29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1524000"/>
            <a:ext cx="32004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Decayed timber piles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Cracked concrete and asphalt distress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Seismic vulnerability </a:t>
            </a:r>
          </a:p>
          <a:p>
            <a:pPr marL="342900" indent="-342900">
              <a:spcBef>
                <a:spcPts val="624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Limited load capacity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Structural deficiencies 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1690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Proposed features</a:t>
            </a:r>
            <a:endParaRPr lang="en-US" dirty="0">
              <a:solidFill>
                <a:srgbClr val="1690D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7" r="16667" b="27273"/>
          <a:stretch/>
        </p:blipFill>
        <p:spPr>
          <a:xfrm>
            <a:off x="-304800" y="875127"/>
            <a:ext cx="7620000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71" y="1454628"/>
            <a:ext cx="1244600" cy="477054"/>
          </a:xfrm>
          <a:prstGeom prst="rect">
            <a:avLst/>
          </a:prstGeom>
          <a:solidFill>
            <a:srgbClr val="1690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Existing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9697" r="4167" b="15152"/>
          <a:stretch/>
        </p:blipFill>
        <p:spPr>
          <a:xfrm>
            <a:off x="304800" y="3598553"/>
            <a:ext cx="8382000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00" y="4097794"/>
            <a:ext cx="1092200" cy="477054"/>
          </a:xfrm>
          <a:prstGeom prst="rect">
            <a:avLst/>
          </a:prstGeom>
          <a:solidFill>
            <a:srgbClr val="1690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</a:rPr>
              <a:t>Future</a:t>
            </a:r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7" t="76275" r="4888" b="11616"/>
          <a:stretch/>
        </p:blipFill>
        <p:spPr>
          <a:xfrm>
            <a:off x="7162800" y="3010434"/>
            <a:ext cx="1066800" cy="57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0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690D0"/>
                </a:solidFill>
              </a:rPr>
              <a:t>Viewing Opportunities</a:t>
            </a:r>
            <a:endParaRPr lang="en-US" dirty="0">
              <a:solidFill>
                <a:srgbClr val="1690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D83C-2D8A-42B0-BBF1-CDE43C1054A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15227" r="15000" b="26818"/>
          <a:stretch/>
        </p:blipFill>
        <p:spPr>
          <a:xfrm>
            <a:off x="2971800" y="1295400"/>
            <a:ext cx="5948517" cy="3007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15227" r="34166" b="19091"/>
          <a:stretch/>
        </p:blipFill>
        <p:spPr>
          <a:xfrm>
            <a:off x="304800" y="3733799"/>
            <a:ext cx="4196378" cy="297243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121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5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431</Words>
  <Application>Microsoft Office PowerPoint</Application>
  <PresentationFormat>On-screen Show (4:3)</PresentationFormat>
  <Paragraphs>121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Kozuka Gothic Pro L</vt:lpstr>
      <vt:lpstr>Segoe UI</vt:lpstr>
      <vt:lpstr>Segoe UI Light</vt:lpstr>
      <vt:lpstr>Office Theme</vt:lpstr>
      <vt:lpstr>Fairview Avenue North Bridge Replacement Project</vt:lpstr>
      <vt:lpstr>Our mission, vision, and core values</vt:lpstr>
      <vt:lpstr>Presentation overview</vt:lpstr>
      <vt:lpstr>Background</vt:lpstr>
      <vt:lpstr>Project area</vt:lpstr>
      <vt:lpstr>Existing conditions</vt:lpstr>
      <vt:lpstr>Existing conditions</vt:lpstr>
      <vt:lpstr>Proposed features</vt:lpstr>
      <vt:lpstr>Viewing Opportunities</vt:lpstr>
      <vt:lpstr>Trail Connections</vt:lpstr>
      <vt:lpstr>Bicycle Master Plan</vt:lpstr>
      <vt:lpstr>Project Update</vt:lpstr>
      <vt:lpstr>Mitigating impacts</vt:lpstr>
      <vt:lpstr>Funding</vt:lpstr>
      <vt:lpstr>Updated project schedule</vt:lpstr>
      <vt:lpstr>Next steps</vt:lpstr>
      <vt:lpstr>Questions?</vt:lpstr>
      <vt:lpstr>Project area</vt:lpstr>
    </vt:vector>
  </TitlesOfParts>
  <Company>City of Seattle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Insert Subtitle, If Needed</dc:title>
  <dc:creator>Schwartz, Allison</dc:creator>
  <cp:lastModifiedBy>Rachel Baer</cp:lastModifiedBy>
  <cp:revision>107</cp:revision>
  <cp:lastPrinted>2014-02-08T00:06:50Z</cp:lastPrinted>
  <dcterms:created xsi:type="dcterms:W3CDTF">2014-01-29T22:35:29Z</dcterms:created>
  <dcterms:modified xsi:type="dcterms:W3CDTF">2015-09-30T22:09:43Z</dcterms:modified>
</cp:coreProperties>
</file>