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303" r:id="rId2"/>
    <p:sldId id="304" r:id="rId3"/>
    <p:sldId id="336" r:id="rId4"/>
    <p:sldId id="326" r:id="rId5"/>
    <p:sldId id="327" r:id="rId6"/>
    <p:sldId id="329" r:id="rId7"/>
    <p:sldId id="328" r:id="rId8"/>
    <p:sldId id="330" r:id="rId9"/>
    <p:sldId id="331" r:id="rId10"/>
    <p:sldId id="332" r:id="rId11"/>
    <p:sldId id="335" r:id="rId12"/>
    <p:sldId id="337" r:id="rId13"/>
    <p:sldId id="334" r:id="rId14"/>
    <p:sldId id="323" r:id="rId15"/>
    <p:sldId id="32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ton, Chloe" initials="J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19" autoAdjust="0"/>
    <p:restoredTop sz="88685" autoAdjust="0"/>
  </p:normalViewPr>
  <p:slideViewPr>
    <p:cSldViewPr>
      <p:cViewPr>
        <p:scale>
          <a:sx n="100" d="100"/>
          <a:sy n="100" d="100"/>
        </p:scale>
        <p:origin x="-1860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584" y="-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C97AD6-7133-4DA3-B9C4-C1DB6A0013E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B7162A-378C-4D67-8A2B-9D3352BC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9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162A-378C-4D67-8A2B-9D3352BCF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39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meetings to date and a bike tour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162A-378C-4D67-8A2B-9D3352BCF1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0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Segoe UI Light" panose="020B0502040204020203" pitchFamily="34" charset="0"/>
              </a:rPr>
              <a:t>Center City is growing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Segoe UI Light" panose="020B0502040204020203" pitchFamily="34" charset="0"/>
              </a:rPr>
              <a:t>Surface transportation network has limited opportunities to add SOV capacity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Segoe UI Light" panose="020B0502040204020203" pitchFamily="34" charset="0"/>
              </a:rPr>
              <a:t>Construction (public and private) temporarily reduces system capacity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Segoe UI Light" panose="020B0502040204020203" pitchFamily="34" charset="0"/>
              </a:rPr>
              <a:t>Technology is changing mobility needs and opportunities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Segoe UI Light" panose="020B0502040204020203" pitchFamily="34" charset="0"/>
              </a:rPr>
              <a:t>Major capital projects are coming online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200" dirty="0" smtClean="0">
                <a:latin typeface="Segoe UI Light" panose="020B0502040204020203" pitchFamily="34" charset="0"/>
              </a:rPr>
              <a:t>Planning is needed to address and integrate changes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162A-378C-4D67-8A2B-9D3352BCF1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0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162A-378C-4D67-8A2B-9D3352BCF1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/>
              <a:t>BMP</a:t>
            </a:r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5 Year Implementation Plan</a:t>
            </a:r>
            <a:endParaRPr lang="en-US" sz="1600" baseline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Center City Bike Network</a:t>
            </a:r>
            <a:r>
              <a:rPr lang="en-US" baseline="0" dirty="0" smtClean="0">
                <a:solidFill>
                  <a:srgbClr val="FF0000"/>
                </a:solidFill>
              </a:rPr>
              <a:t> project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t"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Ave:</a:t>
            </a:r>
          </a:p>
          <a:p>
            <a:pPr rtl="0" fontAlgn="t"/>
            <a:r>
              <a:rPr lang="en-US" dirty="0"/>
              <a:t>Bell Street Right Turn (AM = 20veh/hr; PM = 30veh/hr)</a:t>
            </a:r>
          </a:p>
          <a:p>
            <a:pPr rtl="0" fontAlgn="t"/>
            <a:r>
              <a:rPr lang="en-US" dirty="0"/>
              <a:t>Seneca Street Right Turn (AM = 195veh/hr; PM = 100veh/hr)</a:t>
            </a:r>
          </a:p>
          <a:p>
            <a:pPr rtl="0" fontAlgn="t"/>
            <a:r>
              <a:rPr lang="en-US" dirty="0"/>
              <a:t>Pine Street Right Turn (Existing) </a:t>
            </a:r>
          </a:p>
          <a:p>
            <a:pPr rtl="0" fontAlgn="t"/>
            <a:r>
              <a:rPr lang="en-US" dirty="0"/>
              <a:t>James Street Right Turn (AM = 60veh/hr; PM = 79veh/</a:t>
            </a:r>
            <a:r>
              <a:rPr lang="en-US" dirty="0" err="1"/>
              <a:t>hr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7639-9908-2248-B902-8CB2CFB02E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t">
              <a:buNone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Ave</a:t>
            </a:r>
          </a:p>
          <a:p>
            <a:pPr rtl="0" fontAlgn="t"/>
            <a:r>
              <a:rPr lang="en-US" dirty="0"/>
              <a:t>Washington Street Right Turn (AM = 23veh/hr; PM = 12veh/hr)</a:t>
            </a:r>
          </a:p>
          <a:p>
            <a:pPr rtl="0" fontAlgn="t"/>
            <a:r>
              <a:rPr lang="en-US" dirty="0"/>
              <a:t>Pine Street Left Turn(AM = 63veh/hr; PM = 80veh/hr</a:t>
            </a:r>
            <a:r>
              <a:rPr lang="en-US" dirty="0" smtClean="0"/>
              <a:t>)</a:t>
            </a:r>
          </a:p>
          <a:p>
            <a:pPr rtl="0" fontAlgn="t"/>
            <a:endParaRPr lang="en-US" dirty="0" smtClean="0"/>
          </a:p>
          <a:p>
            <a:pPr marL="0" indent="0" rtl="0" fontAlgn="t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7639-9908-2248-B902-8CB2CFB02E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6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162A-378C-4D67-8A2B-9D3352BCF1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7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Ave:</a:t>
            </a:r>
          </a:p>
          <a:p>
            <a:pPr rtl="0" fontAlgn="t"/>
            <a:r>
              <a:rPr lang="en-US" dirty="0"/>
              <a:t>Bell Street Right Turn (AM = 20veh/hr; PM = 30veh/hr)</a:t>
            </a:r>
          </a:p>
          <a:p>
            <a:pPr rtl="0" fontAlgn="t"/>
            <a:r>
              <a:rPr lang="en-US" dirty="0"/>
              <a:t>Seneca Street Right Turn (AM = 195veh/hr; PM = 100veh/hr)</a:t>
            </a:r>
          </a:p>
          <a:p>
            <a:pPr rtl="0" fontAlgn="t"/>
            <a:r>
              <a:rPr lang="en-US" dirty="0"/>
              <a:t>Pine Street Right Turn (Existing) </a:t>
            </a:r>
          </a:p>
          <a:p>
            <a:pPr rtl="0" fontAlgn="t"/>
            <a:r>
              <a:rPr lang="en-US" dirty="0"/>
              <a:t>James Street Right Turn (AM = 60veh/hr; PM = 79veh/hr)</a:t>
            </a:r>
          </a:p>
          <a:p>
            <a:pPr rtl="0" fontAlgn="t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  <a:p>
            <a:pPr rtl="0" fontAlgn="t"/>
            <a:r>
              <a:rPr lang="en-US" dirty="0"/>
              <a:t>Washington Street Right Turn (AM = 23veh/hr; PM = 12veh/hr)</a:t>
            </a:r>
          </a:p>
          <a:p>
            <a:pPr rtl="0" fontAlgn="t"/>
            <a:r>
              <a:rPr lang="en-US" dirty="0"/>
              <a:t>Pine Street Left Turn(AM = 63veh/hr; PM = 80veh/hr)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57639-9908-2248-B902-8CB2CFB02E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1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2.b:</a:t>
            </a:r>
            <a:r>
              <a:rPr lang="en-US" sz="1600" dirty="0"/>
              <a:t>  A 2-way PBL on the east side of 7</a:t>
            </a:r>
            <a:r>
              <a:rPr lang="en-US" sz="1600" baseline="30000" dirty="0"/>
              <a:t>th</a:t>
            </a:r>
            <a:r>
              <a:rPr lang="en-US" sz="1600" dirty="0"/>
              <a:t> Ave, with modifications to existing traffic operations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Pros:</a:t>
            </a:r>
          </a:p>
          <a:p>
            <a:pPr marL="285708" indent="-285708"/>
            <a:r>
              <a:rPr lang="en-US" sz="1600" dirty="0"/>
              <a:t>If 7</a:t>
            </a:r>
            <a:r>
              <a:rPr lang="en-US" sz="1600" baseline="30000" dirty="0"/>
              <a:t>th</a:t>
            </a:r>
            <a:r>
              <a:rPr lang="en-US" sz="1600" dirty="0"/>
              <a:t> Ave is converted to one-way motor vehicle operation southbound, between Olive Way and Union Street, the traffic analysis results at intersections on 7</a:t>
            </a:r>
            <a:r>
              <a:rPr lang="en-US" sz="1600" baseline="30000" dirty="0"/>
              <a:t>th</a:t>
            </a:r>
            <a:r>
              <a:rPr lang="en-US" sz="1600" dirty="0"/>
              <a:t> are significantly improved. Additionally, dedicated turn lanes at Pine and Pike Streets are feasible.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Cons:</a:t>
            </a:r>
          </a:p>
          <a:p>
            <a:pPr marL="285708" indent="-285708"/>
            <a:r>
              <a:rPr lang="en-US" sz="1600" dirty="0"/>
              <a:t>Changes street grid and access patterns to I-5 via Olive and Howell Streets. Traffic impact is unknown</a:t>
            </a:r>
          </a:p>
          <a:p>
            <a:endParaRPr lang="en-US" sz="1600" dirty="0"/>
          </a:p>
          <a:p>
            <a:r>
              <a:rPr lang="en-US" dirty="0" smtClean="0"/>
              <a:t>Operations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Crossings</a:t>
            </a:r>
          </a:p>
          <a:p>
            <a:r>
              <a:rPr lang="en-US" dirty="0" smtClean="0"/>
              <a:t>Grades</a:t>
            </a:r>
          </a:p>
          <a:p>
            <a:r>
              <a:rPr lang="en-US" dirty="0" smtClean="0"/>
              <a:t>Driveways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7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   A 1-way PBL couplet on the west side of 8th Ave (northbound) and east side of 7th Ave (southbound)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Pros:</a:t>
            </a:r>
          </a:p>
          <a:p>
            <a:pPr marL="285708" indent="-285708"/>
            <a:r>
              <a:rPr lang="en-US" dirty="0" smtClean="0"/>
              <a:t>Option is possible with existing traffic operations on 7th.</a:t>
            </a:r>
          </a:p>
          <a:p>
            <a:pPr marL="285708" indent="-285708"/>
            <a:r>
              <a:rPr lang="en-US" dirty="0" smtClean="0"/>
              <a:t>Option results in no changes to space allocation on 8th (bike lane switches from east to west side)</a:t>
            </a:r>
          </a:p>
          <a:p>
            <a:pPr marL="275434" indent="-275434" defTabSz="881390">
              <a:lnSpc>
                <a:spcPct val="150000"/>
              </a:lnSpc>
              <a:defRPr/>
            </a:pPr>
            <a:r>
              <a:rPr lang="en-US" dirty="0" smtClean="0"/>
              <a:t> Best utilization of available space</a:t>
            </a:r>
          </a:p>
          <a:p>
            <a:r>
              <a:rPr lang="en-US" dirty="0" smtClean="0"/>
              <a:t>Cons</a:t>
            </a:r>
          </a:p>
          <a:p>
            <a:pPr marL="285708" indent="-285708"/>
            <a:r>
              <a:rPr lang="en-US" dirty="0" smtClean="0"/>
              <a:t>Some removal of street parking is required</a:t>
            </a:r>
          </a:p>
          <a:p>
            <a:endParaRPr lang="en-US" dirty="0" smtClean="0"/>
          </a:p>
          <a:p>
            <a:r>
              <a:rPr lang="en-US" dirty="0" smtClean="0"/>
              <a:t>Operations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Crossings</a:t>
            </a:r>
          </a:p>
          <a:p>
            <a:r>
              <a:rPr lang="en-US" dirty="0" smtClean="0"/>
              <a:t>Grades</a:t>
            </a:r>
          </a:p>
          <a:p>
            <a:r>
              <a:rPr lang="en-US" dirty="0" smtClean="0"/>
              <a:t>Driveways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0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A 1-way PBL couplet on the west side of 8</a:t>
            </a:r>
            <a:r>
              <a:rPr lang="en-US" sz="1500" baseline="30000" dirty="0"/>
              <a:t>th</a:t>
            </a:r>
            <a:r>
              <a:rPr lang="en-US" sz="1500" dirty="0"/>
              <a:t> Ave (northbound) and west side of 9</a:t>
            </a:r>
            <a:r>
              <a:rPr lang="en-US" sz="1500" baseline="30000" dirty="0"/>
              <a:t>th</a:t>
            </a:r>
            <a:r>
              <a:rPr lang="en-US" sz="1500" dirty="0"/>
              <a:t> Ave (southbound)</a:t>
            </a:r>
          </a:p>
          <a:p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Pros:</a:t>
            </a:r>
          </a:p>
          <a:p>
            <a:pPr marL="275434" indent="-275434"/>
            <a:r>
              <a:rPr lang="en-US" sz="1500" dirty="0"/>
              <a:t>There is sufficient room on 8</a:t>
            </a:r>
            <a:r>
              <a:rPr lang="en-US" sz="1500" baseline="30000" dirty="0"/>
              <a:t>th</a:t>
            </a:r>
            <a:r>
              <a:rPr lang="en-US" sz="1500" dirty="0"/>
              <a:t> Ave to create a one-way PBL, including the block between Pine and Pike, which was too narrow to accommodate a two-way facility. </a:t>
            </a:r>
          </a:p>
          <a:p>
            <a:r>
              <a:rPr lang="en-US" sz="1500" dirty="0"/>
              <a:t>Cons</a:t>
            </a:r>
          </a:p>
          <a:p>
            <a:pPr marL="275434" indent="-275434"/>
            <a:r>
              <a:rPr lang="en-US" sz="1500" dirty="0"/>
              <a:t>Direction of couplet is reverse one-way pair on 7</a:t>
            </a:r>
            <a:r>
              <a:rPr lang="en-US" sz="1500" baseline="30000" dirty="0"/>
              <a:t>th</a:t>
            </a:r>
            <a:r>
              <a:rPr lang="en-US" sz="1500" dirty="0"/>
              <a:t> Ave north of Westlake (potentially confusing) </a:t>
            </a:r>
          </a:p>
          <a:p>
            <a:pPr marL="275434" indent="-275434"/>
            <a:endParaRPr lang="en-US" sz="1500" dirty="0"/>
          </a:p>
          <a:p>
            <a:r>
              <a:rPr lang="en-US" dirty="0" smtClean="0"/>
              <a:t>Operations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Crossings</a:t>
            </a:r>
          </a:p>
          <a:p>
            <a:r>
              <a:rPr lang="en-US" dirty="0" smtClean="0"/>
              <a:t>Grades</a:t>
            </a:r>
          </a:p>
          <a:p>
            <a:r>
              <a:rPr lang="en-US" dirty="0" smtClean="0"/>
              <a:t>Driveways </a:t>
            </a:r>
          </a:p>
          <a:p>
            <a:pPr marL="275434" indent="-275434"/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162A-378C-4D67-8A2B-9D3352BCF1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5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9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1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6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Segoe UI Light" panose="020B0502040204020203" pitchFamily="34" charset="0"/>
              </a:defRPr>
            </a:lvl1pPr>
            <a:lvl2pPr>
              <a:defRPr sz="2800">
                <a:latin typeface="Segoe UI Light" panose="020B0502040204020203" pitchFamily="34" charset="0"/>
              </a:defRPr>
            </a:lvl2pPr>
            <a:lvl3pPr>
              <a:defRPr sz="2400">
                <a:latin typeface="Segoe UI Light" panose="020B0502040204020203" pitchFamily="34" charset="0"/>
              </a:defRPr>
            </a:lvl3pPr>
            <a:lvl4pPr>
              <a:defRPr sz="2000">
                <a:latin typeface="Segoe UI Light" panose="020B0502040204020203" pitchFamily="34" charset="0"/>
              </a:defRPr>
            </a:lvl4pPr>
            <a:lvl5pPr>
              <a:defRPr sz="2000">
                <a:latin typeface="Segoe UI Ligh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1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3DB0-5A37-4596-8FA8-690A5DCFD12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3032-65BA-4E6A-B688-15F9F831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694" y="136616"/>
            <a:ext cx="8229600" cy="14635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0D0"/>
                </a:solidFill>
              </a:rPr>
              <a:t>Center City Bike Network</a:t>
            </a:r>
            <a:br>
              <a:rPr lang="en-US" dirty="0">
                <a:solidFill>
                  <a:srgbClr val="1690D0"/>
                </a:solidFill>
              </a:rPr>
            </a:br>
            <a:r>
              <a:rPr lang="en-US" dirty="0" smtClean="0">
                <a:solidFill>
                  <a:srgbClr val="1690D0"/>
                </a:solidFill>
              </a:rPr>
              <a:t>SBAB briefing </a:t>
            </a:r>
            <a:r>
              <a:rPr lang="en-US" dirty="0">
                <a:solidFill>
                  <a:srgbClr val="1690D0"/>
                </a:solidFill>
              </a:rPr>
              <a:t>objectives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566030" cy="4297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Share progress report on Center </a:t>
            </a:r>
            <a:r>
              <a:rPr lang="en-US" sz="2800" dirty="0" smtClean="0"/>
              <a:t>City Bike </a:t>
            </a:r>
            <a:r>
              <a:rPr lang="en-US" sz="2800" dirty="0" smtClean="0"/>
              <a:t>Network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Describe Sounding Board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Discuss next steps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 rot="870542">
            <a:off x="6645018" y="351357"/>
            <a:ext cx="2945925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5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DRAFT</a:t>
            </a:r>
            <a:endParaRPr lang="en-US" sz="66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600" y="97335"/>
            <a:ext cx="9144000" cy="1121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5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8th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&amp; 9th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 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1-way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couplet</a:t>
            </a:r>
          </a:p>
        </p:txBody>
      </p:sp>
      <p:pic>
        <p:nvPicPr>
          <p:cNvPr id="6146" name="Picture 2" descr="https://p2.zdusercontent.com/attachment/485017/q5ulqAaZgkiYHkCBgJL4wZ46L?token=eyJhbGciOiJkaXIiLCJlbmMiOiJBMTI4Q0JDLUhTMjU2In0..-3h1XhcZKEXZcP1LSs2TrA.OLk7frPfZSmc1UeHoyk_y5dQotZBk5T8TEnplFNFVeQtFHg67Ovvc7X76nd-MHAXMzVUv3KUF8kKfkt7tKUxOU19G5gRPgxq0seAqatLVZtWF54Isu91AcAACTLbWE2LsOJoMV3sZDwnvxorUrfxt7KVcDdaTWgqQlxHbId1ttVmY_8mjMhjVA-aZeYtLNnZFMmfWJgmisgGmtNrLdFxcyJhXiojlHvk-dxL7ZoTJBj-hfJZdEjJW7w0mXcoKEZGa3wBGXmrl9lrpOqUY1_ia8mJbNJhKGlEihtie1UDHuU.kxtu-uxVpIxp-CPW0S8oD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4855"/>
            <a:ext cx="9144000" cy="50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nut 5"/>
          <p:cNvSpPr/>
          <p:nvPr/>
        </p:nvSpPr>
        <p:spPr>
          <a:xfrm>
            <a:off x="2720340" y="3573883"/>
            <a:ext cx="617220" cy="640080"/>
          </a:xfrm>
          <a:prstGeom prst="donut">
            <a:avLst>
              <a:gd name="adj" fmla="val 7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6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Sounding Board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16300" cy="4876800"/>
          </a:xfrm>
        </p:spPr>
        <p:txBody>
          <a:bodyPr>
            <a:noAutofit/>
          </a:bodyPr>
          <a:lstStyle/>
          <a:p>
            <a:r>
              <a:rPr lang="en-US" sz="1600" dirty="0"/>
              <a:t>IDEA Space at the Seattle Chinatown-ID </a:t>
            </a:r>
            <a:r>
              <a:rPr lang="en-US" sz="1600" dirty="0" smtClean="0"/>
              <a:t>PDA</a:t>
            </a:r>
            <a:endParaRPr lang="en-US" sz="1600" dirty="0"/>
          </a:p>
          <a:p>
            <a:r>
              <a:rPr lang="en-US" sz="1600" dirty="0" smtClean="0"/>
              <a:t>Downtown </a:t>
            </a:r>
            <a:r>
              <a:rPr lang="en-US" sz="1600" dirty="0"/>
              <a:t>Seattle </a:t>
            </a:r>
            <a:r>
              <a:rPr lang="en-US" sz="1600" dirty="0" smtClean="0"/>
              <a:t>Association</a:t>
            </a:r>
            <a:endParaRPr lang="en-US" sz="1600" dirty="0"/>
          </a:p>
          <a:p>
            <a:r>
              <a:rPr lang="en-US" sz="1600" dirty="0" smtClean="0"/>
              <a:t>Visit </a:t>
            </a:r>
            <a:r>
              <a:rPr lang="en-US" sz="1600" dirty="0"/>
              <a:t>Seattle/Seattle Convention and Visitors </a:t>
            </a:r>
            <a:r>
              <a:rPr lang="en-US" sz="1600" dirty="0" smtClean="0"/>
              <a:t>Bureau</a:t>
            </a:r>
            <a:endParaRPr lang="en-US" sz="1600" dirty="0"/>
          </a:p>
          <a:p>
            <a:r>
              <a:rPr lang="en-US" sz="1600" dirty="0" smtClean="0"/>
              <a:t>Charlie’s </a:t>
            </a:r>
            <a:r>
              <a:rPr lang="en-US" sz="1600" dirty="0"/>
              <a:t>Produce; Freight Advisory Board </a:t>
            </a:r>
          </a:p>
          <a:p>
            <a:r>
              <a:rPr lang="en-US" sz="1600" dirty="0" smtClean="0"/>
              <a:t>Seattle </a:t>
            </a:r>
            <a:r>
              <a:rPr lang="en-US" sz="1600" dirty="0"/>
              <a:t>Bike Advisory </a:t>
            </a:r>
            <a:r>
              <a:rPr lang="en-US" sz="1600" dirty="0" smtClean="0"/>
              <a:t>Board</a:t>
            </a:r>
            <a:endParaRPr lang="en-US" sz="1600" dirty="0"/>
          </a:p>
          <a:p>
            <a:r>
              <a:rPr lang="en-US" sz="1600" dirty="0" err="1" smtClean="0"/>
              <a:t>Clise</a:t>
            </a:r>
            <a:r>
              <a:rPr lang="en-US" sz="1600" dirty="0" smtClean="0"/>
              <a:t> Properties </a:t>
            </a:r>
            <a:endParaRPr lang="en-US" sz="1600" dirty="0"/>
          </a:p>
          <a:p>
            <a:r>
              <a:rPr lang="en-US" sz="1600" dirty="0" smtClean="0"/>
              <a:t>Hotel </a:t>
            </a:r>
            <a:r>
              <a:rPr lang="en-US" sz="1600" dirty="0"/>
              <a:t>representative </a:t>
            </a:r>
          </a:p>
          <a:p>
            <a:r>
              <a:rPr lang="en-US" sz="1600" dirty="0" smtClean="0"/>
              <a:t>Valet representative</a:t>
            </a:r>
            <a:endParaRPr lang="en-US" sz="1600" dirty="0"/>
          </a:p>
          <a:p>
            <a:r>
              <a:rPr lang="en-US" sz="1600" dirty="0" smtClean="0"/>
              <a:t>Urban </a:t>
            </a:r>
            <a:r>
              <a:rPr lang="en-US" sz="1600" dirty="0"/>
              <a:t>Visions Sustainable Real </a:t>
            </a:r>
            <a:r>
              <a:rPr lang="en-US" sz="1600" dirty="0" smtClean="0"/>
              <a:t>Estate</a:t>
            </a:r>
            <a:endParaRPr lang="en-US" sz="1600" dirty="0"/>
          </a:p>
          <a:p>
            <a:r>
              <a:rPr lang="en-US" sz="1600" dirty="0" smtClean="0"/>
              <a:t>Alliance </a:t>
            </a:r>
            <a:r>
              <a:rPr lang="en-US" sz="1600" dirty="0"/>
              <a:t>of Pioneer </a:t>
            </a:r>
            <a:r>
              <a:rPr lang="en-US" sz="1600" dirty="0" smtClean="0"/>
              <a:t>Square</a:t>
            </a:r>
            <a:endParaRPr lang="en-US" sz="1600" dirty="0"/>
          </a:p>
          <a:p>
            <a:r>
              <a:rPr lang="en-US" sz="1600" dirty="0" smtClean="0"/>
              <a:t>Commute Seattle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828800"/>
            <a:ext cx="5422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3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Sounding Board role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Share knowledge and insight about existing conditions and needs </a:t>
            </a:r>
          </a:p>
          <a:p>
            <a:r>
              <a:rPr lang="en-US" dirty="0"/>
              <a:t>Discuss project evaluation criteria </a:t>
            </a:r>
          </a:p>
          <a:p>
            <a:r>
              <a:rPr lang="en-US" dirty="0"/>
              <a:t>Provide input on priorities for design and construction </a:t>
            </a:r>
          </a:p>
          <a:p>
            <a:r>
              <a:rPr lang="en-US" dirty="0"/>
              <a:t>Share project updates with their communities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Center City Mobility Plan</a:t>
            </a:r>
            <a:b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Goal 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deliverables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59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690D0"/>
                </a:solidFill>
                <a:latin typeface="Segoe UI Light" panose="020B0502040204020203" pitchFamily="34" charset="0"/>
              </a:rPr>
              <a:t>Goal</a:t>
            </a:r>
          </a:p>
          <a:p>
            <a:pPr marL="0" indent="0">
              <a:buNone/>
            </a:pPr>
            <a:r>
              <a:rPr lang="en-US" sz="2600" dirty="0" smtClean="0">
                <a:latin typeface="Segoe UI Light" panose="020B0502040204020203" pitchFamily="34" charset="0"/>
              </a:rPr>
              <a:t>Meet </a:t>
            </a:r>
            <a:r>
              <a:rPr lang="en-US" sz="2600" dirty="0">
                <a:latin typeface="Segoe UI Light" panose="020B0502040204020203" pitchFamily="34" charset="0"/>
              </a:rPr>
              <a:t>the changing needs of a growing downtown and region by connecting people, places, and products with </a:t>
            </a:r>
            <a:r>
              <a:rPr lang="en-US" sz="2600" dirty="0" smtClean="0">
                <a:latin typeface="Segoe UI Light" panose="020B0502040204020203" pitchFamily="34" charset="0"/>
              </a:rPr>
              <a:t>a reliable transportation </a:t>
            </a:r>
            <a:r>
              <a:rPr lang="en-US" sz="2600" dirty="0">
                <a:latin typeface="Segoe UI Light" panose="020B0502040204020203" pitchFamily="34" charset="0"/>
              </a:rPr>
              <a:t>system </a:t>
            </a:r>
            <a:r>
              <a:rPr lang="en-US" sz="2600" dirty="0" smtClean="0">
                <a:latin typeface="Segoe UI Light" panose="020B0502040204020203" pitchFamily="34" charset="0"/>
              </a:rPr>
              <a:t>and an inviting public realm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0"/>
            <a:ext cx="4793673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13</a:t>
            </a:fld>
            <a:endParaRPr lang="en-US" sz="12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905000"/>
            <a:ext cx="3962400" cy="48768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 smtClean="0">
                <a:solidFill>
                  <a:srgbClr val="1690D0"/>
                </a:solidFill>
                <a:latin typeface="Segoe UI Light" panose="020B0502040204020203" pitchFamily="34" charset="0"/>
              </a:rPr>
              <a:t>Key deliverables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Prioritization </a:t>
            </a:r>
            <a:r>
              <a:rPr lang="en-US" dirty="0" smtClean="0">
                <a:latin typeface="Segoe UI Light" panose="020B0502040204020203" pitchFamily="34" charset="0"/>
              </a:rPr>
              <a:t>framework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Funding strategy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Segoe UI Light" panose="020B0502040204020203" pitchFamily="34" charset="0"/>
              </a:rPr>
              <a:t>Implementation plan for multiple time horizons:</a:t>
            </a:r>
            <a:endParaRPr lang="en-US" dirty="0">
              <a:latin typeface="Segoe UI Light" panose="020B0502040204020203" pitchFamily="34" charset="0"/>
            </a:endParaRP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End of joint bus-rail transit tunnel operations (2019/2020)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Mid-term (2023)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Long-term (2035)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0D0"/>
                </a:solidFill>
              </a:rPr>
              <a:t>Schedule</a:t>
            </a:r>
            <a:endParaRPr lang="en-US" dirty="0">
              <a:solidFill>
                <a:srgbClr val="1690D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2560"/>
            <a:ext cx="9143999" cy="215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690D0"/>
                </a:solidFill>
              </a:rPr>
              <a:t>Outreach questions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Advise on outreac</a:t>
            </a:r>
            <a:r>
              <a:rPr lang="en-US" dirty="0" smtClean="0"/>
              <a:t>h </a:t>
            </a:r>
            <a:r>
              <a:rPr lang="en-US" dirty="0" smtClean="0"/>
              <a:t>approach: public meeting, or series of stakeholder meetings?</a:t>
            </a:r>
          </a:p>
          <a:p>
            <a:endParaRPr lang="en-US" dirty="0" smtClean="0"/>
          </a:p>
          <a:p>
            <a:r>
              <a:rPr lang="en-US" dirty="0" smtClean="0"/>
              <a:t>How would the SBAB like to be involved?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0" y="-77637"/>
            <a:ext cx="8945592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Background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6" y="1575771"/>
            <a:ext cx="3323088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SDOT is building a Center City Bike Network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One with north-south spines and east-west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://www.seattle.gov/transportation/images/15-07-21-CenterCityBikeBoards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74" y="1052422"/>
            <a:ext cx="5417867" cy="55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0D0"/>
                </a:solidFill>
              </a:rPr>
              <a:t>Technical analysis done to date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Ave extension (north and south)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Ave continuous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Ave continuous</a:t>
            </a:r>
          </a:p>
          <a:p>
            <a:r>
              <a:rPr lang="en-US" dirty="0" smtClean="0"/>
              <a:t>4th/5</a:t>
            </a:r>
            <a:r>
              <a:rPr lang="en-US" baseline="30000" dirty="0" smtClean="0"/>
              <a:t>th</a:t>
            </a:r>
            <a:r>
              <a:rPr lang="en-US" dirty="0" smtClean="0"/>
              <a:t> Ave combination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Ave two-way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/8</a:t>
            </a:r>
            <a:r>
              <a:rPr lang="en-US" baseline="30000" dirty="0" smtClean="0"/>
              <a:t>th</a:t>
            </a:r>
            <a:r>
              <a:rPr lang="en-US" dirty="0" smtClean="0"/>
              <a:t> Ave combination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/9</a:t>
            </a:r>
            <a:r>
              <a:rPr lang="en-US" baseline="30000" dirty="0" smtClean="0"/>
              <a:t>th</a:t>
            </a:r>
            <a:r>
              <a:rPr lang="en-US" dirty="0" smtClean="0"/>
              <a:t> combination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9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690D0"/>
                </a:solidFill>
              </a:rPr>
              <a:t>5th Ave </a:t>
            </a:r>
            <a:r>
              <a:rPr lang="en-US" dirty="0" smtClean="0">
                <a:solidFill>
                  <a:srgbClr val="1690D0"/>
                </a:solidFill>
              </a:rPr>
              <a:t>continuous </a:t>
            </a:r>
            <a:r>
              <a:rPr lang="en-US" sz="4000" dirty="0">
                <a:solidFill>
                  <a:srgbClr val="00A85D"/>
                </a:solidFill>
              </a:rPr>
              <a:t/>
            </a:r>
            <a:br>
              <a:rPr lang="en-US" sz="4000" dirty="0">
                <a:solidFill>
                  <a:srgbClr val="00A85D"/>
                </a:solidFill>
              </a:rPr>
            </a:br>
            <a:endParaRPr lang="en-US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306"/>
            <a:ext cx="9144000" cy="407746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 rot="870542">
            <a:off x="6645018" y="351357"/>
            <a:ext cx="2945925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5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DRAFT</a:t>
            </a:r>
            <a:endParaRPr lang="en-US" sz="66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6" y="0"/>
            <a:ext cx="8461948" cy="109428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A85D"/>
                </a:solidFill>
              </a:rPr>
              <a:t/>
            </a:r>
            <a:br>
              <a:rPr lang="en-US" sz="4000" dirty="0">
                <a:solidFill>
                  <a:srgbClr val="00A85D"/>
                </a:solidFill>
              </a:rPr>
            </a:br>
            <a:r>
              <a:rPr lang="en-US" dirty="0">
                <a:solidFill>
                  <a:srgbClr val="1690D0"/>
                </a:solidFill>
              </a:rPr>
              <a:t>4th Ave </a:t>
            </a:r>
            <a:r>
              <a:rPr lang="en-US" dirty="0" smtClean="0">
                <a:solidFill>
                  <a:srgbClr val="1690D0"/>
                </a:solidFill>
              </a:rPr>
              <a:t>continuous </a:t>
            </a:r>
            <a:r>
              <a:rPr lang="en-US" sz="4000" dirty="0">
                <a:solidFill>
                  <a:srgbClr val="00A85D"/>
                </a:solidFill>
              </a:rPr>
              <a:t/>
            </a:r>
            <a:br>
              <a:rPr lang="en-US" sz="4000" dirty="0">
                <a:solidFill>
                  <a:srgbClr val="00A85D"/>
                </a:solidFill>
              </a:rPr>
            </a:br>
            <a:endParaRPr lang="en-US" sz="4000" baseline="30000" dirty="0">
              <a:solidFill>
                <a:srgbClr val="8082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1880129"/>
            <a:ext cx="9144000" cy="407746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 rot="870542">
            <a:off x="6645018" y="351357"/>
            <a:ext cx="2945925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5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DRAFT</a:t>
            </a:r>
            <a:endParaRPr lang="en-US" sz="66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1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24" y="0"/>
            <a:ext cx="845074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0D0"/>
                </a:solidFill>
              </a:rPr>
              <a:t>4th/5th </a:t>
            </a:r>
            <a:r>
              <a:rPr lang="en-US" dirty="0" smtClean="0">
                <a:solidFill>
                  <a:srgbClr val="1690D0"/>
                </a:solidFill>
              </a:rPr>
              <a:t>combination </a:t>
            </a:r>
            <a:endParaRPr lang="en-US" dirty="0">
              <a:solidFill>
                <a:srgbClr val="1690D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19236"/>
              </p:ext>
            </p:extLst>
          </p:nvPr>
        </p:nvGraphicFramePr>
        <p:xfrm>
          <a:off x="152624" y="947702"/>
          <a:ext cx="8844619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05"/>
                <a:gridCol w="1777743"/>
                <a:gridCol w="971093"/>
                <a:gridCol w="41983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Average</a:t>
                      </a:r>
                      <a:r>
                        <a:rPr lang="en-US" sz="2400" baseline="0" dirty="0" smtClean="0"/>
                        <a:t> Daily Traffic (ADT)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Opportunities/challenges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Stewart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10,500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Streetcar tracks;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Alley</a:t>
                      </a:r>
                      <a:r>
                        <a:rPr lang="en-US" sz="2800" dirty="0" smtClean="0"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access;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Connects to McGraw Square</a:t>
                      </a:r>
                      <a:r>
                        <a:rPr lang="en-US" sz="2800" baseline="0" dirty="0" smtClean="0"/>
                        <a:t> Transportation Hub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Virginia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5,200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 transit corridor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Lenora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Potential transit corridor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Blanchard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Transit corridor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Bell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Bell Street Park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57" y="429895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1690D0"/>
                </a:solidFill>
              </a:rPr>
              <a:t>4th/5th </a:t>
            </a:r>
            <a:r>
              <a:rPr lang="en-US" sz="4900" dirty="0" smtClean="0">
                <a:solidFill>
                  <a:srgbClr val="1690D0"/>
                </a:solidFill>
              </a:rPr>
              <a:t>combination</a:t>
            </a:r>
            <a:r>
              <a:rPr lang="en-US" sz="3600" dirty="0" smtClean="0">
                <a:solidFill>
                  <a:srgbClr val="80828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dirty="0" smtClean="0">
                <a:solidFill>
                  <a:srgbClr val="80828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3600" dirty="0">
              <a:solidFill>
                <a:srgbClr val="80828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486"/>
            <a:ext cx="9144000" cy="407746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 rot="870542">
            <a:off x="6645018" y="351357"/>
            <a:ext cx="2945925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5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DRAFT</a:t>
            </a:r>
            <a:endParaRPr lang="en-US" sz="66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-71792"/>
            <a:ext cx="9144000" cy="151959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</a:rPr>
              <a:t>7th Ave </a:t>
            </a:r>
            <a:r>
              <a:rPr lang="en-US" dirty="0">
                <a:solidFill>
                  <a:srgbClr val="1690D0"/>
                </a:solidFill>
              </a:rPr>
              <a:t/>
            </a:r>
            <a:br>
              <a:rPr lang="en-US" dirty="0">
                <a:solidFill>
                  <a:srgbClr val="1690D0"/>
                </a:solidFill>
              </a:rPr>
            </a:br>
            <a:r>
              <a:rPr lang="en-US" dirty="0">
                <a:solidFill>
                  <a:srgbClr val="1690D0"/>
                </a:solidFill>
              </a:rPr>
              <a:t>2-way </a:t>
            </a:r>
            <a:r>
              <a:rPr lang="en-US" dirty="0">
                <a:solidFill>
                  <a:srgbClr val="1690D0"/>
                </a:solidFill>
              </a:rPr>
              <a:t>on east </a:t>
            </a:r>
            <a:r>
              <a:rPr lang="en-US" dirty="0">
                <a:solidFill>
                  <a:srgbClr val="1690D0"/>
                </a:solidFill>
              </a:rPr>
              <a:t>side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870542">
            <a:off x="6616450" y="210206"/>
            <a:ext cx="3163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>
                    <a:lumMod val="75000"/>
                  </a:schemeClr>
                </a:solidFill>
              </a:rPr>
              <a:t>DRAFT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99305"/>
            <a:ext cx="9144000" cy="5001495"/>
            <a:chOff x="0" y="1301836"/>
            <a:chExt cx="9144000" cy="5001495"/>
          </a:xfrm>
        </p:grpSpPr>
        <p:pic>
          <p:nvPicPr>
            <p:cNvPr id="4098" name="Picture 2" descr="https://p2.zdusercontent.com/attachment/485017/CkHOPkaLkPh8FTckSSl1jtegO?token=eyJhbGciOiJkaXIiLCJlbmMiOiJBMTI4Q0JDLUhTMjU2In0..scPte51aOwk9t1xSJfhWgg._NMJN9HqbUvAmpUps7aKcMvE1qM6P3yFv-KpJpMnZG4fdR584CDzZkeJqN8gY7V2ndUJMSgkP7pAV7a0a_iEDefk1pQ7BOPgMxJ_qngou4_opn3_jYp26LyElNQn-vUjkCVC_XpHllwxiYgG3AWSp1YjfgRP7IexH83sZ5RofOvL_r-sJnAGnP7fcAxHHFLk59Ga-c-4oeFbNEKhKfEJ3lDw5U-3rUYEL89XnuZ7KnQX0jRFmkJW_3_DXNyE4eTmNjOWDQM4M0KcISWLJRyO0r7AR6083a0AZ7uvqeNOBjM.BdwTX8occZbp11ZHmv30CQ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01836"/>
              <a:ext cx="9144000" cy="500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841729" y="3991969"/>
              <a:ext cx="1945744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Requires one-way conversion of 7th Ave traffic between Olive and Pike</a:t>
              </a: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5841729" y="3720773"/>
              <a:ext cx="686371" cy="2711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33364" y="3720773"/>
              <a:ext cx="854109" cy="2711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4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 rot="870542">
            <a:off x="6340220" y="122758"/>
            <a:ext cx="2945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DRAFT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9144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5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7th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&amp; 8th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 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1-way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couplet</a:t>
            </a:r>
          </a:p>
        </p:txBody>
      </p:sp>
      <p:pic>
        <p:nvPicPr>
          <p:cNvPr id="5122" name="Picture 2" descr="https://p2.zdusercontent.com/attachment/485017/0rpNtFoDXUvp8yXPqd4rnFYWQ?token=eyJhbGciOiJkaXIiLCJlbmMiOiJBMTI4Q0JDLUhTMjU2In0..6w6TF0TTmc56BXIwe1nXlA.xhEeG7epOi50uez4AkCtPCi92UI2Qt2rSNxKufEN42l5KUfWUuskyb0xZl-a93m9EooV7UCb_-yUFUNxTT7siwoVNSj5fpWHGdihcgNULs4RHVMsOSxSYmjgl5_tciMGrRm4HCpUWXHNpchdGRcazyxQtvNXpy-fuSOgZ0vGgxAaAVjiiYZ7nMN4RtQP3OOmzITW_ktMEud0Sb0gwsvzRo78e-SlMehyM8Dct5BaKXY8e3rSx4fZGzzNY091yF45TeQGna3MU3Uido52tgDscqD03GVa6LfA1CMvqEdArdo.ik3ZatKJjcgCy5BXNqfOz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6618"/>
            <a:ext cx="9144000" cy="50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400800"/>
            <a:ext cx="698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*Also considering 1-way couplet with 7</a:t>
            </a:r>
            <a:r>
              <a:rPr lang="en-US" baseline="30000" dirty="0" smtClean="0">
                <a:latin typeface="Segoe UI Light" panose="020B0502040204020203" pitchFamily="34" charset="0"/>
              </a:rPr>
              <a:t>th</a:t>
            </a:r>
            <a:r>
              <a:rPr lang="en-US" dirty="0" smtClean="0">
                <a:latin typeface="Segoe UI Light" panose="020B0502040204020203" pitchFamily="34" charset="0"/>
              </a:rPr>
              <a:t> Ave PBL on west side of street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687</Words>
  <Application>Microsoft Office PowerPoint</Application>
  <PresentationFormat>On-screen Show (4:3)</PresentationFormat>
  <Paragraphs>189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Center City Bike Network SBAB briefing objectives</vt:lpstr>
      <vt:lpstr>Background</vt:lpstr>
      <vt:lpstr>Technical analysis done to date</vt:lpstr>
      <vt:lpstr>5th Ave continuous  </vt:lpstr>
      <vt:lpstr> 4th Ave continuous  </vt:lpstr>
      <vt:lpstr>4th/5th combination </vt:lpstr>
      <vt:lpstr>4th/5th combination </vt:lpstr>
      <vt:lpstr>7th Ave  2-way on east side</vt:lpstr>
      <vt:lpstr>DRAFT</vt:lpstr>
      <vt:lpstr>PowerPoint Presentation</vt:lpstr>
      <vt:lpstr>Sounding Board</vt:lpstr>
      <vt:lpstr>Sounding Board role</vt:lpstr>
      <vt:lpstr>Center City Mobility Plan Goal and deliverables</vt:lpstr>
      <vt:lpstr>Schedule</vt:lpstr>
      <vt:lpstr>Outreach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Loen</dc:creator>
  <cp:lastModifiedBy>Schellenberg, Dawn</cp:lastModifiedBy>
  <cp:revision>181</cp:revision>
  <cp:lastPrinted>2015-12-02T16:46:37Z</cp:lastPrinted>
  <dcterms:created xsi:type="dcterms:W3CDTF">2015-07-21T19:48:46Z</dcterms:created>
  <dcterms:modified xsi:type="dcterms:W3CDTF">2016-01-06T23:09:51Z</dcterms:modified>
</cp:coreProperties>
</file>