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tags/tag1.xml" ContentType="application/vnd.openxmlformats-officedocument.presentationml.tags+xml"/>
  <Override PartName="/ppt/notesSlides/notesSlide8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80" r:id="rId2"/>
    <p:sldId id="274" r:id="rId3"/>
    <p:sldId id="257" r:id="rId4"/>
    <p:sldId id="259" r:id="rId5"/>
    <p:sldId id="268" r:id="rId6"/>
    <p:sldId id="260" r:id="rId7"/>
    <p:sldId id="261" r:id="rId8"/>
    <p:sldId id="264" r:id="rId9"/>
    <p:sldId id="265" r:id="rId10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Weldin, Elizabeth" initials="WE" lastIdx="31" clrIdx="0">
    <p:extLst>
      <p:ext uri="{19B8F6BF-5375-455C-9EA6-DF929625EA0E}">
        <p15:presenceInfo xmlns:p15="http://schemas.microsoft.com/office/powerpoint/2012/main" userId="S-1-5-21-1005559283-1549754204-3747669754-88309" providerId="AD"/>
      </p:ext>
    </p:extLst>
  </p:cmAuthor>
  <p:cmAuthor id="2" name="Podowski, Mike" initials="PM" lastIdx="7" clrIdx="1">
    <p:extLst>
      <p:ext uri="{19B8F6BF-5375-455C-9EA6-DF929625EA0E}">
        <p15:presenceInfo xmlns:p15="http://schemas.microsoft.com/office/powerpoint/2012/main" userId="S-1-5-21-1005559283-1549754204-3747669754-19029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690D0"/>
    <a:srgbClr val="0065B0"/>
    <a:srgbClr val="2EA0A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6532" autoAdjust="0"/>
  </p:normalViewPr>
  <p:slideViewPr>
    <p:cSldViewPr>
      <p:cViewPr varScale="1">
        <p:scale>
          <a:sx n="112" d="100"/>
          <a:sy n="112" d="100"/>
        </p:scale>
        <p:origin x="1584" y="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commentAuthors" Target="commentAuthors.xml"/><Relationship Id="rId17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0922B00-30A6-4F7A-9533-64A3C46EBFAC}" type="doc">
      <dgm:prSet loTypeId="urn:microsoft.com/office/officeart/2005/8/layout/process3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E504BCE-2BA8-4B0B-8901-7C93867541C4}">
      <dgm:prSet phldrT="[Text]"/>
      <dgm:spPr/>
      <dgm:t>
        <a:bodyPr/>
        <a:lstStyle/>
        <a:p>
          <a:r>
            <a:rPr lang="en-US" dirty="0"/>
            <a:t>2007</a:t>
          </a:r>
        </a:p>
      </dgm:t>
    </dgm:pt>
    <dgm:pt modelId="{A29E1D5F-0BF2-4C26-ABC8-C44EA6BB99C7}" type="parTrans" cxnId="{83FCA62D-3E97-4B25-B3BD-3153F94AC79F}">
      <dgm:prSet/>
      <dgm:spPr/>
      <dgm:t>
        <a:bodyPr/>
        <a:lstStyle/>
        <a:p>
          <a:endParaRPr lang="en-US"/>
        </a:p>
      </dgm:t>
    </dgm:pt>
    <dgm:pt modelId="{A937080E-450F-49A9-97FF-F12FD7B44DFC}" type="sibTrans" cxnId="{83FCA62D-3E97-4B25-B3BD-3153F94AC79F}">
      <dgm:prSet/>
      <dgm:spPr/>
      <dgm:t>
        <a:bodyPr/>
        <a:lstStyle/>
        <a:p>
          <a:endParaRPr lang="en-US"/>
        </a:p>
      </dgm:t>
    </dgm:pt>
    <dgm:pt modelId="{2CEA2477-46E6-406D-94C0-5397DDEB4B71}">
      <dgm:prSet phldrT="[Text]"/>
      <dgm:spPr/>
      <dgm:t>
        <a:bodyPr/>
        <a:lstStyle/>
        <a:p>
          <a:r>
            <a:rPr lang="en-US" dirty="0"/>
            <a:t>Significant changes to align with SDOT’s 1</a:t>
          </a:r>
          <a:r>
            <a:rPr lang="en-US" baseline="30000" dirty="0"/>
            <a:t>st</a:t>
          </a:r>
          <a:r>
            <a:rPr lang="en-US" dirty="0"/>
            <a:t> Pedestrian Master Plan</a:t>
          </a:r>
        </a:p>
      </dgm:t>
    </dgm:pt>
    <dgm:pt modelId="{965BE105-FFA6-4251-AC1A-2C41201EFE31}" type="parTrans" cxnId="{7E8B0C0A-938A-4641-AFB1-FF24C21FB9D0}">
      <dgm:prSet/>
      <dgm:spPr/>
      <dgm:t>
        <a:bodyPr/>
        <a:lstStyle/>
        <a:p>
          <a:endParaRPr lang="en-US"/>
        </a:p>
      </dgm:t>
    </dgm:pt>
    <dgm:pt modelId="{7EF3E801-7617-44D5-AF3A-9644C890EC34}" type="sibTrans" cxnId="{7E8B0C0A-938A-4641-AFB1-FF24C21FB9D0}">
      <dgm:prSet/>
      <dgm:spPr/>
      <dgm:t>
        <a:bodyPr/>
        <a:lstStyle/>
        <a:p>
          <a:endParaRPr lang="en-US"/>
        </a:p>
      </dgm:t>
    </dgm:pt>
    <dgm:pt modelId="{D0CC19B9-0E55-44FB-A1B0-7C1AA5FD2C4B}">
      <dgm:prSet phldrT="[Text]"/>
      <dgm:spPr>
        <a:solidFill>
          <a:schemeClr val="bg2"/>
        </a:solidFill>
      </dgm:spPr>
      <dgm:t>
        <a:bodyPr/>
        <a:lstStyle/>
        <a:p>
          <a:r>
            <a:rPr lang="en-US" dirty="0"/>
            <a:t>2009</a:t>
          </a:r>
        </a:p>
      </dgm:t>
    </dgm:pt>
    <dgm:pt modelId="{9EE71ACD-391E-422C-B538-0BF9E6C44AF4}" type="parTrans" cxnId="{6D6CAF7C-D3E1-4862-B154-48F47E66864F}">
      <dgm:prSet/>
      <dgm:spPr/>
      <dgm:t>
        <a:bodyPr/>
        <a:lstStyle/>
        <a:p>
          <a:endParaRPr lang="en-US"/>
        </a:p>
      </dgm:t>
    </dgm:pt>
    <dgm:pt modelId="{8AA3C248-758F-49DA-9486-34D8022158DB}" type="sibTrans" cxnId="{6D6CAF7C-D3E1-4862-B154-48F47E66864F}">
      <dgm:prSet/>
      <dgm:spPr/>
      <dgm:t>
        <a:bodyPr/>
        <a:lstStyle/>
        <a:p>
          <a:endParaRPr lang="en-US"/>
        </a:p>
      </dgm:t>
    </dgm:pt>
    <dgm:pt modelId="{DE659775-E95E-4B4F-9B20-B546EAF85BE3}">
      <dgm:prSet phldrT="[Text]"/>
      <dgm:spPr/>
      <dgm:t>
        <a:bodyPr/>
        <a:lstStyle/>
        <a:p>
          <a:r>
            <a:rPr lang="en-US" dirty="0"/>
            <a:t>Pedestrian Master Plan adoption</a:t>
          </a:r>
        </a:p>
      </dgm:t>
    </dgm:pt>
    <dgm:pt modelId="{813CE918-DE9D-4A1C-A2C6-33504572C1CC}" type="parTrans" cxnId="{7A6EB762-D6F8-427A-A3F9-86A3F46F4386}">
      <dgm:prSet/>
      <dgm:spPr/>
      <dgm:t>
        <a:bodyPr/>
        <a:lstStyle/>
        <a:p>
          <a:endParaRPr lang="en-US"/>
        </a:p>
      </dgm:t>
    </dgm:pt>
    <dgm:pt modelId="{2B6BE699-8374-4CB0-9732-6FE1EF9FA750}" type="sibTrans" cxnId="{7A6EB762-D6F8-427A-A3F9-86A3F46F4386}">
      <dgm:prSet/>
      <dgm:spPr/>
      <dgm:t>
        <a:bodyPr/>
        <a:lstStyle/>
        <a:p>
          <a:endParaRPr lang="en-US"/>
        </a:p>
      </dgm:t>
    </dgm:pt>
    <dgm:pt modelId="{AA1A601F-0051-4291-AF4D-69F2CCA77EE4}">
      <dgm:prSet phldrT="[Text]"/>
      <dgm:spPr/>
      <dgm:t>
        <a:bodyPr/>
        <a:lstStyle/>
        <a:p>
          <a:r>
            <a:rPr lang="en-US" dirty="0"/>
            <a:t>2009-2017</a:t>
          </a:r>
        </a:p>
      </dgm:t>
    </dgm:pt>
    <dgm:pt modelId="{E4FC8031-B446-4E6B-A697-474721942AD4}" type="parTrans" cxnId="{35481D03-17B7-4AC0-B55C-213DE720AB9C}">
      <dgm:prSet/>
      <dgm:spPr/>
      <dgm:t>
        <a:bodyPr/>
        <a:lstStyle/>
        <a:p>
          <a:endParaRPr lang="en-US"/>
        </a:p>
      </dgm:t>
    </dgm:pt>
    <dgm:pt modelId="{AE37FF71-60BC-4549-ACF3-23317786880F}" type="sibTrans" cxnId="{35481D03-17B7-4AC0-B55C-213DE720AB9C}">
      <dgm:prSet/>
      <dgm:spPr/>
      <dgm:t>
        <a:bodyPr/>
        <a:lstStyle/>
        <a:p>
          <a:endParaRPr lang="en-US"/>
        </a:p>
      </dgm:t>
    </dgm:pt>
    <dgm:pt modelId="{827DFDE7-6885-4A96-B1E2-F4C1186A4685}">
      <dgm:prSet phldrT="[Text]"/>
      <dgm:spPr/>
      <dgm:t>
        <a:bodyPr/>
        <a:lstStyle/>
        <a:p>
          <a:r>
            <a:rPr lang="en-US" dirty="0"/>
            <a:t>Minor text edits</a:t>
          </a:r>
        </a:p>
      </dgm:t>
    </dgm:pt>
    <dgm:pt modelId="{96DF4256-B126-4534-AE3A-5DF2F8126EE3}" type="parTrans" cxnId="{3024FF7F-ED7C-4271-83DD-6E01C58DD8DF}">
      <dgm:prSet/>
      <dgm:spPr/>
      <dgm:t>
        <a:bodyPr/>
        <a:lstStyle/>
        <a:p>
          <a:endParaRPr lang="en-US"/>
        </a:p>
      </dgm:t>
    </dgm:pt>
    <dgm:pt modelId="{71A3AAF4-2A05-4ACF-AA6D-0A430087A581}" type="sibTrans" cxnId="{3024FF7F-ED7C-4271-83DD-6E01C58DD8DF}">
      <dgm:prSet/>
      <dgm:spPr/>
      <dgm:t>
        <a:bodyPr/>
        <a:lstStyle/>
        <a:p>
          <a:endParaRPr lang="en-US"/>
        </a:p>
      </dgm:t>
    </dgm:pt>
    <dgm:pt modelId="{41C07A47-717F-42CE-BB93-BCF595EBEAF1}">
      <dgm:prSet/>
      <dgm:spPr>
        <a:solidFill>
          <a:schemeClr val="bg2"/>
        </a:solidFill>
      </dgm:spPr>
      <dgm:t>
        <a:bodyPr/>
        <a:lstStyle/>
        <a:p>
          <a:r>
            <a:rPr lang="en-US" dirty="0"/>
            <a:t>2017</a:t>
          </a:r>
        </a:p>
      </dgm:t>
    </dgm:pt>
    <dgm:pt modelId="{56B76BF8-DAA9-44AA-B5EB-7765AB011D7B}" type="parTrans" cxnId="{A73391DE-4B6B-4508-BC04-4A90C5D9838B}">
      <dgm:prSet/>
      <dgm:spPr/>
      <dgm:t>
        <a:bodyPr/>
        <a:lstStyle/>
        <a:p>
          <a:endParaRPr lang="en-US"/>
        </a:p>
      </dgm:t>
    </dgm:pt>
    <dgm:pt modelId="{8B1F3BA7-C421-4FFB-AC8E-9B9CAAF22223}" type="sibTrans" cxnId="{A73391DE-4B6B-4508-BC04-4A90C5D9838B}">
      <dgm:prSet/>
      <dgm:spPr/>
      <dgm:t>
        <a:bodyPr/>
        <a:lstStyle/>
        <a:p>
          <a:endParaRPr lang="en-US"/>
        </a:p>
      </dgm:t>
    </dgm:pt>
    <dgm:pt modelId="{39DCF648-D09A-4CA1-936D-5901998F1A5D}">
      <dgm:prSet/>
      <dgm:spPr/>
      <dgm:t>
        <a:bodyPr/>
        <a:lstStyle/>
        <a:p>
          <a:r>
            <a:rPr lang="en-US" dirty="0"/>
            <a:t>2018</a:t>
          </a:r>
        </a:p>
      </dgm:t>
    </dgm:pt>
    <dgm:pt modelId="{479A9689-62B0-40B4-9E49-FCB209E2F993}" type="parTrans" cxnId="{1CDCC828-C67C-4AFA-9E66-FE4891C062AB}">
      <dgm:prSet/>
      <dgm:spPr/>
      <dgm:t>
        <a:bodyPr/>
        <a:lstStyle/>
        <a:p>
          <a:endParaRPr lang="en-US"/>
        </a:p>
      </dgm:t>
    </dgm:pt>
    <dgm:pt modelId="{56486AEA-32CF-4B79-80A3-4AD603711F93}" type="sibTrans" cxnId="{1CDCC828-C67C-4AFA-9E66-FE4891C062AB}">
      <dgm:prSet/>
      <dgm:spPr/>
      <dgm:t>
        <a:bodyPr/>
        <a:lstStyle/>
        <a:p>
          <a:endParaRPr lang="en-US"/>
        </a:p>
      </dgm:t>
    </dgm:pt>
    <dgm:pt modelId="{F901706E-F3E7-4E95-8C52-38DD31D29C43}">
      <dgm:prSet/>
      <dgm:spPr/>
      <dgm:t>
        <a:bodyPr/>
        <a:lstStyle/>
        <a:p>
          <a:r>
            <a:rPr lang="en-US" dirty="0"/>
            <a:t>Pedestrian Master Plan update</a:t>
          </a:r>
        </a:p>
      </dgm:t>
    </dgm:pt>
    <dgm:pt modelId="{17804442-6A62-424C-BDB9-7EF12B2C8DC1}" type="parTrans" cxnId="{9A4414E6-7548-4EA8-A881-3C0CFAA9A325}">
      <dgm:prSet/>
      <dgm:spPr/>
      <dgm:t>
        <a:bodyPr/>
        <a:lstStyle/>
        <a:p>
          <a:endParaRPr lang="en-US"/>
        </a:p>
      </dgm:t>
    </dgm:pt>
    <dgm:pt modelId="{E289C8BF-0216-46B2-B7D4-0369C4D52801}" type="sibTrans" cxnId="{9A4414E6-7548-4EA8-A881-3C0CFAA9A325}">
      <dgm:prSet/>
      <dgm:spPr/>
      <dgm:t>
        <a:bodyPr/>
        <a:lstStyle/>
        <a:p>
          <a:endParaRPr lang="en-US"/>
        </a:p>
      </dgm:t>
    </dgm:pt>
    <dgm:pt modelId="{F4ECC8B2-F032-4D5C-B1F8-97D403784D1F}">
      <dgm:prSet/>
      <dgm:spPr/>
      <dgm:t>
        <a:bodyPr/>
        <a:lstStyle/>
        <a:p>
          <a:r>
            <a:rPr lang="en-US" dirty="0"/>
            <a:t>Proposed update to include curb ramps and curbs as part of the pedestrian access and circulation</a:t>
          </a:r>
        </a:p>
      </dgm:t>
    </dgm:pt>
    <dgm:pt modelId="{A7A32C64-5CCB-4939-A2AE-C2696A8371C9}" type="parTrans" cxnId="{90399294-BC3F-4D0B-9416-71295255532B}">
      <dgm:prSet/>
      <dgm:spPr/>
      <dgm:t>
        <a:bodyPr/>
        <a:lstStyle/>
        <a:p>
          <a:endParaRPr lang="en-US"/>
        </a:p>
      </dgm:t>
    </dgm:pt>
    <dgm:pt modelId="{187CE39E-3F2E-4C5D-9F2A-4B22C2283CA7}" type="sibTrans" cxnId="{90399294-BC3F-4D0B-9416-71295255532B}">
      <dgm:prSet/>
      <dgm:spPr/>
      <dgm:t>
        <a:bodyPr/>
        <a:lstStyle/>
        <a:p>
          <a:endParaRPr lang="en-US"/>
        </a:p>
      </dgm:t>
    </dgm:pt>
    <dgm:pt modelId="{B05E2235-F3FC-4CED-B769-19386C81483D}" type="pres">
      <dgm:prSet presAssocID="{D0922B00-30A6-4F7A-9533-64A3C46EBFAC}" presName="linearFlow" presStyleCnt="0">
        <dgm:presLayoutVars>
          <dgm:dir/>
          <dgm:animLvl val="lvl"/>
          <dgm:resizeHandles val="exact"/>
        </dgm:presLayoutVars>
      </dgm:prSet>
      <dgm:spPr/>
    </dgm:pt>
    <dgm:pt modelId="{4A1DCFC5-C840-41B0-9774-5588ADDCDF4C}" type="pres">
      <dgm:prSet presAssocID="{3E504BCE-2BA8-4B0B-8901-7C93867541C4}" presName="composite" presStyleCnt="0"/>
      <dgm:spPr/>
    </dgm:pt>
    <dgm:pt modelId="{D74E38D1-ED49-4701-BDC7-B33BFF5365DE}" type="pres">
      <dgm:prSet presAssocID="{3E504BCE-2BA8-4B0B-8901-7C93867541C4}" presName="parTx" presStyleLbl="node1" presStyleIdx="0" presStyleCnt="5">
        <dgm:presLayoutVars>
          <dgm:chMax val="0"/>
          <dgm:chPref val="0"/>
          <dgm:bulletEnabled val="1"/>
        </dgm:presLayoutVars>
      </dgm:prSet>
      <dgm:spPr/>
    </dgm:pt>
    <dgm:pt modelId="{D47AC6AF-7F4A-4F3D-8765-62B6C82078DA}" type="pres">
      <dgm:prSet presAssocID="{3E504BCE-2BA8-4B0B-8901-7C93867541C4}" presName="parSh" presStyleLbl="node1" presStyleIdx="0" presStyleCnt="5"/>
      <dgm:spPr/>
    </dgm:pt>
    <dgm:pt modelId="{6881F04A-373E-4F6C-B92E-DF431D6EC2C8}" type="pres">
      <dgm:prSet presAssocID="{3E504BCE-2BA8-4B0B-8901-7C93867541C4}" presName="desTx" presStyleLbl="fgAcc1" presStyleIdx="0" presStyleCnt="5">
        <dgm:presLayoutVars>
          <dgm:bulletEnabled val="1"/>
        </dgm:presLayoutVars>
      </dgm:prSet>
      <dgm:spPr/>
    </dgm:pt>
    <dgm:pt modelId="{E9277751-575B-4BC4-8B2F-E7009504BD9F}" type="pres">
      <dgm:prSet presAssocID="{A937080E-450F-49A9-97FF-F12FD7B44DFC}" presName="sibTrans" presStyleLbl="sibTrans2D1" presStyleIdx="0" presStyleCnt="4"/>
      <dgm:spPr/>
    </dgm:pt>
    <dgm:pt modelId="{1D46CD33-DEA3-4229-AB30-3D59D38BA444}" type="pres">
      <dgm:prSet presAssocID="{A937080E-450F-49A9-97FF-F12FD7B44DFC}" presName="connTx" presStyleLbl="sibTrans2D1" presStyleIdx="0" presStyleCnt="4"/>
      <dgm:spPr/>
    </dgm:pt>
    <dgm:pt modelId="{D4442695-843C-41B3-83A5-A2C55D256F67}" type="pres">
      <dgm:prSet presAssocID="{D0CC19B9-0E55-44FB-A1B0-7C1AA5FD2C4B}" presName="composite" presStyleCnt="0"/>
      <dgm:spPr/>
    </dgm:pt>
    <dgm:pt modelId="{7C523575-A8B1-4161-9F51-2C470278271F}" type="pres">
      <dgm:prSet presAssocID="{D0CC19B9-0E55-44FB-A1B0-7C1AA5FD2C4B}" presName="parTx" presStyleLbl="node1" presStyleIdx="0" presStyleCnt="5">
        <dgm:presLayoutVars>
          <dgm:chMax val="0"/>
          <dgm:chPref val="0"/>
          <dgm:bulletEnabled val="1"/>
        </dgm:presLayoutVars>
      </dgm:prSet>
      <dgm:spPr/>
    </dgm:pt>
    <dgm:pt modelId="{E10B5111-8837-4716-AF3D-1DC01D7FABF5}" type="pres">
      <dgm:prSet presAssocID="{D0CC19B9-0E55-44FB-A1B0-7C1AA5FD2C4B}" presName="parSh" presStyleLbl="node1" presStyleIdx="1" presStyleCnt="5"/>
      <dgm:spPr/>
    </dgm:pt>
    <dgm:pt modelId="{7DF35124-6032-4886-8351-FA4E6B236542}" type="pres">
      <dgm:prSet presAssocID="{D0CC19B9-0E55-44FB-A1B0-7C1AA5FD2C4B}" presName="desTx" presStyleLbl="fgAcc1" presStyleIdx="1" presStyleCnt="5">
        <dgm:presLayoutVars>
          <dgm:bulletEnabled val="1"/>
        </dgm:presLayoutVars>
      </dgm:prSet>
      <dgm:spPr/>
    </dgm:pt>
    <dgm:pt modelId="{45DEF941-5388-459F-8996-DCF2A157104C}" type="pres">
      <dgm:prSet presAssocID="{8AA3C248-758F-49DA-9486-34D8022158DB}" presName="sibTrans" presStyleLbl="sibTrans2D1" presStyleIdx="1" presStyleCnt="4"/>
      <dgm:spPr/>
    </dgm:pt>
    <dgm:pt modelId="{7326650E-6C41-4BE8-98BB-F15383ABB5EF}" type="pres">
      <dgm:prSet presAssocID="{8AA3C248-758F-49DA-9486-34D8022158DB}" presName="connTx" presStyleLbl="sibTrans2D1" presStyleIdx="1" presStyleCnt="4"/>
      <dgm:spPr/>
    </dgm:pt>
    <dgm:pt modelId="{02E696E9-6A32-444D-802B-7CEA3160B52A}" type="pres">
      <dgm:prSet presAssocID="{AA1A601F-0051-4291-AF4D-69F2CCA77EE4}" presName="composite" presStyleCnt="0"/>
      <dgm:spPr/>
    </dgm:pt>
    <dgm:pt modelId="{05292E34-7339-4769-8491-C97027F3F347}" type="pres">
      <dgm:prSet presAssocID="{AA1A601F-0051-4291-AF4D-69F2CCA77EE4}" presName="parTx" presStyleLbl="node1" presStyleIdx="1" presStyleCnt="5">
        <dgm:presLayoutVars>
          <dgm:chMax val="0"/>
          <dgm:chPref val="0"/>
          <dgm:bulletEnabled val="1"/>
        </dgm:presLayoutVars>
      </dgm:prSet>
      <dgm:spPr/>
    </dgm:pt>
    <dgm:pt modelId="{29989491-102C-47E5-AA2F-03E893B1A268}" type="pres">
      <dgm:prSet presAssocID="{AA1A601F-0051-4291-AF4D-69F2CCA77EE4}" presName="parSh" presStyleLbl="node1" presStyleIdx="2" presStyleCnt="5"/>
      <dgm:spPr/>
    </dgm:pt>
    <dgm:pt modelId="{BA702D11-BE7C-40A6-9327-04D820893084}" type="pres">
      <dgm:prSet presAssocID="{AA1A601F-0051-4291-AF4D-69F2CCA77EE4}" presName="desTx" presStyleLbl="fgAcc1" presStyleIdx="2" presStyleCnt="5">
        <dgm:presLayoutVars>
          <dgm:bulletEnabled val="1"/>
        </dgm:presLayoutVars>
      </dgm:prSet>
      <dgm:spPr/>
    </dgm:pt>
    <dgm:pt modelId="{0BAA72F0-513C-475E-A871-3CF25F742F2C}" type="pres">
      <dgm:prSet presAssocID="{AE37FF71-60BC-4549-ACF3-23317786880F}" presName="sibTrans" presStyleLbl="sibTrans2D1" presStyleIdx="2" presStyleCnt="4"/>
      <dgm:spPr/>
    </dgm:pt>
    <dgm:pt modelId="{18325F5D-565D-40EE-A67D-463C32AB76AE}" type="pres">
      <dgm:prSet presAssocID="{AE37FF71-60BC-4549-ACF3-23317786880F}" presName="connTx" presStyleLbl="sibTrans2D1" presStyleIdx="2" presStyleCnt="4"/>
      <dgm:spPr/>
    </dgm:pt>
    <dgm:pt modelId="{AE8CCE85-F69B-4E6D-9C6B-B9E47E7E662D}" type="pres">
      <dgm:prSet presAssocID="{41C07A47-717F-42CE-BB93-BCF595EBEAF1}" presName="composite" presStyleCnt="0"/>
      <dgm:spPr/>
    </dgm:pt>
    <dgm:pt modelId="{EDDEDA30-E05B-412A-ABAA-9CC31AF21A95}" type="pres">
      <dgm:prSet presAssocID="{41C07A47-717F-42CE-BB93-BCF595EBEAF1}" presName="parTx" presStyleLbl="node1" presStyleIdx="2" presStyleCnt="5">
        <dgm:presLayoutVars>
          <dgm:chMax val="0"/>
          <dgm:chPref val="0"/>
          <dgm:bulletEnabled val="1"/>
        </dgm:presLayoutVars>
      </dgm:prSet>
      <dgm:spPr/>
    </dgm:pt>
    <dgm:pt modelId="{DB22BA41-21FA-49C5-A7D8-2878439ACF0A}" type="pres">
      <dgm:prSet presAssocID="{41C07A47-717F-42CE-BB93-BCF595EBEAF1}" presName="parSh" presStyleLbl="node1" presStyleIdx="3" presStyleCnt="5"/>
      <dgm:spPr/>
    </dgm:pt>
    <dgm:pt modelId="{1DB1806B-CFDB-4434-8FF4-108942DF3101}" type="pres">
      <dgm:prSet presAssocID="{41C07A47-717F-42CE-BB93-BCF595EBEAF1}" presName="desTx" presStyleLbl="fgAcc1" presStyleIdx="3" presStyleCnt="5">
        <dgm:presLayoutVars>
          <dgm:bulletEnabled val="1"/>
        </dgm:presLayoutVars>
      </dgm:prSet>
      <dgm:spPr/>
    </dgm:pt>
    <dgm:pt modelId="{D0CCA183-2CB1-4A18-ACAC-4B5F19BCD0B5}" type="pres">
      <dgm:prSet presAssocID="{8B1F3BA7-C421-4FFB-AC8E-9B9CAAF22223}" presName="sibTrans" presStyleLbl="sibTrans2D1" presStyleIdx="3" presStyleCnt="4"/>
      <dgm:spPr/>
    </dgm:pt>
    <dgm:pt modelId="{F46F2096-32EE-4836-AA7C-CA514EB17E81}" type="pres">
      <dgm:prSet presAssocID="{8B1F3BA7-C421-4FFB-AC8E-9B9CAAF22223}" presName="connTx" presStyleLbl="sibTrans2D1" presStyleIdx="3" presStyleCnt="4"/>
      <dgm:spPr/>
    </dgm:pt>
    <dgm:pt modelId="{83558751-F43E-42B1-90D2-BF4CF5810D67}" type="pres">
      <dgm:prSet presAssocID="{39DCF648-D09A-4CA1-936D-5901998F1A5D}" presName="composite" presStyleCnt="0"/>
      <dgm:spPr/>
    </dgm:pt>
    <dgm:pt modelId="{18024827-46B0-44EC-AD82-5B52E40BC02A}" type="pres">
      <dgm:prSet presAssocID="{39DCF648-D09A-4CA1-936D-5901998F1A5D}" presName="parTx" presStyleLbl="node1" presStyleIdx="3" presStyleCnt="5">
        <dgm:presLayoutVars>
          <dgm:chMax val="0"/>
          <dgm:chPref val="0"/>
          <dgm:bulletEnabled val="1"/>
        </dgm:presLayoutVars>
      </dgm:prSet>
      <dgm:spPr/>
    </dgm:pt>
    <dgm:pt modelId="{3CA5DDE3-B0B0-49AD-9C07-01F90042FAE6}" type="pres">
      <dgm:prSet presAssocID="{39DCF648-D09A-4CA1-936D-5901998F1A5D}" presName="parSh" presStyleLbl="node1" presStyleIdx="4" presStyleCnt="5"/>
      <dgm:spPr/>
    </dgm:pt>
    <dgm:pt modelId="{1827F773-00D9-4930-9F49-A1E01EF05AB4}" type="pres">
      <dgm:prSet presAssocID="{39DCF648-D09A-4CA1-936D-5901998F1A5D}" presName="desTx" presStyleLbl="fgAcc1" presStyleIdx="4" presStyleCnt="5">
        <dgm:presLayoutVars>
          <dgm:bulletEnabled val="1"/>
        </dgm:presLayoutVars>
      </dgm:prSet>
      <dgm:spPr/>
    </dgm:pt>
  </dgm:ptLst>
  <dgm:cxnLst>
    <dgm:cxn modelId="{5F65B100-C742-410A-996F-738B54B06B95}" type="presOf" srcId="{AE37FF71-60BC-4549-ACF3-23317786880F}" destId="{18325F5D-565D-40EE-A67D-463C32AB76AE}" srcOrd="1" destOrd="0" presId="urn:microsoft.com/office/officeart/2005/8/layout/process3"/>
    <dgm:cxn modelId="{35481D03-17B7-4AC0-B55C-213DE720AB9C}" srcId="{D0922B00-30A6-4F7A-9533-64A3C46EBFAC}" destId="{AA1A601F-0051-4291-AF4D-69F2CCA77EE4}" srcOrd="2" destOrd="0" parTransId="{E4FC8031-B446-4E6B-A697-474721942AD4}" sibTransId="{AE37FF71-60BC-4549-ACF3-23317786880F}"/>
    <dgm:cxn modelId="{7E8B0C0A-938A-4641-AFB1-FF24C21FB9D0}" srcId="{3E504BCE-2BA8-4B0B-8901-7C93867541C4}" destId="{2CEA2477-46E6-406D-94C0-5397DDEB4B71}" srcOrd="0" destOrd="0" parTransId="{965BE105-FFA6-4251-AC1A-2C41201EFE31}" sibTransId="{7EF3E801-7617-44D5-AF3A-9644C890EC34}"/>
    <dgm:cxn modelId="{D316AA0A-47B6-4CBB-86AF-E2CF32CB9138}" type="presOf" srcId="{AA1A601F-0051-4291-AF4D-69F2CCA77EE4}" destId="{05292E34-7339-4769-8491-C97027F3F347}" srcOrd="0" destOrd="0" presId="urn:microsoft.com/office/officeart/2005/8/layout/process3"/>
    <dgm:cxn modelId="{7AF5BD12-EA0B-40C2-AB46-DE4D79399109}" type="presOf" srcId="{2CEA2477-46E6-406D-94C0-5397DDEB4B71}" destId="{6881F04A-373E-4F6C-B92E-DF431D6EC2C8}" srcOrd="0" destOrd="0" presId="urn:microsoft.com/office/officeart/2005/8/layout/process3"/>
    <dgm:cxn modelId="{F5F8BB1F-8826-41EA-B16C-51CBF0C8EF95}" type="presOf" srcId="{8AA3C248-758F-49DA-9486-34D8022158DB}" destId="{7326650E-6C41-4BE8-98BB-F15383ABB5EF}" srcOrd="1" destOrd="0" presId="urn:microsoft.com/office/officeart/2005/8/layout/process3"/>
    <dgm:cxn modelId="{5A4A8C26-74BC-4C72-8E1F-CA7174D3E2CA}" type="presOf" srcId="{8B1F3BA7-C421-4FFB-AC8E-9B9CAAF22223}" destId="{F46F2096-32EE-4836-AA7C-CA514EB17E81}" srcOrd="1" destOrd="0" presId="urn:microsoft.com/office/officeart/2005/8/layout/process3"/>
    <dgm:cxn modelId="{1CDCC828-C67C-4AFA-9E66-FE4891C062AB}" srcId="{D0922B00-30A6-4F7A-9533-64A3C46EBFAC}" destId="{39DCF648-D09A-4CA1-936D-5901998F1A5D}" srcOrd="4" destOrd="0" parTransId="{479A9689-62B0-40B4-9E49-FCB209E2F993}" sibTransId="{56486AEA-32CF-4B79-80A3-4AD603711F93}"/>
    <dgm:cxn modelId="{1CD4262A-154D-4288-85E4-3D8888C4607C}" type="presOf" srcId="{8B1F3BA7-C421-4FFB-AC8E-9B9CAAF22223}" destId="{D0CCA183-2CB1-4A18-ACAC-4B5F19BCD0B5}" srcOrd="0" destOrd="0" presId="urn:microsoft.com/office/officeart/2005/8/layout/process3"/>
    <dgm:cxn modelId="{60A0C62C-2385-4326-9286-887EDFBCE04D}" type="presOf" srcId="{A937080E-450F-49A9-97FF-F12FD7B44DFC}" destId="{E9277751-575B-4BC4-8B2F-E7009504BD9F}" srcOrd="0" destOrd="0" presId="urn:microsoft.com/office/officeart/2005/8/layout/process3"/>
    <dgm:cxn modelId="{83FCA62D-3E97-4B25-B3BD-3153F94AC79F}" srcId="{D0922B00-30A6-4F7A-9533-64A3C46EBFAC}" destId="{3E504BCE-2BA8-4B0B-8901-7C93867541C4}" srcOrd="0" destOrd="0" parTransId="{A29E1D5F-0BF2-4C26-ABC8-C44EA6BB99C7}" sibTransId="{A937080E-450F-49A9-97FF-F12FD7B44DFC}"/>
    <dgm:cxn modelId="{6233BD3A-41A6-4CB2-A82F-5270932C83D5}" type="presOf" srcId="{D0CC19B9-0E55-44FB-A1B0-7C1AA5FD2C4B}" destId="{E10B5111-8837-4716-AF3D-1DC01D7FABF5}" srcOrd="1" destOrd="0" presId="urn:microsoft.com/office/officeart/2005/8/layout/process3"/>
    <dgm:cxn modelId="{2C1DF85F-1946-47B6-A8D3-62493E0E8D1B}" type="presOf" srcId="{827DFDE7-6885-4A96-B1E2-F4C1186A4685}" destId="{BA702D11-BE7C-40A6-9327-04D820893084}" srcOrd="0" destOrd="0" presId="urn:microsoft.com/office/officeart/2005/8/layout/process3"/>
    <dgm:cxn modelId="{7A6EB762-D6F8-427A-A3F9-86A3F46F4386}" srcId="{D0CC19B9-0E55-44FB-A1B0-7C1AA5FD2C4B}" destId="{DE659775-E95E-4B4F-9B20-B546EAF85BE3}" srcOrd="0" destOrd="0" parTransId="{813CE918-DE9D-4A1C-A2C6-33504572C1CC}" sibTransId="{2B6BE699-8374-4CB0-9732-6FE1EF9FA750}"/>
    <dgm:cxn modelId="{BDC19344-79BF-4816-9BAE-569845B11629}" type="presOf" srcId="{AA1A601F-0051-4291-AF4D-69F2CCA77EE4}" destId="{29989491-102C-47E5-AA2F-03E893B1A268}" srcOrd="1" destOrd="0" presId="urn:microsoft.com/office/officeart/2005/8/layout/process3"/>
    <dgm:cxn modelId="{BA93966D-E903-4F7D-A050-85960A81A4BC}" type="presOf" srcId="{D0922B00-30A6-4F7A-9533-64A3C46EBFAC}" destId="{B05E2235-F3FC-4CED-B769-19386C81483D}" srcOrd="0" destOrd="0" presId="urn:microsoft.com/office/officeart/2005/8/layout/process3"/>
    <dgm:cxn modelId="{38CD7157-F753-4346-8B22-003165C46722}" type="presOf" srcId="{39DCF648-D09A-4CA1-936D-5901998F1A5D}" destId="{3CA5DDE3-B0B0-49AD-9C07-01F90042FAE6}" srcOrd="1" destOrd="0" presId="urn:microsoft.com/office/officeart/2005/8/layout/process3"/>
    <dgm:cxn modelId="{6D6CAF7C-D3E1-4862-B154-48F47E66864F}" srcId="{D0922B00-30A6-4F7A-9533-64A3C46EBFAC}" destId="{D0CC19B9-0E55-44FB-A1B0-7C1AA5FD2C4B}" srcOrd="1" destOrd="0" parTransId="{9EE71ACD-391E-422C-B538-0BF9E6C44AF4}" sibTransId="{8AA3C248-758F-49DA-9486-34D8022158DB}"/>
    <dgm:cxn modelId="{3024FF7F-ED7C-4271-83DD-6E01C58DD8DF}" srcId="{AA1A601F-0051-4291-AF4D-69F2CCA77EE4}" destId="{827DFDE7-6885-4A96-B1E2-F4C1186A4685}" srcOrd="0" destOrd="0" parTransId="{96DF4256-B126-4534-AE3A-5DF2F8126EE3}" sibTransId="{71A3AAF4-2A05-4ACF-AA6D-0A430087A581}"/>
    <dgm:cxn modelId="{90399294-BC3F-4D0B-9416-71295255532B}" srcId="{39DCF648-D09A-4CA1-936D-5901998F1A5D}" destId="{F4ECC8B2-F032-4D5C-B1F8-97D403784D1F}" srcOrd="0" destOrd="0" parTransId="{A7A32C64-5CCB-4939-A2AE-C2696A8371C9}" sibTransId="{187CE39E-3F2E-4C5D-9F2A-4B22C2283CA7}"/>
    <dgm:cxn modelId="{52494A9C-9FFD-459B-836A-D5684CB05A52}" type="presOf" srcId="{DE659775-E95E-4B4F-9B20-B546EAF85BE3}" destId="{7DF35124-6032-4886-8351-FA4E6B236542}" srcOrd="0" destOrd="0" presId="urn:microsoft.com/office/officeart/2005/8/layout/process3"/>
    <dgm:cxn modelId="{5509A4A1-3961-424C-BEB8-EF9F7FBFAAE1}" type="presOf" srcId="{F4ECC8B2-F032-4D5C-B1F8-97D403784D1F}" destId="{1827F773-00D9-4930-9F49-A1E01EF05AB4}" srcOrd="0" destOrd="0" presId="urn:microsoft.com/office/officeart/2005/8/layout/process3"/>
    <dgm:cxn modelId="{70AF54A3-0B20-4924-A7E9-38A73F35AD48}" type="presOf" srcId="{D0CC19B9-0E55-44FB-A1B0-7C1AA5FD2C4B}" destId="{7C523575-A8B1-4161-9F51-2C470278271F}" srcOrd="0" destOrd="0" presId="urn:microsoft.com/office/officeart/2005/8/layout/process3"/>
    <dgm:cxn modelId="{17E43FB1-10F8-4CFD-B9B6-A96EE6F72C83}" type="presOf" srcId="{3E504BCE-2BA8-4B0B-8901-7C93867541C4}" destId="{D47AC6AF-7F4A-4F3D-8765-62B6C82078DA}" srcOrd="1" destOrd="0" presId="urn:microsoft.com/office/officeart/2005/8/layout/process3"/>
    <dgm:cxn modelId="{D4E53EC0-B4A4-4D11-9882-7C1FABF60F35}" type="presOf" srcId="{F901706E-F3E7-4E95-8C52-38DD31D29C43}" destId="{1DB1806B-CFDB-4434-8FF4-108942DF3101}" srcOrd="0" destOrd="0" presId="urn:microsoft.com/office/officeart/2005/8/layout/process3"/>
    <dgm:cxn modelId="{401CE7C0-AF31-4F8A-B7B7-05180DB21BF4}" type="presOf" srcId="{8AA3C248-758F-49DA-9486-34D8022158DB}" destId="{45DEF941-5388-459F-8996-DCF2A157104C}" srcOrd="0" destOrd="0" presId="urn:microsoft.com/office/officeart/2005/8/layout/process3"/>
    <dgm:cxn modelId="{74F8F6D1-4C84-4D7B-B19A-7C4ACEDADDD3}" type="presOf" srcId="{39DCF648-D09A-4CA1-936D-5901998F1A5D}" destId="{18024827-46B0-44EC-AD82-5B52E40BC02A}" srcOrd="0" destOrd="0" presId="urn:microsoft.com/office/officeart/2005/8/layout/process3"/>
    <dgm:cxn modelId="{0DF136D5-FA77-4742-ACAC-E6A056D4BDC7}" type="presOf" srcId="{3E504BCE-2BA8-4B0B-8901-7C93867541C4}" destId="{D74E38D1-ED49-4701-BDC7-B33BFF5365DE}" srcOrd="0" destOrd="0" presId="urn:microsoft.com/office/officeart/2005/8/layout/process3"/>
    <dgm:cxn modelId="{A73391DE-4B6B-4508-BC04-4A90C5D9838B}" srcId="{D0922B00-30A6-4F7A-9533-64A3C46EBFAC}" destId="{41C07A47-717F-42CE-BB93-BCF595EBEAF1}" srcOrd="3" destOrd="0" parTransId="{56B76BF8-DAA9-44AA-B5EB-7765AB011D7B}" sibTransId="{8B1F3BA7-C421-4FFB-AC8E-9B9CAAF22223}"/>
    <dgm:cxn modelId="{504E3AE0-3F69-4323-BDBD-FD8653D80BCF}" type="presOf" srcId="{A937080E-450F-49A9-97FF-F12FD7B44DFC}" destId="{1D46CD33-DEA3-4229-AB30-3D59D38BA444}" srcOrd="1" destOrd="0" presId="urn:microsoft.com/office/officeart/2005/8/layout/process3"/>
    <dgm:cxn modelId="{9A4414E6-7548-4EA8-A881-3C0CFAA9A325}" srcId="{41C07A47-717F-42CE-BB93-BCF595EBEAF1}" destId="{F901706E-F3E7-4E95-8C52-38DD31D29C43}" srcOrd="0" destOrd="0" parTransId="{17804442-6A62-424C-BDB9-7EF12B2C8DC1}" sibTransId="{E289C8BF-0216-46B2-B7D4-0369C4D52801}"/>
    <dgm:cxn modelId="{87175AE7-9FDC-4144-A4E9-44E82DF6593C}" type="presOf" srcId="{41C07A47-717F-42CE-BB93-BCF595EBEAF1}" destId="{EDDEDA30-E05B-412A-ABAA-9CC31AF21A95}" srcOrd="0" destOrd="0" presId="urn:microsoft.com/office/officeart/2005/8/layout/process3"/>
    <dgm:cxn modelId="{AE0CE9F9-538F-422B-AC0C-83349E62FC5F}" type="presOf" srcId="{41C07A47-717F-42CE-BB93-BCF595EBEAF1}" destId="{DB22BA41-21FA-49C5-A7D8-2878439ACF0A}" srcOrd="1" destOrd="0" presId="urn:microsoft.com/office/officeart/2005/8/layout/process3"/>
    <dgm:cxn modelId="{60FD11FA-A625-44D0-AB8E-475E2691A7B8}" type="presOf" srcId="{AE37FF71-60BC-4549-ACF3-23317786880F}" destId="{0BAA72F0-513C-475E-A871-3CF25F742F2C}" srcOrd="0" destOrd="0" presId="urn:microsoft.com/office/officeart/2005/8/layout/process3"/>
    <dgm:cxn modelId="{FCF123A8-07D4-4A8F-B828-BB30E3917B3E}" type="presParOf" srcId="{B05E2235-F3FC-4CED-B769-19386C81483D}" destId="{4A1DCFC5-C840-41B0-9774-5588ADDCDF4C}" srcOrd="0" destOrd="0" presId="urn:microsoft.com/office/officeart/2005/8/layout/process3"/>
    <dgm:cxn modelId="{6237E2B2-FD62-4ABF-969C-BEBE71C3CD59}" type="presParOf" srcId="{4A1DCFC5-C840-41B0-9774-5588ADDCDF4C}" destId="{D74E38D1-ED49-4701-BDC7-B33BFF5365DE}" srcOrd="0" destOrd="0" presId="urn:microsoft.com/office/officeart/2005/8/layout/process3"/>
    <dgm:cxn modelId="{1012707F-835E-4B62-8FF4-FA9CC3DA9CDE}" type="presParOf" srcId="{4A1DCFC5-C840-41B0-9774-5588ADDCDF4C}" destId="{D47AC6AF-7F4A-4F3D-8765-62B6C82078DA}" srcOrd="1" destOrd="0" presId="urn:microsoft.com/office/officeart/2005/8/layout/process3"/>
    <dgm:cxn modelId="{550FA427-92AA-416A-8F0F-34D7C3E55AF3}" type="presParOf" srcId="{4A1DCFC5-C840-41B0-9774-5588ADDCDF4C}" destId="{6881F04A-373E-4F6C-B92E-DF431D6EC2C8}" srcOrd="2" destOrd="0" presId="urn:microsoft.com/office/officeart/2005/8/layout/process3"/>
    <dgm:cxn modelId="{DD929B21-CEAB-40BB-9E85-D83CC2D803D5}" type="presParOf" srcId="{B05E2235-F3FC-4CED-B769-19386C81483D}" destId="{E9277751-575B-4BC4-8B2F-E7009504BD9F}" srcOrd="1" destOrd="0" presId="urn:microsoft.com/office/officeart/2005/8/layout/process3"/>
    <dgm:cxn modelId="{2FDA7343-7CC5-48DA-B43F-B0D9F75A5E17}" type="presParOf" srcId="{E9277751-575B-4BC4-8B2F-E7009504BD9F}" destId="{1D46CD33-DEA3-4229-AB30-3D59D38BA444}" srcOrd="0" destOrd="0" presId="urn:microsoft.com/office/officeart/2005/8/layout/process3"/>
    <dgm:cxn modelId="{2A848A06-257F-4A48-993C-9BE69553EC1A}" type="presParOf" srcId="{B05E2235-F3FC-4CED-B769-19386C81483D}" destId="{D4442695-843C-41B3-83A5-A2C55D256F67}" srcOrd="2" destOrd="0" presId="urn:microsoft.com/office/officeart/2005/8/layout/process3"/>
    <dgm:cxn modelId="{4CE49E31-84B7-4D52-A206-D901B94C0EE8}" type="presParOf" srcId="{D4442695-843C-41B3-83A5-A2C55D256F67}" destId="{7C523575-A8B1-4161-9F51-2C470278271F}" srcOrd="0" destOrd="0" presId="urn:microsoft.com/office/officeart/2005/8/layout/process3"/>
    <dgm:cxn modelId="{5EBF4E32-AF0F-44DB-B514-278B2E10DDB6}" type="presParOf" srcId="{D4442695-843C-41B3-83A5-A2C55D256F67}" destId="{E10B5111-8837-4716-AF3D-1DC01D7FABF5}" srcOrd="1" destOrd="0" presId="urn:microsoft.com/office/officeart/2005/8/layout/process3"/>
    <dgm:cxn modelId="{5D386264-CD95-4E68-8558-8564D2CD09A3}" type="presParOf" srcId="{D4442695-843C-41B3-83A5-A2C55D256F67}" destId="{7DF35124-6032-4886-8351-FA4E6B236542}" srcOrd="2" destOrd="0" presId="urn:microsoft.com/office/officeart/2005/8/layout/process3"/>
    <dgm:cxn modelId="{71457607-0C27-4620-97ED-A18D93CC1EA6}" type="presParOf" srcId="{B05E2235-F3FC-4CED-B769-19386C81483D}" destId="{45DEF941-5388-459F-8996-DCF2A157104C}" srcOrd="3" destOrd="0" presId="urn:microsoft.com/office/officeart/2005/8/layout/process3"/>
    <dgm:cxn modelId="{4D1D071C-E985-4377-BC07-688C85C1EF5D}" type="presParOf" srcId="{45DEF941-5388-459F-8996-DCF2A157104C}" destId="{7326650E-6C41-4BE8-98BB-F15383ABB5EF}" srcOrd="0" destOrd="0" presId="urn:microsoft.com/office/officeart/2005/8/layout/process3"/>
    <dgm:cxn modelId="{B87B71EF-CF70-4A70-A986-7E687FACC420}" type="presParOf" srcId="{B05E2235-F3FC-4CED-B769-19386C81483D}" destId="{02E696E9-6A32-444D-802B-7CEA3160B52A}" srcOrd="4" destOrd="0" presId="urn:microsoft.com/office/officeart/2005/8/layout/process3"/>
    <dgm:cxn modelId="{16B99745-30D9-4F46-9603-8E8E2788C66D}" type="presParOf" srcId="{02E696E9-6A32-444D-802B-7CEA3160B52A}" destId="{05292E34-7339-4769-8491-C97027F3F347}" srcOrd="0" destOrd="0" presId="urn:microsoft.com/office/officeart/2005/8/layout/process3"/>
    <dgm:cxn modelId="{56405927-4110-4CF3-A907-4590A8871482}" type="presParOf" srcId="{02E696E9-6A32-444D-802B-7CEA3160B52A}" destId="{29989491-102C-47E5-AA2F-03E893B1A268}" srcOrd="1" destOrd="0" presId="urn:microsoft.com/office/officeart/2005/8/layout/process3"/>
    <dgm:cxn modelId="{796AFB79-46F0-4811-A126-E4B172AFAE16}" type="presParOf" srcId="{02E696E9-6A32-444D-802B-7CEA3160B52A}" destId="{BA702D11-BE7C-40A6-9327-04D820893084}" srcOrd="2" destOrd="0" presId="urn:microsoft.com/office/officeart/2005/8/layout/process3"/>
    <dgm:cxn modelId="{C532D095-57BF-4257-882A-8737D94DFAA1}" type="presParOf" srcId="{B05E2235-F3FC-4CED-B769-19386C81483D}" destId="{0BAA72F0-513C-475E-A871-3CF25F742F2C}" srcOrd="5" destOrd="0" presId="urn:microsoft.com/office/officeart/2005/8/layout/process3"/>
    <dgm:cxn modelId="{AE6CCFEE-0DAA-4745-8830-33433ED1CDAE}" type="presParOf" srcId="{0BAA72F0-513C-475E-A871-3CF25F742F2C}" destId="{18325F5D-565D-40EE-A67D-463C32AB76AE}" srcOrd="0" destOrd="0" presId="urn:microsoft.com/office/officeart/2005/8/layout/process3"/>
    <dgm:cxn modelId="{076860AB-2480-4098-ABA6-74B59FA620DB}" type="presParOf" srcId="{B05E2235-F3FC-4CED-B769-19386C81483D}" destId="{AE8CCE85-F69B-4E6D-9C6B-B9E47E7E662D}" srcOrd="6" destOrd="0" presId="urn:microsoft.com/office/officeart/2005/8/layout/process3"/>
    <dgm:cxn modelId="{07B64283-581A-4CD8-9D9C-0D6CD65A49E7}" type="presParOf" srcId="{AE8CCE85-F69B-4E6D-9C6B-B9E47E7E662D}" destId="{EDDEDA30-E05B-412A-ABAA-9CC31AF21A95}" srcOrd="0" destOrd="0" presId="urn:microsoft.com/office/officeart/2005/8/layout/process3"/>
    <dgm:cxn modelId="{64534E0C-03F0-4E8F-AB5F-CCC2722719D7}" type="presParOf" srcId="{AE8CCE85-F69B-4E6D-9C6B-B9E47E7E662D}" destId="{DB22BA41-21FA-49C5-A7D8-2878439ACF0A}" srcOrd="1" destOrd="0" presId="urn:microsoft.com/office/officeart/2005/8/layout/process3"/>
    <dgm:cxn modelId="{96DFBF1A-EA0E-4EF4-8182-C358C29D0A8B}" type="presParOf" srcId="{AE8CCE85-F69B-4E6D-9C6B-B9E47E7E662D}" destId="{1DB1806B-CFDB-4434-8FF4-108942DF3101}" srcOrd="2" destOrd="0" presId="urn:microsoft.com/office/officeart/2005/8/layout/process3"/>
    <dgm:cxn modelId="{CA61C0F4-F53E-4C3E-8DA2-8518C773177D}" type="presParOf" srcId="{B05E2235-F3FC-4CED-B769-19386C81483D}" destId="{D0CCA183-2CB1-4A18-ACAC-4B5F19BCD0B5}" srcOrd="7" destOrd="0" presId="urn:microsoft.com/office/officeart/2005/8/layout/process3"/>
    <dgm:cxn modelId="{8EE015F1-9E3B-49D8-A157-8677D7458F0E}" type="presParOf" srcId="{D0CCA183-2CB1-4A18-ACAC-4B5F19BCD0B5}" destId="{F46F2096-32EE-4836-AA7C-CA514EB17E81}" srcOrd="0" destOrd="0" presId="urn:microsoft.com/office/officeart/2005/8/layout/process3"/>
    <dgm:cxn modelId="{5407005C-6DD5-4FE7-8600-F7C126EA0731}" type="presParOf" srcId="{B05E2235-F3FC-4CED-B769-19386C81483D}" destId="{83558751-F43E-42B1-90D2-BF4CF5810D67}" srcOrd="8" destOrd="0" presId="urn:microsoft.com/office/officeart/2005/8/layout/process3"/>
    <dgm:cxn modelId="{14A4040A-17AD-4397-9899-56B776562959}" type="presParOf" srcId="{83558751-F43E-42B1-90D2-BF4CF5810D67}" destId="{18024827-46B0-44EC-AD82-5B52E40BC02A}" srcOrd="0" destOrd="0" presId="urn:microsoft.com/office/officeart/2005/8/layout/process3"/>
    <dgm:cxn modelId="{BC44069C-467A-4F54-9C8F-3D3434B87EAD}" type="presParOf" srcId="{83558751-F43E-42B1-90D2-BF4CF5810D67}" destId="{3CA5DDE3-B0B0-49AD-9C07-01F90042FAE6}" srcOrd="1" destOrd="0" presId="urn:microsoft.com/office/officeart/2005/8/layout/process3"/>
    <dgm:cxn modelId="{E0EFF23E-8561-484B-86D3-A367F116C5EB}" type="presParOf" srcId="{83558751-F43E-42B1-90D2-BF4CF5810D67}" destId="{1827F773-00D9-4930-9F49-A1E01EF05AB4}" srcOrd="2" destOrd="0" presId="urn:microsoft.com/office/officeart/2005/8/layout/process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11EA535-EE00-48E8-AD54-4DD8669D84A7}" type="doc">
      <dgm:prSet loTypeId="urn:microsoft.com/office/officeart/2005/8/layout/hProcess11" loCatId="process" qsTypeId="urn:microsoft.com/office/officeart/2005/8/quickstyle/simple1" qsCatId="simple" csTypeId="urn:microsoft.com/office/officeart/2005/8/colors/colorful1" csCatId="colorful" phldr="1"/>
      <dgm:spPr/>
    </dgm:pt>
    <dgm:pt modelId="{F8387D07-9328-4AD8-B74F-D2683D68A4C3}">
      <dgm:prSet phldrT="[Text]"/>
      <dgm:spPr/>
      <dgm:t>
        <a:bodyPr/>
        <a:lstStyle/>
        <a:p>
          <a:r>
            <a:rPr lang="en-US" dirty="0"/>
            <a:t>4</a:t>
          </a:r>
          <a:r>
            <a:rPr lang="en-US" baseline="30000" dirty="0"/>
            <a:t>th</a:t>
          </a:r>
          <a:r>
            <a:rPr lang="en-US" dirty="0"/>
            <a:t> Quarter 2017</a:t>
          </a:r>
        </a:p>
        <a:p>
          <a:r>
            <a:rPr lang="en-US" dirty="0"/>
            <a:t>Draft Legislation</a:t>
          </a:r>
        </a:p>
      </dgm:t>
    </dgm:pt>
    <dgm:pt modelId="{A6329D6A-3CF3-4867-B760-C33E5578C67B}" type="parTrans" cxnId="{0D525FE7-1B70-439B-AE9F-0BB027002628}">
      <dgm:prSet/>
      <dgm:spPr/>
      <dgm:t>
        <a:bodyPr/>
        <a:lstStyle/>
        <a:p>
          <a:endParaRPr lang="en-US"/>
        </a:p>
      </dgm:t>
    </dgm:pt>
    <dgm:pt modelId="{A2C1BE66-508F-4471-9F3A-797967B72D58}" type="sibTrans" cxnId="{0D525FE7-1B70-439B-AE9F-0BB027002628}">
      <dgm:prSet/>
      <dgm:spPr/>
      <dgm:t>
        <a:bodyPr/>
        <a:lstStyle/>
        <a:p>
          <a:endParaRPr lang="en-US"/>
        </a:p>
      </dgm:t>
    </dgm:pt>
    <dgm:pt modelId="{7AF09043-1E6C-499E-A8B2-06B1720C4161}">
      <dgm:prSet phldrT="[Text]"/>
      <dgm:spPr/>
      <dgm:t>
        <a:bodyPr/>
        <a:lstStyle/>
        <a:p>
          <a:r>
            <a:rPr lang="en-US" dirty="0"/>
            <a:t>By 2</a:t>
          </a:r>
          <a:r>
            <a:rPr lang="en-US" baseline="30000" dirty="0"/>
            <a:t>nd</a:t>
          </a:r>
          <a:r>
            <a:rPr lang="en-US" dirty="0"/>
            <a:t> Quarter 2018</a:t>
          </a:r>
        </a:p>
        <a:p>
          <a:r>
            <a:rPr lang="en-US" dirty="0"/>
            <a:t>Outreach</a:t>
          </a:r>
        </a:p>
      </dgm:t>
    </dgm:pt>
    <dgm:pt modelId="{1BFD2EA4-9D4F-4D6F-9AED-E25586770158}" type="parTrans" cxnId="{49C4F6B6-26A5-43E3-8A4F-52BAB742E830}">
      <dgm:prSet/>
      <dgm:spPr/>
      <dgm:t>
        <a:bodyPr/>
        <a:lstStyle/>
        <a:p>
          <a:endParaRPr lang="en-US"/>
        </a:p>
      </dgm:t>
    </dgm:pt>
    <dgm:pt modelId="{8BB446F4-11B2-4455-BFBB-50DE0C4A7980}" type="sibTrans" cxnId="{49C4F6B6-26A5-43E3-8A4F-52BAB742E830}">
      <dgm:prSet/>
      <dgm:spPr/>
      <dgm:t>
        <a:bodyPr/>
        <a:lstStyle/>
        <a:p>
          <a:endParaRPr lang="en-US"/>
        </a:p>
      </dgm:t>
    </dgm:pt>
    <dgm:pt modelId="{2346108B-ED99-4C3F-9DF4-7225020D2B58}">
      <dgm:prSet phldrT="[Text]"/>
      <dgm:spPr/>
      <dgm:t>
        <a:bodyPr/>
        <a:lstStyle/>
        <a:p>
          <a:r>
            <a:rPr lang="en-US" dirty="0"/>
            <a:t>By 3</a:t>
          </a:r>
          <a:r>
            <a:rPr lang="en-US" baseline="30000" dirty="0"/>
            <a:t>rd</a:t>
          </a:r>
          <a:r>
            <a:rPr lang="en-US" dirty="0"/>
            <a:t> Quarter 2018</a:t>
          </a:r>
        </a:p>
        <a:p>
          <a:r>
            <a:rPr lang="en-US" dirty="0"/>
            <a:t>Legislation to City Council</a:t>
          </a:r>
        </a:p>
        <a:p>
          <a:endParaRPr lang="en-US" dirty="0"/>
        </a:p>
      </dgm:t>
    </dgm:pt>
    <dgm:pt modelId="{83F5E008-6249-4CFD-B711-AABD6D801939}" type="parTrans" cxnId="{6A628E70-9CC7-46C1-8D80-28ACED0A533A}">
      <dgm:prSet/>
      <dgm:spPr/>
      <dgm:t>
        <a:bodyPr/>
        <a:lstStyle/>
        <a:p>
          <a:endParaRPr lang="en-US"/>
        </a:p>
      </dgm:t>
    </dgm:pt>
    <dgm:pt modelId="{6F776833-CBF2-4D3F-95A3-71BD163B23F6}" type="sibTrans" cxnId="{6A628E70-9CC7-46C1-8D80-28ACED0A533A}">
      <dgm:prSet/>
      <dgm:spPr/>
      <dgm:t>
        <a:bodyPr/>
        <a:lstStyle/>
        <a:p>
          <a:endParaRPr lang="en-US"/>
        </a:p>
      </dgm:t>
    </dgm:pt>
    <dgm:pt modelId="{49397866-E15E-4644-9155-C4A44FDD3718}">
      <dgm:prSet/>
      <dgm:spPr/>
      <dgm:t>
        <a:bodyPr/>
        <a:lstStyle/>
        <a:p>
          <a:r>
            <a:rPr lang="en-US" dirty="0"/>
            <a:t>By 1</a:t>
          </a:r>
          <a:r>
            <a:rPr lang="en-US" baseline="30000" dirty="0"/>
            <a:t>st</a:t>
          </a:r>
          <a:r>
            <a:rPr lang="en-US" dirty="0"/>
            <a:t> Quarter 2018</a:t>
          </a:r>
        </a:p>
        <a:p>
          <a:r>
            <a:rPr lang="en-US" dirty="0"/>
            <a:t>State and Environmental Policy Act (SEPA) Review</a:t>
          </a:r>
        </a:p>
      </dgm:t>
    </dgm:pt>
    <dgm:pt modelId="{2B7F7152-9AF5-46FD-A3E9-74B7331D3EF3}" type="parTrans" cxnId="{1355414C-913F-42A0-BDF7-A479FED7988B}">
      <dgm:prSet/>
      <dgm:spPr/>
      <dgm:t>
        <a:bodyPr/>
        <a:lstStyle/>
        <a:p>
          <a:endParaRPr lang="en-US"/>
        </a:p>
      </dgm:t>
    </dgm:pt>
    <dgm:pt modelId="{DB5EA4D3-4EB1-4E44-B17B-8B951C1F8CE4}" type="sibTrans" cxnId="{1355414C-913F-42A0-BDF7-A479FED7988B}">
      <dgm:prSet/>
      <dgm:spPr/>
      <dgm:t>
        <a:bodyPr/>
        <a:lstStyle/>
        <a:p>
          <a:endParaRPr lang="en-US"/>
        </a:p>
      </dgm:t>
    </dgm:pt>
    <dgm:pt modelId="{88C21317-39B0-4AF8-970E-9B1C40A1B828}" type="pres">
      <dgm:prSet presAssocID="{F11EA535-EE00-48E8-AD54-4DD8669D84A7}" presName="Name0" presStyleCnt="0">
        <dgm:presLayoutVars>
          <dgm:dir/>
          <dgm:resizeHandles val="exact"/>
        </dgm:presLayoutVars>
      </dgm:prSet>
      <dgm:spPr/>
    </dgm:pt>
    <dgm:pt modelId="{A6F8EE71-BD98-45A9-80DC-AF5EFCCACFCD}" type="pres">
      <dgm:prSet presAssocID="{F11EA535-EE00-48E8-AD54-4DD8669D84A7}" presName="arrow" presStyleLbl="bgShp" presStyleIdx="0" presStyleCnt="1"/>
      <dgm:spPr/>
    </dgm:pt>
    <dgm:pt modelId="{2A399570-9031-41B1-B3AD-7F73EA8B4782}" type="pres">
      <dgm:prSet presAssocID="{F11EA535-EE00-48E8-AD54-4DD8669D84A7}" presName="points" presStyleCnt="0"/>
      <dgm:spPr/>
    </dgm:pt>
    <dgm:pt modelId="{219C260B-7171-4DC8-88BB-FB0CD5E00154}" type="pres">
      <dgm:prSet presAssocID="{F8387D07-9328-4AD8-B74F-D2683D68A4C3}" presName="compositeA" presStyleCnt="0"/>
      <dgm:spPr/>
    </dgm:pt>
    <dgm:pt modelId="{62B197BC-91AB-474E-9AAE-4BEEA4CDD646}" type="pres">
      <dgm:prSet presAssocID="{F8387D07-9328-4AD8-B74F-D2683D68A4C3}" presName="textA" presStyleLbl="revTx" presStyleIdx="0" presStyleCnt="4">
        <dgm:presLayoutVars>
          <dgm:bulletEnabled val="1"/>
        </dgm:presLayoutVars>
      </dgm:prSet>
      <dgm:spPr/>
    </dgm:pt>
    <dgm:pt modelId="{A48593B8-67A6-471A-947A-DCD515034ADB}" type="pres">
      <dgm:prSet presAssocID="{F8387D07-9328-4AD8-B74F-D2683D68A4C3}" presName="circleA" presStyleLbl="node1" presStyleIdx="0" presStyleCnt="4"/>
      <dgm:spPr/>
    </dgm:pt>
    <dgm:pt modelId="{D89F9760-89B6-421A-8A3B-A4CB4D67CC31}" type="pres">
      <dgm:prSet presAssocID="{F8387D07-9328-4AD8-B74F-D2683D68A4C3}" presName="spaceA" presStyleCnt="0"/>
      <dgm:spPr/>
    </dgm:pt>
    <dgm:pt modelId="{CB595F89-D1F9-44ED-837E-0AA9ED2D65D3}" type="pres">
      <dgm:prSet presAssocID="{A2C1BE66-508F-4471-9F3A-797967B72D58}" presName="space" presStyleCnt="0"/>
      <dgm:spPr/>
    </dgm:pt>
    <dgm:pt modelId="{9FDCC97E-7A65-4B91-92FC-D37CB536BA4E}" type="pres">
      <dgm:prSet presAssocID="{49397866-E15E-4644-9155-C4A44FDD3718}" presName="compositeB" presStyleCnt="0"/>
      <dgm:spPr/>
    </dgm:pt>
    <dgm:pt modelId="{744B2F3B-EDAD-459F-9C99-C48CF30046D8}" type="pres">
      <dgm:prSet presAssocID="{49397866-E15E-4644-9155-C4A44FDD3718}" presName="textB" presStyleLbl="revTx" presStyleIdx="1" presStyleCnt="4">
        <dgm:presLayoutVars>
          <dgm:bulletEnabled val="1"/>
        </dgm:presLayoutVars>
      </dgm:prSet>
      <dgm:spPr/>
    </dgm:pt>
    <dgm:pt modelId="{7807AB87-E8B7-462C-944D-43C00F566895}" type="pres">
      <dgm:prSet presAssocID="{49397866-E15E-4644-9155-C4A44FDD3718}" presName="circleB" presStyleLbl="node1" presStyleIdx="1" presStyleCnt="4"/>
      <dgm:spPr/>
    </dgm:pt>
    <dgm:pt modelId="{F69517A8-3A2E-4404-8A50-0D8662A480B1}" type="pres">
      <dgm:prSet presAssocID="{49397866-E15E-4644-9155-C4A44FDD3718}" presName="spaceB" presStyleCnt="0"/>
      <dgm:spPr/>
    </dgm:pt>
    <dgm:pt modelId="{256DFD30-1AA5-4AB9-A307-EF5CC1462462}" type="pres">
      <dgm:prSet presAssocID="{DB5EA4D3-4EB1-4E44-B17B-8B951C1F8CE4}" presName="space" presStyleCnt="0"/>
      <dgm:spPr/>
    </dgm:pt>
    <dgm:pt modelId="{9FA687EB-E6FC-4A08-9584-A6FD2BAF779C}" type="pres">
      <dgm:prSet presAssocID="{7AF09043-1E6C-499E-A8B2-06B1720C4161}" presName="compositeA" presStyleCnt="0"/>
      <dgm:spPr/>
    </dgm:pt>
    <dgm:pt modelId="{1BD180E6-0B08-49B8-B9F0-739491F4886B}" type="pres">
      <dgm:prSet presAssocID="{7AF09043-1E6C-499E-A8B2-06B1720C4161}" presName="textA" presStyleLbl="revTx" presStyleIdx="2" presStyleCnt="4">
        <dgm:presLayoutVars>
          <dgm:bulletEnabled val="1"/>
        </dgm:presLayoutVars>
      </dgm:prSet>
      <dgm:spPr/>
    </dgm:pt>
    <dgm:pt modelId="{5AFBFBFE-E09D-4FC5-B979-C6F992DD1700}" type="pres">
      <dgm:prSet presAssocID="{7AF09043-1E6C-499E-A8B2-06B1720C4161}" presName="circleA" presStyleLbl="node1" presStyleIdx="2" presStyleCnt="4"/>
      <dgm:spPr/>
    </dgm:pt>
    <dgm:pt modelId="{3CDB9EE3-4C07-4C25-A22B-252E84A868CA}" type="pres">
      <dgm:prSet presAssocID="{7AF09043-1E6C-499E-A8B2-06B1720C4161}" presName="spaceA" presStyleCnt="0"/>
      <dgm:spPr/>
    </dgm:pt>
    <dgm:pt modelId="{BD751BAA-7CA3-43C1-9EA1-F73B052FB3A0}" type="pres">
      <dgm:prSet presAssocID="{8BB446F4-11B2-4455-BFBB-50DE0C4A7980}" presName="space" presStyleCnt="0"/>
      <dgm:spPr/>
    </dgm:pt>
    <dgm:pt modelId="{31818AD1-0C81-4E1A-AC88-840BAFC22D26}" type="pres">
      <dgm:prSet presAssocID="{2346108B-ED99-4C3F-9DF4-7225020D2B58}" presName="compositeB" presStyleCnt="0"/>
      <dgm:spPr/>
    </dgm:pt>
    <dgm:pt modelId="{E0BC5776-40E0-4D0D-B4E2-118D72B90BE0}" type="pres">
      <dgm:prSet presAssocID="{2346108B-ED99-4C3F-9DF4-7225020D2B58}" presName="textB" presStyleLbl="revTx" presStyleIdx="3" presStyleCnt="4">
        <dgm:presLayoutVars>
          <dgm:bulletEnabled val="1"/>
        </dgm:presLayoutVars>
      </dgm:prSet>
      <dgm:spPr/>
    </dgm:pt>
    <dgm:pt modelId="{6249578D-443D-466D-A4E4-F4CF9438A045}" type="pres">
      <dgm:prSet presAssocID="{2346108B-ED99-4C3F-9DF4-7225020D2B58}" presName="circleB" presStyleLbl="node1" presStyleIdx="3" presStyleCnt="4"/>
      <dgm:spPr/>
    </dgm:pt>
    <dgm:pt modelId="{C236E6AE-B08E-4A15-B664-373BF77467EE}" type="pres">
      <dgm:prSet presAssocID="{2346108B-ED99-4C3F-9DF4-7225020D2B58}" presName="spaceB" presStyleCnt="0"/>
      <dgm:spPr/>
    </dgm:pt>
  </dgm:ptLst>
  <dgm:cxnLst>
    <dgm:cxn modelId="{C0A8CE0A-E117-48F7-8A23-135D9622F547}" type="presOf" srcId="{F8387D07-9328-4AD8-B74F-D2683D68A4C3}" destId="{62B197BC-91AB-474E-9AAE-4BEEA4CDD646}" srcOrd="0" destOrd="0" presId="urn:microsoft.com/office/officeart/2005/8/layout/hProcess11"/>
    <dgm:cxn modelId="{1355414C-913F-42A0-BDF7-A479FED7988B}" srcId="{F11EA535-EE00-48E8-AD54-4DD8669D84A7}" destId="{49397866-E15E-4644-9155-C4A44FDD3718}" srcOrd="1" destOrd="0" parTransId="{2B7F7152-9AF5-46FD-A3E9-74B7331D3EF3}" sibTransId="{DB5EA4D3-4EB1-4E44-B17B-8B951C1F8CE4}"/>
    <dgm:cxn modelId="{6A628E70-9CC7-46C1-8D80-28ACED0A533A}" srcId="{F11EA535-EE00-48E8-AD54-4DD8669D84A7}" destId="{2346108B-ED99-4C3F-9DF4-7225020D2B58}" srcOrd="3" destOrd="0" parTransId="{83F5E008-6249-4CFD-B711-AABD6D801939}" sibTransId="{6F776833-CBF2-4D3F-95A3-71BD163B23F6}"/>
    <dgm:cxn modelId="{871FEB91-DB64-418B-A085-66EAC92CBF7F}" type="presOf" srcId="{2346108B-ED99-4C3F-9DF4-7225020D2B58}" destId="{E0BC5776-40E0-4D0D-B4E2-118D72B90BE0}" srcOrd="0" destOrd="0" presId="urn:microsoft.com/office/officeart/2005/8/layout/hProcess11"/>
    <dgm:cxn modelId="{F0C25098-A639-457C-932E-1D1125905C99}" type="presOf" srcId="{7AF09043-1E6C-499E-A8B2-06B1720C4161}" destId="{1BD180E6-0B08-49B8-B9F0-739491F4886B}" srcOrd="0" destOrd="0" presId="urn:microsoft.com/office/officeart/2005/8/layout/hProcess11"/>
    <dgm:cxn modelId="{49C4F6B6-26A5-43E3-8A4F-52BAB742E830}" srcId="{F11EA535-EE00-48E8-AD54-4DD8669D84A7}" destId="{7AF09043-1E6C-499E-A8B2-06B1720C4161}" srcOrd="2" destOrd="0" parTransId="{1BFD2EA4-9D4F-4D6F-9AED-E25586770158}" sibTransId="{8BB446F4-11B2-4455-BFBB-50DE0C4A7980}"/>
    <dgm:cxn modelId="{576BE4BA-066B-4CD2-9EDB-537F44C75EE5}" type="presOf" srcId="{49397866-E15E-4644-9155-C4A44FDD3718}" destId="{744B2F3B-EDAD-459F-9C99-C48CF30046D8}" srcOrd="0" destOrd="0" presId="urn:microsoft.com/office/officeart/2005/8/layout/hProcess11"/>
    <dgm:cxn modelId="{0D525FE7-1B70-439B-AE9F-0BB027002628}" srcId="{F11EA535-EE00-48E8-AD54-4DD8669D84A7}" destId="{F8387D07-9328-4AD8-B74F-D2683D68A4C3}" srcOrd="0" destOrd="0" parTransId="{A6329D6A-3CF3-4867-B760-C33E5578C67B}" sibTransId="{A2C1BE66-508F-4471-9F3A-797967B72D58}"/>
    <dgm:cxn modelId="{3E6E7CFE-3CD8-4F3B-A1F5-BA54FEA07FCE}" type="presOf" srcId="{F11EA535-EE00-48E8-AD54-4DD8669D84A7}" destId="{88C21317-39B0-4AF8-970E-9B1C40A1B828}" srcOrd="0" destOrd="0" presId="urn:microsoft.com/office/officeart/2005/8/layout/hProcess11"/>
    <dgm:cxn modelId="{3E3131AC-05D8-4873-BC7E-5ACEA2D6F2DD}" type="presParOf" srcId="{88C21317-39B0-4AF8-970E-9B1C40A1B828}" destId="{A6F8EE71-BD98-45A9-80DC-AF5EFCCACFCD}" srcOrd="0" destOrd="0" presId="urn:microsoft.com/office/officeart/2005/8/layout/hProcess11"/>
    <dgm:cxn modelId="{C89886CB-D1F8-4D24-917D-8CE5EB70AF8D}" type="presParOf" srcId="{88C21317-39B0-4AF8-970E-9B1C40A1B828}" destId="{2A399570-9031-41B1-B3AD-7F73EA8B4782}" srcOrd="1" destOrd="0" presId="urn:microsoft.com/office/officeart/2005/8/layout/hProcess11"/>
    <dgm:cxn modelId="{FAE3C659-AD7B-4423-A93D-1491C8DA6AD9}" type="presParOf" srcId="{2A399570-9031-41B1-B3AD-7F73EA8B4782}" destId="{219C260B-7171-4DC8-88BB-FB0CD5E00154}" srcOrd="0" destOrd="0" presId="urn:microsoft.com/office/officeart/2005/8/layout/hProcess11"/>
    <dgm:cxn modelId="{6B82C157-7F1D-4F4E-9014-D7A91B231629}" type="presParOf" srcId="{219C260B-7171-4DC8-88BB-FB0CD5E00154}" destId="{62B197BC-91AB-474E-9AAE-4BEEA4CDD646}" srcOrd="0" destOrd="0" presId="urn:microsoft.com/office/officeart/2005/8/layout/hProcess11"/>
    <dgm:cxn modelId="{41B184C6-D5DD-4291-94AE-C87346DFBEB5}" type="presParOf" srcId="{219C260B-7171-4DC8-88BB-FB0CD5E00154}" destId="{A48593B8-67A6-471A-947A-DCD515034ADB}" srcOrd="1" destOrd="0" presId="urn:microsoft.com/office/officeart/2005/8/layout/hProcess11"/>
    <dgm:cxn modelId="{AF68B08E-60E8-4E19-B306-60B09A31A3F5}" type="presParOf" srcId="{219C260B-7171-4DC8-88BB-FB0CD5E00154}" destId="{D89F9760-89B6-421A-8A3B-A4CB4D67CC31}" srcOrd="2" destOrd="0" presId="urn:microsoft.com/office/officeart/2005/8/layout/hProcess11"/>
    <dgm:cxn modelId="{57DF526F-7659-4D13-93A0-271D5E562E64}" type="presParOf" srcId="{2A399570-9031-41B1-B3AD-7F73EA8B4782}" destId="{CB595F89-D1F9-44ED-837E-0AA9ED2D65D3}" srcOrd="1" destOrd="0" presId="urn:microsoft.com/office/officeart/2005/8/layout/hProcess11"/>
    <dgm:cxn modelId="{10DBD86D-99AA-459C-A7DF-C73D43661E7E}" type="presParOf" srcId="{2A399570-9031-41B1-B3AD-7F73EA8B4782}" destId="{9FDCC97E-7A65-4B91-92FC-D37CB536BA4E}" srcOrd="2" destOrd="0" presId="urn:microsoft.com/office/officeart/2005/8/layout/hProcess11"/>
    <dgm:cxn modelId="{0C408D38-1E2C-4721-9100-E9622BCEEAEF}" type="presParOf" srcId="{9FDCC97E-7A65-4B91-92FC-D37CB536BA4E}" destId="{744B2F3B-EDAD-459F-9C99-C48CF30046D8}" srcOrd="0" destOrd="0" presId="urn:microsoft.com/office/officeart/2005/8/layout/hProcess11"/>
    <dgm:cxn modelId="{39A16A0A-FDF4-4901-A8AB-A1B9DAEA13B9}" type="presParOf" srcId="{9FDCC97E-7A65-4B91-92FC-D37CB536BA4E}" destId="{7807AB87-E8B7-462C-944D-43C00F566895}" srcOrd="1" destOrd="0" presId="urn:microsoft.com/office/officeart/2005/8/layout/hProcess11"/>
    <dgm:cxn modelId="{8B8607DF-68C9-4F60-80FC-51C53AFBCEA2}" type="presParOf" srcId="{9FDCC97E-7A65-4B91-92FC-D37CB536BA4E}" destId="{F69517A8-3A2E-4404-8A50-0D8662A480B1}" srcOrd="2" destOrd="0" presId="urn:microsoft.com/office/officeart/2005/8/layout/hProcess11"/>
    <dgm:cxn modelId="{5FC0CA11-D83D-4C0B-96AC-F9AE780A43B7}" type="presParOf" srcId="{2A399570-9031-41B1-B3AD-7F73EA8B4782}" destId="{256DFD30-1AA5-4AB9-A307-EF5CC1462462}" srcOrd="3" destOrd="0" presId="urn:microsoft.com/office/officeart/2005/8/layout/hProcess11"/>
    <dgm:cxn modelId="{BA5149A0-FAAF-4AA7-A0FC-DE522D638A0E}" type="presParOf" srcId="{2A399570-9031-41B1-B3AD-7F73EA8B4782}" destId="{9FA687EB-E6FC-4A08-9584-A6FD2BAF779C}" srcOrd="4" destOrd="0" presId="urn:microsoft.com/office/officeart/2005/8/layout/hProcess11"/>
    <dgm:cxn modelId="{A6405562-0397-40EC-AD64-DD1C04EECC28}" type="presParOf" srcId="{9FA687EB-E6FC-4A08-9584-A6FD2BAF779C}" destId="{1BD180E6-0B08-49B8-B9F0-739491F4886B}" srcOrd="0" destOrd="0" presId="urn:microsoft.com/office/officeart/2005/8/layout/hProcess11"/>
    <dgm:cxn modelId="{42ECE715-795D-43EF-9CC7-85D8B867BE28}" type="presParOf" srcId="{9FA687EB-E6FC-4A08-9584-A6FD2BAF779C}" destId="{5AFBFBFE-E09D-4FC5-B979-C6F992DD1700}" srcOrd="1" destOrd="0" presId="urn:microsoft.com/office/officeart/2005/8/layout/hProcess11"/>
    <dgm:cxn modelId="{552B8479-157D-4B26-A342-10505AFD939B}" type="presParOf" srcId="{9FA687EB-E6FC-4A08-9584-A6FD2BAF779C}" destId="{3CDB9EE3-4C07-4C25-A22B-252E84A868CA}" srcOrd="2" destOrd="0" presId="urn:microsoft.com/office/officeart/2005/8/layout/hProcess11"/>
    <dgm:cxn modelId="{7BEE60E8-F616-445C-BEAB-70325416F235}" type="presParOf" srcId="{2A399570-9031-41B1-B3AD-7F73EA8B4782}" destId="{BD751BAA-7CA3-43C1-9EA1-F73B052FB3A0}" srcOrd="5" destOrd="0" presId="urn:microsoft.com/office/officeart/2005/8/layout/hProcess11"/>
    <dgm:cxn modelId="{EC556E4A-CF8D-4C20-9D2F-204EF2CB4165}" type="presParOf" srcId="{2A399570-9031-41B1-B3AD-7F73EA8B4782}" destId="{31818AD1-0C81-4E1A-AC88-840BAFC22D26}" srcOrd="6" destOrd="0" presId="urn:microsoft.com/office/officeart/2005/8/layout/hProcess11"/>
    <dgm:cxn modelId="{15753E81-6D50-4459-85A6-284B7E337EFF}" type="presParOf" srcId="{31818AD1-0C81-4E1A-AC88-840BAFC22D26}" destId="{E0BC5776-40E0-4D0D-B4E2-118D72B90BE0}" srcOrd="0" destOrd="0" presId="urn:microsoft.com/office/officeart/2005/8/layout/hProcess11"/>
    <dgm:cxn modelId="{453E7DC0-8E2C-4974-89BC-B5D719CF265D}" type="presParOf" srcId="{31818AD1-0C81-4E1A-AC88-840BAFC22D26}" destId="{6249578D-443D-466D-A4E4-F4CF9438A045}" srcOrd="1" destOrd="0" presId="urn:microsoft.com/office/officeart/2005/8/layout/hProcess11"/>
    <dgm:cxn modelId="{6360D3BA-2A7B-4706-BD67-3BFDE8D0FEC4}" type="presParOf" srcId="{31818AD1-0C81-4E1A-AC88-840BAFC22D26}" destId="{C236E6AE-B08E-4A15-B664-373BF77467EE}" srcOrd="2" destOrd="0" presId="urn:microsoft.com/office/officeart/2005/8/layout/hProcess1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47AC6AF-7F4A-4F3D-8765-62B6C82078DA}">
      <dsp:nvSpPr>
        <dsp:cNvPr id="0" name=""/>
        <dsp:cNvSpPr/>
      </dsp:nvSpPr>
      <dsp:spPr>
        <a:xfrm>
          <a:off x="5128" y="718674"/>
          <a:ext cx="1157080" cy="56160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2456" tIns="92456" rIns="92456" bIns="49530" numCol="1" spcCol="1270" anchor="t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/>
            <a:t>2007</a:t>
          </a:r>
        </a:p>
      </dsp:txBody>
      <dsp:txXfrm>
        <a:off x="5128" y="718674"/>
        <a:ext cx="1157080" cy="374400"/>
      </dsp:txXfrm>
    </dsp:sp>
    <dsp:sp modelId="{6881F04A-373E-4F6C-B92E-DF431D6EC2C8}">
      <dsp:nvSpPr>
        <dsp:cNvPr id="0" name=""/>
        <dsp:cNvSpPr/>
      </dsp:nvSpPr>
      <dsp:spPr>
        <a:xfrm>
          <a:off x="242120" y="1093075"/>
          <a:ext cx="1157080" cy="225225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2456" tIns="92456" rIns="92456" bIns="92456" numCol="1" spcCol="1270" anchor="t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300" kern="1200" dirty="0"/>
            <a:t>Significant changes to align with SDOT’s 1</a:t>
          </a:r>
          <a:r>
            <a:rPr lang="en-US" sz="1300" kern="1200" baseline="30000" dirty="0"/>
            <a:t>st</a:t>
          </a:r>
          <a:r>
            <a:rPr lang="en-US" sz="1300" kern="1200" dirty="0"/>
            <a:t> Pedestrian Master Plan</a:t>
          </a:r>
        </a:p>
      </dsp:txBody>
      <dsp:txXfrm>
        <a:off x="276010" y="1126965"/>
        <a:ext cx="1089300" cy="2184470"/>
      </dsp:txXfrm>
    </dsp:sp>
    <dsp:sp modelId="{E9277751-575B-4BC4-8B2F-E7009504BD9F}">
      <dsp:nvSpPr>
        <dsp:cNvPr id="0" name=""/>
        <dsp:cNvSpPr/>
      </dsp:nvSpPr>
      <dsp:spPr>
        <a:xfrm>
          <a:off x="1337618" y="761835"/>
          <a:ext cx="371867" cy="288079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000" kern="1200"/>
        </a:p>
      </dsp:txBody>
      <dsp:txXfrm>
        <a:off x="1337618" y="819451"/>
        <a:ext cx="285443" cy="172847"/>
      </dsp:txXfrm>
    </dsp:sp>
    <dsp:sp modelId="{E10B5111-8837-4716-AF3D-1DC01D7FABF5}">
      <dsp:nvSpPr>
        <dsp:cNvPr id="0" name=""/>
        <dsp:cNvSpPr/>
      </dsp:nvSpPr>
      <dsp:spPr>
        <a:xfrm>
          <a:off x="1863846" y="718674"/>
          <a:ext cx="1157080" cy="561600"/>
        </a:xfrm>
        <a:prstGeom prst="roundRect">
          <a:avLst>
            <a:gd name="adj" fmla="val 10000"/>
          </a:avLst>
        </a:prstGeom>
        <a:solidFill>
          <a:schemeClr val="bg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2456" tIns="92456" rIns="92456" bIns="49530" numCol="1" spcCol="1270" anchor="t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/>
            <a:t>2009</a:t>
          </a:r>
        </a:p>
      </dsp:txBody>
      <dsp:txXfrm>
        <a:off x="1863846" y="718674"/>
        <a:ext cx="1157080" cy="374400"/>
      </dsp:txXfrm>
    </dsp:sp>
    <dsp:sp modelId="{7DF35124-6032-4886-8351-FA4E6B236542}">
      <dsp:nvSpPr>
        <dsp:cNvPr id="0" name=""/>
        <dsp:cNvSpPr/>
      </dsp:nvSpPr>
      <dsp:spPr>
        <a:xfrm>
          <a:off x="2100838" y="1093075"/>
          <a:ext cx="1157080" cy="225225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2456" tIns="92456" rIns="92456" bIns="92456" numCol="1" spcCol="1270" anchor="t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300" kern="1200" dirty="0"/>
            <a:t>Pedestrian Master Plan adoption</a:t>
          </a:r>
        </a:p>
      </dsp:txBody>
      <dsp:txXfrm>
        <a:off x="2134728" y="1126965"/>
        <a:ext cx="1089300" cy="2184470"/>
      </dsp:txXfrm>
    </dsp:sp>
    <dsp:sp modelId="{45DEF941-5388-459F-8996-DCF2A157104C}">
      <dsp:nvSpPr>
        <dsp:cNvPr id="0" name=""/>
        <dsp:cNvSpPr/>
      </dsp:nvSpPr>
      <dsp:spPr>
        <a:xfrm>
          <a:off x="3196336" y="761835"/>
          <a:ext cx="371867" cy="288079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000" kern="1200"/>
        </a:p>
      </dsp:txBody>
      <dsp:txXfrm>
        <a:off x="3196336" y="819451"/>
        <a:ext cx="285443" cy="172847"/>
      </dsp:txXfrm>
    </dsp:sp>
    <dsp:sp modelId="{29989491-102C-47E5-AA2F-03E893B1A268}">
      <dsp:nvSpPr>
        <dsp:cNvPr id="0" name=""/>
        <dsp:cNvSpPr/>
      </dsp:nvSpPr>
      <dsp:spPr>
        <a:xfrm>
          <a:off x="3722564" y="718674"/>
          <a:ext cx="1157080" cy="56160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2456" tIns="92456" rIns="92456" bIns="49530" numCol="1" spcCol="1270" anchor="t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/>
            <a:t>2009-2017</a:t>
          </a:r>
        </a:p>
      </dsp:txBody>
      <dsp:txXfrm>
        <a:off x="3722564" y="718674"/>
        <a:ext cx="1157080" cy="374400"/>
      </dsp:txXfrm>
    </dsp:sp>
    <dsp:sp modelId="{BA702D11-BE7C-40A6-9327-04D820893084}">
      <dsp:nvSpPr>
        <dsp:cNvPr id="0" name=""/>
        <dsp:cNvSpPr/>
      </dsp:nvSpPr>
      <dsp:spPr>
        <a:xfrm>
          <a:off x="3959556" y="1093075"/>
          <a:ext cx="1157080" cy="225225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2456" tIns="92456" rIns="92456" bIns="92456" numCol="1" spcCol="1270" anchor="t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300" kern="1200" dirty="0"/>
            <a:t>Minor text edits</a:t>
          </a:r>
        </a:p>
      </dsp:txBody>
      <dsp:txXfrm>
        <a:off x="3993446" y="1126965"/>
        <a:ext cx="1089300" cy="2184470"/>
      </dsp:txXfrm>
    </dsp:sp>
    <dsp:sp modelId="{0BAA72F0-513C-475E-A871-3CF25F742F2C}">
      <dsp:nvSpPr>
        <dsp:cNvPr id="0" name=""/>
        <dsp:cNvSpPr/>
      </dsp:nvSpPr>
      <dsp:spPr>
        <a:xfrm>
          <a:off x="5055054" y="761835"/>
          <a:ext cx="371867" cy="288079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000" kern="1200"/>
        </a:p>
      </dsp:txBody>
      <dsp:txXfrm>
        <a:off x="5055054" y="819451"/>
        <a:ext cx="285443" cy="172847"/>
      </dsp:txXfrm>
    </dsp:sp>
    <dsp:sp modelId="{DB22BA41-21FA-49C5-A7D8-2878439ACF0A}">
      <dsp:nvSpPr>
        <dsp:cNvPr id="0" name=""/>
        <dsp:cNvSpPr/>
      </dsp:nvSpPr>
      <dsp:spPr>
        <a:xfrm>
          <a:off x="5581282" y="718674"/>
          <a:ext cx="1157080" cy="561600"/>
        </a:xfrm>
        <a:prstGeom prst="roundRect">
          <a:avLst>
            <a:gd name="adj" fmla="val 10000"/>
          </a:avLst>
        </a:prstGeom>
        <a:solidFill>
          <a:schemeClr val="bg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2456" tIns="92456" rIns="92456" bIns="49530" numCol="1" spcCol="1270" anchor="t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/>
            <a:t>2017</a:t>
          </a:r>
        </a:p>
      </dsp:txBody>
      <dsp:txXfrm>
        <a:off x="5581282" y="718674"/>
        <a:ext cx="1157080" cy="374400"/>
      </dsp:txXfrm>
    </dsp:sp>
    <dsp:sp modelId="{1DB1806B-CFDB-4434-8FF4-108942DF3101}">
      <dsp:nvSpPr>
        <dsp:cNvPr id="0" name=""/>
        <dsp:cNvSpPr/>
      </dsp:nvSpPr>
      <dsp:spPr>
        <a:xfrm>
          <a:off x="5818274" y="1093075"/>
          <a:ext cx="1157080" cy="225225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2456" tIns="92456" rIns="92456" bIns="92456" numCol="1" spcCol="1270" anchor="t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300" kern="1200" dirty="0"/>
            <a:t>Pedestrian Master Plan update</a:t>
          </a:r>
        </a:p>
      </dsp:txBody>
      <dsp:txXfrm>
        <a:off x="5852164" y="1126965"/>
        <a:ext cx="1089300" cy="2184470"/>
      </dsp:txXfrm>
    </dsp:sp>
    <dsp:sp modelId="{D0CCA183-2CB1-4A18-ACAC-4B5F19BCD0B5}">
      <dsp:nvSpPr>
        <dsp:cNvPr id="0" name=""/>
        <dsp:cNvSpPr/>
      </dsp:nvSpPr>
      <dsp:spPr>
        <a:xfrm>
          <a:off x="6913772" y="761835"/>
          <a:ext cx="371867" cy="288079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000" kern="1200"/>
        </a:p>
      </dsp:txBody>
      <dsp:txXfrm>
        <a:off x="6913772" y="819451"/>
        <a:ext cx="285443" cy="172847"/>
      </dsp:txXfrm>
    </dsp:sp>
    <dsp:sp modelId="{3CA5DDE3-B0B0-49AD-9C07-01F90042FAE6}">
      <dsp:nvSpPr>
        <dsp:cNvPr id="0" name=""/>
        <dsp:cNvSpPr/>
      </dsp:nvSpPr>
      <dsp:spPr>
        <a:xfrm>
          <a:off x="7440000" y="718674"/>
          <a:ext cx="1157080" cy="56160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2456" tIns="92456" rIns="92456" bIns="49530" numCol="1" spcCol="1270" anchor="t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/>
            <a:t>2018</a:t>
          </a:r>
        </a:p>
      </dsp:txBody>
      <dsp:txXfrm>
        <a:off x="7440000" y="718674"/>
        <a:ext cx="1157080" cy="374400"/>
      </dsp:txXfrm>
    </dsp:sp>
    <dsp:sp modelId="{1827F773-00D9-4930-9F49-A1E01EF05AB4}">
      <dsp:nvSpPr>
        <dsp:cNvPr id="0" name=""/>
        <dsp:cNvSpPr/>
      </dsp:nvSpPr>
      <dsp:spPr>
        <a:xfrm>
          <a:off x="7676992" y="1093075"/>
          <a:ext cx="1157080" cy="225225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2456" tIns="92456" rIns="92456" bIns="92456" numCol="1" spcCol="1270" anchor="t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300" kern="1200" dirty="0"/>
            <a:t>Proposed update to include curb ramps and curbs as part of the pedestrian access and circulation</a:t>
          </a:r>
        </a:p>
      </dsp:txBody>
      <dsp:txXfrm>
        <a:off x="7710882" y="1126965"/>
        <a:ext cx="1089300" cy="218447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6F8EE71-BD98-45A9-80DC-AF5EFCCACFCD}">
      <dsp:nvSpPr>
        <dsp:cNvPr id="0" name=""/>
        <dsp:cNvSpPr/>
      </dsp:nvSpPr>
      <dsp:spPr>
        <a:xfrm>
          <a:off x="0" y="1219199"/>
          <a:ext cx="7696200" cy="1625600"/>
        </a:xfrm>
        <a:prstGeom prst="notchedRightArrow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2B197BC-91AB-474E-9AAE-4BEEA4CDD646}">
      <dsp:nvSpPr>
        <dsp:cNvPr id="0" name=""/>
        <dsp:cNvSpPr/>
      </dsp:nvSpPr>
      <dsp:spPr>
        <a:xfrm>
          <a:off x="3466" y="0"/>
          <a:ext cx="1667384" cy="16256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99568" rIns="99568" bIns="99568" numCol="1" spcCol="1270" anchor="b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4</a:t>
          </a:r>
          <a:r>
            <a:rPr lang="en-US" sz="1400" kern="1200" baseline="30000" dirty="0"/>
            <a:t>th</a:t>
          </a:r>
          <a:r>
            <a:rPr lang="en-US" sz="1400" kern="1200" dirty="0"/>
            <a:t> Quarter 2017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Draft Legislation</a:t>
          </a:r>
        </a:p>
      </dsp:txBody>
      <dsp:txXfrm>
        <a:off x="3466" y="0"/>
        <a:ext cx="1667384" cy="1625600"/>
      </dsp:txXfrm>
    </dsp:sp>
    <dsp:sp modelId="{A48593B8-67A6-471A-947A-DCD515034ADB}">
      <dsp:nvSpPr>
        <dsp:cNvPr id="0" name=""/>
        <dsp:cNvSpPr/>
      </dsp:nvSpPr>
      <dsp:spPr>
        <a:xfrm>
          <a:off x="633959" y="1828800"/>
          <a:ext cx="406400" cy="406400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44B2F3B-EDAD-459F-9C99-C48CF30046D8}">
      <dsp:nvSpPr>
        <dsp:cNvPr id="0" name=""/>
        <dsp:cNvSpPr/>
      </dsp:nvSpPr>
      <dsp:spPr>
        <a:xfrm>
          <a:off x="1754220" y="2438399"/>
          <a:ext cx="1667384" cy="16256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99568" rIns="99568" bIns="99568" numCol="1" spcCol="1270" anchor="t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By 1</a:t>
          </a:r>
          <a:r>
            <a:rPr lang="en-US" sz="1400" kern="1200" baseline="30000" dirty="0"/>
            <a:t>st</a:t>
          </a:r>
          <a:r>
            <a:rPr lang="en-US" sz="1400" kern="1200" dirty="0"/>
            <a:t> Quarter 2018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State and Environmental Policy Act (SEPA) Review</a:t>
          </a:r>
        </a:p>
      </dsp:txBody>
      <dsp:txXfrm>
        <a:off x="1754220" y="2438399"/>
        <a:ext cx="1667384" cy="1625600"/>
      </dsp:txXfrm>
    </dsp:sp>
    <dsp:sp modelId="{7807AB87-E8B7-462C-944D-43C00F566895}">
      <dsp:nvSpPr>
        <dsp:cNvPr id="0" name=""/>
        <dsp:cNvSpPr/>
      </dsp:nvSpPr>
      <dsp:spPr>
        <a:xfrm>
          <a:off x="2384713" y="1828800"/>
          <a:ext cx="406400" cy="406400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BD180E6-0B08-49B8-B9F0-739491F4886B}">
      <dsp:nvSpPr>
        <dsp:cNvPr id="0" name=""/>
        <dsp:cNvSpPr/>
      </dsp:nvSpPr>
      <dsp:spPr>
        <a:xfrm>
          <a:off x="3504974" y="0"/>
          <a:ext cx="1667384" cy="16256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99568" rIns="99568" bIns="99568" numCol="1" spcCol="1270" anchor="b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By 2</a:t>
          </a:r>
          <a:r>
            <a:rPr lang="en-US" sz="1400" kern="1200" baseline="30000" dirty="0"/>
            <a:t>nd</a:t>
          </a:r>
          <a:r>
            <a:rPr lang="en-US" sz="1400" kern="1200" dirty="0"/>
            <a:t> Quarter 2018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Outreach</a:t>
          </a:r>
        </a:p>
      </dsp:txBody>
      <dsp:txXfrm>
        <a:off x="3504974" y="0"/>
        <a:ext cx="1667384" cy="1625600"/>
      </dsp:txXfrm>
    </dsp:sp>
    <dsp:sp modelId="{5AFBFBFE-E09D-4FC5-B979-C6F992DD1700}">
      <dsp:nvSpPr>
        <dsp:cNvPr id="0" name=""/>
        <dsp:cNvSpPr/>
      </dsp:nvSpPr>
      <dsp:spPr>
        <a:xfrm>
          <a:off x="4135466" y="1828800"/>
          <a:ext cx="406400" cy="406400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0BC5776-40E0-4D0D-B4E2-118D72B90BE0}">
      <dsp:nvSpPr>
        <dsp:cNvPr id="0" name=""/>
        <dsp:cNvSpPr/>
      </dsp:nvSpPr>
      <dsp:spPr>
        <a:xfrm>
          <a:off x="5255728" y="2438399"/>
          <a:ext cx="1667384" cy="16256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99568" rIns="99568" bIns="99568" numCol="1" spcCol="1270" anchor="t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By 3</a:t>
          </a:r>
          <a:r>
            <a:rPr lang="en-US" sz="1400" kern="1200" baseline="30000" dirty="0"/>
            <a:t>rd</a:t>
          </a:r>
          <a:r>
            <a:rPr lang="en-US" sz="1400" kern="1200" dirty="0"/>
            <a:t> Quarter 2018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Legislation to City Council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400" kern="1200" dirty="0"/>
        </a:p>
      </dsp:txBody>
      <dsp:txXfrm>
        <a:off x="5255728" y="2438399"/>
        <a:ext cx="1667384" cy="1625600"/>
      </dsp:txXfrm>
    </dsp:sp>
    <dsp:sp modelId="{6249578D-443D-466D-A4E4-F4CF9438A045}">
      <dsp:nvSpPr>
        <dsp:cNvPr id="0" name=""/>
        <dsp:cNvSpPr/>
      </dsp:nvSpPr>
      <dsp:spPr>
        <a:xfrm>
          <a:off x="5886220" y="1828800"/>
          <a:ext cx="406400" cy="406400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3">
  <dgm:title val=""/>
  <dgm:desc val=""/>
  <dgm:catLst>
    <dgm:cat type="process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3" destOrd="0"/>
        <dgm:cxn modelId="12" srcId="1" destId="11" srcOrd="0" destOrd="0"/>
        <dgm:cxn modelId="23" srcId="2" destId="21" srcOrd="0" destOrd="0"/>
        <dgm:cxn modelId="34" srcId="3" destId="31" srcOrd="0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" refType="w"/>
      <dgm:constr type="w" for="ch" ptType="sibTrans" refType="w" refFor="ch" refForName="composite" fact="0.3333"/>
      <dgm:constr type="w" for="des" forName="parTx"/>
      <dgm:constr type="h" for="des" forName="parTx" op="equ"/>
      <dgm:constr type="h" for="des" forName="parSh" op="equ"/>
      <dgm:constr type="w" for="des" forName="desTx"/>
      <dgm:constr type="h" for="des" forName="desTx" op="equ"/>
      <dgm:constr type="w" for="des" forName="parSh"/>
      <dgm:constr type="primFontSz" for="des" forName="parTx" val="65"/>
      <dgm:constr type="secFontSz" for="des" forName="desTx" refType="primFontSz" refFor="des" refForName="parTx" op="equ"/>
      <dgm:constr type="primFontSz" for="des" forName="connTx" refType="primFontSz" refFor="des" refForName="parTx" fact="0.8"/>
      <dgm:constr type="primFontSz" for="des" forName="connTx" refType="primFontSz" refFor="des" refForName="parTx" op="lte" fact="0.8"/>
      <dgm:constr type="h" for="des" forName="parTx" refType="primFontSz" refFor="des" refForName="parTx" fact="0.8"/>
      <dgm:constr type="h" for="des" forName="parSh" refType="primFontSz" refFor="des" refForName="parTx" fact="1.2"/>
      <dgm:constr type="h" for="des" forName="desTx" refType="primFontSz" refFor="des" refForName="parTx" fact="1.6"/>
      <dgm:constr type="h" for="des" forName="parSh" refType="h" refFor="des" refForName="parTx" op="lte" fact="1.5"/>
      <dgm:constr type="h" for="des" forName="parSh" refType="h" refFor="des" refForName="parTx" op="gte" fact="1.5"/>
    </dgm:constrLst>
    <dgm:ruleLst>
      <dgm:rule type="w" for="ch" forName="composite" val="0" fact="NaN" max="NaN"/>
      <dgm:rule type="primFontSz" for="des" forName="parTx" val="5" fact="NaN" max="NaN"/>
    </dgm:ruleLst>
    <dgm:forEach name="Name3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func="var" arg="dir" op="equ" val="norm">
            <dgm:constrLst>
              <dgm:constr type="h" refType="w" fact="1000"/>
              <dgm:constr type="l" for="ch" forName="parTx"/>
              <dgm:constr type="w" for="ch" forName="parTx" refType="w" fact="0.83"/>
              <dgm:constr type="t" for="ch" forName="parTx"/>
              <dgm:constr type="l" for="ch" forName="parSh"/>
              <dgm:constr type="w" for="ch" forName="parSh" refType="w" refFor="ch" refForName="parTx"/>
              <dgm:constr type="t" for="ch" forName="parSh"/>
              <dgm:constr type="l" for="ch" forName="desTx" refType="w" fact="0.17"/>
              <dgm:constr type="w" for="ch" forName="desTx" refType="w" refFor="ch" refForName="parTx"/>
              <dgm:constr type="t" for="ch" forName="desTx" refType="h" refFor="ch" refForName="parTx"/>
            </dgm:constrLst>
          </dgm:if>
          <dgm:else name="Name6">
            <dgm:constrLst>
              <dgm:constr type="h" refType="w" fact="1000"/>
              <dgm:constr type="l" for="ch" forName="parTx" refType="w" fact="0.17"/>
              <dgm:constr type="w" for="ch" forName="parTx" refType="w" fact="0.83"/>
              <dgm:constr type="t" for="ch" forName="parTx"/>
              <dgm:constr type="l" for="ch" forName="parSh" refType="w" fact="0.15"/>
              <dgm:constr type="w" for="ch" forName="parSh" refType="w" refFor="ch" refForName="parTx"/>
              <dgm:constr type="t" for="ch" forName="parSh"/>
              <dgm:constr type="l" for="ch" forName="desTx"/>
              <dgm:constr type="w" for="ch" forName="desTx" refType="w" refFor="ch" refForName="parTx"/>
              <dgm:constr type="t" for="ch" forName="desTx" refType="h" refFor="ch" refForName="parTx"/>
            </dgm:constrLst>
          </dgm:else>
        </dgm:choose>
        <dgm:ruleLst>
          <dgm:rule type="h" val="INF" fact="NaN" max="NaN"/>
        </dgm:ruleLst>
        <dgm:layoutNode name="parTx">
          <dgm:varLst>
            <dgm:chMax val="0"/>
            <dgm:chPref val="0"/>
            <dgm:bulletEnabled val="1"/>
          </dgm:varLst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 zOrderOff="1" hideGeom="1">
            <dgm:adjLst>
              <dgm:adj idx="1" val="0.1"/>
            </dgm:adjLst>
          </dgm:shape>
          <dgm:presOf axis="self" ptType="node"/>
          <dgm:constrLst>
            <dgm:constr type="h" refType="w" op="lte" fact="0.4"/>
            <dgm:constr type="bMarg" refType="primFontSz" fact="0.3"/>
            <dgm:constr type="h"/>
          </dgm:constrLst>
          <dgm:ruleLst>
            <dgm:rule type="h" val="INF" fact="NaN" max="NaN"/>
          </dgm:ruleLst>
        </dgm:layoutNode>
        <dgm:layoutNode name="parSh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 ptType="node"/>
          <dgm:constrLst>
            <dgm:constr type="h"/>
          </dgm:constrLst>
          <dgm:ruleLst/>
        </dgm:layoutNode>
        <dgm:layoutNode name="desTx" styleLbl="f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Rect" r:blip="">
            <dgm:adjLst>
              <dgm:adj idx="1" val="0.1"/>
            </dgm:adjLst>
          </dgm:shape>
          <dgm:presOf axis="des" ptType="node"/>
          <dgm:constrLst>
            <dgm:constr type="secFontSz" val="65"/>
            <dgm:constr type="primFontSz" refType="secFontSz"/>
            <dgm:constr type="h"/>
          </dgm:constrLst>
          <dgm:ruleLst>
            <dgm:rule type="h" val="INF" fact="NaN" max="NaN"/>
          </dgm:ruleLst>
        </dgm:layoutNode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  <dgm:param type="srcNode" val="parTx"/>
            <dgm:param type="dstNode" val="parTx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Tx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Process11">
  <dgm:title val=""/>
  <dgm:desc val=""/>
  <dgm:catLst>
    <dgm:cat type="process" pri="8000"/>
    <dgm:cat type="convert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l" for="ch" forName="arrow"/>
          <dgm:constr type="w" for="ch" forName="points" refType="w" fact="0.9"/>
          <dgm:constr type="h" for="ch" forName="points" refType="h"/>
          <dgm:constr type="t" for="ch" forName="points"/>
          <dgm:constr type="l" for="ch" forName="points"/>
        </dgm:constrLst>
      </dgm:if>
      <dgm:else name="Name3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r" for="ch" forName="arrow" refType="w"/>
          <dgm:constr type="w" for="ch" forName="points" refType="w" fact="0.9"/>
          <dgm:constr type="h" for="ch" forName="points" refType="h"/>
          <dgm:constr type="t" for="ch" forName="points"/>
          <dgm:constr type="r" for="ch" forName="points" refType="w"/>
        </dgm:constrLst>
      </dgm:else>
    </dgm:choose>
    <dgm:ruleLst/>
    <dgm:layoutNode name="arrow" styleLbl="bgShp">
      <dgm:alg type="sp"/>
      <dgm:choose name="Name4">
        <dgm:if name="Name5" func="var" arg="dir" op="equ" val="norm">
          <dgm:shape xmlns:r="http://schemas.openxmlformats.org/officeDocument/2006/relationships" type="notchedRightArrow" r:blip="">
            <dgm:adjLst/>
          </dgm:shape>
        </dgm:if>
        <dgm:else name="Name6">
          <dgm:shape xmlns:r="http://schemas.openxmlformats.org/officeDocument/2006/relationships" rot="180" type="notchedRightArrow" r:blip="">
            <dgm:adjLst/>
          </dgm:shape>
        </dgm:else>
      </dgm:choose>
      <dgm:presOf/>
      <dgm:constrLst/>
      <dgm:ruleLst/>
    </dgm:layoutNode>
    <dgm:layoutNode name="points">
      <dgm:choose name="Name7">
        <dgm:if name="Name8" func="var" arg="dir" op="equ" val="norm">
          <dgm:alg type="lin">
            <dgm:param type="linDir" val="fromL"/>
          </dgm:alg>
        </dgm:if>
        <dgm:else name="Name9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A" refType="w"/>
        <dgm:constr type="h" for="ch" forName="compositeA" refType="h"/>
        <dgm:constr type="w" for="ch" forName="compositeB" refType="w" refFor="ch" refForName="compositeA" op="equ"/>
        <dgm:constr type="h" for="ch" forName="compositeB" refType="h" refFor="ch" refForName="compositeA" op="equ"/>
        <dgm:constr type="primFontSz" for="des" ptType="node" op="equ" val="65"/>
        <dgm:constr type="w" for="ch" forName="space" refType="w" refFor="ch" refForName="compositeA" op="equ" fact="0.05"/>
      </dgm:constrLst>
      <dgm:ruleLst/>
      <dgm:forEach name="Name10" axis="ch" ptType="node">
        <dgm:choose name="Name11">
          <dgm:if name="Name12" axis="self" ptType="node" func="posOdd" op="equ" val="1">
            <dgm:layoutNode name="compositeA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A" refType="w"/>
                <dgm:constr type="h" for="ch" forName="textA" refType="h" fact="0.4"/>
                <dgm:constr type="t" for="ch" forName="textA"/>
                <dgm:constr type="l" for="ch" forName="textA"/>
                <dgm:constr type="h" for="ch" forName="circleA" refType="h" fact="0.1"/>
                <dgm:constr type="h" for="ch" forName="circleA" refType="w" op="lte"/>
                <dgm:constr type="w" for="ch" forName="circleA" refType="h" refFor="ch" refForName="circleA" op="equ"/>
                <dgm:constr type="ctrY" for="ch" forName="circleA" refType="h" fact="0.5"/>
                <dgm:constr type="ctrX" for="ch" forName="circleA" refType="w" refFor="ch" refForName="textA" fact="0.5"/>
                <dgm:constr type="w" for="ch" forName="spaceA" refType="w"/>
                <dgm:constr type="h" for="ch" forName="spaceA" refType="h" fact="0.4"/>
                <dgm:constr type="b" for="ch" forName="spaceA" refType="h"/>
                <dgm:constr type="l" for="ch" forName="spaceA"/>
              </dgm:constrLst>
              <dgm:ruleLst/>
              <dgm:layoutNode name="textA" styleLbl="revTx">
                <dgm:varLst>
                  <dgm:bulletEnabled val="1"/>
                </dgm:varLst>
                <dgm:alg type="tx">
                  <dgm:param type="txAnchorVert" val="b"/>
                  <dgm:param type="txAnchorVertCh" val="b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A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A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13">
            <dgm:layoutNode name="compositeB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B" refType="w"/>
                <dgm:constr type="h" for="ch" forName="textB" refType="h" fact="0.4"/>
                <dgm:constr type="b" for="ch" forName="textB" refType="h"/>
                <dgm:constr type="l" for="ch" forName="textB"/>
                <dgm:constr type="h" for="ch" forName="circleB" refType="h" fact="0.1"/>
                <dgm:constr type="w" for="ch" forName="circleB" refType="h" refFor="ch" refForName="circleB" op="equ"/>
                <dgm:constr type="h" for="ch" forName="circleB" refType="w" op="lte"/>
                <dgm:constr type="ctrY" for="ch" forName="circleB" refType="h" fact="0.5"/>
                <dgm:constr type="ctrX" for="ch" forName="circleB" refType="w" refFor="ch" refForName="textB" fact="0.5"/>
                <dgm:constr type="w" for="ch" forName="spaceB" refType="w"/>
                <dgm:constr type="h" for="ch" forName="spaceB" refType="h" fact="0.4"/>
                <dgm:constr type="t" for="ch" forName="spaceB"/>
                <dgm:constr type="l" for="ch" forName="spaceB"/>
              </dgm:constrLst>
              <dgm:ruleLst/>
              <dgm:layoutNode name="textB" styleLbl="revTx">
                <dgm:varLst>
                  <dgm:bulletEnabled val="1"/>
                </dgm:varLst>
                <dgm:alg type="tx">
                  <dgm:param type="txAnchorVert" val="t"/>
                  <dgm:param type="txAnchorVertCh" val="t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B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B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else>
        </dgm:choose>
        <dgm:forEach name="Name14" axis="followSib" ptType="sibTrans" cnt="1">
          <dgm:layoutNode name="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C430CA7E-C46E-41ED-8533-9B77174DD0EC}" type="datetimeFigureOut">
              <a:rPr lang="en-US" smtClean="0"/>
              <a:t>2/6/2018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370635B5-FF59-406E-B74D-09342D33854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04516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C04F72-F06A-4B57-A7E5-D67F2B6312BD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95363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Our</a:t>
            </a:r>
            <a:r>
              <a:rPr lang="en-US" baseline="0" dirty="0"/>
              <a:t> core values for transportation anchor to the core values that Mayor Murray has laid out in his vision (Move Seattle) for Seattle:</a:t>
            </a:r>
          </a:p>
          <a:p>
            <a:pPr marL="174708" indent="-174708">
              <a:buFont typeface="Arial" panose="020B0604020202020204" pitchFamily="34" charset="0"/>
              <a:buChar char="•"/>
            </a:pPr>
            <a:r>
              <a:rPr lang="en-US" baseline="0" dirty="0"/>
              <a:t>Safe</a:t>
            </a:r>
          </a:p>
          <a:p>
            <a:pPr marL="174708" indent="-174708">
              <a:buFont typeface="Arial" panose="020B0604020202020204" pitchFamily="34" charset="0"/>
              <a:buChar char="•"/>
            </a:pPr>
            <a:r>
              <a:rPr lang="en-US" baseline="0" dirty="0"/>
              <a:t>Interconnected</a:t>
            </a:r>
          </a:p>
          <a:p>
            <a:pPr marL="174708" indent="-174708">
              <a:buFont typeface="Arial" panose="020B0604020202020204" pitchFamily="34" charset="0"/>
              <a:buChar char="•"/>
            </a:pPr>
            <a:r>
              <a:rPr lang="en-US" baseline="0" dirty="0"/>
              <a:t>Affordable</a:t>
            </a:r>
          </a:p>
          <a:p>
            <a:pPr marL="174708" indent="-174708">
              <a:buFont typeface="Arial" panose="020B0604020202020204" pitchFamily="34" charset="0"/>
              <a:buChar char="•"/>
            </a:pPr>
            <a:r>
              <a:rPr lang="en-US" baseline="0" dirty="0"/>
              <a:t>Vibrant</a:t>
            </a:r>
          </a:p>
          <a:p>
            <a:pPr marL="174708" indent="-174708">
              <a:buFont typeface="Arial" panose="020B0604020202020204" pitchFamily="34" charset="0"/>
              <a:buChar char="•"/>
            </a:pPr>
            <a:r>
              <a:rPr lang="en-US" baseline="0" dirty="0"/>
              <a:t>Innovative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0635B5-FF59-406E-B74D-09342D338540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764415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/>
              <a:t>Let the audience know the purpose of your presentation (is it purely informational, are you seeking feedback, etc). Then walk them through what you’ll be covering.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C04F72-F06A-4B57-A7E5-D67F2B6312BD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448246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C04F72-F06A-4B57-A7E5-D67F2B6312BD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935206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C04F72-F06A-4B57-A7E5-D67F2B6312BD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164364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C04F72-F06A-4B57-A7E5-D67F2B6312BD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374862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17704">
              <a:defRPr/>
            </a:pPr>
            <a:r>
              <a:rPr lang="en-US" dirty="0">
                <a:latin typeface="Segoe UI Light" panose="020B0502040204020203" pitchFamily="34" charset="0"/>
              </a:rPr>
              <a:t>Insert a project timeline.</a:t>
            </a:r>
            <a:r>
              <a:rPr lang="en-US" baseline="0" dirty="0">
                <a:latin typeface="Segoe UI Light" panose="020B0502040204020203" pitchFamily="34" charset="0"/>
              </a:rPr>
              <a:t> </a:t>
            </a:r>
            <a:r>
              <a:rPr lang="en-US" dirty="0">
                <a:latin typeface="Segoe UI Light" panose="020B0502040204020203" pitchFamily="34" charset="0"/>
              </a:rPr>
              <a:t>Clarify the process and opportunities for engagement/feedback.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C04F72-F06A-4B57-A7E5-D67F2B6312BD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956817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C04F72-F06A-4B57-A7E5-D67F2B6312BD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43907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144000" cy="5486400"/>
          </a:xfrm>
        </p:spPr>
        <p:txBody>
          <a:bodyPr/>
          <a:lstStyle>
            <a:lvl1pPr>
              <a:defRPr sz="2000" baseline="0"/>
            </a:lvl1pPr>
          </a:lstStyle>
          <a:p>
            <a:endParaRPr lang="en-US" dirty="0"/>
          </a:p>
          <a:p>
            <a:r>
              <a:rPr lang="en-US" dirty="0"/>
              <a:t>Insert a photo relevant to your presentation (it will appear in the background – you may need to adjust the location of the presentation title up or down, so as not to skew your photo). 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0" y="3352800"/>
            <a:ext cx="9144000" cy="1295400"/>
          </a:xfrm>
          <a:solidFill>
            <a:schemeClr val="bg1">
              <a:alpha val="80000"/>
            </a:schemeClr>
          </a:solidFill>
        </p:spPr>
        <p:txBody>
          <a:bodyPr/>
          <a:lstStyle>
            <a:lvl1pPr>
              <a:defRPr baseline="0"/>
            </a:lvl1pPr>
          </a:lstStyle>
          <a:p>
            <a:r>
              <a:rPr lang="en-US" dirty="0"/>
              <a:t>Insert Presentation Title</a:t>
            </a:r>
            <a:br>
              <a:rPr lang="en-US" dirty="0"/>
            </a:br>
            <a:r>
              <a:rPr lang="en-US" sz="2000" dirty="0"/>
              <a:t>Subtitle, If Needed</a:t>
            </a:r>
            <a:endParaRPr lang="en-US" dirty="0"/>
          </a:p>
        </p:txBody>
      </p:sp>
      <p:pic>
        <p:nvPicPr>
          <p:cNvPr id="7" name="Picture 2" descr="P:\PIO\Schwartz\sdotlogo.jpg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496"/>
          <a:stretch/>
        </p:blipFill>
        <p:spPr bwMode="auto">
          <a:xfrm>
            <a:off x="7086599" y="5850340"/>
            <a:ext cx="1885477" cy="8552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Date Placeholder 3"/>
          <p:cNvSpPr>
            <a:spLocks noGrp="1"/>
          </p:cNvSpPr>
          <p:nvPr>
            <p:ph type="dt" sz="half" idx="11"/>
          </p:nvPr>
        </p:nvSpPr>
        <p:spPr>
          <a:xfrm>
            <a:off x="152400" y="5638800"/>
            <a:ext cx="3810000" cy="1082675"/>
          </a:xfrm>
          <a:prstGeom prst="rect">
            <a:avLst/>
          </a:prstGeom>
        </p:spPr>
        <p:txBody>
          <a:bodyPr anchor="t"/>
          <a:lstStyle>
            <a:lvl1pPr>
              <a:defRPr sz="2000"/>
            </a:lvl1pPr>
          </a:lstStyle>
          <a:p>
            <a:r>
              <a:rPr lang="en-US" dirty="0"/>
              <a:t>Meeting Name</a:t>
            </a:r>
          </a:p>
          <a:p>
            <a:r>
              <a:rPr lang="en-US" dirty="0"/>
              <a:t>Presenter First and Last Name</a:t>
            </a:r>
          </a:p>
          <a:p>
            <a:r>
              <a:rPr lang="en-US" dirty="0"/>
              <a:t>Month, Day, Year</a:t>
            </a:r>
          </a:p>
        </p:txBody>
      </p:sp>
    </p:spTree>
    <p:extLst>
      <p:ext uri="{BB962C8B-B14F-4D97-AF65-F5344CB8AC3E}">
        <p14:creationId xmlns:p14="http://schemas.microsoft.com/office/powerpoint/2010/main" val="2342575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>
                <a:solidFill>
                  <a:srgbClr val="1690D0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080302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1440927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D92E29-30D5-4727-9D85-C6050B98A93F}" type="datetimeFigureOut">
              <a:rPr lang="en-US" smtClean="0"/>
              <a:t>2/6/2018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ED83C-2D8A-42B0-BBF1-CDE43C1054A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51209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D92E29-30D5-4727-9D85-C6050B98A93F}" type="datetimeFigureOut">
              <a:rPr lang="en-US" smtClean="0"/>
              <a:t>2/6/2018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9ED83C-2D8A-42B0-BBF1-CDE43C1054A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28786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50" r:id="rId2"/>
    <p:sldLayoutId id="2147483652" r:id="rId3"/>
    <p:sldLayoutId id="2147483649" r:id="rId4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notesSlide" Target="../notesSlides/notesSlide8.xml"/><Relationship Id="rId7" Type="http://schemas.openxmlformats.org/officeDocument/2006/relationships/image" Target="../media/image10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D00BC7D-26F9-4B54-AFF7-071C8084C91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780"/>
          <a:stretch/>
        </p:blipFill>
        <p:spPr>
          <a:xfrm>
            <a:off x="0" y="11112"/>
            <a:ext cx="9144000" cy="5551488"/>
          </a:xfrm>
          <a:prstGeom prst="rect">
            <a:avLst/>
          </a:prstGeom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0" y="2362200"/>
            <a:ext cx="9154510" cy="1317625"/>
          </a:xfrm>
          <a:prstGeom prst="rect">
            <a:avLst/>
          </a:prstGeom>
          <a:solidFill>
            <a:schemeClr val="bg1">
              <a:alpha val="43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ADA Curb Ramps</a:t>
            </a:r>
          </a:p>
          <a:p>
            <a:r>
              <a:rPr lang="en-US" sz="2200" dirty="0">
                <a:latin typeface="Segoe UI Light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SMC 23.53.006 – Pedestrian Access and Circulation</a:t>
            </a:r>
          </a:p>
        </p:txBody>
      </p:sp>
      <p:sp>
        <p:nvSpPr>
          <p:cNvPr id="7" name="Subtitle 2"/>
          <p:cNvSpPr txBox="1">
            <a:spLocks/>
          </p:cNvSpPr>
          <p:nvPr/>
        </p:nvSpPr>
        <p:spPr>
          <a:xfrm>
            <a:off x="0" y="5562600"/>
            <a:ext cx="4953000" cy="1219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2000" dirty="0">
                <a:latin typeface="Segoe UI Light" panose="020B0502040204020203" pitchFamily="34" charset="0"/>
              </a:rPr>
              <a:t>Elizabeth Sheldon</a:t>
            </a:r>
          </a:p>
          <a:p>
            <a:pPr algn="l"/>
            <a:r>
              <a:rPr lang="en-US" sz="2000" dirty="0">
                <a:latin typeface="Segoe UI Light" panose="020B0502040204020203" pitchFamily="34" charset="0"/>
              </a:rPr>
              <a:t>SBAB Presentation</a:t>
            </a:r>
          </a:p>
          <a:p>
            <a:pPr algn="l"/>
            <a:r>
              <a:rPr lang="en-US" sz="2000" dirty="0">
                <a:latin typeface="Segoe UI Light" panose="020B0502040204020203" pitchFamily="34" charset="0"/>
              </a:rPr>
              <a:t>February 6, 2018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8372" y="5411443"/>
            <a:ext cx="3335628" cy="1521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06379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>
                <a:solidFill>
                  <a:srgbClr val="1690D0"/>
                </a:solidFill>
              </a:rPr>
              <a:t>Our mission, vision, and core values</a:t>
            </a:r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533400" y="3397472"/>
            <a:ext cx="7696200" cy="2774728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dirty="0"/>
              <a:t>Committed to </a:t>
            </a:r>
            <a:r>
              <a:rPr lang="en-US" sz="2400" dirty="0">
                <a:solidFill>
                  <a:srgbClr val="1690D0"/>
                </a:solidFill>
                <a:latin typeface="+mj-lt"/>
              </a:rPr>
              <a:t>5 core values </a:t>
            </a:r>
            <a:r>
              <a:rPr lang="en-US" sz="2400" dirty="0"/>
              <a:t>to create a city that is:</a:t>
            </a:r>
          </a:p>
          <a:p>
            <a:r>
              <a:rPr lang="en-US" sz="2400" dirty="0"/>
              <a:t>Safe</a:t>
            </a:r>
          </a:p>
          <a:p>
            <a:r>
              <a:rPr lang="en-US" sz="2400" dirty="0"/>
              <a:t>Interconnected</a:t>
            </a:r>
          </a:p>
          <a:p>
            <a:r>
              <a:rPr lang="en-US" sz="2400" dirty="0"/>
              <a:t>Affordable</a:t>
            </a:r>
          </a:p>
          <a:p>
            <a:r>
              <a:rPr lang="en-US" sz="2400" dirty="0"/>
              <a:t>Vibrant</a:t>
            </a:r>
          </a:p>
          <a:p>
            <a:r>
              <a:rPr lang="en-US" sz="2400" dirty="0"/>
              <a:t>Innovative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400" dirty="0"/>
              <a:t>For </a:t>
            </a:r>
            <a:r>
              <a:rPr lang="en-US" sz="2400" dirty="0">
                <a:latin typeface="+mj-lt"/>
              </a:rPr>
              <a:t>all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57200" y="2057401"/>
            <a:ext cx="445634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1690D0"/>
                </a:solidFill>
                <a:latin typeface="+mj-lt"/>
              </a:rPr>
              <a:t>Mission</a:t>
            </a:r>
            <a:r>
              <a:rPr lang="en-US" sz="2400" dirty="0">
                <a:solidFill>
                  <a:srgbClr val="1690D0"/>
                </a:solidFill>
              </a:rPr>
              <a:t>: </a:t>
            </a:r>
            <a:r>
              <a:rPr lang="en-US" sz="2400" dirty="0"/>
              <a:t>deliver a high-quality </a:t>
            </a:r>
          </a:p>
          <a:p>
            <a:r>
              <a:rPr lang="en-US" sz="2400" dirty="0"/>
              <a:t>transportation system for Seattle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029200" y="2057400"/>
            <a:ext cx="3962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1690D0"/>
                </a:solidFill>
                <a:latin typeface="+mj-lt"/>
              </a:rPr>
              <a:t>Vision</a:t>
            </a:r>
            <a:r>
              <a:rPr lang="en-US" sz="2400" dirty="0">
                <a:solidFill>
                  <a:srgbClr val="1690D0"/>
                </a:solidFill>
              </a:rPr>
              <a:t>: </a:t>
            </a:r>
            <a:r>
              <a:rPr lang="en-US" sz="2400" dirty="0"/>
              <a:t>connected people, places, and products</a:t>
            </a:r>
          </a:p>
        </p:txBody>
      </p:sp>
      <p:sp>
        <p:nvSpPr>
          <p:cNvPr id="6" name="Slide Number Placeholder 1"/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defRPr/>
            </a:pPr>
            <a:fld id="{D032DFC4-9AFA-43AA-AA83-807BD9605BFA}" type="slidenum">
              <a:rPr lang="en-US" sz="1200" smtClean="0"/>
              <a:pPr algn="r">
                <a:defRPr/>
              </a:pPr>
              <a:t>2</a:t>
            </a:fld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39787418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4953001" cy="1143000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>
                <a:solidFill>
                  <a:srgbClr val="1690D0"/>
                </a:solidFill>
                <a:ea typeface="Segoe UI" panose="020B0502040204020203" pitchFamily="34" charset="0"/>
                <a:cs typeface="Segoe UI" panose="020B0502040204020203" pitchFamily="34" charset="0"/>
              </a:rPr>
              <a:t>Presentation overview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latin typeface="Segoe UI Light" panose="020B0502040204020203" pitchFamily="34" charset="0"/>
              </a:rPr>
              <a:t>Background</a:t>
            </a:r>
          </a:p>
          <a:p>
            <a:pPr marL="0" indent="0">
              <a:buNone/>
            </a:pPr>
            <a:endParaRPr lang="en-US" dirty="0">
              <a:latin typeface="Segoe UI Light" panose="020B0502040204020203" pitchFamily="34" charset="0"/>
            </a:endParaRPr>
          </a:p>
          <a:p>
            <a:r>
              <a:rPr lang="en-US" dirty="0">
                <a:latin typeface="Segoe UI Light" panose="020B0502040204020203" pitchFamily="34" charset="0"/>
              </a:rPr>
              <a:t>Existing code language</a:t>
            </a:r>
          </a:p>
          <a:p>
            <a:pPr marL="0" indent="0">
              <a:buNone/>
            </a:pPr>
            <a:endParaRPr lang="en-US" dirty="0">
              <a:latin typeface="Segoe UI Light" panose="020B0502040204020203" pitchFamily="34" charset="0"/>
            </a:endParaRPr>
          </a:p>
          <a:p>
            <a:r>
              <a:rPr lang="en-US" dirty="0">
                <a:latin typeface="Segoe UI Light" panose="020B0502040204020203" pitchFamily="34" charset="0"/>
              </a:rPr>
              <a:t>Proposal</a:t>
            </a:r>
          </a:p>
          <a:p>
            <a:pPr marL="0" indent="0">
              <a:buNone/>
            </a:pPr>
            <a:endParaRPr lang="en-US" dirty="0">
              <a:latin typeface="Segoe UI Light" panose="020B0502040204020203" pitchFamily="34" charset="0"/>
            </a:endParaRPr>
          </a:p>
          <a:p>
            <a:r>
              <a:rPr lang="en-US" dirty="0">
                <a:latin typeface="Segoe UI Light" panose="020B0502040204020203" pitchFamily="34" charset="0"/>
              </a:rPr>
              <a:t>Next steps</a:t>
            </a:r>
          </a:p>
          <a:p>
            <a:pPr marL="0" indent="0">
              <a:buNone/>
            </a:pPr>
            <a:endParaRPr lang="en-US" dirty="0">
              <a:latin typeface="Segoe UI Light" panose="020B0502040204020203" pitchFamily="34" charset="0"/>
            </a:endParaRPr>
          </a:p>
          <a:p>
            <a:endParaRPr lang="en-US" dirty="0">
              <a:latin typeface="Segoe UI Light" panose="020B0502040204020203" pitchFamily="34" charset="0"/>
            </a:endParaRPr>
          </a:p>
        </p:txBody>
      </p:sp>
      <p:sp>
        <p:nvSpPr>
          <p:cNvPr id="4" name="Slide Number Placeholder 1"/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defRPr/>
            </a:pPr>
            <a:fld id="{D032DFC4-9AFA-43AA-AA83-807BD9605BFA}" type="slidenum">
              <a:rPr lang="en-US" sz="1200" smtClean="0"/>
              <a:pPr algn="r">
                <a:defRPr/>
              </a:pPr>
              <a:t>3</a:t>
            </a:fld>
            <a:endParaRPr lang="en-US" sz="12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98FDA85-09C9-487D-A440-626CFBAE7AC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502" r="27445"/>
          <a:stretch/>
        </p:blipFill>
        <p:spPr>
          <a:xfrm>
            <a:off x="5410201" y="0"/>
            <a:ext cx="37337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8754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5105400" cy="4525963"/>
          </a:xfrm>
        </p:spPr>
        <p:txBody>
          <a:bodyPr>
            <a:normAutofit/>
          </a:bodyPr>
          <a:lstStyle/>
          <a:p>
            <a:endParaRPr lang="en-US" sz="2800" dirty="0">
              <a:latin typeface="Segoe UI Light" panose="020B0502040204020203" pitchFamily="34" charset="0"/>
            </a:endParaRPr>
          </a:p>
          <a:p>
            <a:r>
              <a:rPr lang="en-US" sz="2800" dirty="0">
                <a:latin typeface="Segoe UI Light" panose="020B0502040204020203" pitchFamily="34" charset="0"/>
              </a:rPr>
              <a:t>Sidewalk or pedestrian requirements </a:t>
            </a:r>
            <a:r>
              <a:rPr lang="en-US" dirty="0">
                <a:latin typeface="Segoe UI Light" panose="020B0502040204020203" pitchFamily="34" charset="0"/>
              </a:rPr>
              <a:t>and thresholds for </a:t>
            </a:r>
            <a:r>
              <a:rPr lang="en-US" sz="2800" dirty="0">
                <a:latin typeface="Segoe UI Light" panose="020B0502040204020203" pitchFamily="34" charset="0"/>
              </a:rPr>
              <a:t>new development.</a:t>
            </a:r>
          </a:p>
          <a:p>
            <a:pPr marL="0" indent="0">
              <a:buNone/>
            </a:pPr>
            <a:endParaRPr lang="en-US" sz="2800" dirty="0">
              <a:latin typeface="Segoe UI Light" panose="020B0502040204020203" pitchFamily="34" charset="0"/>
            </a:endParaRPr>
          </a:p>
          <a:p>
            <a:r>
              <a:rPr lang="en-US" sz="2800" dirty="0">
                <a:latin typeface="Segoe UI Light" panose="020B0502040204020203" pitchFamily="34" charset="0"/>
              </a:rPr>
              <a:t>Currently silent on curb ramps and curbs.</a:t>
            </a:r>
          </a:p>
          <a:p>
            <a:pPr marL="0" indent="0">
              <a:buNone/>
            </a:pPr>
            <a:endParaRPr lang="en-US" sz="2800" dirty="0">
              <a:latin typeface="Segoe UI Light" panose="020B0502040204020203" pitchFamily="34" charset="0"/>
            </a:endParaRPr>
          </a:p>
          <a:p>
            <a:endParaRPr lang="en-US" sz="2800" dirty="0">
              <a:latin typeface="Segoe UI Light" panose="020B0502040204020203" pitchFamily="34" charset="0"/>
            </a:endParaRPr>
          </a:p>
          <a:p>
            <a:endParaRPr lang="en-US" sz="2800" dirty="0">
              <a:latin typeface="Segoe UI Light" panose="020B0502040204020203" pitchFamily="34" charset="0"/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4641273" y="0"/>
            <a:ext cx="4495800" cy="6858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800" dirty="0">
              <a:latin typeface="Segoe UI Light" panose="020B0502040204020203" pitchFamily="34" charset="0"/>
            </a:endParaRPr>
          </a:p>
          <a:p>
            <a:endParaRPr lang="en-US" sz="2800" dirty="0">
              <a:latin typeface="Segoe UI Light" panose="020B0502040204020203" pitchFamily="34" charset="0"/>
            </a:endParaRPr>
          </a:p>
          <a:p>
            <a:pPr marL="0" indent="0">
              <a:buNone/>
            </a:pPr>
            <a:endParaRPr lang="en-US" sz="2800" dirty="0">
              <a:latin typeface="Segoe UI Light" panose="020B0502040204020203" pitchFamily="34" charset="0"/>
            </a:endParaRPr>
          </a:p>
          <a:p>
            <a:pPr marL="0" indent="0">
              <a:buNone/>
            </a:pPr>
            <a:endParaRPr lang="en-US" sz="2800" dirty="0">
              <a:latin typeface="Segoe UI Light" panose="020B0502040204020203" pitchFamily="34" charset="0"/>
            </a:endParaRPr>
          </a:p>
          <a:p>
            <a:pPr marL="0" indent="0">
              <a:buNone/>
            </a:pPr>
            <a:endParaRPr lang="en-US" sz="2800" dirty="0">
              <a:latin typeface="Segoe UI Light" panose="020B0502040204020203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US" sz="2800" dirty="0">
              <a:latin typeface="Segoe UI Light" panose="020B0502040204020203" pitchFamily="34" charset="0"/>
            </a:endParaRPr>
          </a:p>
          <a:p>
            <a:endParaRPr lang="en-US" sz="2800" dirty="0">
              <a:latin typeface="Segoe UI Light" panose="020B0502040204020203" pitchFamily="34" charset="0"/>
            </a:endParaRPr>
          </a:p>
          <a:p>
            <a:endParaRPr lang="en-US" sz="2800" dirty="0">
              <a:latin typeface="Segoe UI Light" panose="020B0502040204020203" pitchFamily="34" charset="0"/>
            </a:endParaRPr>
          </a:p>
        </p:txBody>
      </p:sp>
      <p:sp>
        <p:nvSpPr>
          <p:cNvPr id="5" name="Slide Number Placeholder 1"/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defRPr/>
            </a:pPr>
            <a:fld id="{D032DFC4-9AFA-43AA-AA83-807BD9605BFA}" type="slidenum">
              <a:rPr lang="en-US" sz="1200" smtClean="0"/>
              <a:pPr algn="r">
                <a:defRPr/>
              </a:pPr>
              <a:t>4</a:t>
            </a:fld>
            <a:endParaRPr lang="en-US" sz="120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3ED85F0-5594-447E-AB70-6B37D1DBBD8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243" r="40000"/>
          <a:stretch/>
        </p:blipFill>
        <p:spPr>
          <a:xfrm>
            <a:off x="6324600" y="0"/>
            <a:ext cx="2812473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6546273" cy="1036638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>
                <a:solidFill>
                  <a:srgbClr val="1690D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Code Section 23.53.006 – Pedestrian Access and Circulation</a:t>
            </a:r>
          </a:p>
        </p:txBody>
      </p:sp>
    </p:spTree>
    <p:extLst>
      <p:ext uri="{BB962C8B-B14F-4D97-AF65-F5344CB8AC3E}">
        <p14:creationId xmlns:p14="http://schemas.microsoft.com/office/powerpoint/2010/main" val="20647168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solidFill>
                  <a:srgbClr val="1690D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Code Section 23.53.006 – Pedestrian Access and Circulation</a:t>
            </a:r>
            <a:endParaRPr lang="en-US" dirty="0">
              <a:solidFill>
                <a:srgbClr val="1690D0"/>
              </a:solidFill>
            </a:endParaRPr>
          </a:p>
        </p:txBody>
      </p:sp>
      <p:sp>
        <p:nvSpPr>
          <p:cNvPr id="5" name="Slide Number Placeholder 1"/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defRPr/>
            </a:pPr>
            <a:fld id="{D032DFC4-9AFA-43AA-AA83-807BD9605BFA}" type="slidenum">
              <a:rPr lang="en-US" sz="1200" smtClean="0"/>
              <a:pPr algn="r">
                <a:defRPr/>
              </a:pPr>
              <a:t>5</a:t>
            </a:fld>
            <a:endParaRPr lang="en-US" sz="1200" dirty="0"/>
          </a:p>
        </p:txBody>
      </p:sp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B8EBC887-2C55-4328-87DE-64F1864F9E2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833511417"/>
              </p:ext>
            </p:extLst>
          </p:nvPr>
        </p:nvGraphicFramePr>
        <p:xfrm>
          <a:off x="152399" y="1854994"/>
          <a:ext cx="8839202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1950361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248400" cy="1143000"/>
          </a:xfrm>
        </p:spPr>
        <p:txBody>
          <a:bodyPr>
            <a:normAutofit/>
          </a:bodyPr>
          <a:lstStyle/>
          <a:p>
            <a:pPr algn="l"/>
            <a:r>
              <a:rPr lang="en-US" dirty="0">
                <a:solidFill>
                  <a:srgbClr val="1690D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Proposed Changes</a:t>
            </a:r>
          </a:p>
        </p:txBody>
      </p:sp>
      <p:sp>
        <p:nvSpPr>
          <p:cNvPr id="5" name="Slide Number Placeholder 1"/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defRPr/>
            </a:pPr>
            <a:fld id="{D032DFC4-9AFA-43AA-AA83-807BD9605BFA}" type="slidenum">
              <a:rPr lang="en-US" sz="1200" smtClean="0"/>
              <a:pPr algn="r">
                <a:defRPr/>
              </a:pPr>
              <a:t>6</a:t>
            </a:fld>
            <a:endParaRPr lang="en-US" sz="1200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1332231-643B-4FB4-B442-91F074DD799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/>
              <a:t>Explicitly calls out curb ramps and curbs as part of the pedestrian access and circulation requirements.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Requires development in Urban Centers and Urban Villages to comply with current ROWIM standards for sidewalks, curbs, and curb ramps.</a:t>
            </a:r>
          </a:p>
          <a:p>
            <a:endParaRPr lang="en-US" dirty="0"/>
          </a:p>
          <a:p>
            <a:r>
              <a:rPr lang="en-US" dirty="0"/>
              <a:t>Other minor changes to other code sections for clarity.</a:t>
            </a:r>
          </a:p>
          <a:p>
            <a:endParaRPr lang="en-US" dirty="0"/>
          </a:p>
          <a:p>
            <a:r>
              <a:rPr lang="en-US" dirty="0"/>
              <a:t>Does not change the types of projects listed as exempt from the requirements.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23194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dirty="0">
                <a:solidFill>
                  <a:srgbClr val="1690D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Why Change?</a:t>
            </a:r>
          </a:p>
        </p:txBody>
      </p:sp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>
          <a:xfrm>
            <a:off x="304800" y="1143000"/>
            <a:ext cx="5138399" cy="5476682"/>
          </a:xfrm>
        </p:spPr>
        <p:txBody>
          <a:bodyPr>
            <a:normAutofit fontScale="85000" lnSpcReduction="20000"/>
          </a:bodyPr>
          <a:lstStyle/>
          <a:p>
            <a:endParaRPr lang="en-US" dirty="0"/>
          </a:p>
          <a:p>
            <a:r>
              <a:rPr lang="en-US" dirty="0"/>
              <a:t>Developments on corner lots currently build sidewalks that may stop short of the intersection, and do not build curb ramps.</a:t>
            </a:r>
          </a:p>
          <a:p>
            <a:r>
              <a:rPr lang="en-US" dirty="0"/>
              <a:t>Makes the pedestrian network accessible by requiring curb ramps.</a:t>
            </a:r>
          </a:p>
          <a:p>
            <a:r>
              <a:rPr lang="en-US" dirty="0"/>
              <a:t>Requires curb ramps be built at corner lots, even if there is an existing sidewalk without curb ramps.</a:t>
            </a:r>
          </a:p>
          <a:p>
            <a:r>
              <a:rPr lang="en-US" dirty="0"/>
              <a:t>Incorporates curb ramps and curbs as a part of overall pedestrian access and circulation. </a:t>
            </a:r>
          </a:p>
          <a:p>
            <a:r>
              <a:rPr lang="en-US" dirty="0"/>
              <a:t>Adds clarity to the code language about curb ramps and curbs.  </a:t>
            </a:r>
          </a:p>
          <a:p>
            <a:endParaRPr lang="en-US" dirty="0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FBFE7292-B41F-4509-A763-A01EB965845C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5599" y="2389105"/>
            <a:ext cx="3243601" cy="2079790"/>
          </a:xfrm>
        </p:spPr>
      </p:pic>
      <p:sp>
        <p:nvSpPr>
          <p:cNvPr id="5" name="Slide Number Placeholder 1"/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defRPr/>
            </a:pPr>
            <a:fld id="{D032DFC4-9AFA-43AA-AA83-807BD9605BFA}" type="slidenum">
              <a:rPr lang="en-US" sz="1200" smtClean="0"/>
              <a:pPr algn="r">
                <a:defRPr/>
              </a:pPr>
              <a:t>7</a:t>
            </a:fld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13528615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>
                <a:solidFill>
                  <a:srgbClr val="1690D0"/>
                </a:solidFill>
              </a:rPr>
              <a:t>Next steps</a:t>
            </a:r>
          </a:p>
        </p:txBody>
      </p:sp>
      <p:sp>
        <p:nvSpPr>
          <p:cNvPr id="4" name="Slide Number Placeholder 1"/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defRPr/>
            </a:pPr>
            <a:fld id="{D032DFC4-9AFA-43AA-AA83-807BD9605BFA}" type="slidenum">
              <a:rPr lang="en-US" sz="1200" smtClean="0"/>
              <a:pPr algn="r">
                <a:defRPr/>
              </a:pPr>
              <a:t>8</a:t>
            </a:fld>
            <a:endParaRPr lang="en-US" sz="1200" dirty="0"/>
          </a:p>
        </p:txBody>
      </p:sp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53DADAD2-2C89-43E6-9F2D-575114D751D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992992061"/>
              </p:ext>
            </p:extLst>
          </p:nvPr>
        </p:nvGraphicFramePr>
        <p:xfrm>
          <a:off x="457200" y="1397000"/>
          <a:ext cx="76962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61996105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>
                <a:solidFill>
                  <a:srgbClr val="1690D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Questions?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828800"/>
            <a:ext cx="8839200" cy="1376855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en-US" dirty="0">
                <a:latin typeface="Segoe UI Light" panose="020B0502040204020203" pitchFamily="34" charset="0"/>
                <a:ea typeface="Kozuka Gothic Pro L" pitchFamily="34" charset="-128"/>
              </a:rPr>
              <a:t>Elizabeth.sheldon@seattle.gov | (206) 684-7945</a:t>
            </a:r>
          </a:p>
          <a:p>
            <a:pPr marL="0" indent="0" algn="ctr">
              <a:buNone/>
            </a:pPr>
            <a:r>
              <a:rPr lang="en-US" sz="2800" dirty="0">
                <a:latin typeface="Segoe UI Light" panose="020B0502040204020203" pitchFamily="34" charset="0"/>
                <a:ea typeface="Kozuka Gothic Pro L" pitchFamily="34" charset="-128"/>
              </a:rPr>
              <a:t>http://www.seattle.gov/DPD/codesrules/changestocode/curbramps/whatwhy/default.htm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0" y="3429001"/>
            <a:ext cx="9143999" cy="685799"/>
          </a:xfrm>
          <a:prstGeom prst="rect">
            <a:avLst/>
          </a:prstGeom>
          <a:solidFill>
            <a:srgbClr val="1690D0"/>
          </a:solidFill>
        </p:spPr>
        <p:txBody>
          <a:bodyPr vert="horz" lIns="91440" tIns="45720" rIns="91440" bIns="45720" rtlCol="0" anchor="ctr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dirty="0">
                <a:solidFill>
                  <a:schemeClr val="bg1"/>
                </a:solidFill>
                <a:latin typeface="Segoe UI Light" panose="020B0502040204020203" pitchFamily="34" charset="0"/>
                <a:ea typeface="Kozuka Gothic Pro L" pitchFamily="34" charset="-128"/>
              </a:rPr>
              <a:t>www.seattle.gov/transportation</a:t>
            </a:r>
          </a:p>
        </p:txBody>
      </p:sp>
      <p:pic>
        <p:nvPicPr>
          <p:cNvPr id="8" name="Picture 2" descr="http://centralctpost.files.wordpress.com/2013/10/twitter-icon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4489414"/>
            <a:ext cx="768386" cy="7683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http://www.msjc.edu/StudentServices/StudentGovernmentAssociation/District%20Committees%2020112012/facebook_logo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4529" y="4504708"/>
            <a:ext cx="717453" cy="7174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11" descr="http://philipgoddardphotography.co.uk/wp-content/uploads/2013/12/logo-flickr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0708" y="4500537"/>
            <a:ext cx="721623" cy="7216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3" descr="http://www.ceministries.org/Images/content/1847/627948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6886" y="4514880"/>
            <a:ext cx="717452" cy="7174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8372" y="5411443"/>
            <a:ext cx="3335628" cy="1521514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893327503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|QOMOQUESTION" val="&lt;?xml version=&quot;1.0&quot;?&gt;&#10;&lt;Question xmlns:xsi=&quot;http://www.w3.org/2001/XMLSchema-instance&quot; xmlns:xsd=&quot;http://www.w3.org/2001/XMLSchema&quot;&gt;&#10;  &lt;Timer&gt;30&lt;/Timer&gt;&#10;  &lt;Answer /&gt;&#10;  &lt;Point&gt;10&lt;/Point&gt;&#10;  &lt;ID&gt;f25eb3c3-b313-40fb-817b-2a88f5269a28&lt;/ID&gt;&#10;  &lt;No&gt;0&lt;/No&gt;&#10;  &lt;Options&gt;&#10;    &lt;Option&gt;&#10;      &lt;IsCorrect&gt;false&lt;/IsCorrect&gt;&#10;      &lt;ID&gt;1&lt;/ID&gt;&#10;      &lt;Text /&gt;&#10;      &lt;Point&gt;1&lt;/Point&gt;&#10;    &lt;/Option&gt;&#10;    &lt;Option&gt;&#10;      &lt;IsCorrect&gt;false&lt;/IsCorrect&gt;&#10;      &lt;ID&gt;2&lt;/ID&gt;&#10;      &lt;Text /&gt;&#10;      &lt;Point&gt;2&lt;/Point&gt;&#10;    &lt;/Option&gt;&#10;  &lt;/Options&gt;&#10;  &lt;Text /&gt;&#10;  &lt;Type&gt;2&lt;/Type&gt;&#10;  &lt;Mode&gt;0&lt;/Mode&gt;&#10;  &lt;FOption&gt;0&lt;/FOption&gt;&#10;&lt;/Question&gt;"/>
</p:tagLst>
</file>

<file path=ppt/theme/theme1.xml><?xml version="1.0" encoding="utf-8"?>
<a:theme xmlns:a="http://schemas.openxmlformats.org/drawingml/2006/main" name="Office Theme">
  <a:themeElements>
    <a:clrScheme name="Move Seattle">
      <a:dk1>
        <a:srgbClr val="000000"/>
      </a:dk1>
      <a:lt1>
        <a:sysClr val="window" lastClr="FFFFFF"/>
      </a:lt1>
      <a:dk2>
        <a:srgbClr val="000000"/>
      </a:dk2>
      <a:lt2>
        <a:srgbClr val="E1D91E"/>
      </a:lt2>
      <a:accent1>
        <a:srgbClr val="1690D0"/>
      </a:accent1>
      <a:accent2>
        <a:srgbClr val="E1D91E"/>
      </a:accent2>
      <a:accent3>
        <a:srgbClr val="00A85D"/>
      </a:accent3>
      <a:accent4>
        <a:srgbClr val="492F92"/>
      </a:accent4>
      <a:accent5>
        <a:srgbClr val="FF6C2C"/>
      </a:accent5>
      <a:accent6>
        <a:srgbClr val="808284"/>
      </a:accent6>
      <a:hlink>
        <a:srgbClr val="0000FF"/>
      </a:hlink>
      <a:folHlink>
        <a:srgbClr val="800080"/>
      </a:folHlink>
    </a:clrScheme>
    <a:fontScheme name="Custom 1">
      <a:majorFont>
        <a:latin typeface="Segoe UI"/>
        <a:ea typeface=""/>
        <a:cs typeface=""/>
      </a:majorFont>
      <a:minorFont>
        <a:latin typeface="Segoe UI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1667</TotalTime>
  <Words>463</Words>
  <Application>Microsoft Office PowerPoint</Application>
  <PresentationFormat>On-screen Show (4:3)</PresentationFormat>
  <Paragraphs>99</Paragraphs>
  <Slides>9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5" baseType="lpstr">
      <vt:lpstr>Arial</vt:lpstr>
      <vt:lpstr>Calibri</vt:lpstr>
      <vt:lpstr>Kozuka Gothic Pro L</vt:lpstr>
      <vt:lpstr>Segoe UI</vt:lpstr>
      <vt:lpstr>Segoe UI Light</vt:lpstr>
      <vt:lpstr>Office Theme</vt:lpstr>
      <vt:lpstr>PowerPoint Presentation</vt:lpstr>
      <vt:lpstr>Our mission, vision, and core values</vt:lpstr>
      <vt:lpstr>Presentation overview</vt:lpstr>
      <vt:lpstr>Code Section 23.53.006 – Pedestrian Access and Circulation</vt:lpstr>
      <vt:lpstr>Code Section 23.53.006 – Pedestrian Access and Circulation</vt:lpstr>
      <vt:lpstr>Proposed Changes</vt:lpstr>
      <vt:lpstr>Why Change?</vt:lpstr>
      <vt:lpstr>Next steps</vt:lpstr>
      <vt:lpstr>Questions?</vt:lpstr>
    </vt:vector>
  </TitlesOfParts>
  <Company>City of Seattle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Insert Presentation Title Insert Subtitle, If Needed</dc:title>
  <dc:creator>Schwartz, Allison</dc:creator>
  <cp:lastModifiedBy>Sheldon, Elizabeth</cp:lastModifiedBy>
  <cp:revision>66</cp:revision>
  <cp:lastPrinted>2017-12-19T15:12:29Z</cp:lastPrinted>
  <dcterms:created xsi:type="dcterms:W3CDTF">2014-01-29T22:35:29Z</dcterms:created>
  <dcterms:modified xsi:type="dcterms:W3CDTF">2018-02-06T18:02:26Z</dcterms:modified>
</cp:coreProperties>
</file>