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402" r:id="rId5"/>
    <p:sldId id="517" r:id="rId6"/>
    <p:sldId id="650" r:id="rId7"/>
    <p:sldId id="651" r:id="rId8"/>
    <p:sldId id="652" r:id="rId9"/>
    <p:sldId id="661" r:id="rId10"/>
    <p:sldId id="653" r:id="rId11"/>
    <p:sldId id="654" r:id="rId12"/>
    <p:sldId id="655" r:id="rId13"/>
    <p:sldId id="656" r:id="rId14"/>
    <p:sldId id="664" r:id="rId15"/>
    <p:sldId id="657" r:id="rId16"/>
    <p:sldId id="663" r:id="rId17"/>
    <p:sldId id="658" r:id="rId18"/>
    <p:sldId id="617" r:id="rId19"/>
    <p:sldId id="618" r:id="rId20"/>
    <p:sldId id="659" r:id="rId21"/>
    <p:sldId id="542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wright" initials="sw" lastIdx="2" clrIdx="0"/>
  <p:cmAuthor id="1" name="ecorey" initials="ec" lastIdx="3" clrIdx="1"/>
  <p:cmAuthor id="2" name="Diana Brown" initials="DB" lastIdx="40" clrIdx="2">
    <p:extLst>
      <p:ext uri="{19B8F6BF-5375-455C-9EA6-DF929625EA0E}">
        <p15:presenceInfo xmlns:p15="http://schemas.microsoft.com/office/powerpoint/2012/main" userId="S-1-5-21-1078081533-448539723-725345543-8145" providerId="AD"/>
      </p:ext>
    </p:extLst>
  </p:cmAuthor>
  <p:cmAuthor id="3" name="Daniel Brody" initials="DB" lastIdx="15" clrIdx="3">
    <p:extLst>
      <p:ext uri="{19B8F6BF-5375-455C-9EA6-DF929625EA0E}">
        <p15:presenceInfo xmlns:p15="http://schemas.microsoft.com/office/powerpoint/2012/main" userId="S-1-5-21-1078081533-448539723-725345543-5769" providerId="AD"/>
      </p:ext>
    </p:extLst>
  </p:cmAuthor>
  <p:cmAuthor id="4" name="David Gitlin" initials="DG" lastIdx="5" clrIdx="4">
    <p:extLst>
      <p:ext uri="{19B8F6BF-5375-455C-9EA6-DF929625EA0E}">
        <p15:presenceInfo xmlns:p15="http://schemas.microsoft.com/office/powerpoint/2012/main" userId="David Gitl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284"/>
    <a:srgbClr val="E1D91E"/>
    <a:srgbClr val="1690D0"/>
    <a:srgbClr val="E2231A"/>
    <a:srgbClr val="492F92"/>
    <a:srgbClr val="1691D0"/>
    <a:srgbClr val="CBD3E4"/>
    <a:srgbClr val="898989"/>
    <a:srgbClr val="E7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14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16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Sheet1!$A$2:$A$3</cx:f>
        <cx:lvl ptCount="2">
          <cx:pt idx="0">On Delridge</cx:pt>
          <cx:pt idx="1">Off Delridge</cx:pt>
        </cx:lvl>
      </cx:strDim>
      <cx:numDim type="size">
        <cx:f dir="row">Sheet1!$B$2:$B$3</cx:f>
        <cx:lvl ptCount="2" formatCode="General">
          <cx:pt idx="0">0.54000000000000004</cx:pt>
          <cx:pt idx="1">0.45000000000000001</cx:pt>
        </cx:lvl>
      </cx:numDim>
    </cx:data>
  </cx:chartData>
  <cx:chart>
    <cx:plotArea>
      <cx:plotAreaRegion>
        <cx:series layoutId="treemap" uniqueId="{571B20AD-1F06-4E7E-B520-BB977CDA12B7}">
          <cx:tx>
            <cx:txData>
              <cx:f>Sheet1!$B$1</cx:f>
              <cx:v>Biking preference</cx:v>
            </cx:txData>
          </cx:tx>
          <cx:dataPt idx="0">
            <cx:spPr>
              <a:solidFill>
                <a:srgbClr val="1690D0"/>
              </a:solidFill>
            </cx:spPr>
          </cx:dataPt>
          <cx:dataPt idx="1">
            <cx:spPr>
              <a:solidFill>
                <a:srgbClr val="E1D91E"/>
              </a:solidFill>
            </cx:spPr>
          </cx:dataPt>
          <cx:dataId val="0"/>
          <cx:layoutPr/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Sheet1!$A$2:$A$6</cx:f>
        <cx:lvl ptCount="5">
          <cx:pt idx="0">Strongly disagree</cx:pt>
          <cx:pt idx="1">Somewhat disagree</cx:pt>
          <cx:pt idx="2">Neither agree or disagree</cx:pt>
          <cx:pt idx="3">Somewhat agree</cx:pt>
          <cx:pt idx="4">Strongly agree</cx:pt>
        </cx:lvl>
      </cx:strDim>
      <cx:numDim type="size">
        <cx:f dir="row">Sheet1!$B$2:$B$6</cx:f>
        <cx:lvl ptCount="5" formatCode="General">
          <cx:pt idx="0">45</cx:pt>
          <cx:pt idx="1">37</cx:pt>
          <cx:pt idx="2">19</cx:pt>
          <cx:pt idx="3">137</cx:pt>
          <cx:pt idx="4">180</cx:pt>
        </cx:lvl>
      </cx:numDim>
    </cx:data>
  </cx:chartData>
  <cx:chart>
    <cx:plotArea>
      <cx:plotAreaRegion>
        <cx:series layoutId="sunburst" uniqueId="{4E0C91D5-9AAC-44F5-BAFE-E257AD48905C}">
          <cx:tx>
            <cx:txData>
              <cx:f>Sheet1!$B$1</cx:f>
              <cx:v>Responses to "Do you agree or disagree with the statement: I am okay with moving or removing some bus stops to make buses faster and arrive on time."</cx:v>
            </cx:txData>
          </cx:tx>
          <cx:dataPt idx="0">
            <cx:spPr>
              <a:solidFill>
                <a:srgbClr val="E1D91E"/>
              </a:solidFill>
            </cx:spPr>
          </cx:dataPt>
          <cx:dataPt idx="1">
            <cx:spPr>
              <a:solidFill>
                <a:srgbClr val="E1D91E"/>
              </a:solidFill>
            </cx:spPr>
          </cx:dataPt>
          <cx:dataPt idx="2">
            <cx:spPr>
              <a:solidFill>
                <a:srgbClr val="808284"/>
              </a:solidFill>
            </cx:spPr>
          </cx:dataPt>
          <cx:dataPt idx="3">
            <cx:spPr>
              <a:solidFill>
                <a:srgbClr val="1690D0"/>
              </a:solidFill>
            </cx:spPr>
          </cx:dataPt>
          <cx:dataPt idx="4">
            <cx:spPr>
              <a:solidFill>
                <a:srgbClr val="1690D0"/>
              </a:solidFill>
            </cx:spPr>
          </cx:dataPt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AE442456-06D4-4E3F-8CB7-3B9A743A90EE}" type="datetimeFigureOut">
              <a:rPr lang="en-US" smtClean="0"/>
              <a:pPr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4CE3548B-CB77-4A2B-B893-FDE5F7D318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07D862AA-B0C0-4861-A4C6-DF8DE46A7315}" type="datetimeFigureOut">
              <a:rPr lang="en-US" smtClean="0"/>
              <a:pPr/>
              <a:t>1/9/2018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D7B1F132-1516-48DE-906E-CBB2F69166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F132-1516-48DE-906E-CBB2F69166C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35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F132-1516-48DE-906E-CBB2F69166C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408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F132-1516-48DE-906E-CBB2F69166C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24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F132-1516-48DE-906E-CBB2F69166C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31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F132-1516-48DE-906E-CBB2F69166C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62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F132-1516-48DE-906E-CBB2F69166C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89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Option 1: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Convert all-day parking to off-peak parking on the west side of Delridge from 23rd to SW Orchard St and add new off-peak parking from SW Orchard St to SW Holden St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 2: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 to 73% of parking retained as a mix of all-day and off-peak,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emoves parking on west side between SW Alaska St and SW Orchard St</a:t>
            </a:r>
          </a:p>
          <a:p>
            <a:pPr marL="171450" marR="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 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 to 71% of parking retained as a mix of all-day and off-peak, 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emoves parking on west side between 23rd Ave SW and SW Orchard, SW Holden St and SW Cambridge St</a:t>
            </a:r>
            <a:r>
              <a:rPr lang="en-US" sz="1100" dirty="0"/>
              <a:t> 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F132-1516-48DE-906E-CBB2F69166C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854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F132-1516-48DE-906E-CBB2F69166C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17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04F72-F06A-4B57-A7E5-D67F2B6312B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25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F132-1516-48DE-906E-CBB2F69166C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801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F132-1516-48DE-906E-CBB2F69166C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13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F132-1516-48DE-906E-CBB2F69166C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88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F132-1516-48DE-906E-CBB2F69166C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68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F132-1516-48DE-906E-CBB2F69166C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27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F132-1516-48DE-906E-CBB2F69166C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80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F132-1516-48DE-906E-CBB2F69166C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43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1F132-1516-48DE-906E-CBB2F69166C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5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0" y="762000"/>
            <a:ext cx="9144000" cy="6096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762000"/>
          </a:xfrm>
        </p:spPr>
        <p:txBody>
          <a:bodyPr anchor="t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96000"/>
            <a:ext cx="8229600" cy="6096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96000"/>
            <a:ext cx="8229600" cy="6096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152400"/>
            <a:ext cx="1219200" cy="6553200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7620000" cy="6553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11" Type="http://schemas.openxmlformats.org/officeDocument/2006/relationships/image" Target="../media/image3.png"/><Relationship Id="rId5" Type="http://schemas.openxmlformats.org/officeDocument/2006/relationships/image" Target="../media/image15.png"/><Relationship Id="rId10" Type="http://schemas.openxmlformats.org/officeDocument/2006/relationships/image" Target="../media/image2.png"/><Relationship Id="rId4" Type="http://schemas.openxmlformats.org/officeDocument/2006/relationships/hyperlink" Target="mailto:rapidride@seattle.gov" TargetMode="Externa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ttle.gov/Transportation/docs/2017_0309_Delridge_Option_Map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3.googleusercontent.com/MQmRaSMWtkmnAVS2w-CzjuWrx0eyrNBs8vWw5bNVaNCbbwdh9hPZGYQ03hCgjrwUKe_mwkok_vBsQ2VOG9j96JEUMQFFDICYs7oWdAfl3eXvOALeZwFxCx8A-W6bg0-HmtE9hFDSJ9SdrI3vlS9Bc8NfPIs04hK5DizcMLK1AVb_wYxPaN_z5Z-WJoJXDw8r4pPhH1YwX7Viuih96aQxKeJnyTyCsuB3uYzCXSjGWzcfDRK-hEOCAa56HmB0DwqS93S0Xlx7IM5TlVC_OKVD1pUmK55x2cK5HfI46ywVY8yoyaTzlZjoog-xUTbOxd6DnOgh95ZAgt24Q47QMmnyLqseGS_QkAJBSmdRxI-f6GUgurutF5zz_ZBaXxkjzZhkbcSyed8untMxsAzjIUVOHJhpAk7aRgKLJt1_myfgtYLxza5fYLkCZYBTSD4D5QtoP11fMzbtD1U3BeKbXjK7UNZmdiFtl7s8c63ZhJF19MFD2bbq4pcm5m-D65MRbnnYm-tsmYIi4uiLPBV1ujnlxe6hYjc5-5Lwd9IsC-IqKXhNfvMASQ_w2eiI9-1ogDAJv_myBRENJnXIBkWeJXEK-FyEPExC05tqaf_pMUiBuCPbAyFPVQWW1Zox3ubCidZsVCO6P5Gj4iyNXmjA1OHelcjx7xRT8CPyGsP7p0JREhU=w950-h634-n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r="1131" b="36"/>
          <a:stretch/>
        </p:blipFill>
        <p:spPr bwMode="auto">
          <a:xfrm>
            <a:off x="0" y="0"/>
            <a:ext cx="83899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2B6D10-58A1-442C-8F96-9A3895CE96D4}"/>
              </a:ext>
            </a:extLst>
          </p:cNvPr>
          <p:cNvSpPr/>
          <p:nvPr/>
        </p:nvSpPr>
        <p:spPr>
          <a:xfrm>
            <a:off x="0" y="6152827"/>
            <a:ext cx="9144000" cy="722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56" y="6248667"/>
            <a:ext cx="1659918" cy="592606"/>
          </a:xfrm>
          <a:prstGeom prst="rect">
            <a:avLst/>
          </a:prstGeom>
        </p:spPr>
      </p:pic>
      <p:pic>
        <p:nvPicPr>
          <p:cNvPr id="7" name="Picture 2" descr="Image result for king county metro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441" y="6304744"/>
            <a:ext cx="1342748" cy="48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0D93F4-F50E-4209-8DDA-EA4643F60A5B}"/>
              </a:ext>
            </a:extLst>
          </p:cNvPr>
          <p:cNvSpPr/>
          <p:nvPr/>
        </p:nvSpPr>
        <p:spPr>
          <a:xfrm>
            <a:off x="4598633" y="-17755"/>
            <a:ext cx="3953696" cy="4243526"/>
          </a:xfrm>
          <a:custGeom>
            <a:avLst/>
            <a:gdLst>
              <a:gd name="connsiteX0" fmla="*/ 0 w 3746377"/>
              <a:gd name="connsiteY0" fmla="*/ 0 h 4243526"/>
              <a:gd name="connsiteX1" fmla="*/ 186431 w 3746377"/>
              <a:gd name="connsiteY1" fmla="*/ 976543 h 4243526"/>
              <a:gd name="connsiteX2" fmla="*/ 142043 w 3746377"/>
              <a:gd name="connsiteY2" fmla="*/ 2512380 h 4243526"/>
              <a:gd name="connsiteX3" fmla="*/ 736847 w 3746377"/>
              <a:gd name="connsiteY3" fmla="*/ 2450237 h 4243526"/>
              <a:gd name="connsiteX4" fmla="*/ 701336 w 3746377"/>
              <a:gd name="connsiteY4" fmla="*/ 1988598 h 4243526"/>
              <a:gd name="connsiteX5" fmla="*/ 1056443 w 3746377"/>
              <a:gd name="connsiteY5" fmla="*/ 1899821 h 4243526"/>
              <a:gd name="connsiteX6" fmla="*/ 1322773 w 3746377"/>
              <a:gd name="connsiteY6" fmla="*/ 2059619 h 4243526"/>
              <a:gd name="connsiteX7" fmla="*/ 1305018 w 3746377"/>
              <a:gd name="connsiteY7" fmla="*/ 2432481 h 4243526"/>
              <a:gd name="connsiteX8" fmla="*/ 1260629 w 3746377"/>
              <a:gd name="connsiteY8" fmla="*/ 2627790 h 4243526"/>
              <a:gd name="connsiteX9" fmla="*/ 1526959 w 3746377"/>
              <a:gd name="connsiteY9" fmla="*/ 2858609 h 4243526"/>
              <a:gd name="connsiteX10" fmla="*/ 1855433 w 3746377"/>
              <a:gd name="connsiteY10" fmla="*/ 3080551 h 4243526"/>
              <a:gd name="connsiteX11" fmla="*/ 1961965 w 3746377"/>
              <a:gd name="connsiteY11" fmla="*/ 3160450 h 4243526"/>
              <a:gd name="connsiteX12" fmla="*/ 2112885 w 3746377"/>
              <a:gd name="connsiteY12" fmla="*/ 3071673 h 4243526"/>
              <a:gd name="connsiteX13" fmla="*/ 2104008 w 3746377"/>
              <a:gd name="connsiteY13" fmla="*/ 2769833 h 4243526"/>
              <a:gd name="connsiteX14" fmla="*/ 2157274 w 3746377"/>
              <a:gd name="connsiteY14" fmla="*/ 2512380 h 4243526"/>
              <a:gd name="connsiteX15" fmla="*/ 2343705 w 3746377"/>
              <a:gd name="connsiteY15" fmla="*/ 2379215 h 4243526"/>
              <a:gd name="connsiteX16" fmla="*/ 2689934 w 3746377"/>
              <a:gd name="connsiteY16" fmla="*/ 2352582 h 4243526"/>
              <a:gd name="connsiteX17" fmla="*/ 2991775 w 3746377"/>
              <a:gd name="connsiteY17" fmla="*/ 2450237 h 4243526"/>
              <a:gd name="connsiteX18" fmla="*/ 3098307 w 3746377"/>
              <a:gd name="connsiteY18" fmla="*/ 2752077 h 4243526"/>
              <a:gd name="connsiteX19" fmla="*/ 2974019 w 3746377"/>
              <a:gd name="connsiteY19" fmla="*/ 3080551 h 4243526"/>
              <a:gd name="connsiteX20" fmla="*/ 3036163 w 3746377"/>
              <a:gd name="connsiteY20" fmla="*/ 3329126 h 4243526"/>
              <a:gd name="connsiteX21" fmla="*/ 3213717 w 3746377"/>
              <a:gd name="connsiteY21" fmla="*/ 3737499 h 4243526"/>
              <a:gd name="connsiteX22" fmla="*/ 3444536 w 3746377"/>
              <a:gd name="connsiteY22" fmla="*/ 4243526 h 4243526"/>
              <a:gd name="connsiteX23" fmla="*/ 3746377 w 3746377"/>
              <a:gd name="connsiteY23" fmla="*/ 4154749 h 4243526"/>
              <a:gd name="connsiteX24" fmla="*/ 3737499 w 3746377"/>
              <a:gd name="connsiteY24" fmla="*/ 8877 h 4243526"/>
              <a:gd name="connsiteX25" fmla="*/ 0 w 3746377"/>
              <a:gd name="connsiteY25" fmla="*/ 0 h 424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746377" h="4243526">
                <a:moveTo>
                  <a:pt x="0" y="0"/>
                </a:moveTo>
                <a:lnTo>
                  <a:pt x="186431" y="976543"/>
                </a:lnTo>
                <a:lnTo>
                  <a:pt x="142043" y="2512380"/>
                </a:lnTo>
                <a:lnTo>
                  <a:pt x="736847" y="2450237"/>
                </a:lnTo>
                <a:lnTo>
                  <a:pt x="701336" y="1988598"/>
                </a:lnTo>
                <a:lnTo>
                  <a:pt x="1056443" y="1899821"/>
                </a:lnTo>
                <a:lnTo>
                  <a:pt x="1322773" y="2059619"/>
                </a:lnTo>
                <a:lnTo>
                  <a:pt x="1305018" y="2432481"/>
                </a:lnTo>
                <a:lnTo>
                  <a:pt x="1260629" y="2627790"/>
                </a:lnTo>
                <a:lnTo>
                  <a:pt x="1526959" y="2858609"/>
                </a:lnTo>
                <a:lnTo>
                  <a:pt x="1855433" y="3080551"/>
                </a:lnTo>
                <a:lnTo>
                  <a:pt x="1961965" y="3160450"/>
                </a:lnTo>
                <a:lnTo>
                  <a:pt x="2112885" y="3071673"/>
                </a:lnTo>
                <a:lnTo>
                  <a:pt x="2104008" y="2769833"/>
                </a:lnTo>
                <a:lnTo>
                  <a:pt x="2157274" y="2512380"/>
                </a:lnTo>
                <a:lnTo>
                  <a:pt x="2343705" y="2379215"/>
                </a:lnTo>
                <a:lnTo>
                  <a:pt x="2689934" y="2352582"/>
                </a:lnTo>
                <a:lnTo>
                  <a:pt x="2991775" y="2450237"/>
                </a:lnTo>
                <a:lnTo>
                  <a:pt x="3098307" y="2752077"/>
                </a:lnTo>
                <a:lnTo>
                  <a:pt x="2974019" y="3080551"/>
                </a:lnTo>
                <a:lnTo>
                  <a:pt x="3036163" y="3329126"/>
                </a:lnTo>
                <a:lnTo>
                  <a:pt x="3213717" y="3737499"/>
                </a:lnTo>
                <a:lnTo>
                  <a:pt x="3444536" y="4243526"/>
                </a:lnTo>
                <a:lnTo>
                  <a:pt x="3746377" y="4154749"/>
                </a:lnTo>
                <a:cubicBezTo>
                  <a:pt x="3743418" y="2772792"/>
                  <a:pt x="3740458" y="1390834"/>
                  <a:pt x="3737499" y="887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F0EA5877-E587-4A79-B56B-C14001BDBDDA}"/>
              </a:ext>
            </a:extLst>
          </p:cNvPr>
          <p:cNvSpPr/>
          <p:nvPr/>
        </p:nvSpPr>
        <p:spPr>
          <a:xfrm>
            <a:off x="5571792" y="291943"/>
            <a:ext cx="3443056" cy="1391670"/>
          </a:xfrm>
          <a:prstGeom prst="wedgeRectCallout">
            <a:avLst>
              <a:gd name="adj1" fmla="val -20977"/>
              <a:gd name="adj2" fmla="val 77837"/>
            </a:avLst>
          </a:prstGeom>
          <a:solidFill>
            <a:srgbClr val="1690D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/>
              <a:t>RapidRide H Line</a:t>
            </a:r>
          </a:p>
          <a:p>
            <a:pPr algn="ctr"/>
            <a:r>
              <a:rPr lang="en-US" sz="2800" b="1" dirty="0"/>
              <a:t>Your Voices in Action! January 2018</a:t>
            </a:r>
          </a:p>
        </p:txBody>
      </p:sp>
      <p:pic>
        <p:nvPicPr>
          <p:cNvPr id="17" name="Picture 16" descr="C:\Users\dbrody\AppData\Local\Microsoft\Windows\INetCacheContent.Word\SDOT_c.jpg">
            <a:extLst>
              <a:ext uri="{FF2B5EF4-FFF2-40B4-BE49-F238E27FC236}">
                <a16:creationId xmlns:a16="http://schemas.microsoft.com/office/drawing/2014/main" id="{6830650F-EDDE-47A1-8082-B7E72A9729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309" y="6308626"/>
            <a:ext cx="1582867" cy="505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953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A0A5AD-94F8-47BB-A9B3-D238A4CF5768}"/>
              </a:ext>
            </a:extLst>
          </p:cNvPr>
          <p:cNvSpPr txBox="1"/>
          <p:nvPr/>
        </p:nvSpPr>
        <p:spPr>
          <a:xfrm>
            <a:off x="304800" y="228600"/>
            <a:ext cx="8534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691D0"/>
                </a:solidFill>
                <a:latin typeface="+mj-lt"/>
              </a:rPr>
              <a:t>What we heard: </a:t>
            </a:r>
            <a:r>
              <a:rPr lang="en-US" sz="4400" dirty="0">
                <a:solidFill>
                  <a:srgbClr val="1691D0"/>
                </a:solidFill>
              </a:rPr>
              <a:t>Bus stop changes</a:t>
            </a:r>
          </a:p>
          <a:p>
            <a:endParaRPr lang="en-US" sz="2400" b="1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19DA133-5357-471A-BED0-7D7EE46C5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28" y="1027601"/>
            <a:ext cx="8609308" cy="553014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/>
              <a:t>Even with 76% of online survey respondents okay with changing bus stops to make buses fast and on-time… </a:t>
            </a:r>
          </a:p>
          <a:p>
            <a:pPr marL="0" indent="0">
              <a:buNone/>
            </a:pPr>
            <a:r>
              <a:rPr lang="en-US" sz="800" dirty="0"/>
              <a:t>	</a:t>
            </a:r>
            <a:endParaRPr lang="en-US" sz="2800" dirty="0"/>
          </a:p>
          <a:p>
            <a:pPr marL="800100" lvl="2" indent="0">
              <a:buNone/>
            </a:pPr>
            <a:r>
              <a:rPr lang="en-US" dirty="0"/>
              <a:t>Concern about impacts to seniors and people with disabilities; increased walking distances combined with steep grades; and maintaining access to neighborhood destinations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E781BF-C705-4024-A71D-6F19FC83A4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78"/>
          <a:stretch/>
        </p:blipFill>
        <p:spPr>
          <a:xfrm>
            <a:off x="0" y="3983064"/>
            <a:ext cx="9144000" cy="20611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9863EF-66CF-44E4-9A44-84CF1A2C3C6A}"/>
              </a:ext>
            </a:extLst>
          </p:cNvPr>
          <p:cNvSpPr/>
          <p:nvPr/>
        </p:nvSpPr>
        <p:spPr>
          <a:xfrm>
            <a:off x="0" y="6044228"/>
            <a:ext cx="9144000" cy="813772"/>
          </a:xfrm>
          <a:prstGeom prst="rect">
            <a:avLst/>
          </a:prstGeom>
          <a:solidFill>
            <a:srgbClr val="169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A2B4F7-496B-4A08-9D73-D2BD6CA88E85}"/>
              </a:ext>
            </a:extLst>
          </p:cNvPr>
          <p:cNvGrpSpPr/>
          <p:nvPr/>
        </p:nvGrpSpPr>
        <p:grpSpPr>
          <a:xfrm>
            <a:off x="382128" y="2241995"/>
            <a:ext cx="701416" cy="662084"/>
            <a:chOff x="683136" y="4001035"/>
            <a:chExt cx="701416" cy="6620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7484F3-D455-4620-9A9B-C9916A3DD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83136" y="4001035"/>
              <a:ext cx="701416" cy="66208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143587-F687-4E6A-9620-DFB767D93CCE}"/>
                </a:ext>
              </a:extLst>
            </p:cNvPr>
            <p:cNvSpPr/>
            <p:nvPr/>
          </p:nvSpPr>
          <p:spPr>
            <a:xfrm>
              <a:off x="790575" y="4086225"/>
              <a:ext cx="466725" cy="352425"/>
            </a:xfrm>
            <a:prstGeom prst="rect">
              <a:avLst/>
            </a:prstGeom>
            <a:solidFill>
              <a:srgbClr val="169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9971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A0A5AD-94F8-47BB-A9B3-D238A4CF5768}"/>
              </a:ext>
            </a:extLst>
          </p:cNvPr>
          <p:cNvSpPr txBox="1"/>
          <p:nvPr/>
        </p:nvSpPr>
        <p:spPr>
          <a:xfrm>
            <a:off x="304800" y="44859"/>
            <a:ext cx="8534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691D0"/>
                </a:solidFill>
                <a:latin typeface="+mj-lt"/>
              </a:rPr>
              <a:t>What we heard: </a:t>
            </a:r>
            <a:r>
              <a:rPr lang="en-US" sz="4400" dirty="0">
                <a:solidFill>
                  <a:srgbClr val="1691D0"/>
                </a:solidFill>
              </a:rPr>
              <a:t>Street paving</a:t>
            </a:r>
          </a:p>
          <a:p>
            <a:endParaRPr lang="en-US" sz="2400" b="1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19DA133-5357-471A-BED0-7D7EE46C5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56072" y="813772"/>
            <a:ext cx="9295272" cy="5530148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en-US" dirty="0"/>
              <a:t>Survey takers and others raised the importance of repaving Delridge Way SW. </a:t>
            </a:r>
          </a:p>
          <a:p>
            <a:pPr marL="800100" lvl="2" indent="0">
              <a:buNone/>
            </a:pPr>
            <a:endParaRPr lang="en-US" sz="1600" dirty="0"/>
          </a:p>
          <a:p>
            <a:pPr marL="1714500" lvl="3" indent="-457200"/>
            <a:r>
              <a:rPr lang="en-US" sz="2400" dirty="0"/>
              <a:t>…the current road conditions, especially the center lane, need repaving for safety and durability. Please make a priority.</a:t>
            </a:r>
          </a:p>
          <a:p>
            <a:pPr marL="1714500" lvl="3" indent="-457200"/>
            <a:r>
              <a:rPr lang="en-US" sz="2400" dirty="0"/>
              <a:t>The number of potholes and poor road conditions on Delridge need to be addressed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E781BF-C705-4024-A71D-6F19FC83A4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78"/>
          <a:stretch/>
        </p:blipFill>
        <p:spPr>
          <a:xfrm>
            <a:off x="0" y="3983064"/>
            <a:ext cx="9144000" cy="20611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9863EF-66CF-44E4-9A44-84CF1A2C3C6A}"/>
              </a:ext>
            </a:extLst>
          </p:cNvPr>
          <p:cNvSpPr/>
          <p:nvPr/>
        </p:nvSpPr>
        <p:spPr>
          <a:xfrm>
            <a:off x="0" y="6044228"/>
            <a:ext cx="9144000" cy="813772"/>
          </a:xfrm>
          <a:prstGeom prst="rect">
            <a:avLst/>
          </a:prstGeom>
          <a:solidFill>
            <a:srgbClr val="169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F0B026-55FA-4D65-8009-12925542E1DB}"/>
              </a:ext>
            </a:extLst>
          </p:cNvPr>
          <p:cNvGrpSpPr/>
          <p:nvPr/>
        </p:nvGrpSpPr>
        <p:grpSpPr>
          <a:xfrm>
            <a:off x="382128" y="2152055"/>
            <a:ext cx="701416" cy="662084"/>
            <a:chOff x="683136" y="4001035"/>
            <a:chExt cx="701416" cy="6620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ED53947-7683-4A52-A1DB-84321A26E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83136" y="4001035"/>
              <a:ext cx="701416" cy="66208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ED88A9-7AF7-48DC-BF6A-C1BECA95AF61}"/>
                </a:ext>
              </a:extLst>
            </p:cNvPr>
            <p:cNvSpPr/>
            <p:nvPr/>
          </p:nvSpPr>
          <p:spPr>
            <a:xfrm>
              <a:off x="790575" y="4086225"/>
              <a:ext cx="466725" cy="352425"/>
            </a:xfrm>
            <a:prstGeom prst="rect">
              <a:avLst/>
            </a:prstGeom>
            <a:solidFill>
              <a:srgbClr val="169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C9F35B-94EE-42BF-BF5F-5BF2DF8C1FE5}"/>
              </a:ext>
            </a:extLst>
          </p:cNvPr>
          <p:cNvGrpSpPr/>
          <p:nvPr/>
        </p:nvGrpSpPr>
        <p:grpSpPr>
          <a:xfrm>
            <a:off x="441518" y="3267566"/>
            <a:ext cx="701416" cy="662084"/>
            <a:chOff x="683136" y="4001035"/>
            <a:chExt cx="701416" cy="6620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4F8AE64-80A5-44C6-8D62-94D4ACC7C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683136" y="4001035"/>
              <a:ext cx="701416" cy="66208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B47C2D6-52D1-4037-88DE-B32CEBDBE4EE}"/>
                </a:ext>
              </a:extLst>
            </p:cNvPr>
            <p:cNvSpPr/>
            <p:nvPr/>
          </p:nvSpPr>
          <p:spPr>
            <a:xfrm>
              <a:off x="790575" y="4086225"/>
              <a:ext cx="466725" cy="352425"/>
            </a:xfrm>
            <a:prstGeom prst="rect">
              <a:avLst/>
            </a:prstGeom>
            <a:solidFill>
              <a:srgbClr val="169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2816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9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776333"/>
            <a:ext cx="8229600" cy="484323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b="1" dirty="0"/>
              <a:t>So what did we do with your feedback?</a:t>
            </a:r>
          </a:p>
          <a:p>
            <a:pPr marL="0" lvl="0" indent="0" algn="ctr">
              <a:spcAft>
                <a:spcPts val="24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452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762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1691D0"/>
                </a:solidFill>
              </a:rPr>
              <a:t>We took a hard look at what the community was most interested in…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21412"/>
              </p:ext>
            </p:extLst>
          </p:nvPr>
        </p:nvGraphicFramePr>
        <p:xfrm>
          <a:off x="447966" y="1444421"/>
          <a:ext cx="8362819" cy="4572000"/>
        </p:xfrm>
        <a:graphic>
          <a:graphicData uri="http://schemas.openxmlformats.org/drawingml/2006/table">
            <a:tbl>
              <a:tblPr firstRow="1" firstCol="1" bandRow="1"/>
              <a:tblGrid>
                <a:gridCol w="2250264">
                  <a:extLst>
                    <a:ext uri="{9D8B030D-6E8A-4147-A177-3AD203B41FA5}">
                      <a16:colId xmlns:a16="http://schemas.microsoft.com/office/drawing/2014/main" val="1127916466"/>
                    </a:ext>
                  </a:extLst>
                </a:gridCol>
                <a:gridCol w="6112555">
                  <a:extLst>
                    <a:ext uri="{9D8B030D-6E8A-4147-A177-3AD203B41FA5}">
                      <a16:colId xmlns:a16="http://schemas.microsoft.com/office/drawing/2014/main" val="3784826795"/>
                    </a:ext>
                  </a:extLst>
                </a:gridCol>
              </a:tblGrid>
              <a:tr h="2008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Bus stops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bus stops moved, consolidated or removed</a:t>
                      </a:r>
                    </a:p>
                    <a:p>
                      <a:pPr marL="342900" marR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Stops go from an average of 0.2 to 0.3 miles apart </a:t>
                      </a:r>
                    </a:p>
                    <a:p>
                      <a:pPr marL="800100" marR="0" lvl="1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Could add up to 2-min to walk times*</a:t>
                      </a:r>
                    </a:p>
                    <a:p>
                      <a:pPr marL="800100" marR="0" lvl="1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Typical RapidRide stop distance about 0.5 miles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Balances desire for fast and on-time bus service with concerns about increased walking distances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637263"/>
                  </a:ext>
                </a:extLst>
              </a:tr>
              <a:tr h="5963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Street paving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We want to pave as much of Delridge Way SW as possible and are working on options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2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820694"/>
                  </a:ext>
                </a:extLst>
              </a:tr>
              <a:tr h="5963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Partnership opportunities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Partnering with King County Metro and Department of Neighborhoods to work with Westwood-</a:t>
                      </a:r>
                      <a:r>
                        <a:rPr lang="en-US" sz="2000" b="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Roxhill</a:t>
                      </a:r>
                      <a:r>
                        <a:rPr lang="en-US" sz="20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-South Delridge community members on travel needs near transit center</a:t>
                      </a: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2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61921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D52F001-95C1-4FB5-B021-BC5A62E8CC50}"/>
              </a:ext>
            </a:extLst>
          </p:cNvPr>
          <p:cNvSpPr txBox="1"/>
          <p:nvPr/>
        </p:nvSpPr>
        <p:spPr>
          <a:xfrm>
            <a:off x="381000" y="6139422"/>
            <a:ext cx="652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 Actual time depends on rider’s origin, grades and walking ability</a:t>
            </a:r>
          </a:p>
        </p:txBody>
      </p:sp>
    </p:spTree>
    <p:extLst>
      <p:ext uri="{BB962C8B-B14F-4D97-AF65-F5344CB8AC3E}">
        <p14:creationId xmlns:p14="http://schemas.microsoft.com/office/powerpoint/2010/main" val="3939652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14</a:t>
            </a:fld>
            <a:endParaRPr lang="en-US" sz="12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90A7077-0149-49F7-B2C0-0263DD80E7F3}"/>
              </a:ext>
            </a:extLst>
          </p:cNvPr>
          <p:cNvSpPr txBox="1">
            <a:spLocks/>
          </p:cNvSpPr>
          <p:nvPr/>
        </p:nvSpPr>
        <p:spPr>
          <a:xfrm>
            <a:off x="228600" y="173067"/>
            <a:ext cx="4495800" cy="65484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1691D0"/>
                </a:solidFill>
                <a:latin typeface="+mj-lt"/>
                <a:ea typeface="+mj-ea"/>
                <a:cs typeface="+mj-cs"/>
              </a:rPr>
              <a:t>And came up with a new option that:</a:t>
            </a:r>
          </a:p>
          <a:p>
            <a:pPr marL="0" indent="0">
              <a:buNone/>
            </a:pPr>
            <a:endParaRPr lang="en-US" sz="1400" b="1" dirty="0"/>
          </a:p>
          <a:p>
            <a:r>
              <a:rPr lang="en-US" sz="2400" dirty="0"/>
              <a:t>Adds all-day and peak-period bus-only lanes</a:t>
            </a:r>
          </a:p>
          <a:p>
            <a:r>
              <a:rPr lang="en-US" sz="2400" dirty="0"/>
              <a:t>Improves pedestrian crossings</a:t>
            </a:r>
          </a:p>
          <a:p>
            <a:r>
              <a:rPr lang="en-US" sz="2400" dirty="0"/>
              <a:t>Adds new neighborhood greenway connections and a southbound protected bike lane south of SW Graham St</a:t>
            </a:r>
          </a:p>
          <a:p>
            <a:r>
              <a:rPr lang="en-US" sz="2400" dirty="0"/>
              <a:t>Adds a new landscaped median</a:t>
            </a:r>
          </a:p>
          <a:p>
            <a:r>
              <a:rPr lang="en-US" sz="2400" dirty="0"/>
              <a:t>Keeps bus stops about 1/3 mile from each other</a:t>
            </a:r>
          </a:p>
          <a:p>
            <a:r>
              <a:rPr lang="en-US" sz="2400" dirty="0"/>
              <a:t>Supports the community’s vision of incorporating boulevard treatments</a:t>
            </a:r>
          </a:p>
        </p:txBody>
      </p:sp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CEE835E1-F622-420B-99B9-957DF66F51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1" y="18270"/>
            <a:ext cx="443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68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6200"/>
            <a:ext cx="82296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691D0"/>
                </a:solidFill>
              </a:rPr>
              <a:t>Key improvements*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95165"/>
              </p:ext>
            </p:extLst>
          </p:nvPr>
        </p:nvGraphicFramePr>
        <p:xfrm>
          <a:off x="487019" y="836650"/>
          <a:ext cx="8352180" cy="4844193"/>
        </p:xfrm>
        <a:graphic>
          <a:graphicData uri="http://schemas.openxmlformats.org/drawingml/2006/table">
            <a:tbl>
              <a:tblPr firstRow="1" firstCol="1" bandRow="1"/>
              <a:tblGrid>
                <a:gridCol w="2484781">
                  <a:extLst>
                    <a:ext uri="{9D8B030D-6E8A-4147-A177-3AD203B41FA5}">
                      <a16:colId xmlns:a16="http://schemas.microsoft.com/office/drawing/2014/main" val="1127916466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948481791"/>
                    </a:ext>
                  </a:extLst>
                </a:gridCol>
                <a:gridCol w="1596571">
                  <a:extLst>
                    <a:ext uri="{9D8B030D-6E8A-4147-A177-3AD203B41FA5}">
                      <a16:colId xmlns:a16="http://schemas.microsoft.com/office/drawing/2014/main" val="1546779155"/>
                    </a:ext>
                  </a:extLst>
                </a:gridCol>
                <a:gridCol w="2264228">
                  <a:extLst>
                    <a:ext uri="{9D8B030D-6E8A-4147-A177-3AD203B41FA5}">
                      <a16:colId xmlns:a16="http://schemas.microsoft.com/office/drawing/2014/main" val="1460940541"/>
                    </a:ext>
                  </a:extLst>
                </a:gridCol>
              </a:tblGrid>
              <a:tr h="40563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Option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Option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New Option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9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957098"/>
                  </a:ext>
                </a:extLst>
              </a:tr>
              <a:tr h="5794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greenway connections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637263"/>
                  </a:ext>
                </a:extLst>
              </a:tr>
              <a:tr h="5947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Improved pedestrian crossings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168469"/>
                  </a:ext>
                </a:extLst>
              </a:tr>
              <a:tr h="3903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ADA ramps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619219"/>
                  </a:ext>
                </a:extLst>
              </a:tr>
              <a:tr h="1148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Bus only lanes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 miles (all day) </a:t>
                      </a:r>
                      <a:b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+ 1.2 miles </a:t>
                      </a:r>
                      <a:b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(peak hours only)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 miles </a:t>
                      </a:r>
                      <a:b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(all day)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 miles (all day) </a:t>
                      </a:r>
                      <a:b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+ 1.2 miles </a:t>
                      </a:r>
                      <a:b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(peak hours only)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810333"/>
                  </a:ext>
                </a:extLst>
              </a:tr>
              <a:tr h="5794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Protected bike lane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 miles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2.9 miles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2.1 miles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799621"/>
                  </a:ext>
                </a:extLst>
              </a:tr>
              <a:tr h="6319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Widened sidewalk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Ranges from 8 – 12 feet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 miles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 miles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 miles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864782"/>
                  </a:ext>
                </a:extLst>
              </a:tr>
              <a:tr h="4089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Landscaped median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2.5 miles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1.8 miles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1.9 miles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75334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5713573"/>
            <a:ext cx="746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*Numbers are based on concept design and are subject to change </a:t>
            </a: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66DD2FAD-6F3C-45CC-A697-24692155D189}"/>
              </a:ext>
            </a:extLst>
          </p:cNvPr>
          <p:cNvSpPr/>
          <p:nvPr/>
        </p:nvSpPr>
        <p:spPr>
          <a:xfrm>
            <a:off x="6335543" y="74261"/>
            <a:ext cx="1001615" cy="1009495"/>
          </a:xfrm>
          <a:prstGeom prst="irregularSeal1">
            <a:avLst/>
          </a:prstGeom>
          <a:solidFill>
            <a:srgbClr val="E1D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16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762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1691D0"/>
                </a:solidFill>
              </a:rPr>
              <a:t>Outcomes*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360589"/>
              </p:ext>
            </p:extLst>
          </p:nvPr>
        </p:nvGraphicFramePr>
        <p:xfrm>
          <a:off x="494461" y="881934"/>
          <a:ext cx="8512378" cy="5505334"/>
        </p:xfrm>
        <a:graphic>
          <a:graphicData uri="http://schemas.openxmlformats.org/drawingml/2006/table">
            <a:tbl>
              <a:tblPr firstRow="1" firstCol="1" bandRow="1"/>
              <a:tblGrid>
                <a:gridCol w="2004899">
                  <a:extLst>
                    <a:ext uri="{9D8B030D-6E8A-4147-A177-3AD203B41FA5}">
                      <a16:colId xmlns:a16="http://schemas.microsoft.com/office/drawing/2014/main" val="1127916466"/>
                    </a:ext>
                  </a:extLst>
                </a:gridCol>
                <a:gridCol w="2423160">
                  <a:extLst>
                    <a:ext uri="{9D8B030D-6E8A-4147-A177-3AD203B41FA5}">
                      <a16:colId xmlns:a16="http://schemas.microsoft.com/office/drawing/2014/main" val="94848179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1546779155"/>
                    </a:ext>
                  </a:extLst>
                </a:gridCol>
                <a:gridCol w="2164079">
                  <a:extLst>
                    <a:ext uri="{9D8B030D-6E8A-4147-A177-3AD203B41FA5}">
                      <a16:colId xmlns:a16="http://schemas.microsoft.com/office/drawing/2014/main" val="3784826795"/>
                    </a:ext>
                  </a:extLst>
                </a:gridCol>
              </a:tblGrid>
              <a:tr h="44565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Option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Option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9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New Option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9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957098"/>
                  </a:ext>
                </a:extLst>
              </a:tr>
              <a:tr h="6573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Bus travel time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Range for north</a:t>
                      </a:r>
                      <a:r>
                        <a:rPr lang="en-US" sz="12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and southbound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 to 9 – 16% faster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Up to 8 – 12% faster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 to 9 – 16% faster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637263"/>
                  </a:ext>
                </a:extLst>
              </a:tr>
              <a:tr h="6573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Traffic travel time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Range for north</a:t>
                      </a:r>
                      <a:r>
                        <a:rPr lang="en-US" sz="1200" b="0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and southbound</a:t>
                      </a:r>
                      <a:endParaRPr lang="en-US" sz="20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 to 1 – 8% faster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Up to 5 – 10% slower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TBD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619219"/>
                  </a:ext>
                </a:extLst>
              </a:tr>
              <a:tr h="1522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On-street parking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all-day parking converted to off-peak parking and new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off-peak parking added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Up to 73% of parking retained as a mix of 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all-day and off-peak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Up to 71% of parking retained as a mix of 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all-day and off-peak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810333"/>
                  </a:ext>
                </a:extLst>
              </a:tr>
              <a:tr h="816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Loading zones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 loading zones removed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Small number of loading zones relocated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No loading zones removed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799621"/>
                  </a:ext>
                </a:extLst>
              </a:tr>
              <a:tr h="1344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Street trees</a:t>
                      </a:r>
                      <a:endParaRPr lang="en-US" sz="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lang="en-US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any street tree removed, two trees are planted within the neighborhood</a:t>
                      </a:r>
                      <a:endParaRPr lang="en-US" sz="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 to 80% of street trees retained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Up to 100% of street trees retained</a:t>
                      </a:r>
                      <a:endParaRPr sz="1800" kern="1200" dirty="0"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defTabSz="91440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noProof="0" dirty="0">
                          <a:solidFill>
                            <a:srgbClr val="000000"/>
                          </a:solidFill>
                          <a:latin typeface="Segoe UI Light"/>
                        </a:rPr>
                        <a:t>Up to 100% of street trees</a:t>
                      </a:r>
                      <a:r>
                        <a:rPr lang="en-US" sz="1800" b="1" i="0" u="none" strike="noStrike" kern="1200" noProof="0" dirty="0">
                          <a:solidFill>
                            <a:srgbClr val="000000"/>
                          </a:solidFill>
                          <a:latin typeface="Segoe UI Light"/>
                          <a:ea typeface="+mn-ea"/>
                          <a:cs typeface="+mn-cs"/>
                        </a:rPr>
                        <a:t> retained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691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86478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474023"/>
            <a:ext cx="6508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*Numbers are based on concepts and are subject to change </a:t>
            </a:r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4307A90-367C-43FA-A828-B78150C5869E}"/>
              </a:ext>
            </a:extLst>
          </p:cNvPr>
          <p:cNvSpPr/>
          <p:nvPr/>
        </p:nvSpPr>
        <p:spPr>
          <a:xfrm>
            <a:off x="6467890" y="142952"/>
            <a:ext cx="1001615" cy="1009495"/>
          </a:xfrm>
          <a:prstGeom prst="irregularSeal1">
            <a:avLst/>
          </a:prstGeom>
          <a:solidFill>
            <a:srgbClr val="E1D9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03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2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77318"/>
            <a:ext cx="8229600" cy="6325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</a:rPr>
              <a:t>So now what?</a:t>
            </a:r>
          </a:p>
          <a:p>
            <a:r>
              <a:rPr lang="en-US" sz="3000" dirty="0">
                <a:solidFill>
                  <a:schemeClr val="bg1"/>
                </a:solidFill>
              </a:rPr>
              <a:t>We’re gathering input on the new option and bus station spacing</a:t>
            </a:r>
          </a:p>
          <a:p>
            <a:r>
              <a:rPr lang="en-US" sz="3000" dirty="0">
                <a:solidFill>
                  <a:schemeClr val="bg1"/>
                </a:solidFill>
              </a:rPr>
              <a:t>Focusing efforts on historically underserved populations and seniors</a:t>
            </a:r>
          </a:p>
          <a:p>
            <a:r>
              <a:rPr lang="en-US" sz="3000" dirty="0">
                <a:solidFill>
                  <a:schemeClr val="bg1"/>
                </a:solidFill>
              </a:rPr>
              <a:t>Coordinating with Metro to identify transportation needs near Westwood Village </a:t>
            </a:r>
          </a:p>
          <a:p>
            <a:r>
              <a:rPr lang="en-US" sz="3000" dirty="0">
                <a:solidFill>
                  <a:schemeClr val="bg1"/>
                </a:solidFill>
              </a:rPr>
              <a:t>Incorporating findings from Metro corridor-wide outreach</a:t>
            </a:r>
          </a:p>
          <a:p>
            <a:r>
              <a:rPr lang="en-US" sz="3000" dirty="0">
                <a:solidFill>
                  <a:schemeClr val="bg1"/>
                </a:solidFill>
              </a:rPr>
              <a:t>Refining the funding strategy and paving plan</a:t>
            </a:r>
          </a:p>
          <a:p>
            <a:r>
              <a:rPr lang="en-US" sz="3000" dirty="0">
                <a:solidFill>
                  <a:schemeClr val="bg1"/>
                </a:solidFill>
              </a:rPr>
              <a:t>Working with the community on project artwork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80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1691D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Stay involved!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137685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>
                <a:latin typeface="Segoe UI Light" panose="020B0502040204020203" pitchFamily="34" charset="0"/>
                <a:ea typeface="Kozuka Gothic Pro L" pitchFamily="34" charset="-128"/>
                <a:hlinkClick r:id="rId4"/>
              </a:rPr>
              <a:t>rapidride@seattle.gov</a:t>
            </a:r>
            <a:r>
              <a:rPr lang="en-US" dirty="0">
                <a:latin typeface="Segoe UI Light" panose="020B0502040204020203" pitchFamily="34" charset="0"/>
                <a:ea typeface="Kozuka Gothic Pro L" pitchFamily="34" charset="-128"/>
              </a:rPr>
              <a:t> | 206-684-5189</a:t>
            </a:r>
          </a:p>
          <a:p>
            <a:pPr marL="0" indent="0" algn="ctr">
              <a:buNone/>
            </a:pPr>
            <a:r>
              <a:rPr lang="en-US" sz="3000" dirty="0">
                <a:latin typeface="Segoe UI Light" panose="020B0502040204020203" pitchFamily="34" charset="0"/>
                <a:ea typeface="Kozuka Gothic Pro L" pitchFamily="34" charset="-128"/>
              </a:rPr>
              <a:t>www.seattle.gov/transportation/rapidrideexpansion.htm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3429001"/>
            <a:ext cx="9143999" cy="685799"/>
          </a:xfrm>
          <a:prstGeom prst="rect">
            <a:avLst/>
          </a:prstGeom>
          <a:solidFill>
            <a:srgbClr val="1690D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Kozuka Gothic Pro L" pitchFamily="34" charset="-128"/>
              </a:rPr>
              <a:t>www.seattle.gov/transportation</a:t>
            </a:r>
          </a:p>
        </p:txBody>
      </p:sp>
      <p:pic>
        <p:nvPicPr>
          <p:cNvPr id="8" name="Picture 2" descr="http://centralctpost.files.wordpress.com/2013/10/twitter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89414"/>
            <a:ext cx="768386" cy="76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msjc.edu/StudentServices/StudentGovernmentAssociation/District%20Committees%2020112012/facebook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29" y="4504708"/>
            <a:ext cx="717453" cy="7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http://philipgoddardphotography.co.uk/wp-content/uploads/2013/12/logo-flick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08" y="4500537"/>
            <a:ext cx="721623" cy="7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http://www.ceministries.org/Images/content/1847/62794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86" y="4514880"/>
            <a:ext cx="717452" cy="71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7400" y="5661327"/>
            <a:ext cx="1561401" cy="5787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8600" y="5638800"/>
            <a:ext cx="1747282" cy="623796"/>
          </a:xfrm>
          <a:prstGeom prst="rect">
            <a:avLst/>
          </a:prstGeom>
        </p:spPr>
      </p:pic>
      <p:pic>
        <p:nvPicPr>
          <p:cNvPr id="16" name="Picture 2" descr="Image result for king county metro 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78045"/>
            <a:ext cx="1524000" cy="54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9962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322729"/>
            <a:ext cx="8229600" cy="4601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We’ve been working with people in Delridge who </a:t>
            </a:r>
          </a:p>
          <a:p>
            <a:pPr lvl="1"/>
            <a:r>
              <a:rPr lang="en-US" dirty="0"/>
              <a:t>Ride the bus </a:t>
            </a:r>
          </a:p>
          <a:p>
            <a:pPr lvl="1"/>
            <a:r>
              <a:rPr lang="en-US" dirty="0"/>
              <a:t>Walk </a:t>
            </a:r>
          </a:p>
          <a:p>
            <a:pPr lvl="1"/>
            <a:r>
              <a:rPr lang="en-US" dirty="0"/>
              <a:t>Bike, and </a:t>
            </a:r>
          </a:p>
          <a:p>
            <a:pPr lvl="1"/>
            <a:r>
              <a:rPr lang="en-US" dirty="0"/>
              <a:t>Drive</a:t>
            </a:r>
          </a:p>
          <a:p>
            <a:pPr marL="0" indent="0">
              <a:buNone/>
            </a:pPr>
            <a:r>
              <a:rPr lang="en-US" sz="2800" dirty="0"/>
              <a:t>for a couple of years on how to better get them where they need to go.</a:t>
            </a:r>
          </a:p>
          <a:p>
            <a:pPr marL="0" indent="0">
              <a:buNone/>
            </a:pPr>
            <a:endParaRPr lang="en-US" sz="1000" dirty="0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2</a:t>
            </a:fld>
            <a:endParaRPr lang="en-US" sz="1200" dirty="0"/>
          </a:p>
        </p:txBody>
      </p:sp>
      <p:pic>
        <p:nvPicPr>
          <p:cNvPr id="8" name="Graphic 7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4923817"/>
            <a:ext cx="9144001" cy="20103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F8CA94-0553-4909-A821-493C26879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8154008"/>
            <a:ext cx="9144000" cy="222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2962" y="621792"/>
            <a:ext cx="4100807" cy="55393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 March 2017, we unveiled </a:t>
            </a:r>
            <a:r>
              <a:rPr lang="en-US" sz="2800" b="1" dirty="0"/>
              <a:t>2</a:t>
            </a:r>
            <a:r>
              <a:rPr lang="en-US" sz="2800" dirty="0"/>
              <a:t> options for upgrading Metro Route 120 into RapidRide H and to make better connections for people walking and biking.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These options offered different ways to organize Delridge Way SW. </a:t>
            </a:r>
            <a:endParaRPr lang="en-US" sz="800" dirty="0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D032DFC4-9AFA-43AA-AA83-807BD9605BFA}" type="slidenum">
              <a:rPr lang="en-US" sz="1200" smtClean="0"/>
              <a:pPr algn="r">
                <a:defRPr/>
              </a:pPr>
              <a:t>3</a:t>
            </a:fld>
            <a:endParaRPr lang="en-US" sz="1200" dirty="0"/>
          </a:p>
        </p:txBody>
      </p:sp>
      <p:pic>
        <p:nvPicPr>
          <p:cNvPr id="5" name="Picture 4" descr="A screenshot of a cell phone&#10;&#10;Description generated with very high confidence">
            <a:hlinkClick r:id="rId3"/>
            <a:extLst>
              <a:ext uri="{FF2B5EF4-FFF2-40B4-BE49-F238E27FC236}">
                <a16:creationId xmlns:a16="http://schemas.microsoft.com/office/drawing/2014/main" id="{32DDC459-C4CB-43D2-9D60-0EDDD939C7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"/>
          <a:stretch/>
        </p:blipFill>
        <p:spPr>
          <a:xfrm>
            <a:off x="4328160" y="50952"/>
            <a:ext cx="4815481" cy="680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9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4687" y="342975"/>
            <a:ext cx="4869014" cy="6546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We asked people to use their voice and share what they thought.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We did this through: </a:t>
            </a:r>
          </a:p>
          <a:p>
            <a:pPr lvl="1"/>
            <a:r>
              <a:rPr lang="en-US" dirty="0"/>
              <a:t>Mailers, posters</a:t>
            </a:r>
          </a:p>
          <a:p>
            <a:pPr lvl="1"/>
            <a:r>
              <a:rPr lang="en-US" dirty="0"/>
              <a:t>Online open house</a:t>
            </a:r>
          </a:p>
          <a:p>
            <a:pPr lvl="1"/>
            <a:r>
              <a:rPr lang="en-US" dirty="0"/>
              <a:t>Online survey</a:t>
            </a:r>
          </a:p>
          <a:p>
            <a:pPr lvl="1"/>
            <a:r>
              <a:rPr lang="en-US" dirty="0"/>
              <a:t>In-person events</a:t>
            </a:r>
          </a:p>
          <a:p>
            <a:pPr lvl="1"/>
            <a:r>
              <a:rPr lang="en-US" dirty="0"/>
              <a:t>Community briefings</a:t>
            </a:r>
          </a:p>
          <a:p>
            <a:pPr lvl="1"/>
            <a:r>
              <a:rPr lang="en-US" dirty="0"/>
              <a:t>Media coverage</a:t>
            </a:r>
          </a:p>
          <a:p>
            <a:pPr lvl="1"/>
            <a:r>
              <a:rPr lang="en-US" dirty="0"/>
              <a:t>Bus announcements</a:t>
            </a: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546183F-0DE2-452B-8389-5B9AE6F11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826" y="292885"/>
            <a:ext cx="3231412" cy="4995372"/>
          </a:xfrm>
          <a:prstGeom prst="rect">
            <a:avLst/>
          </a:prstGeom>
          <a:ln>
            <a:noFill/>
          </a:ln>
          <a:effectLst>
            <a:outerShdw blurRad="292100" dist="12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E8483C-92AF-4DD1-B439-9CDD45129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454" y="3602448"/>
            <a:ext cx="4064156" cy="2952836"/>
          </a:xfrm>
          <a:prstGeom prst="rect">
            <a:avLst/>
          </a:prstGeom>
          <a:ln>
            <a:noFill/>
          </a:ln>
          <a:effectLst>
            <a:outerShdw blurRad="292100" dist="12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094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9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7470" y="288654"/>
            <a:ext cx="8625841" cy="6331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We received a lot of feedback about how the street could move more people and goods: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13,430</a:t>
            </a:r>
            <a:r>
              <a:rPr lang="en-US" dirty="0">
                <a:solidFill>
                  <a:schemeClr val="bg1"/>
                </a:solidFill>
              </a:rPr>
              <a:t> postcards were mailed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961</a:t>
            </a:r>
            <a:r>
              <a:rPr lang="en-US" dirty="0">
                <a:solidFill>
                  <a:schemeClr val="bg1"/>
                </a:solidFill>
              </a:rPr>
              <a:t> individuals visited the online open house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482</a:t>
            </a:r>
            <a:r>
              <a:rPr lang="en-US" dirty="0">
                <a:solidFill>
                  <a:schemeClr val="bg1"/>
                </a:solidFill>
              </a:rPr>
              <a:t> individuals took the online survey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150</a:t>
            </a:r>
            <a:r>
              <a:rPr lang="en-US" dirty="0">
                <a:solidFill>
                  <a:schemeClr val="bg1"/>
                </a:solidFill>
              </a:rPr>
              <a:t> people talked to us about biking and riding buses on the corridor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Over </a:t>
            </a:r>
            <a:r>
              <a:rPr lang="en-US" b="1" dirty="0">
                <a:solidFill>
                  <a:schemeClr val="bg1"/>
                </a:solidFill>
              </a:rPr>
              <a:t>40</a:t>
            </a:r>
            <a:r>
              <a:rPr lang="en-US" dirty="0">
                <a:solidFill>
                  <a:schemeClr val="bg1"/>
                </a:solidFill>
              </a:rPr>
              <a:t> businesses were provided information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8</a:t>
            </a:r>
            <a:r>
              <a:rPr lang="en-US" dirty="0">
                <a:solidFill>
                  <a:schemeClr val="bg1"/>
                </a:solidFill>
              </a:rPr>
              <a:t> presentations were giving to community groups and advisory boards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7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081-694E-467D-9E3E-F89180786E05}"/>
              </a:ext>
            </a:extLst>
          </p:cNvPr>
          <p:cNvSpPr>
            <a:spLocks noGrp="1"/>
          </p:cNvSpPr>
          <p:nvPr>
            <p:ph type="title"/>
            <p:extLst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rgbClr val="1691D0"/>
                </a:solidFill>
              </a:rPr>
              <a:t>Who took the survey?</a:t>
            </a:r>
          </a:p>
        </p:txBody>
      </p:sp>
      <p:sp>
        <p:nvSpPr>
          <p:cNvPr id="3" name="TextBox 2"/>
          <p:cNvSpPr txBox="1"/>
          <p:nvPr>
            <p:extLst/>
          </p:nvPr>
        </p:nvSpPr>
        <p:spPr>
          <a:xfrm>
            <a:off x="457200" y="1076325"/>
            <a:ext cx="4551363" cy="477053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400" dirty="0">
              <a:latin typeface="Segoe UI Light"/>
              <a:cs typeface="Segoe UI Light"/>
            </a:endParaRPr>
          </a:p>
          <a:p>
            <a:pPr marL="285750" indent="-285750">
              <a:spcAft>
                <a:spcPts val="1200"/>
              </a:spcAft>
              <a:buChar char="•"/>
            </a:pPr>
            <a:r>
              <a:rPr lang="en-US" sz="2400" dirty="0">
                <a:latin typeface="Segoe UI Light"/>
                <a:cs typeface="Segoe UI Light"/>
              </a:rPr>
              <a:t>Majority lived within five blocks of Delridge Way SW (63%)</a:t>
            </a:r>
            <a:endParaRPr sz="2400" dirty="0">
              <a:latin typeface="Segoe UI Light"/>
              <a:cs typeface="Segoe UI Light"/>
            </a:endParaRPr>
          </a:p>
          <a:p>
            <a:pPr marL="285750" indent="-285750">
              <a:spcAft>
                <a:spcPts val="1200"/>
              </a:spcAft>
              <a:buChar char="•"/>
            </a:pPr>
            <a:r>
              <a:rPr lang="en-US" sz="2400" dirty="0">
                <a:latin typeface="Segoe UI Light"/>
                <a:cs typeface="Segoe UI Light"/>
              </a:rPr>
              <a:t>Slight majority had not engaged in prior outreach on the project (58%)</a:t>
            </a:r>
            <a:endParaRPr sz="2400" dirty="0">
              <a:latin typeface="Segoe UI Light"/>
              <a:cs typeface="Segoe UI Light"/>
            </a:endParaRPr>
          </a:p>
          <a:p>
            <a:pPr marL="285750" indent="-285750">
              <a:spcAft>
                <a:spcPts val="1200"/>
              </a:spcAft>
              <a:buChar char="•"/>
            </a:pPr>
            <a:r>
              <a:rPr lang="en-US" sz="2400" dirty="0">
                <a:latin typeface="Segoe UI Light"/>
                <a:cs typeface="Segoe UI Light"/>
              </a:rPr>
              <a:t>Majority were age 25-44 (64%), only 4% were 65 or older</a:t>
            </a:r>
            <a:endParaRPr sz="2400" dirty="0">
              <a:latin typeface="Segoe UI Light"/>
              <a:cs typeface="Segoe UI Light"/>
            </a:endParaRPr>
          </a:p>
          <a:p>
            <a:pPr marL="285750" indent="-285750">
              <a:spcAft>
                <a:spcPts val="1200"/>
              </a:spcAft>
              <a:buChar char="•"/>
            </a:pPr>
            <a:r>
              <a:rPr lang="en-US" sz="2400" dirty="0">
                <a:latin typeface="Segoe UI Light"/>
                <a:cs typeface="Segoe UI Light"/>
              </a:rPr>
              <a:t>Majority identified as White or Caucasian (68%)</a:t>
            </a:r>
            <a:endParaRPr sz="2400" dirty="0">
              <a:latin typeface="Segoe UI Light"/>
              <a:cs typeface="Segoe UI Light"/>
            </a:endParaRPr>
          </a:p>
          <a:p>
            <a:endParaRPr lang="en-US" sz="2400" dirty="0">
              <a:cs typeface="Segoe UI Light"/>
            </a:endParaRPr>
          </a:p>
        </p:txBody>
      </p:sp>
      <p:pic>
        <p:nvPicPr>
          <p:cNvPr id="4" name="Picture 5" descr="DelridgeOutreach.png"/>
          <p:cNvPicPr>
            <a:picLocks noChangeAspect="1"/>
          </p:cNvPicPr>
          <p:nvPr/>
        </p:nvPicPr>
        <p:blipFill rotWithShape="1">
          <a:blip r:embed="rId2"/>
          <a:srcRect l="6321" r="23980"/>
          <a:stretch/>
        </p:blipFill>
        <p:spPr>
          <a:xfrm>
            <a:off x="5055169" y="1552575"/>
            <a:ext cx="3856891" cy="41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65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9F8B1B2C-ACF9-45FC-9A7F-7177EEB88C5A}"/>
              </a:ext>
            </a:extLst>
          </p:cNvPr>
          <p:cNvSpPr/>
          <p:nvPr/>
        </p:nvSpPr>
        <p:spPr>
          <a:xfrm>
            <a:off x="457199" y="3368420"/>
            <a:ext cx="3877056" cy="2277745"/>
          </a:xfrm>
          <a:prstGeom prst="wedgeRectCallout">
            <a:avLst>
              <a:gd name="adj1" fmla="val -20461"/>
              <a:gd name="adj2" fmla="val 67631"/>
            </a:avLst>
          </a:prstGeom>
          <a:solidFill>
            <a:srgbClr val="E1D91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ysClr val="windowText" lastClr="000000"/>
                </a:solidFill>
              </a:rPr>
              <a:t>Keep and improve bus access for the most vulnerable people in the community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269C451-54BD-4EE4-882B-4F06053A00B2}"/>
              </a:ext>
            </a:extLst>
          </p:cNvPr>
          <p:cNvSpPr/>
          <p:nvPr/>
        </p:nvSpPr>
        <p:spPr>
          <a:xfrm>
            <a:off x="4334255" y="3375945"/>
            <a:ext cx="3877056" cy="2277745"/>
          </a:xfrm>
          <a:prstGeom prst="wedgeRectCallout">
            <a:avLst>
              <a:gd name="adj1" fmla="val -20461"/>
              <a:gd name="adj2" fmla="val 67631"/>
            </a:avLst>
          </a:prstGeom>
          <a:solidFill>
            <a:srgbClr val="1690D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/>
              <a:t>Metro Route 120 is an important neighborhood connector in addition to getting people downtown for 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09954"/>
            <a:ext cx="7754112" cy="10032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1691D0"/>
                </a:solidFill>
                <a:latin typeface="+mj-lt"/>
                <a:ea typeface="+mj-ea"/>
                <a:cs typeface="+mj-cs"/>
              </a:rPr>
              <a:t>What we heard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199FA917-8473-4529-AA99-44EE1F568001}"/>
              </a:ext>
            </a:extLst>
          </p:cNvPr>
          <p:cNvSpPr/>
          <p:nvPr/>
        </p:nvSpPr>
        <p:spPr>
          <a:xfrm>
            <a:off x="457199" y="1105725"/>
            <a:ext cx="3877056" cy="2277745"/>
          </a:xfrm>
          <a:prstGeom prst="wedgeRectCallout">
            <a:avLst>
              <a:gd name="adj1" fmla="val -20461"/>
              <a:gd name="adj2" fmla="val 67631"/>
            </a:avLst>
          </a:prstGeom>
          <a:solidFill>
            <a:srgbClr val="1690D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000" dirty="0"/>
              <a:t>Consider the community’s vision of incorporating boulevard treatments along Delridge Ave SW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6E5F503-B2BB-41C1-A7E8-9646FC5A48F2}"/>
              </a:ext>
            </a:extLst>
          </p:cNvPr>
          <p:cNvSpPr/>
          <p:nvPr/>
        </p:nvSpPr>
        <p:spPr>
          <a:xfrm>
            <a:off x="4334255" y="1105725"/>
            <a:ext cx="3877056" cy="2277745"/>
          </a:xfrm>
          <a:prstGeom prst="wedgeRectCallout">
            <a:avLst>
              <a:gd name="adj1" fmla="val -20461"/>
              <a:gd name="adj2" fmla="val 67631"/>
            </a:avLst>
          </a:prstGeom>
          <a:solidFill>
            <a:srgbClr val="E1D91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Strong support for prioritizing buses on Delridge Way SW</a:t>
            </a:r>
          </a:p>
        </p:txBody>
      </p:sp>
    </p:spTree>
    <p:extLst>
      <p:ext uri="{BB962C8B-B14F-4D97-AF65-F5344CB8AC3E}">
        <p14:creationId xmlns:p14="http://schemas.microsoft.com/office/powerpoint/2010/main" val="224884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33844" y="4533184"/>
            <a:ext cx="7600490" cy="2049271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200" dirty="0"/>
              <a:t>Need to better connect neighborhood greenways to Delridge Way SW</a:t>
            </a:r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r>
              <a:rPr lang="en-US" sz="2200" dirty="0"/>
              <a:t>If adding a bike lane to Delridge Way SW it should span the length, especially where neighborhood greenways are not a good option due to steep grades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Chart 4">
                <a:extLst>
                  <a:ext uri="{FF2B5EF4-FFF2-40B4-BE49-F238E27FC236}">
                    <a16:creationId xmlns:a16="http://schemas.microsoft.com/office/drawing/2014/main" id="{D247F632-CD98-4BE6-949A-A95295AB43D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72207009"/>
                  </p:ext>
                </p:extLst>
              </p:nvPr>
            </p:nvGraphicFramePr>
            <p:xfrm>
              <a:off x="496311" y="1435861"/>
              <a:ext cx="7778049" cy="231699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Chart 4">
                <a:extLst>
                  <a:ext uri="{FF2B5EF4-FFF2-40B4-BE49-F238E27FC236}">
                    <a16:creationId xmlns:a16="http://schemas.microsoft.com/office/drawing/2014/main" id="{D247F632-CD98-4BE6-949A-A95295AB43D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311" y="1435861"/>
                <a:ext cx="7778049" cy="231699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1A0A5AD-94F8-47BB-A9B3-D238A4CF5768}"/>
              </a:ext>
            </a:extLst>
          </p:cNvPr>
          <p:cNvSpPr txBox="1"/>
          <p:nvPr/>
        </p:nvSpPr>
        <p:spPr>
          <a:xfrm>
            <a:off x="29980" y="5226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691D0"/>
                </a:solidFill>
                <a:latin typeface="+mj-lt"/>
              </a:rPr>
              <a:t>What we heard: </a:t>
            </a:r>
          </a:p>
          <a:p>
            <a:r>
              <a:rPr lang="en-US" sz="2800" dirty="0">
                <a:solidFill>
                  <a:srgbClr val="1691D0"/>
                </a:solidFill>
              </a:rPr>
              <a:t>Should there be a protected bike lane on Delridge Way SW?</a:t>
            </a:r>
          </a:p>
          <a:p>
            <a:endParaRPr lang="en-US" sz="2400" b="1" dirty="0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639E19B2-B735-475D-9522-484DEFB3410E}"/>
              </a:ext>
            </a:extLst>
          </p:cNvPr>
          <p:cNvSpPr txBox="1"/>
          <p:nvPr/>
        </p:nvSpPr>
        <p:spPr>
          <a:xfrm>
            <a:off x="4992916" y="1704367"/>
            <a:ext cx="2906900" cy="1953234"/>
          </a:xfrm>
          <a:prstGeom prst="rect">
            <a:avLst/>
          </a:prstGeom>
          <a:solidFill>
            <a:srgbClr val="E1D91E"/>
          </a:solidFill>
        </p:spPr>
        <p:txBody>
          <a:bodyPr wrap="squar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/>
              <a:t>45%*</a:t>
            </a:r>
          </a:p>
          <a:p>
            <a:pPr algn="ctr"/>
            <a:r>
              <a:rPr lang="en-US" sz="2400" dirty="0"/>
              <a:t>Bike lanes should be </a:t>
            </a:r>
            <a:r>
              <a:rPr lang="en-US" sz="2400" b="1" dirty="0"/>
              <a:t>OFF</a:t>
            </a:r>
            <a:r>
              <a:rPr lang="en-US" sz="2400" dirty="0"/>
              <a:t> Delridge</a:t>
            </a:r>
          </a:p>
          <a:p>
            <a:pPr algn="ctr"/>
            <a:endParaRPr lang="en-US" sz="2400" dirty="0"/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*Survey respondents</a:t>
            </a:r>
          </a:p>
          <a:p>
            <a:pPr algn="ctr"/>
            <a:endParaRPr lang="en-US" sz="2400" dirty="0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6B79FAF9-337C-4A48-B5F0-D76F1B8C2DC1}"/>
              </a:ext>
            </a:extLst>
          </p:cNvPr>
          <p:cNvSpPr txBox="1"/>
          <p:nvPr/>
        </p:nvSpPr>
        <p:spPr>
          <a:xfrm>
            <a:off x="1103086" y="1553029"/>
            <a:ext cx="3048000" cy="2046514"/>
          </a:xfrm>
          <a:prstGeom prst="rect">
            <a:avLst/>
          </a:prstGeom>
          <a:solidFill>
            <a:srgbClr val="1690D0"/>
          </a:solidFill>
        </p:spPr>
        <p:txBody>
          <a:bodyPr wrap="squar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</a:rPr>
              <a:t>54%*</a:t>
            </a:r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Bike lanes should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be </a:t>
            </a:r>
            <a:r>
              <a:rPr lang="en-US" sz="2400" b="1" dirty="0">
                <a:solidFill>
                  <a:schemeClr val="bg1"/>
                </a:solidFill>
              </a:rPr>
              <a:t>ON</a:t>
            </a:r>
            <a:r>
              <a:rPr lang="en-US" sz="2400" dirty="0">
                <a:solidFill>
                  <a:schemeClr val="bg1"/>
                </a:solidFill>
              </a:rPr>
              <a:t> Delridge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*Survey respondents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669CA5-2C5E-4EFE-92B4-33C5E4898E3C}"/>
              </a:ext>
            </a:extLst>
          </p:cNvPr>
          <p:cNvGrpSpPr/>
          <p:nvPr/>
        </p:nvGrpSpPr>
        <p:grpSpPr>
          <a:xfrm>
            <a:off x="683136" y="4533184"/>
            <a:ext cx="701416" cy="662084"/>
            <a:chOff x="683136" y="4001035"/>
            <a:chExt cx="701416" cy="6620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F606D3D-A678-4B3F-B9DC-F32CCE691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83136" y="4001035"/>
              <a:ext cx="701416" cy="66208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98E30D9-B4B6-4A87-A9D7-0BAAE0DE3B5F}"/>
                </a:ext>
              </a:extLst>
            </p:cNvPr>
            <p:cNvSpPr/>
            <p:nvPr/>
          </p:nvSpPr>
          <p:spPr>
            <a:xfrm>
              <a:off x="790575" y="4086225"/>
              <a:ext cx="466725" cy="352425"/>
            </a:xfrm>
            <a:prstGeom prst="rect">
              <a:avLst/>
            </a:prstGeom>
            <a:solidFill>
              <a:srgbClr val="169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887B537-5E62-483B-ABAB-50BEE9575FFF}"/>
              </a:ext>
            </a:extLst>
          </p:cNvPr>
          <p:cNvGrpSpPr/>
          <p:nvPr/>
        </p:nvGrpSpPr>
        <p:grpSpPr>
          <a:xfrm>
            <a:off x="683136" y="5621302"/>
            <a:ext cx="701416" cy="662084"/>
            <a:chOff x="683136" y="4001035"/>
            <a:chExt cx="701416" cy="66208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EAC9BE5-6EFC-4CD2-80C8-B92570EDD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83136" y="4001035"/>
              <a:ext cx="701416" cy="66208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F16F2F0-861A-4EF9-A102-7A2A8C7D33C3}"/>
                </a:ext>
              </a:extLst>
            </p:cNvPr>
            <p:cNvSpPr/>
            <p:nvPr/>
          </p:nvSpPr>
          <p:spPr>
            <a:xfrm>
              <a:off x="790575" y="4086225"/>
              <a:ext cx="466725" cy="352425"/>
            </a:xfrm>
            <a:prstGeom prst="rect">
              <a:avLst/>
            </a:prstGeom>
            <a:solidFill>
              <a:srgbClr val="1690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C91E969-A3B6-4AAC-A5C5-362E4F7B18EF}"/>
              </a:ext>
            </a:extLst>
          </p:cNvPr>
          <p:cNvSpPr txBox="1"/>
          <p:nvPr/>
        </p:nvSpPr>
        <p:spPr>
          <a:xfrm>
            <a:off x="683136" y="3908212"/>
            <a:ext cx="3709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Face to face and survey respondents</a:t>
            </a:r>
          </a:p>
        </p:txBody>
      </p:sp>
    </p:spTree>
    <p:extLst>
      <p:ext uri="{BB962C8B-B14F-4D97-AF65-F5344CB8AC3E}">
        <p14:creationId xmlns:p14="http://schemas.microsoft.com/office/powerpoint/2010/main" val="337603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A0A5AD-94F8-47BB-A9B3-D238A4CF5768}"/>
              </a:ext>
            </a:extLst>
          </p:cNvPr>
          <p:cNvSpPr txBox="1"/>
          <p:nvPr/>
        </p:nvSpPr>
        <p:spPr>
          <a:xfrm>
            <a:off x="304800" y="228600"/>
            <a:ext cx="8534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1691D0"/>
                </a:solidFill>
                <a:latin typeface="+mj-lt"/>
              </a:rPr>
              <a:t>What we heard: </a:t>
            </a:r>
            <a:r>
              <a:rPr lang="en-US" sz="4400" dirty="0">
                <a:solidFill>
                  <a:srgbClr val="1691D0"/>
                </a:solidFill>
              </a:rPr>
              <a:t>Bus stop changes</a:t>
            </a:r>
          </a:p>
          <a:p>
            <a:endParaRPr lang="en-US" sz="24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E3A39B-E6F9-490C-86B5-5D68DE99BF0D}"/>
              </a:ext>
            </a:extLst>
          </p:cNvPr>
          <p:cNvGrpSpPr/>
          <p:nvPr/>
        </p:nvGrpSpPr>
        <p:grpSpPr>
          <a:xfrm>
            <a:off x="2177145" y="1104716"/>
            <a:ext cx="7993301" cy="5470255"/>
            <a:chOff x="159798" y="806824"/>
            <a:chExt cx="8842159" cy="6051176"/>
          </a:xfrm>
        </p:grpSpPr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8" name="Chart 7">
                  <a:extLst>
                    <a:ext uri="{FF2B5EF4-FFF2-40B4-BE49-F238E27FC236}">
                      <a16:creationId xmlns:a16="http://schemas.microsoft.com/office/drawing/2014/main" id="{50CA8A4F-A454-42EC-96DC-FF0BEC2DF568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019507769"/>
                    </p:ext>
                  </p:extLst>
                </p:nvPr>
              </p:nvGraphicFramePr>
              <p:xfrm>
                <a:off x="159798" y="806824"/>
                <a:ext cx="8842159" cy="6051176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3"/>
                </a:graphicData>
              </a:graphic>
            </p:graphicFrame>
          </mc:Choice>
          <mc:Fallback xmlns="">
            <p:pic>
              <p:nvPicPr>
                <p:cNvPr id="8" name="Chart 7">
                  <a:extLst>
                    <a:ext uri="{FF2B5EF4-FFF2-40B4-BE49-F238E27FC236}">
                      <a16:creationId xmlns:a16="http://schemas.microsoft.com/office/drawing/2014/main" id="{50CA8A4F-A454-42EC-96DC-FF0BEC2DF56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77145" y="1104716"/>
                  <a:ext cx="7993301" cy="547025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C9C721F-2E7A-4BF1-ABAD-6183D936BFB6}"/>
                </a:ext>
              </a:extLst>
            </p:cNvPr>
            <p:cNvGrpSpPr/>
            <p:nvPr/>
          </p:nvGrpSpPr>
          <p:grpSpPr>
            <a:xfrm>
              <a:off x="1784493" y="902451"/>
              <a:ext cx="5467891" cy="5270228"/>
              <a:chOff x="1784493" y="902451"/>
              <a:chExt cx="5467891" cy="5270228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586829-C816-4094-989F-FC1B3E304D80}"/>
                  </a:ext>
                </a:extLst>
              </p:cNvPr>
              <p:cNvSpPr txBox="1"/>
              <p:nvPr/>
            </p:nvSpPr>
            <p:spPr>
              <a:xfrm>
                <a:off x="6158989" y="3640698"/>
                <a:ext cx="1093395" cy="923330"/>
              </a:xfrm>
              <a:prstGeom prst="rect">
                <a:avLst/>
              </a:prstGeom>
              <a:solidFill>
                <a:srgbClr val="1690D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43%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Strongly Agree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D8998B-E204-44E7-B9CF-228DFCF94CC4}"/>
                  </a:ext>
                </a:extLst>
              </p:cNvPr>
              <p:cNvSpPr txBox="1"/>
              <p:nvPr/>
            </p:nvSpPr>
            <p:spPr>
              <a:xfrm>
                <a:off x="2810000" y="5249349"/>
                <a:ext cx="1371702" cy="923330"/>
              </a:xfrm>
              <a:prstGeom prst="rect">
                <a:avLst/>
              </a:prstGeom>
              <a:solidFill>
                <a:srgbClr val="1690D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33%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Somewhat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Agree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979848-04E7-4214-9169-DE4B5537F073}"/>
                  </a:ext>
                </a:extLst>
              </p:cNvPr>
              <p:cNvSpPr txBox="1"/>
              <p:nvPr/>
            </p:nvSpPr>
            <p:spPr>
              <a:xfrm>
                <a:off x="1784493" y="2589353"/>
                <a:ext cx="1326217" cy="10213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11%</a:t>
                </a:r>
              </a:p>
              <a:p>
                <a:pPr algn="ctr"/>
                <a:r>
                  <a:rPr lang="en-US" dirty="0"/>
                  <a:t>Strongly disagree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8C36CA-E0B8-4754-9FEE-CA6D3BE815A1}"/>
                  </a:ext>
                </a:extLst>
              </p:cNvPr>
              <p:cNvSpPr txBox="1"/>
              <p:nvPr/>
            </p:nvSpPr>
            <p:spPr>
              <a:xfrm>
                <a:off x="2584201" y="1286313"/>
                <a:ext cx="1366221" cy="10213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9%</a:t>
                </a:r>
              </a:p>
              <a:p>
                <a:pPr algn="ctr"/>
                <a:r>
                  <a:rPr lang="en-US" dirty="0"/>
                  <a:t>Somewhat disagree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A7D948-A472-4215-B636-3311CFB280E6}"/>
                  </a:ext>
                </a:extLst>
              </p:cNvPr>
              <p:cNvSpPr txBox="1"/>
              <p:nvPr/>
            </p:nvSpPr>
            <p:spPr>
              <a:xfrm>
                <a:off x="3546702" y="902451"/>
                <a:ext cx="1269999" cy="5787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4%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Neither</a:t>
                </a: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6D1C193-FE67-4D39-9E58-C1FCC51BCB34}"/>
              </a:ext>
            </a:extLst>
          </p:cNvPr>
          <p:cNvSpPr txBox="1"/>
          <p:nvPr/>
        </p:nvSpPr>
        <p:spPr>
          <a:xfrm>
            <a:off x="321849" y="1999838"/>
            <a:ext cx="25703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Are you okay with moving or removing some bus stops to make buses faster and arrive on time?</a:t>
            </a:r>
          </a:p>
          <a:p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AC5C0E-0063-4DAA-9947-53CBA04F9016}"/>
              </a:ext>
            </a:extLst>
          </p:cNvPr>
          <p:cNvSpPr txBox="1"/>
          <p:nvPr/>
        </p:nvSpPr>
        <p:spPr>
          <a:xfrm>
            <a:off x="5244435" y="3368616"/>
            <a:ext cx="1858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Based on online survey results</a:t>
            </a:r>
          </a:p>
        </p:txBody>
      </p:sp>
    </p:spTree>
    <p:extLst>
      <p:ext uri="{BB962C8B-B14F-4D97-AF65-F5344CB8AC3E}">
        <p14:creationId xmlns:p14="http://schemas.microsoft.com/office/powerpoint/2010/main" val="32274458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a0774874-1bec-482a-ab6a-e5cfe0da7dfe&lt;/ID&gt;&#10;  &lt;No&gt;0&lt;/No&gt;&#10;  &lt;Options&gt;&#10;    &lt;Option&gt;&#10;      &lt;IsCorrect&gt;false&lt;/IsCorrect&gt;&#10;      &lt;ID&gt;1&lt;/ID&gt;&#10;      &lt;Text /&gt;&#10;      &lt;Point&gt;1&lt;/Point&gt;&#10;    &lt;/Option&gt;&#10;    &lt;Option&gt;&#10;      &lt;IsCorrect&gt;false&lt;/IsCorrect&gt;&#10;      &lt;ID&gt;2&lt;/ID&gt;&#10;      &lt;Text /&gt;&#10;      &lt;Point&gt;2&lt;/Point&gt;&#10;    &lt;/Option&gt;&#10;  &lt;/Options&gt;&#10;  &lt;Text /&gt;&#10;  &lt;Type&gt;2&lt;/Type&gt;&#10;  &lt;Mode&gt;0&lt;/Mode&gt;&#10;  &lt;FOption&gt;0&lt;/FOption&gt;&#10;&lt;/Question&gt;"/>
</p:tagLst>
</file>

<file path=ppt/theme/theme1.xml><?xml version="1.0" encoding="utf-8"?>
<a:theme xmlns:a="http://schemas.openxmlformats.org/drawingml/2006/main" name="SDOT PPT template 2014 LAND">
  <a:themeElements>
    <a:clrScheme name="SDOT Colors">
      <a:dk1>
        <a:sysClr val="windowText" lastClr="000000"/>
      </a:dk1>
      <a:lt1>
        <a:sysClr val="window" lastClr="FFFFFF"/>
      </a:lt1>
      <a:dk2>
        <a:srgbClr val="555555"/>
      </a:dk2>
      <a:lt2>
        <a:srgbClr val="CEC8A8"/>
      </a:lt2>
      <a:accent1>
        <a:srgbClr val="0065B0"/>
      </a:accent1>
      <a:accent2>
        <a:srgbClr val="E2231A"/>
      </a:accent2>
      <a:accent3>
        <a:srgbClr val="FF6C2C"/>
      </a:accent3>
      <a:accent4>
        <a:srgbClr val="FFB602"/>
      </a:accent4>
      <a:accent5>
        <a:srgbClr val="7B6248"/>
      </a:accent5>
      <a:accent6>
        <a:srgbClr val="00A85D"/>
      </a:accent6>
      <a:hlink>
        <a:srgbClr val="0065B0"/>
      </a:hlink>
      <a:folHlink>
        <a:srgbClr val="886FD0"/>
      </a:folHlink>
    </a:clrScheme>
    <a:fontScheme name="SDOT Segoe UI-Light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4563E95219541B53BC98A675D7E5F" ma:contentTypeVersion="8" ma:contentTypeDescription="Create a new document." ma:contentTypeScope="" ma:versionID="9b0220b3382ddbd6dbe239b20799ff56">
  <xsd:schema xmlns:xsd="http://www.w3.org/2001/XMLSchema" xmlns:xs="http://www.w3.org/2001/XMLSchema" xmlns:p="http://schemas.microsoft.com/office/2006/metadata/properties" xmlns:ns2="4e7d9fff-53c8-41fb-9559-d4ac4ee8da82" xmlns:ns3="5680f349-ad53-4560-ad70-a46fecac93f5" targetNamespace="http://schemas.microsoft.com/office/2006/metadata/properties" ma:root="true" ma:fieldsID="3876e868b2e06bd9cdb84f8095204d0e" ns2:_="" ns3:_="">
    <xsd:import namespace="4e7d9fff-53c8-41fb-9559-d4ac4ee8da82"/>
    <xsd:import namespace="5680f349-ad53-4560-ad70-a46fecac93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d9fff-53c8-41fb-9559-d4ac4ee8da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0f349-ad53-4560-ad70-a46fecac93f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680f349-ad53-4560-ad70-a46fecac93f5">
      <UserInfo>
        <DisplayName>David Gitlin</DisplayName>
        <AccountId>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FCC766-8AB8-491D-941C-F4C1D6FC4C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7d9fff-53c8-41fb-9559-d4ac4ee8da82"/>
    <ds:schemaRef ds:uri="5680f349-ad53-4560-ad70-a46fecac93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2FED63-910D-45FC-A1DD-B3FE1FF779F3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e7d9fff-53c8-41fb-9559-d4ac4ee8da82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5680f349-ad53-4560-ad70-a46fecac93f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1DC8341-A326-4B7A-9322-C08C3E84B5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1132</Words>
  <Application>Microsoft Office PowerPoint</Application>
  <PresentationFormat>On-screen Show (4:3)</PresentationFormat>
  <Paragraphs>200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Kozuka Gothic Pro L</vt:lpstr>
      <vt:lpstr>Segoe UI</vt:lpstr>
      <vt:lpstr>Segoe UI Light</vt:lpstr>
      <vt:lpstr>SDOT PPT template 2014 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took the survey?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Stay involved!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Gitlin</dc:creator>
  <cp:lastModifiedBy>Schellenberg, Dawn</cp:lastModifiedBy>
  <cp:revision>41</cp:revision>
  <dcterms:modified xsi:type="dcterms:W3CDTF">2018-01-09T22:58:55Z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0x01010079C4563E95219541B53BC98A675D7E5F</vt:lpwstr>
  </property>
</Properties>
</file>