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627" r:id="rId2"/>
    <p:sldId id="626" r:id="rId3"/>
    <p:sldId id="532" r:id="rId4"/>
    <p:sldId id="629" r:id="rId5"/>
    <p:sldId id="635" r:id="rId6"/>
    <p:sldId id="628" r:id="rId7"/>
    <p:sldId id="644" r:id="rId8"/>
    <p:sldId id="645" r:id="rId9"/>
    <p:sldId id="646" r:id="rId10"/>
    <p:sldId id="647" r:id="rId11"/>
    <p:sldId id="649" r:id="rId12"/>
    <p:sldId id="650" r:id="rId13"/>
    <p:sldId id="651" r:id="rId14"/>
    <p:sldId id="622" r:id="rId15"/>
    <p:sldId id="643" r:id="rId16"/>
    <p:sldId id="652" r:id="rId17"/>
    <p:sldId id="653" r:id="rId18"/>
    <p:sldId id="655" r:id="rId19"/>
    <p:sldId id="654" r:id="rId20"/>
    <p:sldId id="640" r:id="rId21"/>
    <p:sldId id="642" r:id="rId22"/>
    <p:sldId id="648" r:id="rId23"/>
    <p:sldId id="293" r:id="rId24"/>
  </p:sldIdLst>
  <p:sldSz cx="9144000" cy="6858000" type="screen4x3"/>
  <p:notesSz cx="6858000" cy="9296400"/>
  <p:defaultTextStyle>
    <a:lvl1pPr>
      <a:defRPr b="1">
        <a:latin typeface="+mn-lt"/>
        <a:ea typeface="+mn-ea"/>
        <a:cs typeface="+mn-cs"/>
        <a:sym typeface="Helvetica Neue"/>
      </a:defRPr>
    </a:lvl1pPr>
    <a:lvl2pPr>
      <a:defRPr b="1">
        <a:latin typeface="+mn-lt"/>
        <a:ea typeface="+mn-ea"/>
        <a:cs typeface="+mn-cs"/>
        <a:sym typeface="Helvetica Neue"/>
      </a:defRPr>
    </a:lvl2pPr>
    <a:lvl3pPr>
      <a:defRPr b="1">
        <a:latin typeface="+mn-lt"/>
        <a:ea typeface="+mn-ea"/>
        <a:cs typeface="+mn-cs"/>
        <a:sym typeface="Helvetica Neue"/>
      </a:defRPr>
    </a:lvl3pPr>
    <a:lvl4pPr>
      <a:defRPr b="1">
        <a:latin typeface="+mn-lt"/>
        <a:ea typeface="+mn-ea"/>
        <a:cs typeface="+mn-cs"/>
        <a:sym typeface="Helvetica Neue"/>
      </a:defRPr>
    </a:lvl4pPr>
    <a:lvl5pPr>
      <a:defRPr b="1">
        <a:latin typeface="+mn-lt"/>
        <a:ea typeface="+mn-ea"/>
        <a:cs typeface="+mn-cs"/>
        <a:sym typeface="Helvetica Neue"/>
      </a:defRPr>
    </a:lvl5pPr>
    <a:lvl6pPr>
      <a:defRPr b="1">
        <a:latin typeface="+mn-lt"/>
        <a:ea typeface="+mn-ea"/>
        <a:cs typeface="+mn-cs"/>
        <a:sym typeface="Helvetica Neue"/>
      </a:defRPr>
    </a:lvl6pPr>
    <a:lvl7pPr>
      <a:defRPr b="1">
        <a:latin typeface="+mn-lt"/>
        <a:ea typeface="+mn-ea"/>
        <a:cs typeface="+mn-cs"/>
        <a:sym typeface="Helvetica Neue"/>
      </a:defRPr>
    </a:lvl7pPr>
    <a:lvl8pPr>
      <a:defRPr b="1">
        <a:latin typeface="+mn-lt"/>
        <a:ea typeface="+mn-ea"/>
        <a:cs typeface="+mn-cs"/>
        <a:sym typeface="Helvetica Neue"/>
      </a:defRPr>
    </a:lvl8pPr>
    <a:lvl9pPr>
      <a:defRPr b="1">
        <a:latin typeface="+mn-lt"/>
        <a:ea typeface="+mn-ea"/>
        <a:cs typeface="+mn-cs"/>
        <a:sym typeface="Helvetica Neue"/>
      </a:defRPr>
    </a:lvl9pPr>
  </p:defaultTextStyle>
  <p:extLst>
    <p:ext uri="{521415D9-36F7-43E2-AB2F-B90AF26B5E84}">
      <p14:sectionLst xmlns:p14="http://schemas.microsoft.com/office/powerpoint/2010/main">
        <p14:section name="Default Section" id="{579CFFF3-B824-42B3-A99C-28E4D1A17C79}">
          <p14:sldIdLst>
            <p14:sldId id="627"/>
            <p14:sldId id="626"/>
            <p14:sldId id="532"/>
            <p14:sldId id="629"/>
            <p14:sldId id="635"/>
            <p14:sldId id="628"/>
            <p14:sldId id="644"/>
            <p14:sldId id="645"/>
            <p14:sldId id="646"/>
            <p14:sldId id="647"/>
            <p14:sldId id="649"/>
            <p14:sldId id="650"/>
            <p14:sldId id="651"/>
            <p14:sldId id="622"/>
            <p14:sldId id="643"/>
            <p14:sldId id="652"/>
            <p14:sldId id="653"/>
            <p14:sldId id="655"/>
            <p14:sldId id="654"/>
            <p14:sldId id="640"/>
            <p14:sldId id="642"/>
            <p14:sldId id="648"/>
            <p14:sldId id="2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ff">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77C0"/>
          </a:solidFill>
        </a:fill>
      </a:tcStyle>
    </a:firstRow>
  </a:tblStyle>
  <a:tblStyle styleId="{C7B018BB-80A7-4F77-B60F-C8B233D01FF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FCECA"/>
          </a:solidFill>
        </a:fill>
      </a:tcStyle>
    </a:wholeTbl>
    <a:band2H>
      <a:tcTxStyle/>
      <a:tcStyle>
        <a:tcBdr/>
        <a:fill>
          <a:solidFill>
            <a:srgbClr val="F7E8E7"/>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34817"/>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34817"/>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34817"/>
          </a:solidFill>
        </a:fill>
      </a:tcStyle>
    </a:firstRow>
  </a:tblStyle>
  <a:tblStyle styleId="{EEE7283C-3CF3-47DC-8721-378D4A62B22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FDAD3"/>
          </a:solidFill>
        </a:fill>
      </a:tcStyle>
    </a:wholeTbl>
    <a:band2H>
      <a:tcTxStyle/>
      <a:tcStyle>
        <a:tcBdr/>
        <a:fill>
          <a:solidFill>
            <a:srgbClr val="F0EDEA"/>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28E6A"/>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28E6A"/>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28E6A"/>
          </a:solidFill>
        </a:fill>
      </a:tcStyle>
    </a:firstRow>
  </a:tblStyle>
  <a:tblStyle styleId="{CF821DB8-F4EB-4A41-A1BA-3FCAFE7338EE}"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8D1D1"/>
          </a:solidFill>
        </a:fill>
      </a:tcStyle>
    </a:wholeTbl>
    <a:band2H>
      <a:tcTxStyle/>
      <a:tcStyle>
        <a:tcBdr/>
        <a:fill>
          <a:solidFill>
            <a:srgbClr val="EDE9E9"/>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55D5D"/>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55D5D"/>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55D5D"/>
          </a:solidFill>
        </a:fill>
      </a:tcStyle>
    </a:firstRow>
  </a:tblStyle>
  <a:tblStyle styleId="{33BA23B1-9221-436E-865A-0063620EA4FD}"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34817"/>
          </a:solid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D34817"/>
          </a:solidFill>
        </a:fill>
      </a:tcStyle>
    </a:firstRow>
  </a:tblStyle>
  <a:tblStyle styleId="{2708684C-4D16-4618-839F-0558EEFCDFE6}"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24" autoAdjust="0"/>
    <p:restoredTop sz="92245" autoAdjust="0"/>
  </p:normalViewPr>
  <p:slideViewPr>
    <p:cSldViewPr>
      <p:cViewPr varScale="1">
        <p:scale>
          <a:sx n="66" d="100"/>
          <a:sy n="66" d="100"/>
        </p:scale>
        <p:origin x="690" y="66"/>
      </p:cViewPr>
      <p:guideLst>
        <p:guide orient="horz" pos="2160"/>
        <p:guide pos="2880"/>
      </p:guideLst>
    </p:cSldViewPr>
  </p:slideViewPr>
  <p:outlineViewPr>
    <p:cViewPr>
      <p:scale>
        <a:sx n="33" d="100"/>
        <a:sy n="33" d="100"/>
      </p:scale>
      <p:origin x="0" y="-7728"/>
    </p:cViewPr>
  </p:outlineViewPr>
  <p:notesTextViewPr>
    <p:cViewPr>
      <p:scale>
        <a:sx n="1" d="1"/>
        <a:sy n="1" d="1"/>
      </p:scale>
      <p:origin x="0" y="0"/>
    </p:cViewPr>
  </p:notesTextViewPr>
  <p:sorterViewPr>
    <p:cViewPr>
      <p:scale>
        <a:sx n="100" d="100"/>
        <a:sy n="100" d="100"/>
      </p:scale>
      <p:origin x="0" y="-557"/>
    </p:cViewPr>
  </p:sorterViewPr>
  <p:notesViewPr>
    <p:cSldViewPr>
      <p:cViewPr varScale="1">
        <p:scale>
          <a:sx n="39" d="100"/>
          <a:sy n="39" d="100"/>
        </p:scale>
        <p:origin x="240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1C3DAA89-98EA-46C3-988B-C99A3D40BD86}" type="datetimeFigureOut">
              <a:rPr lang="en-US" smtClean="0"/>
              <a:t>1/19/2018</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DE31C12E-1667-483B-BF65-2CA13A7EED0A}" type="slidenum">
              <a:rPr lang="en-US" smtClean="0"/>
              <a:t>‹#›</a:t>
            </a:fld>
            <a:endParaRPr lang="en-US" dirty="0"/>
          </a:p>
        </p:txBody>
      </p:sp>
    </p:spTree>
    <p:extLst>
      <p:ext uri="{BB962C8B-B14F-4D97-AF65-F5344CB8AC3E}">
        <p14:creationId xmlns:p14="http://schemas.microsoft.com/office/powerpoint/2010/main" val="161460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0" name="Shape 60"/>
          <p:cNvSpPr>
            <a:spLocks noGrp="1" noRot="1" noChangeAspect="1"/>
          </p:cNvSpPr>
          <p:nvPr>
            <p:ph type="sldImg"/>
          </p:nvPr>
        </p:nvSpPr>
        <p:spPr>
          <a:xfrm>
            <a:off x="1104900" y="696913"/>
            <a:ext cx="4648200" cy="3486150"/>
          </a:xfrm>
          <a:prstGeom prst="rect">
            <a:avLst/>
          </a:prstGeom>
        </p:spPr>
        <p:txBody>
          <a:bodyPr/>
          <a:lstStyle/>
          <a:p>
            <a:pPr lvl="0"/>
            <a:endParaRPr dirty="0"/>
          </a:p>
        </p:txBody>
      </p:sp>
      <p:sp>
        <p:nvSpPr>
          <p:cNvPr id="61" name="Shape 61"/>
          <p:cNvSpPr>
            <a:spLocks noGrp="1"/>
          </p:cNvSpPr>
          <p:nvPr>
            <p:ph type="body" sz="quarter" idx="1"/>
          </p:nvPr>
        </p:nvSpPr>
        <p:spPr>
          <a:xfrm>
            <a:off x="914400" y="4415791"/>
            <a:ext cx="5029200" cy="4183380"/>
          </a:xfrm>
          <a:prstGeom prst="rect">
            <a:avLst/>
          </a:prstGeom>
        </p:spPr>
        <p:txBody>
          <a:bodyPr/>
          <a:lstStyle/>
          <a:p>
            <a:pPr lvl="0"/>
            <a:endParaRPr/>
          </a:p>
        </p:txBody>
      </p:sp>
    </p:spTree>
    <p:extLst>
      <p:ext uri="{BB962C8B-B14F-4D97-AF65-F5344CB8AC3E}">
        <p14:creationId xmlns:p14="http://schemas.microsoft.com/office/powerpoint/2010/main" val="993639157"/>
      </p:ext>
    </p:extLst>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63088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5055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6154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665895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8" name="Shape 8"/>
          <p:cNvSpPr/>
          <p:nvPr/>
        </p:nvSpPr>
        <p:spPr>
          <a:xfrm>
            <a:off x="7010400" y="152399"/>
            <a:ext cx="1981200" cy="6556248"/>
          </a:xfrm>
          <a:prstGeom prst="rect">
            <a:avLst/>
          </a:prstGeom>
          <a:solidFill>
            <a:srgbClr val="EBEBEB"/>
          </a:solidFill>
          <a:ln w="12700">
            <a:miter lim="400000"/>
          </a:ln>
        </p:spPr>
        <p:txBody>
          <a:bodyPr lIns="0" tIns="0" rIns="0" bIns="0" anchor="ctr"/>
          <a:lstStyle/>
          <a:p>
            <a:pPr lvl="0" algn="ctr">
              <a:defRPr>
                <a:solidFill>
                  <a:srgbClr val="FFFFFF"/>
                </a:solidFill>
                <a:latin typeface="Franklin Gothic Medium"/>
                <a:ea typeface="Franklin Gothic Medium"/>
                <a:cs typeface="Franklin Gothic Medium"/>
                <a:sym typeface="Franklin Gothic Medium"/>
              </a:defRPr>
            </a:pPr>
            <a:endParaRPr dirty="0"/>
          </a:p>
        </p:txBody>
      </p:sp>
      <p:sp>
        <p:nvSpPr>
          <p:cNvPr id="9" name="Shape 9"/>
          <p:cNvSpPr/>
          <p:nvPr/>
        </p:nvSpPr>
        <p:spPr>
          <a:xfrm>
            <a:off x="152400" y="153923"/>
            <a:ext cx="6705600" cy="6553201"/>
          </a:xfrm>
          <a:prstGeom prst="rect">
            <a:avLst/>
          </a:prstGeom>
          <a:solidFill>
            <a:srgbClr val="34495D"/>
          </a:solidFill>
          <a:ln w="12700">
            <a:miter lim="400000"/>
          </a:ln>
        </p:spPr>
        <p:txBody>
          <a:bodyPr lIns="0" tIns="0" rIns="0" bIns="0" anchor="ctr"/>
          <a:lstStyle/>
          <a:p>
            <a:pPr lvl="0" algn="ctr">
              <a:defRPr>
                <a:solidFill>
                  <a:srgbClr val="FFFFFF"/>
                </a:solidFill>
                <a:latin typeface="Franklin Gothic Medium"/>
                <a:ea typeface="Franklin Gothic Medium"/>
                <a:cs typeface="Franklin Gothic Medium"/>
                <a:sym typeface="Franklin Gothic Medium"/>
              </a:defRPr>
            </a:pPr>
            <a:endParaRPr dirty="0"/>
          </a:p>
        </p:txBody>
      </p:sp>
      <p:sp>
        <p:nvSpPr>
          <p:cNvPr id="10" name="Shape 10"/>
          <p:cNvSpPr>
            <a:spLocks noGrp="1"/>
          </p:cNvSpPr>
          <p:nvPr>
            <p:ph type="body" idx="1"/>
          </p:nvPr>
        </p:nvSpPr>
        <p:spPr>
          <a:xfrm>
            <a:off x="7010400" y="338458"/>
            <a:ext cx="1981200" cy="5257803"/>
          </a:xfrm>
          <a:prstGeom prst="rect">
            <a:avLst/>
          </a:prstGeom>
        </p:spPr>
        <p:txBody>
          <a:bodyPr anchor="ctr"/>
          <a:lstStyle>
            <a:lvl1pPr marL="0" indent="0">
              <a:buClrTx/>
              <a:buSzTx/>
              <a:buFontTx/>
              <a:buNone/>
              <a:defRPr sz="1900"/>
            </a:lvl1pPr>
          </a:lstStyle>
          <a:p>
            <a:pPr lvl="0">
              <a:defRPr sz="1800" b="0" spc="0"/>
            </a:pPr>
            <a:r>
              <a:rPr sz="1900" b="1" spc="150"/>
              <a:t>Click to edit Master subtitle style</a:t>
            </a:r>
          </a:p>
        </p:txBody>
      </p:sp>
      <p:sp>
        <p:nvSpPr>
          <p:cNvPr id="11" name="Shape 11"/>
          <p:cNvSpPr>
            <a:spLocks noGrp="1"/>
          </p:cNvSpPr>
          <p:nvPr>
            <p:ph type="title"/>
          </p:nvPr>
        </p:nvSpPr>
        <p:spPr>
          <a:xfrm>
            <a:off x="457200" y="338458"/>
            <a:ext cx="6324600" cy="5257803"/>
          </a:xfrm>
          <a:prstGeom prst="rect">
            <a:avLst/>
          </a:prstGeom>
        </p:spPr>
        <p:txBody>
          <a:bodyPr/>
          <a:lstStyle>
            <a:lvl1pPr algn="r">
              <a:defRPr sz="4200" spc="150"/>
            </a:lvl1pPr>
          </a:lstStyle>
          <a:p>
            <a:pPr lvl="0">
              <a:defRPr sz="1800" b="0" cap="none" spc="0">
                <a:solidFill>
                  <a:srgbClr val="000000"/>
                </a:solidFill>
              </a:defRPr>
            </a:pPr>
            <a:r>
              <a:rPr sz="4200" b="1" cap="all" spc="150">
                <a:solidFill>
                  <a:srgbClr val="FFFFFF"/>
                </a:solidFill>
              </a:rPr>
              <a:t>Click to edit Master title style</a:t>
            </a:r>
          </a:p>
        </p:txBody>
      </p:sp>
      <p:pic>
        <p:nvPicPr>
          <p:cNvPr id="12" name="image1.png"/>
          <p:cNvPicPr/>
          <p:nvPr/>
        </p:nvPicPr>
        <p:blipFill>
          <a:blip r:embed="rId2">
            <a:extLst/>
          </a:blip>
          <a:stretch>
            <a:fillRect/>
          </a:stretch>
        </p:blipFill>
        <p:spPr>
          <a:xfrm>
            <a:off x="7287021" y="4837843"/>
            <a:ext cx="1427810" cy="1429607"/>
          </a:xfrm>
          <a:prstGeom prst="rect">
            <a:avLst/>
          </a:prstGeom>
          <a:ln w="12700">
            <a:miter lim="400000"/>
          </a:ln>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17" name="Shape 17"/>
          <p:cNvSpPr/>
          <p:nvPr/>
        </p:nvSpPr>
        <p:spPr>
          <a:xfrm>
            <a:off x="7010400" y="152399"/>
            <a:ext cx="1981200" cy="6556248"/>
          </a:xfrm>
          <a:prstGeom prst="rect">
            <a:avLst/>
          </a:prstGeom>
          <a:solidFill>
            <a:srgbClr val="EBEBEB"/>
          </a:solidFill>
          <a:ln w="12700">
            <a:miter lim="400000"/>
          </a:ln>
        </p:spPr>
        <p:txBody>
          <a:bodyPr lIns="0" tIns="0" rIns="0" bIns="0" anchor="ctr"/>
          <a:lstStyle/>
          <a:p>
            <a:pPr lvl="0" algn="ctr">
              <a:defRPr>
                <a:solidFill>
                  <a:srgbClr val="FFFFFF"/>
                </a:solidFill>
                <a:latin typeface="Franklin Gothic Medium"/>
                <a:ea typeface="Franklin Gothic Medium"/>
                <a:cs typeface="Franklin Gothic Medium"/>
                <a:sym typeface="Franklin Gothic Medium"/>
              </a:defRPr>
            </a:pPr>
            <a:endParaRPr dirty="0"/>
          </a:p>
        </p:txBody>
      </p:sp>
      <p:sp>
        <p:nvSpPr>
          <p:cNvPr id="18" name="Shape 18"/>
          <p:cNvSpPr/>
          <p:nvPr/>
        </p:nvSpPr>
        <p:spPr>
          <a:xfrm>
            <a:off x="152400" y="153923"/>
            <a:ext cx="6705600" cy="6553201"/>
          </a:xfrm>
          <a:prstGeom prst="rect">
            <a:avLst/>
          </a:prstGeom>
          <a:solidFill>
            <a:srgbClr val="34495D"/>
          </a:solidFill>
          <a:ln w="12700">
            <a:miter lim="400000"/>
          </a:ln>
        </p:spPr>
        <p:txBody>
          <a:bodyPr lIns="0" tIns="0" rIns="0" bIns="0" anchor="ctr"/>
          <a:lstStyle/>
          <a:p>
            <a:pPr lvl="0" algn="ctr">
              <a:defRPr>
                <a:solidFill>
                  <a:srgbClr val="FFFFFF"/>
                </a:solidFill>
                <a:latin typeface="Franklin Gothic Medium"/>
                <a:ea typeface="Franklin Gothic Medium"/>
                <a:cs typeface="Franklin Gothic Medium"/>
                <a:sym typeface="Franklin Gothic Medium"/>
              </a:defRPr>
            </a:pPr>
            <a:endParaRPr dirty="0"/>
          </a:p>
        </p:txBody>
      </p:sp>
      <p:sp>
        <p:nvSpPr>
          <p:cNvPr id="19" name="Shape 19"/>
          <p:cNvSpPr>
            <a:spLocks noGrp="1"/>
          </p:cNvSpPr>
          <p:nvPr>
            <p:ph type="body" idx="1"/>
          </p:nvPr>
        </p:nvSpPr>
        <p:spPr>
          <a:xfrm>
            <a:off x="7162799" y="1177775"/>
            <a:ext cx="1600203" cy="5074923"/>
          </a:xfrm>
          <a:prstGeom prst="rect">
            <a:avLst/>
          </a:prstGeom>
        </p:spPr>
        <p:txBody>
          <a:bodyPr anchor="ctr"/>
          <a:lstStyle>
            <a:lvl1pPr marL="0" indent="0">
              <a:buClrTx/>
              <a:buSzTx/>
              <a:buFontTx/>
              <a:buNone/>
            </a:lvl1pPr>
          </a:lstStyle>
          <a:p>
            <a:pPr lvl="0">
              <a:defRPr sz="1800" b="0" spc="0"/>
            </a:pPr>
            <a:r>
              <a:rPr sz="2000" b="1" spc="150"/>
              <a:t>Click to edit Master text styles</a:t>
            </a:r>
          </a:p>
        </p:txBody>
      </p:sp>
      <p:sp>
        <p:nvSpPr>
          <p:cNvPr id="20" name="Shape 20"/>
          <p:cNvSpPr>
            <a:spLocks noGrp="1"/>
          </p:cNvSpPr>
          <p:nvPr>
            <p:ph type="sldNum" sz="quarter" idx="2"/>
          </p:nvPr>
        </p:nvSpPr>
        <p:spPr>
          <a:prstGeom prst="rect">
            <a:avLst/>
          </a:prstGeom>
        </p:spPr>
        <p:txBody>
          <a:bodyPr/>
          <a:lstStyle>
            <a:lvl1pPr algn="r">
              <a:defRPr>
                <a:solidFill>
                  <a:srgbClr val="E9E5DC"/>
                </a:solidFill>
              </a:defRPr>
            </a:lvl1pPr>
          </a:lstStyle>
          <a:p>
            <a:pPr lvl="0"/>
            <a:fld id="{86CB4B4D-7CA3-9044-876B-883B54F8677D}" type="slidenum">
              <a:t>‹#›</a:t>
            </a:fld>
            <a:endParaRPr dirty="0"/>
          </a:p>
        </p:txBody>
      </p:sp>
      <p:sp>
        <p:nvSpPr>
          <p:cNvPr id="21" name="Shape 21"/>
          <p:cNvSpPr>
            <a:spLocks noGrp="1"/>
          </p:cNvSpPr>
          <p:nvPr>
            <p:ph type="title"/>
          </p:nvPr>
        </p:nvSpPr>
        <p:spPr>
          <a:xfrm>
            <a:off x="381000" y="1177775"/>
            <a:ext cx="6324600" cy="5074923"/>
          </a:xfrm>
          <a:prstGeom prst="rect">
            <a:avLst/>
          </a:prstGeom>
        </p:spPr>
        <p:txBody>
          <a:bodyPr/>
          <a:lstStyle>
            <a:lvl1pPr algn="r">
              <a:defRPr sz="4200" spc="150"/>
            </a:lvl1pPr>
          </a:lstStyle>
          <a:p>
            <a:pPr lvl="0">
              <a:defRPr sz="1800" b="0" cap="none" spc="0">
                <a:solidFill>
                  <a:srgbClr val="000000"/>
                </a:solidFill>
              </a:defRPr>
            </a:pPr>
            <a:r>
              <a:rPr sz="4200" b="1" cap="all" spc="150">
                <a:solidFill>
                  <a:srgbClr val="FFFFFF"/>
                </a:solidFill>
              </a:rPr>
              <a:t>Click to edit Master title style</a:t>
            </a:r>
          </a:p>
        </p:txBody>
      </p:sp>
      <p:pic>
        <p:nvPicPr>
          <p:cNvPr id="22" name="image1.png"/>
          <p:cNvPicPr/>
          <p:nvPr/>
        </p:nvPicPr>
        <p:blipFill>
          <a:blip r:embed="rId2">
            <a:extLst/>
          </a:blip>
          <a:stretch>
            <a:fillRect/>
          </a:stretch>
        </p:blipFill>
        <p:spPr>
          <a:xfrm>
            <a:off x="7287021" y="4837843"/>
            <a:ext cx="1427810" cy="1429607"/>
          </a:xfrm>
          <a:prstGeom prst="rect">
            <a:avLst/>
          </a:prstGeom>
          <a:ln w="12700">
            <a:miter lim="400000"/>
          </a:ln>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2" name="Shape 32"/>
          <p:cNvSpPr>
            <a:spLocks noGrp="1"/>
          </p:cNvSpPr>
          <p:nvPr>
            <p:ph type="sldNum" sz="quarter" idx="2"/>
          </p:nvPr>
        </p:nvSpPr>
        <p:spPr>
          <a:prstGeom prst="rect">
            <a:avLst/>
          </a:prstGeom>
        </p:spPr>
        <p:txBody>
          <a:bodyPr/>
          <a:lstStyle/>
          <a:p>
            <a:pPr lvl="0"/>
            <a:fld id="{86CB4B4D-7CA3-9044-876B-883B54F8677D}" type="slidenum">
              <a:t>‹#›</a:t>
            </a:fld>
            <a:endParaRPr dirty="0"/>
          </a:p>
        </p:txBody>
      </p:sp>
      <p:sp>
        <p:nvSpPr>
          <p:cNvPr id="33" name="Shape 33"/>
          <p:cNvSpPr>
            <a:spLocks noGrp="1"/>
          </p:cNvSpPr>
          <p:nvPr>
            <p:ph type="title"/>
          </p:nvPr>
        </p:nvSpPr>
        <p:spPr>
          <a:xfrm>
            <a:off x="381000" y="0"/>
            <a:ext cx="8381260" cy="1766089"/>
          </a:xfrm>
          <a:prstGeom prst="rect">
            <a:avLst/>
          </a:prstGeom>
        </p:spPr>
        <p:txBody>
          <a:bodyPr/>
          <a:lstStyle/>
          <a:p>
            <a:pPr lvl="0">
              <a:defRPr sz="1800" b="0" cap="none" spc="0">
                <a:solidFill>
                  <a:srgbClr val="000000"/>
                </a:solidFill>
              </a:defRPr>
            </a:pPr>
            <a:r>
              <a:rPr sz="3200" b="1" cap="all" spc="200">
                <a:solidFill>
                  <a:srgbClr val="FFFFFF"/>
                </a:solidFill>
              </a:rPr>
              <a:t>Click to edit Master title style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35" name="Shape 35"/>
          <p:cNvSpPr/>
          <p:nvPr/>
        </p:nvSpPr>
        <p:spPr>
          <a:xfrm>
            <a:off x="152398" y="150919"/>
            <a:ext cx="8831806" cy="6556248"/>
          </a:xfrm>
          <a:prstGeom prst="rect">
            <a:avLst/>
          </a:prstGeom>
          <a:solidFill>
            <a:srgbClr val="EBEBEB"/>
          </a:solidFill>
          <a:ln w="12700">
            <a:miter lim="400000"/>
          </a:ln>
        </p:spPr>
        <p:txBody>
          <a:bodyPr lIns="0" tIns="0" rIns="0" bIns="0" anchor="ctr"/>
          <a:lstStyle/>
          <a:p>
            <a:pPr lvl="0" algn="ctr">
              <a:defRPr>
                <a:solidFill>
                  <a:srgbClr val="FFFFFF"/>
                </a:solidFill>
                <a:latin typeface="Franklin Gothic Medium"/>
                <a:ea typeface="Franklin Gothic Medium"/>
                <a:cs typeface="Franklin Gothic Medium"/>
                <a:sym typeface="Franklin Gothic Medium"/>
              </a:defRPr>
            </a:pPr>
            <a:endParaRPr dirty="0"/>
          </a:p>
        </p:txBody>
      </p:sp>
      <p:sp>
        <p:nvSpPr>
          <p:cNvPr id="36" name="Shape 36"/>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icture with Caption">
    <p:bg>
      <p:bgPr>
        <a:solidFill>
          <a:srgbClr val="696464"/>
        </a:solidFill>
        <a:effectLst/>
      </p:bgPr>
    </p:bg>
    <p:spTree>
      <p:nvGrpSpPr>
        <p:cNvPr id="1" name=""/>
        <p:cNvGrpSpPr/>
        <p:nvPr/>
      </p:nvGrpSpPr>
      <p:grpSpPr>
        <a:xfrm>
          <a:off x="0" y="0"/>
          <a:ext cx="0" cy="0"/>
          <a:chOff x="0" y="0"/>
          <a:chExt cx="0" cy="0"/>
        </a:xfrm>
      </p:grpSpPr>
      <p:sp>
        <p:nvSpPr>
          <p:cNvPr id="45" name="Shape 45"/>
          <p:cNvSpPr/>
          <p:nvPr/>
        </p:nvSpPr>
        <p:spPr>
          <a:xfrm>
            <a:off x="0" y="0"/>
            <a:ext cx="9144000" cy="6858000"/>
          </a:xfrm>
          <a:prstGeom prst="rect">
            <a:avLst/>
          </a:prstGeom>
          <a:solidFill>
            <a:srgbClr val="EBEBEB"/>
          </a:solidFill>
          <a:ln w="12700">
            <a:miter lim="400000"/>
          </a:ln>
        </p:spPr>
        <p:txBody>
          <a:bodyPr lIns="0" tIns="0" rIns="0" bIns="0" anchor="ctr"/>
          <a:lstStyle/>
          <a:p>
            <a:pPr lvl="0" algn="ctr">
              <a:defRPr>
                <a:solidFill>
                  <a:srgbClr val="FFFFFF"/>
                </a:solidFill>
                <a:latin typeface="Franklin Gothic Medium"/>
                <a:ea typeface="Franklin Gothic Medium"/>
                <a:cs typeface="Franklin Gothic Medium"/>
                <a:sym typeface="Franklin Gothic Medium"/>
              </a:defRPr>
            </a:pPr>
            <a:endParaRPr dirty="0"/>
          </a:p>
        </p:txBody>
      </p:sp>
      <p:sp>
        <p:nvSpPr>
          <p:cNvPr id="46" name="Shape 46"/>
          <p:cNvSpPr/>
          <p:nvPr/>
        </p:nvSpPr>
        <p:spPr>
          <a:xfrm>
            <a:off x="7010400" y="150876"/>
            <a:ext cx="1981200" cy="6556248"/>
          </a:xfrm>
          <a:prstGeom prst="rect">
            <a:avLst/>
          </a:prstGeom>
          <a:solidFill>
            <a:srgbClr val="34495D"/>
          </a:solidFill>
          <a:ln w="12700">
            <a:miter lim="400000"/>
          </a:ln>
        </p:spPr>
        <p:txBody>
          <a:bodyPr lIns="0" tIns="0" rIns="0" bIns="0" anchor="ctr"/>
          <a:lstStyle/>
          <a:p>
            <a:pPr lvl="0" algn="ctr">
              <a:defRPr>
                <a:solidFill>
                  <a:srgbClr val="FFFFFF"/>
                </a:solidFill>
                <a:latin typeface="Franklin Gothic Medium"/>
                <a:ea typeface="Franklin Gothic Medium"/>
                <a:cs typeface="Franklin Gothic Medium"/>
                <a:sym typeface="Franklin Gothic Medium"/>
              </a:defRPr>
            </a:pPr>
            <a:endParaRPr dirty="0"/>
          </a:p>
        </p:txBody>
      </p:sp>
      <p:sp>
        <p:nvSpPr>
          <p:cNvPr id="47" name="Shape 47"/>
          <p:cNvSpPr>
            <a:spLocks noGrp="1"/>
          </p:cNvSpPr>
          <p:nvPr>
            <p:ph type="body" idx="1"/>
          </p:nvPr>
        </p:nvSpPr>
        <p:spPr>
          <a:xfrm>
            <a:off x="7162800" y="2133600"/>
            <a:ext cx="1676400" cy="4724400"/>
          </a:xfrm>
          <a:prstGeom prst="rect">
            <a:avLst/>
          </a:prstGeom>
        </p:spPr>
        <p:txBody>
          <a:bodyPr lIns="0" tIns="0" rIns="0" bIns="0"/>
          <a:lstStyle>
            <a:lvl1pPr marL="0" indent="0">
              <a:spcBef>
                <a:spcPts val="300"/>
              </a:spcBef>
              <a:buClrTx/>
              <a:buSzTx/>
              <a:buFontTx/>
              <a:buNone/>
              <a:defRPr sz="1400">
                <a:solidFill>
                  <a:srgbClr val="FFFFFF"/>
                </a:solidFill>
              </a:defRPr>
            </a:lvl1pPr>
          </a:lstStyle>
          <a:p>
            <a:pPr lvl="0">
              <a:defRPr sz="1800" b="0" spc="0">
                <a:solidFill>
                  <a:srgbClr val="000000"/>
                </a:solidFill>
              </a:defRPr>
            </a:pPr>
            <a:r>
              <a:rPr sz="1400" b="1" spc="150">
                <a:solidFill>
                  <a:srgbClr val="FFFFFF"/>
                </a:solidFill>
              </a:rPr>
              <a:t>Click to edit Master text styles</a:t>
            </a:r>
          </a:p>
        </p:txBody>
      </p:sp>
      <p:sp>
        <p:nvSpPr>
          <p:cNvPr id="48" name="Shape 48"/>
          <p:cNvSpPr>
            <a:spLocks noGrp="1"/>
          </p:cNvSpPr>
          <p:nvPr>
            <p:ph type="sldNum" sz="quarter" idx="2"/>
          </p:nvPr>
        </p:nvSpPr>
        <p:spPr>
          <a:prstGeom prst="rect">
            <a:avLst/>
          </a:prstGeom>
        </p:spPr>
        <p:txBody>
          <a:bodyPr/>
          <a:lstStyle>
            <a:lvl1pPr>
              <a:defRPr>
                <a:solidFill>
                  <a:srgbClr val="E9E5DC"/>
                </a:solidFill>
              </a:defRPr>
            </a:lvl1pPr>
          </a:lstStyle>
          <a:p>
            <a:pPr lvl="0"/>
            <a:fld id="{86CB4B4D-7CA3-9044-876B-883B54F8677D}" type="slidenum">
              <a:t>‹#›</a:t>
            </a:fld>
            <a:endParaRPr dirty="0"/>
          </a:p>
        </p:txBody>
      </p:sp>
      <p:sp>
        <p:nvSpPr>
          <p:cNvPr id="49" name="Shape 49"/>
          <p:cNvSpPr>
            <a:spLocks noGrp="1"/>
          </p:cNvSpPr>
          <p:nvPr>
            <p:ph type="title"/>
          </p:nvPr>
        </p:nvSpPr>
        <p:spPr>
          <a:xfrm>
            <a:off x="7162800" y="0"/>
            <a:ext cx="1676400" cy="2133600"/>
          </a:xfrm>
          <a:prstGeom prst="rect">
            <a:avLst/>
          </a:prstGeom>
        </p:spPr>
        <p:txBody>
          <a:bodyPr anchor="b"/>
          <a:lstStyle>
            <a:lvl1pPr algn="l">
              <a:defRPr sz="2000" spc="150">
                <a:solidFill>
                  <a:srgbClr val="E9E5DC"/>
                </a:solidFill>
              </a:defRPr>
            </a:lvl1pPr>
          </a:lstStyle>
          <a:p>
            <a:pPr lvl="0">
              <a:defRPr sz="1800" b="0" cap="none" spc="0">
                <a:solidFill>
                  <a:srgbClr val="000000"/>
                </a:solidFill>
              </a:defRPr>
            </a:pPr>
            <a:r>
              <a:rPr sz="2000" b="1" cap="all" spc="150">
                <a:solidFill>
                  <a:srgbClr val="E9E5DC"/>
                </a:solidFill>
              </a:rPr>
              <a:t>Click to edit Master title style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6875" y="953337"/>
            <a:ext cx="7205746"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6875" y="2169728"/>
            <a:ext cx="3483864" cy="801943"/>
          </a:xfrm>
        </p:spPr>
        <p:txBody>
          <a:bodyPr anchor="b">
            <a:normAutofit/>
          </a:bodyPr>
          <a:lstStyle>
            <a:lvl1pPr marL="0" indent="0">
              <a:lnSpc>
                <a:spcPct val="100000"/>
              </a:lnSpc>
              <a:buNone/>
              <a:defRPr sz="21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6875" y="2974448"/>
            <a:ext cx="3483864" cy="24938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0753" y="2173182"/>
            <a:ext cx="3483864" cy="802237"/>
          </a:xfrm>
        </p:spPr>
        <p:txBody>
          <a:bodyPr anchor="b">
            <a:normAutofit/>
          </a:bodyPr>
          <a:lstStyle>
            <a:lvl1pPr marL="0" indent="0">
              <a:lnSpc>
                <a:spcPct val="100000"/>
              </a:lnSpc>
              <a:buNone/>
              <a:defRPr sz="21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570753" y="2971670"/>
            <a:ext cx="3483864" cy="2487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234680" y="6361435"/>
            <a:ext cx="582968" cy="261606"/>
          </a:xfrm>
        </p:spPr>
        <p:txBody>
          <a:bodyPr/>
          <a:lstStyle/>
          <a:p>
            <a:fld id="{6D22F896-40B5-4ADD-8801-0D06FADFA095}" type="slidenum">
              <a:rPr lang="en-US" dirty="0"/>
              <a:t>‹#›</a:t>
            </a:fld>
            <a:endParaRPr lang="en-US" dirty="0"/>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643464"/>
            <a:ext cx="7207758" cy="155448"/>
          </a:xfrm>
          <a:prstGeom prst="rect">
            <a:avLst/>
          </a:prstGeom>
          <a:noFill/>
          <a:ln>
            <a:noFill/>
          </a:ln>
        </p:spPr>
      </p:pic>
    </p:spTree>
    <p:extLst>
      <p:ext uri="{BB962C8B-B14F-4D97-AF65-F5344CB8AC3E}">
        <p14:creationId xmlns:p14="http://schemas.microsoft.com/office/powerpoint/2010/main" val="246146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34680" y="6361435"/>
            <a:ext cx="582968" cy="261606"/>
          </a:xfrm>
        </p:spPr>
        <p:txBody>
          <a:bodyPr/>
          <a:lstStyle/>
          <a:p>
            <a:fld id="{6113E31D-E2AB-40D1-8B51-AFA5AFEF393A}" type="slidenum">
              <a:rPr lang="en-US" dirty="0"/>
              <a:t>‹#›</a:t>
            </a:fld>
            <a:endParaRPr lang="en-US" dirty="0"/>
          </a:p>
        </p:txBody>
      </p:sp>
    </p:spTree>
    <p:extLst>
      <p:ext uri="{BB962C8B-B14F-4D97-AF65-F5344CB8AC3E}">
        <p14:creationId xmlns:p14="http://schemas.microsoft.com/office/powerpoint/2010/main" val="2657075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152398" y="1634969"/>
            <a:ext cx="8831806" cy="5045480"/>
          </a:xfrm>
          <a:prstGeom prst="rect">
            <a:avLst/>
          </a:prstGeom>
          <a:solidFill>
            <a:srgbClr val="EBEBEB"/>
          </a:solidFill>
          <a:ln w="12700">
            <a:miter lim="400000"/>
          </a:ln>
        </p:spPr>
        <p:txBody>
          <a:bodyPr lIns="0" tIns="0" rIns="0" bIns="0" anchor="ctr"/>
          <a:lstStyle/>
          <a:p>
            <a:pPr lvl="0" algn="ctr">
              <a:defRPr>
                <a:solidFill>
                  <a:srgbClr val="FFFFFF"/>
                </a:solidFill>
                <a:latin typeface="Franklin Gothic Medium"/>
                <a:ea typeface="Franklin Gothic Medium"/>
                <a:cs typeface="Franklin Gothic Medium"/>
                <a:sym typeface="Franklin Gothic Medium"/>
              </a:defRPr>
            </a:pPr>
            <a:endParaRPr dirty="0"/>
          </a:p>
        </p:txBody>
      </p:sp>
      <p:sp>
        <p:nvSpPr>
          <p:cNvPr id="3" name="Shape 3"/>
          <p:cNvSpPr/>
          <p:nvPr/>
        </p:nvSpPr>
        <p:spPr>
          <a:xfrm>
            <a:off x="152398" y="152400"/>
            <a:ext cx="8814049" cy="1346447"/>
          </a:xfrm>
          <a:prstGeom prst="rect">
            <a:avLst/>
          </a:prstGeom>
          <a:solidFill>
            <a:srgbClr val="34495D"/>
          </a:solidFill>
          <a:ln w="12700">
            <a:miter lim="400000"/>
          </a:ln>
        </p:spPr>
        <p:txBody>
          <a:bodyPr lIns="0" tIns="0" rIns="0" bIns="0" anchor="ctr"/>
          <a:lstStyle/>
          <a:p>
            <a:pPr lvl="0" algn="ctr">
              <a:defRPr>
                <a:solidFill>
                  <a:srgbClr val="FFFFFF"/>
                </a:solidFill>
                <a:latin typeface="Franklin Gothic Medium"/>
                <a:ea typeface="Franklin Gothic Medium"/>
                <a:cs typeface="Franklin Gothic Medium"/>
                <a:sym typeface="Franklin Gothic Medium"/>
              </a:defRPr>
            </a:pPr>
            <a:endParaRPr dirty="0"/>
          </a:p>
        </p:txBody>
      </p:sp>
      <p:sp>
        <p:nvSpPr>
          <p:cNvPr id="4" name="Shape 4"/>
          <p:cNvSpPr>
            <a:spLocks noGrp="1"/>
          </p:cNvSpPr>
          <p:nvPr>
            <p:ph type="title"/>
          </p:nvPr>
        </p:nvSpPr>
        <p:spPr>
          <a:xfrm>
            <a:off x="381000" y="47016"/>
            <a:ext cx="8381260" cy="167205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lstStyle/>
          <a:p>
            <a:pPr lvl="0">
              <a:defRPr sz="1800" b="0" cap="none" spc="0">
                <a:solidFill>
                  <a:srgbClr val="000000"/>
                </a:solidFill>
              </a:defRPr>
            </a:pPr>
            <a:r>
              <a:rPr sz="3200" b="1" cap="all" spc="200">
                <a:solidFill>
                  <a:srgbClr val="FFFFFF"/>
                </a:solidFill>
              </a:rPr>
              <a:t>Click to edit Master title style</a:t>
            </a:r>
          </a:p>
        </p:txBody>
      </p:sp>
      <p:sp>
        <p:nvSpPr>
          <p:cNvPr id="5" name="Shape 5"/>
          <p:cNvSpPr>
            <a:spLocks noGrp="1"/>
          </p:cNvSpPr>
          <p:nvPr>
            <p:ph type="body" idx="1"/>
          </p:nvPr>
        </p:nvSpPr>
        <p:spPr>
          <a:xfrm>
            <a:off x="380999" y="1719071"/>
            <a:ext cx="8407894" cy="513892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pPr lvl="0">
              <a:defRPr sz="1800" b="0" spc="0"/>
            </a:pPr>
            <a:r>
              <a:rPr sz="2000" b="1" spc="150"/>
              <a:t>Click to edit Master text styles</a:t>
            </a:r>
          </a:p>
          <a:p>
            <a:pPr lvl="1">
              <a:defRPr sz="1800" b="0" spc="0"/>
            </a:pPr>
            <a:r>
              <a:rPr sz="2000" b="1" spc="150"/>
              <a:t>Second level</a:t>
            </a:r>
          </a:p>
          <a:p>
            <a:pPr lvl="2">
              <a:defRPr sz="1800" b="0" spc="0"/>
            </a:pPr>
            <a:r>
              <a:rPr sz="2000" b="1" spc="150"/>
              <a:t>Third level</a:t>
            </a:r>
          </a:p>
          <a:p>
            <a:pPr lvl="3">
              <a:defRPr sz="1800" b="0" spc="0"/>
            </a:pPr>
            <a:r>
              <a:rPr sz="2000" b="1" spc="150"/>
              <a:t>Fourth level</a:t>
            </a:r>
          </a:p>
          <a:p>
            <a:pPr lvl="4">
              <a:defRPr sz="1800" b="0" spc="0"/>
            </a:pPr>
            <a:r>
              <a:rPr sz="2000" b="1" spc="150"/>
              <a:t>Fifth level</a:t>
            </a:r>
          </a:p>
        </p:txBody>
      </p:sp>
      <p:sp>
        <p:nvSpPr>
          <p:cNvPr id="6" name="Shape 6"/>
          <p:cNvSpPr>
            <a:spLocks noGrp="1"/>
          </p:cNvSpPr>
          <p:nvPr>
            <p:ph type="sldNum" sz="quarter" idx="2"/>
          </p:nvPr>
        </p:nvSpPr>
        <p:spPr>
          <a:xfrm>
            <a:off x="8234680" y="6363968"/>
            <a:ext cx="582968" cy="256539"/>
          </a:xfrm>
          <a:prstGeom prst="rect">
            <a:avLst/>
          </a:prstGeom>
          <a:ln w="12700">
            <a:miter lim="400000"/>
          </a:ln>
        </p:spPr>
        <p:txBody>
          <a:bodyPr lIns="45718" tIns="45718" rIns="45718" bIns="45718" anchor="ctr">
            <a:spAutoFit/>
          </a:bodyPr>
          <a:lstStyle>
            <a:lvl1pPr algn="ctr">
              <a:defRPr sz="1100">
                <a:solidFill>
                  <a:srgbClr val="696464"/>
                </a:solidFill>
                <a:latin typeface="Franklin Gothic Medium"/>
                <a:ea typeface="Franklin Gothic Medium"/>
                <a:cs typeface="Franklin Gothic Medium"/>
                <a:sym typeface="Franklin Gothic Medium"/>
              </a:defRPr>
            </a:lvl1pPr>
          </a:lstStyle>
          <a:p>
            <a:pPr lvl="0"/>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5" r:id="rId4"/>
    <p:sldLayoutId id="2147483657" r:id="rId5"/>
    <p:sldLayoutId id="2147483658" r:id="rId6"/>
    <p:sldLayoutId id="2147483659" r:id="rId7"/>
  </p:sldLayoutIdLst>
  <p:transition spd="med"/>
  <p:txStyles>
    <p:titleStyle>
      <a:lvl1pPr algn="ctr">
        <a:defRPr sz="3200" b="1" cap="all" spc="200">
          <a:solidFill>
            <a:srgbClr val="FFFFFF"/>
          </a:solidFill>
          <a:latin typeface="Franklin Gothic Medium"/>
          <a:ea typeface="Franklin Gothic Medium"/>
          <a:cs typeface="Franklin Gothic Medium"/>
          <a:sym typeface="Franklin Gothic Medium"/>
        </a:defRPr>
      </a:lvl1pPr>
      <a:lvl2pPr algn="ctr">
        <a:defRPr sz="3200" b="1" cap="all" spc="200">
          <a:solidFill>
            <a:srgbClr val="FFFFFF"/>
          </a:solidFill>
          <a:latin typeface="Franklin Gothic Medium"/>
          <a:ea typeface="Franklin Gothic Medium"/>
          <a:cs typeface="Franklin Gothic Medium"/>
          <a:sym typeface="Franklin Gothic Medium"/>
        </a:defRPr>
      </a:lvl2pPr>
      <a:lvl3pPr algn="ctr">
        <a:defRPr sz="3200" b="1" cap="all" spc="200">
          <a:solidFill>
            <a:srgbClr val="FFFFFF"/>
          </a:solidFill>
          <a:latin typeface="Franklin Gothic Medium"/>
          <a:ea typeface="Franklin Gothic Medium"/>
          <a:cs typeface="Franklin Gothic Medium"/>
          <a:sym typeface="Franklin Gothic Medium"/>
        </a:defRPr>
      </a:lvl3pPr>
      <a:lvl4pPr algn="ctr">
        <a:defRPr sz="3200" b="1" cap="all" spc="200">
          <a:solidFill>
            <a:srgbClr val="FFFFFF"/>
          </a:solidFill>
          <a:latin typeface="Franklin Gothic Medium"/>
          <a:ea typeface="Franklin Gothic Medium"/>
          <a:cs typeface="Franklin Gothic Medium"/>
          <a:sym typeface="Franklin Gothic Medium"/>
        </a:defRPr>
      </a:lvl4pPr>
      <a:lvl5pPr algn="ctr">
        <a:defRPr sz="3200" b="1" cap="all" spc="200">
          <a:solidFill>
            <a:srgbClr val="FFFFFF"/>
          </a:solidFill>
          <a:latin typeface="Franklin Gothic Medium"/>
          <a:ea typeface="Franklin Gothic Medium"/>
          <a:cs typeface="Franklin Gothic Medium"/>
          <a:sym typeface="Franklin Gothic Medium"/>
        </a:defRPr>
      </a:lvl5pPr>
      <a:lvl6pPr algn="ctr">
        <a:defRPr sz="3200" b="1" cap="all" spc="200">
          <a:solidFill>
            <a:srgbClr val="FFFFFF"/>
          </a:solidFill>
          <a:latin typeface="Franklin Gothic Medium"/>
          <a:ea typeface="Franklin Gothic Medium"/>
          <a:cs typeface="Franklin Gothic Medium"/>
          <a:sym typeface="Franklin Gothic Medium"/>
        </a:defRPr>
      </a:lvl6pPr>
      <a:lvl7pPr algn="ctr">
        <a:defRPr sz="3200" b="1" cap="all" spc="200">
          <a:solidFill>
            <a:srgbClr val="FFFFFF"/>
          </a:solidFill>
          <a:latin typeface="Franklin Gothic Medium"/>
          <a:ea typeface="Franklin Gothic Medium"/>
          <a:cs typeface="Franklin Gothic Medium"/>
          <a:sym typeface="Franklin Gothic Medium"/>
        </a:defRPr>
      </a:lvl7pPr>
      <a:lvl8pPr algn="ctr">
        <a:defRPr sz="3200" b="1" cap="all" spc="200">
          <a:solidFill>
            <a:srgbClr val="FFFFFF"/>
          </a:solidFill>
          <a:latin typeface="Franklin Gothic Medium"/>
          <a:ea typeface="Franklin Gothic Medium"/>
          <a:cs typeface="Franklin Gothic Medium"/>
          <a:sym typeface="Franklin Gothic Medium"/>
        </a:defRPr>
      </a:lvl8pPr>
      <a:lvl9pPr algn="ctr">
        <a:defRPr sz="3200" b="1" cap="all" spc="200">
          <a:solidFill>
            <a:srgbClr val="FFFFFF"/>
          </a:solidFill>
          <a:latin typeface="Franklin Gothic Medium"/>
          <a:ea typeface="Franklin Gothic Medium"/>
          <a:cs typeface="Franklin Gothic Medium"/>
          <a:sym typeface="Franklin Gothic Medium"/>
        </a:defRPr>
      </a:lvl9pPr>
    </p:titleStyle>
    <p:bodyStyle>
      <a:lvl1pPr marL="274320" indent="-228600">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1pPr>
      <a:lvl2pPr marL="568959" indent="-203198">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2pPr>
      <a:lvl3pPr marL="868680" indent="-228600">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3pPr>
      <a:lvl4pPr marL="1175657" indent="-261257">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4pPr>
      <a:lvl5pPr marL="1378633" indent="-281352">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5pPr>
      <a:lvl6pPr marL="1676400" indent="-304800">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6pPr>
      <a:lvl7pPr marL="1950718"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7pPr>
      <a:lvl8pPr marL="2225038"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8pPr>
      <a:lvl9pPr marL="2499359"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9pPr>
    </p:bodyStyle>
    <p:otherStyle>
      <a:lvl1pPr algn="ctr">
        <a:defRPr sz="1100" b="1">
          <a:solidFill>
            <a:schemeClr val="tx1"/>
          </a:solidFill>
          <a:latin typeface="+mn-lt"/>
          <a:ea typeface="+mn-ea"/>
          <a:cs typeface="+mn-cs"/>
          <a:sym typeface="Franklin Gothic Medium"/>
        </a:defRPr>
      </a:lvl1pPr>
      <a:lvl2pPr algn="ctr">
        <a:defRPr sz="1100" b="1">
          <a:solidFill>
            <a:schemeClr val="tx1"/>
          </a:solidFill>
          <a:latin typeface="+mn-lt"/>
          <a:ea typeface="+mn-ea"/>
          <a:cs typeface="+mn-cs"/>
          <a:sym typeface="Franklin Gothic Medium"/>
        </a:defRPr>
      </a:lvl2pPr>
      <a:lvl3pPr algn="ctr">
        <a:defRPr sz="1100" b="1">
          <a:solidFill>
            <a:schemeClr val="tx1"/>
          </a:solidFill>
          <a:latin typeface="+mn-lt"/>
          <a:ea typeface="+mn-ea"/>
          <a:cs typeface="+mn-cs"/>
          <a:sym typeface="Franklin Gothic Medium"/>
        </a:defRPr>
      </a:lvl3pPr>
      <a:lvl4pPr algn="ctr">
        <a:defRPr sz="1100" b="1">
          <a:solidFill>
            <a:schemeClr val="tx1"/>
          </a:solidFill>
          <a:latin typeface="+mn-lt"/>
          <a:ea typeface="+mn-ea"/>
          <a:cs typeface="+mn-cs"/>
          <a:sym typeface="Franklin Gothic Medium"/>
        </a:defRPr>
      </a:lvl4pPr>
      <a:lvl5pPr algn="ctr">
        <a:defRPr sz="1100" b="1">
          <a:solidFill>
            <a:schemeClr val="tx1"/>
          </a:solidFill>
          <a:latin typeface="+mn-lt"/>
          <a:ea typeface="+mn-ea"/>
          <a:cs typeface="+mn-cs"/>
          <a:sym typeface="Franklin Gothic Medium"/>
        </a:defRPr>
      </a:lvl5pPr>
      <a:lvl6pPr algn="ctr">
        <a:defRPr sz="1100" b="1">
          <a:solidFill>
            <a:schemeClr val="tx1"/>
          </a:solidFill>
          <a:latin typeface="+mn-lt"/>
          <a:ea typeface="+mn-ea"/>
          <a:cs typeface="+mn-cs"/>
          <a:sym typeface="Franklin Gothic Medium"/>
        </a:defRPr>
      </a:lvl6pPr>
      <a:lvl7pPr algn="ctr">
        <a:defRPr sz="1100" b="1">
          <a:solidFill>
            <a:schemeClr val="tx1"/>
          </a:solidFill>
          <a:latin typeface="+mn-lt"/>
          <a:ea typeface="+mn-ea"/>
          <a:cs typeface="+mn-cs"/>
          <a:sym typeface="Franklin Gothic Medium"/>
        </a:defRPr>
      </a:lvl7pPr>
      <a:lvl8pPr algn="ctr">
        <a:defRPr sz="1100" b="1">
          <a:solidFill>
            <a:schemeClr val="tx1"/>
          </a:solidFill>
          <a:latin typeface="+mn-lt"/>
          <a:ea typeface="+mn-ea"/>
          <a:cs typeface="+mn-cs"/>
          <a:sym typeface="Franklin Gothic Medium"/>
        </a:defRPr>
      </a:lvl8pPr>
      <a:lvl9pPr algn="ctr">
        <a:defRPr sz="1100" b="1">
          <a:solidFill>
            <a:schemeClr val="tx1"/>
          </a:solidFill>
          <a:latin typeface="+mn-lt"/>
          <a:ea typeface="+mn-ea"/>
          <a:cs typeface="+mn-cs"/>
          <a:sym typeface="Franklin Gothic Medium"/>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117050" y="89294"/>
            <a:ext cx="1838807" cy="928630"/>
          </a:xfrm>
        </p:spPr>
        <p:txBody>
          <a:bodyPr>
            <a:normAutofit/>
          </a:bodyPr>
          <a:lstStyle/>
          <a:p>
            <a:pPr algn="l" rtl="0" latinLnBrk="1" hangingPunct="0">
              <a:spcBef>
                <a:spcPts val="0"/>
              </a:spcBef>
            </a:pPr>
            <a:r>
              <a:rPr lang="en-US" sz="1400" b="0" spc="0" dirty="0">
                <a:solidFill>
                  <a:srgbClr val="000000"/>
                </a:solidFill>
                <a:latin typeface="Calibri" panose="020F0502020204030204" pitchFamily="34" charset="0"/>
                <a:sym typeface="Helvetica Neue"/>
              </a:rPr>
              <a:t>OLS Presentation</a:t>
            </a:r>
          </a:p>
          <a:p>
            <a:pPr algn="l" rtl="0" latinLnBrk="1" hangingPunct="0">
              <a:spcBef>
                <a:spcPts val="0"/>
              </a:spcBef>
            </a:pPr>
            <a:r>
              <a:rPr lang="en-US" sz="1400" b="0" spc="0" dirty="0">
                <a:solidFill>
                  <a:srgbClr val="000000"/>
                </a:solidFill>
                <a:latin typeface="Calibri" panose="020F0502020204030204" pitchFamily="34" charset="0"/>
                <a:sym typeface="Helvetica Neue"/>
              </a:rPr>
              <a:t>01/18/18</a:t>
            </a:r>
          </a:p>
        </p:txBody>
      </p:sp>
      <p:sp>
        <p:nvSpPr>
          <p:cNvPr id="4" name="Title 3"/>
          <p:cNvSpPr>
            <a:spLocks noGrp="1"/>
          </p:cNvSpPr>
          <p:nvPr>
            <p:ph type="title"/>
          </p:nvPr>
        </p:nvSpPr>
        <p:spPr>
          <a:xfrm>
            <a:off x="-228600" y="3276600"/>
            <a:ext cx="6781800" cy="1049971"/>
          </a:xfrm>
        </p:spPr>
        <p:txBody>
          <a:bodyPr/>
          <a:lstStyle/>
          <a:p>
            <a:pPr algn="ctr"/>
            <a:br>
              <a:rPr lang="en-US" sz="5600" dirty="0">
                <a:latin typeface="Calibri" panose="020F0502020204030204" pitchFamily="34" charset="0"/>
              </a:rPr>
            </a:br>
            <a:br>
              <a:rPr lang="en-US" sz="5600" dirty="0">
                <a:latin typeface="Calibri" panose="020F0502020204030204" pitchFamily="34" charset="0"/>
              </a:rPr>
            </a:br>
            <a:br>
              <a:rPr lang="en-US" sz="5600" dirty="0">
                <a:latin typeface="Calibri" panose="020F0502020204030204" pitchFamily="34" charset="0"/>
              </a:rPr>
            </a:br>
            <a:br>
              <a:rPr lang="en-US" sz="5600" dirty="0">
                <a:latin typeface="Calibri" panose="020F0502020204030204" pitchFamily="34" charset="0"/>
              </a:rPr>
            </a:br>
            <a:r>
              <a:rPr lang="en-US" sz="5600" dirty="0">
                <a:latin typeface="Calibri" panose="020F0502020204030204" pitchFamily="34" charset="0"/>
              </a:rPr>
              <a:t>  </a:t>
            </a:r>
            <a:r>
              <a:rPr lang="en-US" sz="3200" dirty="0">
                <a:latin typeface="Calibri" panose="020F0502020204030204" pitchFamily="34" charset="0"/>
              </a:rPr>
              <a:t>History and progress In the   Making</a:t>
            </a:r>
            <a:endParaRPr lang="en-US" sz="3200" dirty="0">
              <a:solidFill>
                <a:schemeClr val="bg1"/>
              </a:solidFill>
              <a:latin typeface="Calibri" panose="020F0502020204030204" pitchFamily="34" charset="0"/>
            </a:endParaRPr>
          </a:p>
        </p:txBody>
      </p:sp>
      <p:pic>
        <p:nvPicPr>
          <p:cNvPr id="6" name="Content Placeholder 3"/>
          <p:cNvPicPr>
            <a:picLocks noChangeAspect="1"/>
          </p:cNvPicPr>
          <p:nvPr/>
        </p:nvPicPr>
        <p:blipFill>
          <a:blip r:embed="rId3"/>
          <a:stretch>
            <a:fillRect/>
          </a:stretch>
        </p:blipFill>
        <p:spPr>
          <a:xfrm>
            <a:off x="7117051" y="4648200"/>
            <a:ext cx="1767897" cy="1741787"/>
          </a:xfrm>
          <a:prstGeom prst="rect">
            <a:avLst/>
          </a:prstGeom>
        </p:spPr>
      </p:pic>
      <p:sp>
        <p:nvSpPr>
          <p:cNvPr id="3" name="TextBox 2"/>
          <p:cNvSpPr txBox="1"/>
          <p:nvPr/>
        </p:nvSpPr>
        <p:spPr>
          <a:xfrm>
            <a:off x="845681" y="576132"/>
            <a:ext cx="5257800" cy="107721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sz="3200" dirty="0">
                <a:solidFill>
                  <a:schemeClr val="bg1"/>
                </a:solidFill>
                <a:latin typeface="Calibri" panose="020F0502020204030204" pitchFamily="34" charset="0"/>
              </a:rPr>
              <a:t>City of Seattle </a:t>
            </a:r>
          </a:p>
          <a:p>
            <a:pPr marL="0" marR="0" indent="0" algn="ctr" defTabSz="914400" rtl="0" fontAlgn="auto" latinLnBrk="1" hangingPunct="0">
              <a:lnSpc>
                <a:spcPct val="100000"/>
              </a:lnSpc>
              <a:spcBef>
                <a:spcPts val="0"/>
              </a:spcBef>
              <a:spcAft>
                <a:spcPts val="0"/>
              </a:spcAft>
              <a:buClrTx/>
              <a:buSzTx/>
              <a:buFontTx/>
              <a:buNone/>
              <a:tabLst/>
            </a:pPr>
            <a:r>
              <a:rPr lang="en-US" sz="3200" dirty="0">
                <a:solidFill>
                  <a:schemeClr val="bg1"/>
                </a:solidFill>
                <a:latin typeface="Calibri" panose="020F0502020204030204" pitchFamily="34" charset="0"/>
              </a:rPr>
              <a:t>Office of Labor Standards</a:t>
            </a:r>
          </a:p>
        </p:txBody>
      </p:sp>
      <p:pic>
        <p:nvPicPr>
          <p:cNvPr id="8" name="Picture 7">
            <a:extLst>
              <a:ext uri="{FF2B5EF4-FFF2-40B4-BE49-F238E27FC236}">
                <a16:creationId xmlns:a16="http://schemas.microsoft.com/office/drawing/2014/main" id="{C9EB8DEF-DB46-429F-90C1-569D176E231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01" t="30777" r="7500" b="20000"/>
          <a:stretch/>
        </p:blipFill>
        <p:spPr>
          <a:xfrm>
            <a:off x="304800" y="1907079"/>
            <a:ext cx="6491963" cy="2739042"/>
          </a:xfrm>
          <a:prstGeom prst="rect">
            <a:avLst/>
          </a:prstGeom>
        </p:spPr>
      </p:pic>
    </p:spTree>
    <p:extLst>
      <p:ext uri="{BB962C8B-B14F-4D97-AF65-F5344CB8AC3E}">
        <p14:creationId xmlns:p14="http://schemas.microsoft.com/office/powerpoint/2010/main" val="393774202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11A13-608C-450B-A348-00F6C032BCF1}"/>
              </a:ext>
            </a:extLst>
          </p:cNvPr>
          <p:cNvSpPr>
            <a:spLocks noGrp="1"/>
          </p:cNvSpPr>
          <p:nvPr>
            <p:ph type="title"/>
          </p:nvPr>
        </p:nvSpPr>
        <p:spPr/>
        <p:txBody>
          <a:bodyPr/>
          <a:lstStyle/>
          <a:p>
            <a:r>
              <a:rPr lang="en-US" dirty="0"/>
              <a:t>2017 Highlights</a:t>
            </a:r>
          </a:p>
        </p:txBody>
      </p:sp>
      <p:sp>
        <p:nvSpPr>
          <p:cNvPr id="3" name="Content Placeholder 2">
            <a:extLst>
              <a:ext uri="{FF2B5EF4-FFF2-40B4-BE49-F238E27FC236}">
                <a16:creationId xmlns:a16="http://schemas.microsoft.com/office/drawing/2014/main" id="{4E8E4D47-33F5-4A8A-9602-2AA72ED83776}"/>
              </a:ext>
            </a:extLst>
          </p:cNvPr>
          <p:cNvSpPr>
            <a:spLocks noGrp="1"/>
          </p:cNvSpPr>
          <p:nvPr>
            <p:ph idx="1"/>
          </p:nvPr>
        </p:nvSpPr>
        <p:spPr/>
        <p:txBody>
          <a:bodyPr>
            <a:normAutofit/>
          </a:bodyPr>
          <a:lstStyle/>
          <a:p>
            <a:r>
              <a:rPr lang="en-US" b="0" dirty="0">
                <a:latin typeface="Calibri" panose="020F0502020204030204" pitchFamily="34" charset="0"/>
              </a:rPr>
              <a:t>January: OLS became a stand-alone Department in the Executive</a:t>
            </a:r>
          </a:p>
          <a:p>
            <a:r>
              <a:rPr lang="en-US" b="0" dirty="0">
                <a:latin typeface="Calibri" panose="020F0502020204030204" pitchFamily="34" charset="0"/>
              </a:rPr>
              <a:t>February: OLS announced recipients of our </a:t>
            </a:r>
            <a:r>
              <a:rPr lang="en-US" dirty="0">
                <a:latin typeface="Calibri" panose="020F0502020204030204" pitchFamily="34" charset="0"/>
              </a:rPr>
              <a:t>2-year $3.2 million Community Outreach and Education Fund</a:t>
            </a:r>
            <a:r>
              <a:rPr lang="en-US" b="0" dirty="0">
                <a:latin typeface="Calibri" panose="020F0502020204030204" pitchFamily="34" charset="0"/>
              </a:rPr>
              <a:t>, including 7 organizations and community partnerships (21 orgs total)</a:t>
            </a:r>
          </a:p>
          <a:p>
            <a:pPr lvl="1"/>
            <a:r>
              <a:rPr lang="en-US" b="0" dirty="0">
                <a:latin typeface="Calibri" panose="020F0502020204030204" pitchFamily="34" charset="0"/>
              </a:rPr>
              <a:t>In the first three quarters of work:</a:t>
            </a:r>
          </a:p>
          <a:p>
            <a:pPr lvl="2"/>
            <a:r>
              <a:rPr lang="en-US" b="0" dirty="0">
                <a:latin typeface="Calibri" panose="020F0502020204030204" pitchFamily="34" charset="0"/>
              </a:rPr>
              <a:t>Partners reached over </a:t>
            </a:r>
            <a:r>
              <a:rPr lang="en-US" dirty="0">
                <a:latin typeface="Calibri" panose="020F0502020204030204" pitchFamily="34" charset="0"/>
              </a:rPr>
              <a:t>36,000 workers </a:t>
            </a:r>
            <a:r>
              <a:rPr lang="en-US" b="0" dirty="0">
                <a:latin typeface="Calibri" panose="020F0502020204030204" pitchFamily="34" charset="0"/>
              </a:rPr>
              <a:t>through 616 outreach activities, 247 trainings, and 613 intakes of workers with potential labor standards violations. </a:t>
            </a:r>
          </a:p>
          <a:p>
            <a:pPr lvl="2"/>
            <a:r>
              <a:rPr lang="en-US" dirty="0">
                <a:latin typeface="Calibri" panose="020F0502020204030204" pitchFamily="34" charset="0"/>
              </a:rPr>
              <a:t>85% of the workers reached were workers of color, 64% had a primary language other than English, 65% were born in a country other than the United States, 11% were homeless or unstably housed, 6% were transgender or gender non-conforming, and 23% were LGBQ. </a:t>
            </a:r>
          </a:p>
          <a:p>
            <a:r>
              <a:rPr lang="en-US" b="0" dirty="0"/>
              <a:t>  </a:t>
            </a:r>
          </a:p>
          <a:p>
            <a:pPr lvl="1"/>
            <a:endParaRPr lang="en-US" dirty="0"/>
          </a:p>
        </p:txBody>
      </p:sp>
    </p:spTree>
    <p:extLst>
      <p:ext uri="{BB962C8B-B14F-4D97-AF65-F5344CB8AC3E}">
        <p14:creationId xmlns:p14="http://schemas.microsoft.com/office/powerpoint/2010/main" val="1909429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213CA-417F-4AE4-BED2-30364523B110}"/>
              </a:ext>
            </a:extLst>
          </p:cNvPr>
          <p:cNvSpPr>
            <a:spLocks noGrp="1"/>
          </p:cNvSpPr>
          <p:nvPr>
            <p:ph type="title"/>
          </p:nvPr>
        </p:nvSpPr>
        <p:spPr/>
        <p:txBody>
          <a:bodyPr/>
          <a:lstStyle/>
          <a:p>
            <a:r>
              <a:rPr lang="en-US" dirty="0"/>
              <a:t>2017 Highlights</a:t>
            </a:r>
          </a:p>
        </p:txBody>
      </p:sp>
      <p:sp>
        <p:nvSpPr>
          <p:cNvPr id="3" name="Content Placeholder 2">
            <a:extLst>
              <a:ext uri="{FF2B5EF4-FFF2-40B4-BE49-F238E27FC236}">
                <a16:creationId xmlns:a16="http://schemas.microsoft.com/office/drawing/2014/main" id="{3497E2DC-1298-428C-A59A-DCCD038E978C}"/>
              </a:ext>
            </a:extLst>
          </p:cNvPr>
          <p:cNvSpPr>
            <a:spLocks noGrp="1"/>
          </p:cNvSpPr>
          <p:nvPr>
            <p:ph idx="1"/>
          </p:nvPr>
        </p:nvSpPr>
        <p:spPr/>
        <p:txBody>
          <a:bodyPr>
            <a:normAutofit fontScale="55000" lnSpcReduction="20000"/>
          </a:bodyPr>
          <a:lstStyle/>
          <a:p>
            <a:endParaRPr lang="en-US" sz="2900" b="0" dirty="0">
              <a:latin typeface="Calibri" panose="020F0502020204030204" pitchFamily="34" charset="0"/>
            </a:endParaRPr>
          </a:p>
          <a:p>
            <a:r>
              <a:rPr lang="en-US" sz="3800" b="0" dirty="0">
                <a:latin typeface="Calibri" panose="020F0502020204030204" pitchFamily="34" charset="0"/>
              </a:rPr>
              <a:t>April: OLS announced rules for the newly passed Secure Scheduling Ordinance following a five-month collaborative rule-making process with worker and business stakeholders</a:t>
            </a:r>
          </a:p>
          <a:p>
            <a:r>
              <a:rPr lang="en-US" sz="3800" b="0" dirty="0">
                <a:latin typeface="Calibri" panose="020F0502020204030204" pitchFamily="34" charset="0"/>
              </a:rPr>
              <a:t>May: OLS moved into our new home in Suite 375 in the Central Building following a concentrated design and planning process.</a:t>
            </a:r>
          </a:p>
          <a:p>
            <a:r>
              <a:rPr lang="en-US" sz="3800" b="0" dirty="0">
                <a:latin typeface="Calibri" panose="020F0502020204030204" pitchFamily="34" charset="0"/>
              </a:rPr>
              <a:t>July: Seattle’s historic </a:t>
            </a:r>
            <a:r>
              <a:rPr lang="en-US" sz="3800" dirty="0">
                <a:latin typeface="Calibri" panose="020F0502020204030204" pitchFamily="34" charset="0"/>
              </a:rPr>
              <a:t>Secure Scheduling ordinance </a:t>
            </a:r>
            <a:r>
              <a:rPr lang="en-US" sz="3800" b="0" dirty="0">
                <a:latin typeface="Calibri" panose="020F0502020204030204" pitchFamily="34" charset="0"/>
              </a:rPr>
              <a:t>went into effect, giving Seattle workers at large food and retail establishments predictable work schedules and access to hours</a:t>
            </a:r>
            <a:r>
              <a:rPr lang="en-US" sz="3800" dirty="0">
                <a:latin typeface="Calibri" panose="020F0502020204030204" pitchFamily="34" charset="0"/>
              </a:rPr>
              <a:t>. </a:t>
            </a:r>
            <a:endParaRPr lang="en-US" sz="3800" b="0" dirty="0">
              <a:latin typeface="Calibri" panose="020F0502020204030204" pitchFamily="34" charset="0"/>
            </a:endParaRPr>
          </a:p>
          <a:p>
            <a:pPr lvl="1"/>
            <a:r>
              <a:rPr lang="en-US" sz="3800" b="0" dirty="0">
                <a:latin typeface="Calibri" panose="020F0502020204030204" pitchFamily="34" charset="0"/>
              </a:rPr>
              <a:t> OLS has provided 18 webinars to date, and answered over 400 compliance assistance questions from employers. We started enforcing on day one.</a:t>
            </a:r>
          </a:p>
          <a:p>
            <a:r>
              <a:rPr lang="en-US" sz="3800" b="0" dirty="0">
                <a:latin typeface="Calibri" panose="020F0502020204030204" pitchFamily="34" charset="0"/>
              </a:rPr>
              <a:t>August: OLS reached the milestone of having assessed </a:t>
            </a:r>
            <a:r>
              <a:rPr lang="en-US" sz="3800" dirty="0">
                <a:latin typeface="Calibri" panose="020F0502020204030204" pitchFamily="34" charset="0"/>
              </a:rPr>
              <a:t>$1 million in remedies</a:t>
            </a:r>
            <a:r>
              <a:rPr lang="en-US" sz="3800" b="0" dirty="0">
                <a:latin typeface="Calibri" panose="020F0502020204030204" pitchFamily="34" charset="0"/>
              </a:rPr>
              <a:t> for almost 2,000 Seattle workers via 200 closed investigations</a:t>
            </a:r>
          </a:p>
          <a:p>
            <a:endParaRPr lang="en-US" sz="2900" b="0" dirty="0">
              <a:latin typeface="Calibri" panose="020F0502020204030204" pitchFamily="34" charset="0"/>
            </a:endParaRPr>
          </a:p>
          <a:p>
            <a:endParaRPr lang="en-US" b="0" dirty="0">
              <a:latin typeface="Calibri" panose="020F0502020204030204" pitchFamily="34" charset="0"/>
            </a:endParaRPr>
          </a:p>
          <a:p>
            <a:pPr marL="365761" lvl="1" indent="0">
              <a:buNone/>
            </a:pPr>
            <a:r>
              <a:rPr lang="en-US" dirty="0"/>
              <a:t> </a:t>
            </a:r>
            <a:endParaRPr lang="en-US" b="0" dirty="0"/>
          </a:p>
          <a:p>
            <a:endParaRPr lang="en-US" dirty="0"/>
          </a:p>
        </p:txBody>
      </p:sp>
    </p:spTree>
    <p:extLst>
      <p:ext uri="{BB962C8B-B14F-4D97-AF65-F5344CB8AC3E}">
        <p14:creationId xmlns:p14="http://schemas.microsoft.com/office/powerpoint/2010/main" val="1181846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31BFF-A70D-44C8-8C17-BBF772C81E9E}"/>
              </a:ext>
            </a:extLst>
          </p:cNvPr>
          <p:cNvSpPr>
            <a:spLocks noGrp="1"/>
          </p:cNvSpPr>
          <p:nvPr>
            <p:ph type="title"/>
          </p:nvPr>
        </p:nvSpPr>
        <p:spPr/>
        <p:txBody>
          <a:bodyPr/>
          <a:lstStyle/>
          <a:p>
            <a:r>
              <a:rPr lang="en-US" dirty="0"/>
              <a:t>2017 Highlights</a:t>
            </a:r>
          </a:p>
        </p:txBody>
      </p:sp>
      <p:sp>
        <p:nvSpPr>
          <p:cNvPr id="3" name="Content Placeholder 2">
            <a:extLst>
              <a:ext uri="{FF2B5EF4-FFF2-40B4-BE49-F238E27FC236}">
                <a16:creationId xmlns:a16="http://schemas.microsoft.com/office/drawing/2014/main" id="{BA75E137-4528-4AC2-855F-E4070EFC67ED}"/>
              </a:ext>
            </a:extLst>
          </p:cNvPr>
          <p:cNvSpPr>
            <a:spLocks noGrp="1"/>
          </p:cNvSpPr>
          <p:nvPr>
            <p:ph idx="1"/>
          </p:nvPr>
        </p:nvSpPr>
        <p:spPr/>
        <p:txBody>
          <a:bodyPr>
            <a:normAutofit fontScale="92500" lnSpcReduction="10000"/>
          </a:bodyPr>
          <a:lstStyle/>
          <a:p>
            <a:r>
              <a:rPr lang="en-US" b="0" dirty="0">
                <a:latin typeface="Calibri" panose="020F0502020204030204" pitchFamily="34" charset="0"/>
              </a:rPr>
              <a:t>September: OLS issued final </a:t>
            </a:r>
            <a:r>
              <a:rPr lang="en-US" dirty="0">
                <a:latin typeface="Calibri" panose="020F0502020204030204" pitchFamily="34" charset="0"/>
              </a:rPr>
              <a:t>new rules for the Minimum Wage Ordinance</a:t>
            </a:r>
            <a:r>
              <a:rPr lang="en-US" b="0" dirty="0">
                <a:latin typeface="Calibri" panose="020F0502020204030204" pitchFamily="34" charset="0"/>
              </a:rPr>
              <a:t>. Included ending the authorization for special certificates for individuals with disabilities in the City of Seattle, which had allowed for individuals with disabilities to be paid less than the minimum wage. </a:t>
            </a:r>
          </a:p>
          <a:p>
            <a:r>
              <a:rPr lang="en-US" b="0" dirty="0">
                <a:latin typeface="Calibri" panose="020F0502020204030204" pitchFamily="34" charset="0"/>
              </a:rPr>
              <a:t>October: OLS announced a request for proposals for a two-year </a:t>
            </a:r>
            <a:r>
              <a:rPr lang="en-US" dirty="0">
                <a:latin typeface="Calibri" panose="020F0502020204030204" pitchFamily="34" charset="0"/>
              </a:rPr>
              <a:t>$1.4 million Business Outreach and Education Fund.</a:t>
            </a:r>
          </a:p>
          <a:p>
            <a:r>
              <a:rPr lang="en-US" b="0" dirty="0">
                <a:latin typeface="Calibri" panose="020F0502020204030204" pitchFamily="34" charset="0"/>
              </a:rPr>
              <a:t>October: OLS announced revisions to </a:t>
            </a:r>
            <a:r>
              <a:rPr lang="en-US" dirty="0">
                <a:latin typeface="Calibri" panose="020F0502020204030204" pitchFamily="34" charset="0"/>
              </a:rPr>
              <a:t>Chapter 140 rules </a:t>
            </a:r>
            <a:r>
              <a:rPr lang="en-US" b="0" dirty="0">
                <a:latin typeface="Calibri" panose="020F0502020204030204" pitchFamily="34" charset="0"/>
              </a:rPr>
              <a:t>that govern our enforcement process, which included a new employee appeal process and faster response times.</a:t>
            </a:r>
          </a:p>
          <a:p>
            <a:r>
              <a:rPr lang="en-US" b="0" dirty="0">
                <a:latin typeface="Calibri" panose="020F0502020204030204" pitchFamily="34" charset="0"/>
              </a:rPr>
              <a:t>We also implemented new enforcement priorities and procedures to address our increase in caseloads, enable us to be more strategic, and make the process more clear to provide better outcomes for both Seattle workers </a:t>
            </a:r>
          </a:p>
          <a:p>
            <a:r>
              <a:rPr lang="en-US" b="0" dirty="0">
                <a:latin typeface="Calibri" panose="020F0502020204030204" pitchFamily="34" charset="0"/>
              </a:rPr>
              <a:t>November: OLS announced our </a:t>
            </a:r>
            <a:r>
              <a:rPr lang="en-US" dirty="0">
                <a:latin typeface="Calibri" panose="020F0502020204030204" pitchFamily="34" charset="0"/>
              </a:rPr>
              <a:t>Directed Investigation Program</a:t>
            </a:r>
            <a:r>
              <a:rPr lang="en-US" b="0" dirty="0">
                <a:latin typeface="Calibri" panose="020F0502020204030204" pitchFamily="34" charset="0"/>
              </a:rPr>
              <a:t>, whereby we can launch strategic investigations without receiving a complaint. </a:t>
            </a:r>
          </a:p>
          <a:p>
            <a:endParaRPr lang="en-US" b="0" dirty="0"/>
          </a:p>
          <a:p>
            <a:endParaRPr lang="en-US" b="0" dirty="0"/>
          </a:p>
          <a:p>
            <a:endParaRPr lang="en-US" b="0" dirty="0">
              <a:latin typeface="Calibri" panose="020F0502020204030204" pitchFamily="34" charset="0"/>
            </a:endParaRPr>
          </a:p>
          <a:p>
            <a:endParaRPr lang="en-US" b="0" dirty="0"/>
          </a:p>
          <a:p>
            <a:endParaRPr lang="en-US" b="0" dirty="0"/>
          </a:p>
          <a:p>
            <a:endParaRPr lang="en-US" dirty="0"/>
          </a:p>
        </p:txBody>
      </p:sp>
    </p:spTree>
    <p:extLst>
      <p:ext uri="{BB962C8B-B14F-4D97-AF65-F5344CB8AC3E}">
        <p14:creationId xmlns:p14="http://schemas.microsoft.com/office/powerpoint/2010/main" val="3963830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09FBC-6995-47C7-B436-33F1C73619DD}"/>
              </a:ext>
            </a:extLst>
          </p:cNvPr>
          <p:cNvSpPr>
            <a:spLocks noGrp="1"/>
          </p:cNvSpPr>
          <p:nvPr>
            <p:ph type="title"/>
          </p:nvPr>
        </p:nvSpPr>
        <p:spPr/>
        <p:txBody>
          <a:bodyPr/>
          <a:lstStyle/>
          <a:p>
            <a:r>
              <a:rPr lang="en-US" dirty="0"/>
              <a:t>2017 Highlights</a:t>
            </a:r>
          </a:p>
        </p:txBody>
      </p:sp>
      <p:sp>
        <p:nvSpPr>
          <p:cNvPr id="3" name="Content Placeholder 2">
            <a:extLst>
              <a:ext uri="{FF2B5EF4-FFF2-40B4-BE49-F238E27FC236}">
                <a16:creationId xmlns:a16="http://schemas.microsoft.com/office/drawing/2014/main" id="{F7658150-11E5-4B29-9CB3-53DC231DC3CC}"/>
              </a:ext>
            </a:extLst>
          </p:cNvPr>
          <p:cNvSpPr>
            <a:spLocks noGrp="1"/>
          </p:cNvSpPr>
          <p:nvPr>
            <p:ph idx="1"/>
          </p:nvPr>
        </p:nvSpPr>
        <p:spPr/>
        <p:txBody>
          <a:bodyPr>
            <a:normAutofit/>
          </a:bodyPr>
          <a:lstStyle/>
          <a:p>
            <a:r>
              <a:rPr lang="en-US" b="0" dirty="0">
                <a:latin typeface="Calibri" panose="020F0502020204030204" pitchFamily="34" charset="0"/>
              </a:rPr>
              <a:t>November: OLS also announced the proposed </a:t>
            </a:r>
            <a:r>
              <a:rPr lang="en-US" dirty="0">
                <a:latin typeface="Calibri" panose="020F0502020204030204" pitchFamily="34" charset="0"/>
              </a:rPr>
              <a:t>2017 Labor Standards ordinance amending the Paid Sick and Safe Time ordinance </a:t>
            </a:r>
            <a:r>
              <a:rPr lang="en-US" b="0" dirty="0">
                <a:latin typeface="Calibri" panose="020F0502020204030204" pitchFamily="34" charset="0"/>
              </a:rPr>
              <a:t>to incorporate the more generous provisions of voter-passed, Washington Initiative 1433 establishing statewide paid sick leave. </a:t>
            </a:r>
          </a:p>
          <a:p>
            <a:r>
              <a:rPr lang="en-US" b="0" dirty="0">
                <a:latin typeface="Calibri" panose="020F0502020204030204" pitchFamily="34" charset="0"/>
              </a:rPr>
              <a:t>PSST amendments voted on by City Council and signed by Mayor </a:t>
            </a:r>
            <a:r>
              <a:rPr lang="en-US" b="0" dirty="0" err="1">
                <a:latin typeface="Calibri" panose="020F0502020204030204" pitchFamily="34" charset="0"/>
              </a:rPr>
              <a:t>Durkan</a:t>
            </a:r>
            <a:r>
              <a:rPr lang="en-US" b="0" dirty="0">
                <a:latin typeface="Calibri" panose="020F0502020204030204" pitchFamily="34" charset="0"/>
              </a:rPr>
              <a:t> in December and went into effect on January 14, 2018.</a:t>
            </a:r>
          </a:p>
          <a:p>
            <a:r>
              <a:rPr lang="en-US" b="0" dirty="0">
                <a:latin typeface="Calibri" panose="020F0502020204030204" pitchFamily="34" charset="0"/>
              </a:rPr>
              <a:t>OLS developed a new case management system</a:t>
            </a:r>
          </a:p>
          <a:p>
            <a:r>
              <a:rPr lang="en-US" b="0" dirty="0">
                <a:latin typeface="Calibri" panose="020F0502020204030204" pitchFamily="34" charset="0"/>
              </a:rPr>
              <a:t>We also created several new outreach materials, including:</a:t>
            </a:r>
          </a:p>
          <a:p>
            <a:pPr lvl="1"/>
            <a:r>
              <a:rPr lang="en-US" dirty="0">
                <a:latin typeface="Calibri" panose="020F0502020204030204" pitchFamily="34" charset="0"/>
              </a:rPr>
              <a:t>Our Commitment to Immigrants and Refugees </a:t>
            </a:r>
          </a:p>
          <a:p>
            <a:pPr lvl="1"/>
            <a:r>
              <a:rPr lang="en-US" dirty="0">
                <a:latin typeface="Calibri" panose="020F0502020204030204" pitchFamily="34" charset="0"/>
              </a:rPr>
              <a:t>Employer Guide to Labor Standards Investigations</a:t>
            </a:r>
          </a:p>
          <a:p>
            <a:pPr lvl="1"/>
            <a:r>
              <a:rPr lang="en-US" dirty="0">
                <a:latin typeface="Calibri" panose="020F0502020204030204" pitchFamily="34" charset="0"/>
              </a:rPr>
              <a:t>Employer Guide to Recordkeeping</a:t>
            </a:r>
          </a:p>
          <a:p>
            <a:pPr lvl="1"/>
            <a:r>
              <a:rPr lang="en-US" dirty="0">
                <a:latin typeface="Calibri" panose="020F0502020204030204" pitchFamily="34" charset="0"/>
              </a:rPr>
              <a:t>How OLS Analyzes Worker Classification</a:t>
            </a:r>
          </a:p>
          <a:p>
            <a:pPr lvl="1"/>
            <a:r>
              <a:rPr lang="en-US" dirty="0">
                <a:latin typeface="Calibri" panose="020F0502020204030204" pitchFamily="34" charset="0"/>
              </a:rPr>
              <a:t>2018 Workplace Poster</a:t>
            </a:r>
          </a:p>
          <a:p>
            <a:endParaRPr lang="en-US" dirty="0"/>
          </a:p>
        </p:txBody>
      </p:sp>
    </p:spTree>
    <p:extLst>
      <p:ext uri="{BB962C8B-B14F-4D97-AF65-F5344CB8AC3E}">
        <p14:creationId xmlns:p14="http://schemas.microsoft.com/office/powerpoint/2010/main" val="393175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1DDBAD-2C70-45EC-9119-E4F2029CA7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623" y="2390979"/>
            <a:ext cx="5363027" cy="3577139"/>
          </a:xfrm>
          <a:prstGeom prst="rect">
            <a:avLst/>
          </a:prstGeom>
        </p:spPr>
      </p:pic>
      <p:pic>
        <p:nvPicPr>
          <p:cNvPr id="5" name="Picture 4">
            <a:extLst>
              <a:ext uri="{FF2B5EF4-FFF2-40B4-BE49-F238E27FC236}">
                <a16:creationId xmlns:a16="http://schemas.microsoft.com/office/drawing/2014/main" id="{AAA1DA42-463A-4AD0-A651-7CF472FDE7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1684" y="1170306"/>
            <a:ext cx="3199389" cy="2132925"/>
          </a:xfrm>
          <a:prstGeom prst="rect">
            <a:avLst/>
          </a:prstGeom>
        </p:spPr>
      </p:pic>
      <p:pic>
        <p:nvPicPr>
          <p:cNvPr id="6" name="Picture 5">
            <a:extLst>
              <a:ext uri="{FF2B5EF4-FFF2-40B4-BE49-F238E27FC236}">
                <a16:creationId xmlns:a16="http://schemas.microsoft.com/office/drawing/2014/main" id="{C73C5BFB-F232-4764-91C2-C48CA147DD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3958" y="3580571"/>
            <a:ext cx="3182152" cy="2387547"/>
          </a:xfrm>
          <a:prstGeom prst="rect">
            <a:avLst/>
          </a:prstGeom>
        </p:spPr>
      </p:pic>
      <p:sp>
        <p:nvSpPr>
          <p:cNvPr id="2" name="TextBox 1">
            <a:extLst>
              <a:ext uri="{FF2B5EF4-FFF2-40B4-BE49-F238E27FC236}">
                <a16:creationId xmlns:a16="http://schemas.microsoft.com/office/drawing/2014/main" id="{7B5A9D1F-ED1C-4E6C-852C-F3EAEC82160E}"/>
              </a:ext>
            </a:extLst>
          </p:cNvPr>
          <p:cNvSpPr txBox="1"/>
          <p:nvPr/>
        </p:nvSpPr>
        <p:spPr>
          <a:xfrm>
            <a:off x="218623" y="990600"/>
            <a:ext cx="5343977" cy="14003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r" defTabSz="914400" rtl="0" fontAlgn="auto" latinLnBrk="1" hangingPunct="0">
              <a:lnSpc>
                <a:spcPct val="100000"/>
              </a:lnSpc>
              <a:spcBef>
                <a:spcPts val="0"/>
              </a:spcBef>
              <a:spcAft>
                <a:spcPts val="0"/>
              </a:spcAft>
              <a:buClrTx/>
              <a:buSzTx/>
              <a:buFontTx/>
              <a:buNone/>
              <a:tabLst/>
            </a:pPr>
            <a:r>
              <a:rPr kumimoji="0" lang="en-US" sz="8500" b="1" i="0" u="none" strike="noStrike" cap="none" spc="0" normalizeH="0" baseline="0" dirty="0">
                <a:ln>
                  <a:noFill/>
                </a:ln>
                <a:solidFill>
                  <a:srgbClr val="C00000"/>
                </a:solidFill>
                <a:effectLst/>
                <a:uFillTx/>
                <a:latin typeface="Calibri" panose="020F0502020204030204" pitchFamily="34" charset="0"/>
                <a:sym typeface="Helvetica Neue"/>
              </a:rPr>
              <a:t>OLS Staff</a:t>
            </a:r>
          </a:p>
        </p:txBody>
      </p:sp>
    </p:spTree>
    <p:extLst>
      <p:ext uri="{BB962C8B-B14F-4D97-AF65-F5344CB8AC3E}">
        <p14:creationId xmlns:p14="http://schemas.microsoft.com/office/powerpoint/2010/main" val="66049437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BE57B-7DFA-4CA7-A43A-663AB779493D}"/>
              </a:ext>
            </a:extLst>
          </p:cNvPr>
          <p:cNvSpPr>
            <a:spLocks noGrp="1"/>
          </p:cNvSpPr>
          <p:nvPr>
            <p:ph type="title"/>
          </p:nvPr>
        </p:nvSpPr>
        <p:spPr/>
        <p:txBody>
          <a:bodyPr/>
          <a:lstStyle/>
          <a:p>
            <a:r>
              <a:rPr lang="en-US" dirty="0"/>
              <a:t>OLS </a:t>
            </a:r>
            <a:r>
              <a:rPr lang="en-US" dirty="0" err="1"/>
              <a:t>StaFF</a:t>
            </a:r>
            <a:r>
              <a:rPr lang="en-US" dirty="0"/>
              <a:t> HISTORY</a:t>
            </a:r>
          </a:p>
        </p:txBody>
      </p:sp>
      <p:sp>
        <p:nvSpPr>
          <p:cNvPr id="3" name="Content Placeholder 2">
            <a:extLst>
              <a:ext uri="{FF2B5EF4-FFF2-40B4-BE49-F238E27FC236}">
                <a16:creationId xmlns:a16="http://schemas.microsoft.com/office/drawing/2014/main" id="{B4BD22DC-8F8B-4829-932E-8269330B36FB}"/>
              </a:ext>
            </a:extLst>
          </p:cNvPr>
          <p:cNvSpPr>
            <a:spLocks noGrp="1"/>
          </p:cNvSpPr>
          <p:nvPr>
            <p:ph idx="1"/>
          </p:nvPr>
        </p:nvSpPr>
        <p:spPr>
          <a:xfrm>
            <a:off x="380999" y="1600201"/>
            <a:ext cx="8407894" cy="5257800"/>
          </a:xfrm>
        </p:spPr>
        <p:txBody>
          <a:bodyPr>
            <a:normAutofit fontScale="92500" lnSpcReduction="20000"/>
          </a:bodyPr>
          <a:lstStyle/>
          <a:p>
            <a:endParaRPr lang="en-US" dirty="0"/>
          </a:p>
          <a:p>
            <a:r>
              <a:rPr lang="en-US" dirty="0">
                <a:latin typeface="Calibri" panose="020F0502020204030204" pitchFamily="34" charset="0"/>
              </a:rPr>
              <a:t>2017 – Independent Office</a:t>
            </a:r>
          </a:p>
          <a:p>
            <a:pPr lvl="1"/>
            <a:r>
              <a:rPr lang="en-US" dirty="0">
                <a:latin typeface="Calibri" panose="020F0502020204030204" pitchFamily="34" charset="0"/>
              </a:rPr>
              <a:t>Grew from 10 to 23 FTEs (12 new staff hired in 2017)</a:t>
            </a:r>
          </a:p>
          <a:p>
            <a:pPr lvl="1"/>
            <a:r>
              <a:rPr lang="en-US" b="0" dirty="0">
                <a:latin typeface="Calibri" panose="020F0502020204030204" pitchFamily="34" charset="0"/>
              </a:rPr>
              <a:t>Director; Policy Manager; Finance &amp; HR Manager; Communications Manager; 2 Business Liaisons; Community Liaison; Investigator Supervisor; Strategic Enforcement Manager; Executive Assistant; Admin Assistant/Receptionist; Paralegal; 10 Investigators</a:t>
            </a:r>
          </a:p>
          <a:p>
            <a:pPr lvl="1"/>
            <a:r>
              <a:rPr lang="en-US" dirty="0">
                <a:latin typeface="Calibri" panose="020F0502020204030204" pitchFamily="34" charset="0"/>
              </a:rPr>
              <a:t>4 staff using city’s paid parental leave</a:t>
            </a:r>
          </a:p>
          <a:p>
            <a:pPr marL="365761" lvl="1" indent="0">
              <a:buNone/>
            </a:pPr>
            <a:endParaRPr lang="en-US" dirty="0">
              <a:latin typeface="Calibri" panose="020F0502020204030204" pitchFamily="34" charset="0"/>
            </a:endParaRPr>
          </a:p>
          <a:p>
            <a:r>
              <a:rPr lang="en-US" dirty="0">
                <a:latin typeface="Calibri" panose="020F0502020204030204" pitchFamily="34" charset="0"/>
              </a:rPr>
              <a:t>2016</a:t>
            </a:r>
          </a:p>
          <a:p>
            <a:pPr lvl="1"/>
            <a:r>
              <a:rPr lang="en-US" dirty="0">
                <a:latin typeface="Calibri" panose="020F0502020204030204" pitchFamily="34" charset="0"/>
              </a:rPr>
              <a:t>10 FTEs (shared others with OCR)</a:t>
            </a:r>
          </a:p>
          <a:p>
            <a:pPr lvl="1"/>
            <a:r>
              <a:rPr lang="en-US" b="0" dirty="0">
                <a:latin typeface="Calibri" panose="020F0502020204030204" pitchFamily="34" charset="0"/>
              </a:rPr>
              <a:t>Director; Senior Policy Analyst; Business Liaison; Community Liaison; Investigator Supervisor; Paralegal; 4 Investigators</a:t>
            </a:r>
          </a:p>
          <a:p>
            <a:endParaRPr lang="en-US" dirty="0">
              <a:latin typeface="Calibri" panose="020F0502020204030204" pitchFamily="34" charset="0"/>
            </a:endParaRPr>
          </a:p>
          <a:p>
            <a:r>
              <a:rPr lang="en-US" dirty="0">
                <a:latin typeface="Calibri" panose="020F0502020204030204" pitchFamily="34" charset="0"/>
              </a:rPr>
              <a:t>2015 – New Division in OCR</a:t>
            </a:r>
          </a:p>
          <a:p>
            <a:pPr lvl="1"/>
            <a:r>
              <a:rPr lang="en-US" dirty="0">
                <a:latin typeface="Calibri" panose="020F0502020204030204" pitchFamily="34" charset="0"/>
              </a:rPr>
              <a:t>7 FTES (shared others with OCR)</a:t>
            </a:r>
          </a:p>
          <a:p>
            <a:pPr lvl="1"/>
            <a:r>
              <a:rPr lang="en-US" b="0" dirty="0">
                <a:latin typeface="Calibri" panose="020F0502020204030204" pitchFamily="34" charset="0"/>
              </a:rPr>
              <a:t>Director; Senior Policy Analyst; Business Liaison; Community Liaison; 4 Investigators</a:t>
            </a:r>
          </a:p>
          <a:p>
            <a:pPr marL="365761" lvl="1" indent="0">
              <a:buNone/>
            </a:pPr>
            <a:endParaRPr lang="en-US" dirty="0"/>
          </a:p>
        </p:txBody>
      </p:sp>
    </p:spTree>
    <p:extLst>
      <p:ext uri="{BB962C8B-B14F-4D97-AF65-F5344CB8AC3E}">
        <p14:creationId xmlns:p14="http://schemas.microsoft.com/office/powerpoint/2010/main" val="326541087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928EC-0E78-4D3D-85E6-0EBC69037D82}"/>
              </a:ext>
            </a:extLst>
          </p:cNvPr>
          <p:cNvSpPr>
            <a:spLocks noGrp="1"/>
          </p:cNvSpPr>
          <p:nvPr>
            <p:ph type="title"/>
          </p:nvPr>
        </p:nvSpPr>
        <p:spPr/>
        <p:txBody>
          <a:bodyPr/>
          <a:lstStyle/>
          <a:p>
            <a:r>
              <a:rPr lang="en-US" dirty="0"/>
              <a:t>Performance Data </a:t>
            </a:r>
            <a:br>
              <a:rPr lang="en-US" dirty="0"/>
            </a:br>
            <a:r>
              <a:rPr lang="en-US" dirty="0"/>
              <a:t>All Ordinances - Assistance</a:t>
            </a:r>
          </a:p>
        </p:txBody>
      </p:sp>
      <p:sp>
        <p:nvSpPr>
          <p:cNvPr id="3" name="Content Placeholder 2">
            <a:extLst>
              <a:ext uri="{FF2B5EF4-FFF2-40B4-BE49-F238E27FC236}">
                <a16:creationId xmlns:a16="http://schemas.microsoft.com/office/drawing/2014/main" id="{3C9EA18B-37B7-4AB4-A5B7-AC8278F53E68}"/>
              </a:ext>
            </a:extLst>
          </p:cNvPr>
          <p:cNvSpPr>
            <a:spLocks noGrp="1"/>
          </p:cNvSpPr>
          <p:nvPr>
            <p:ph idx="1"/>
          </p:nvPr>
        </p:nvSpPr>
        <p:spPr/>
        <p:txBody>
          <a:bodyPr>
            <a:normAutofit/>
          </a:bodyPr>
          <a:lstStyle/>
          <a:p>
            <a:r>
              <a:rPr lang="en-US" sz="2800" dirty="0">
                <a:latin typeface="Calibri" panose="020F0502020204030204" pitchFamily="34" charset="0"/>
              </a:rPr>
              <a:t>Employer Compliance Assistance </a:t>
            </a:r>
          </a:p>
          <a:p>
            <a:pPr lvl="1"/>
            <a:r>
              <a:rPr lang="en-US" sz="2800" dirty="0">
                <a:latin typeface="Calibri" panose="020F0502020204030204" pitchFamily="34" charset="0"/>
              </a:rPr>
              <a:t>December – 211</a:t>
            </a:r>
          </a:p>
          <a:p>
            <a:pPr lvl="1"/>
            <a:r>
              <a:rPr lang="en-US" sz="2800" dirty="0">
                <a:latin typeface="Calibri" panose="020F0502020204030204" pitchFamily="34" charset="0"/>
              </a:rPr>
              <a:t>2017 – 1,326</a:t>
            </a:r>
          </a:p>
          <a:p>
            <a:pPr lvl="1"/>
            <a:r>
              <a:rPr lang="en-US" sz="2800" dirty="0">
                <a:latin typeface="Calibri" panose="020F0502020204030204" pitchFamily="34" charset="0"/>
              </a:rPr>
              <a:t>Since Implementation – 7,078</a:t>
            </a:r>
          </a:p>
          <a:p>
            <a:pPr marL="365761" lvl="1" indent="0">
              <a:buNone/>
            </a:pPr>
            <a:endParaRPr lang="en-US" sz="2800" dirty="0">
              <a:latin typeface="Calibri" panose="020F0502020204030204" pitchFamily="34" charset="0"/>
            </a:endParaRPr>
          </a:p>
          <a:p>
            <a:r>
              <a:rPr lang="en-US" sz="2800" dirty="0">
                <a:latin typeface="Calibri" panose="020F0502020204030204" pitchFamily="34" charset="0"/>
              </a:rPr>
              <a:t>Employee Inquiries</a:t>
            </a:r>
          </a:p>
          <a:p>
            <a:pPr lvl="1"/>
            <a:r>
              <a:rPr lang="en-US" sz="2800" dirty="0">
                <a:latin typeface="Calibri" panose="020F0502020204030204" pitchFamily="34" charset="0"/>
              </a:rPr>
              <a:t>December – 99</a:t>
            </a:r>
          </a:p>
          <a:p>
            <a:pPr lvl="1"/>
            <a:r>
              <a:rPr lang="en-US" sz="2800" dirty="0">
                <a:latin typeface="Calibri" panose="020F0502020204030204" pitchFamily="34" charset="0"/>
              </a:rPr>
              <a:t>2017 – 1,023</a:t>
            </a:r>
          </a:p>
          <a:p>
            <a:pPr lvl="1"/>
            <a:r>
              <a:rPr lang="en-US" sz="2800" dirty="0">
                <a:latin typeface="Calibri" panose="020F0502020204030204" pitchFamily="34" charset="0"/>
              </a:rPr>
              <a:t>Since Implementation – 3,196</a:t>
            </a:r>
          </a:p>
        </p:txBody>
      </p:sp>
    </p:spTree>
    <p:extLst>
      <p:ext uri="{BB962C8B-B14F-4D97-AF65-F5344CB8AC3E}">
        <p14:creationId xmlns:p14="http://schemas.microsoft.com/office/powerpoint/2010/main" val="2052598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DFD1E-6CAA-4E24-9C38-C9D0043AD962}"/>
              </a:ext>
            </a:extLst>
          </p:cNvPr>
          <p:cNvSpPr>
            <a:spLocks noGrp="1"/>
          </p:cNvSpPr>
          <p:nvPr>
            <p:ph type="title"/>
          </p:nvPr>
        </p:nvSpPr>
        <p:spPr/>
        <p:txBody>
          <a:bodyPr/>
          <a:lstStyle/>
          <a:p>
            <a:r>
              <a:rPr lang="en-US" dirty="0"/>
              <a:t>Performance data – all ordinances</a:t>
            </a:r>
          </a:p>
        </p:txBody>
      </p:sp>
      <p:sp>
        <p:nvSpPr>
          <p:cNvPr id="3" name="Content Placeholder 2">
            <a:extLst>
              <a:ext uri="{FF2B5EF4-FFF2-40B4-BE49-F238E27FC236}">
                <a16:creationId xmlns:a16="http://schemas.microsoft.com/office/drawing/2014/main" id="{990A88C6-532D-435F-8ED5-2E7D44445244}"/>
              </a:ext>
            </a:extLst>
          </p:cNvPr>
          <p:cNvSpPr>
            <a:spLocks noGrp="1"/>
          </p:cNvSpPr>
          <p:nvPr>
            <p:ph idx="1"/>
          </p:nvPr>
        </p:nvSpPr>
        <p:spPr>
          <a:xfrm>
            <a:off x="367683" y="1522735"/>
            <a:ext cx="8407894" cy="5138929"/>
          </a:xfrm>
        </p:spPr>
        <p:txBody>
          <a:bodyPr>
            <a:normAutofit fontScale="92500" lnSpcReduction="20000"/>
          </a:bodyPr>
          <a:lstStyle/>
          <a:p>
            <a:endParaRPr lang="en-US" sz="2800" dirty="0">
              <a:latin typeface="Calibri" panose="020F0502020204030204" pitchFamily="34" charset="0"/>
            </a:endParaRPr>
          </a:p>
          <a:p>
            <a:r>
              <a:rPr lang="en-US" sz="2800" dirty="0">
                <a:latin typeface="Calibri" panose="020F0502020204030204" pitchFamily="34" charset="0"/>
              </a:rPr>
              <a:t>Investigations Opened</a:t>
            </a:r>
          </a:p>
          <a:p>
            <a:pPr lvl="1"/>
            <a:r>
              <a:rPr lang="en-US" sz="2800" dirty="0">
                <a:latin typeface="Calibri" panose="020F0502020204030204" pitchFamily="34" charset="0"/>
              </a:rPr>
              <a:t>2017 – 95</a:t>
            </a:r>
          </a:p>
          <a:p>
            <a:pPr lvl="1"/>
            <a:r>
              <a:rPr lang="en-US" sz="2800" dirty="0">
                <a:latin typeface="Calibri" panose="020F0502020204030204" pitchFamily="34" charset="0"/>
              </a:rPr>
              <a:t>Since Implementation – 576</a:t>
            </a:r>
          </a:p>
          <a:p>
            <a:pPr marL="365761" lvl="1" indent="0">
              <a:buNone/>
            </a:pPr>
            <a:endParaRPr lang="en-US" sz="2800" dirty="0">
              <a:latin typeface="Calibri" panose="020F0502020204030204" pitchFamily="34" charset="0"/>
            </a:endParaRPr>
          </a:p>
          <a:p>
            <a:r>
              <a:rPr lang="en-US" sz="2800" dirty="0">
                <a:latin typeface="Calibri" panose="020F0502020204030204" pitchFamily="34" charset="0"/>
              </a:rPr>
              <a:t>Investigations Closed</a:t>
            </a:r>
          </a:p>
          <a:p>
            <a:pPr lvl="1"/>
            <a:r>
              <a:rPr lang="en-US" sz="2800" dirty="0">
                <a:latin typeface="Calibri" panose="020F0502020204030204" pitchFamily="34" charset="0"/>
              </a:rPr>
              <a:t>2017 – 116</a:t>
            </a:r>
          </a:p>
          <a:p>
            <a:pPr lvl="1"/>
            <a:r>
              <a:rPr lang="en-US" sz="2800" dirty="0">
                <a:latin typeface="Calibri" panose="020F0502020204030204" pitchFamily="34" charset="0"/>
              </a:rPr>
              <a:t>Since Implementation – 413</a:t>
            </a:r>
          </a:p>
          <a:p>
            <a:pPr lvl="1"/>
            <a:endParaRPr lang="en-US" sz="2800" dirty="0">
              <a:latin typeface="Calibri" panose="020F0502020204030204" pitchFamily="34" charset="0"/>
            </a:endParaRPr>
          </a:p>
          <a:p>
            <a:r>
              <a:rPr lang="en-US" sz="2800" dirty="0">
                <a:latin typeface="Calibri" panose="020F0502020204030204" pitchFamily="34" charset="0"/>
              </a:rPr>
              <a:t>Average # of Days to Close</a:t>
            </a:r>
          </a:p>
          <a:p>
            <a:pPr lvl="1"/>
            <a:r>
              <a:rPr lang="en-US" sz="2800" dirty="0">
                <a:latin typeface="Calibri" panose="020F0502020204030204" pitchFamily="34" charset="0"/>
              </a:rPr>
              <a:t>December – 377</a:t>
            </a:r>
          </a:p>
          <a:p>
            <a:pPr lvl="1"/>
            <a:r>
              <a:rPr lang="en-US" sz="2800" dirty="0">
                <a:latin typeface="Calibri" panose="020F0502020204030204" pitchFamily="34" charset="0"/>
              </a:rPr>
              <a:t>2017 – 336</a:t>
            </a:r>
          </a:p>
          <a:p>
            <a:pPr lvl="1"/>
            <a:r>
              <a:rPr lang="en-US" sz="2800" dirty="0">
                <a:latin typeface="Calibri" panose="020F0502020204030204" pitchFamily="34" charset="0"/>
              </a:rPr>
              <a:t>Since Implementation – 210</a:t>
            </a:r>
          </a:p>
          <a:p>
            <a:pPr marL="365761" lvl="1" indent="0">
              <a:buNone/>
            </a:pPr>
            <a:endParaRPr lang="en-US" sz="2800" dirty="0">
              <a:latin typeface="Calibri" panose="020F0502020204030204" pitchFamily="34" charset="0"/>
            </a:endParaRPr>
          </a:p>
          <a:p>
            <a:pPr lvl="1"/>
            <a:endParaRPr lang="en-US" sz="2800" dirty="0">
              <a:latin typeface="Calibri" panose="020F0502020204030204" pitchFamily="34" charset="0"/>
            </a:endParaRPr>
          </a:p>
          <a:p>
            <a:endParaRPr lang="en-US" sz="2800" dirty="0">
              <a:latin typeface="Calibri" panose="020F0502020204030204" pitchFamily="34" charset="0"/>
            </a:endParaRPr>
          </a:p>
          <a:p>
            <a:pPr marL="365761" lvl="1" indent="0">
              <a:buNone/>
            </a:pPr>
            <a:endParaRPr lang="en-US" sz="2800" dirty="0">
              <a:latin typeface="Calibri" panose="020F0502020204030204" pitchFamily="34" charset="0"/>
            </a:endParaRPr>
          </a:p>
          <a:p>
            <a:endParaRPr lang="en-US" sz="2800" dirty="0">
              <a:latin typeface="Calibri" panose="020F0502020204030204" pitchFamily="34" charset="0"/>
            </a:endParaRPr>
          </a:p>
          <a:p>
            <a:pPr lvl="1"/>
            <a:endParaRPr lang="en-US" sz="2800" dirty="0">
              <a:latin typeface="Calibri" panose="020F0502020204030204" pitchFamily="34" charset="0"/>
            </a:endParaRPr>
          </a:p>
        </p:txBody>
      </p:sp>
      <p:sp>
        <p:nvSpPr>
          <p:cNvPr id="4" name="TextBox 3">
            <a:extLst>
              <a:ext uri="{FF2B5EF4-FFF2-40B4-BE49-F238E27FC236}">
                <a16:creationId xmlns:a16="http://schemas.microsoft.com/office/drawing/2014/main" id="{D23E80ED-052A-4FB7-8372-D0C5A33BD762}"/>
              </a:ext>
            </a:extLst>
          </p:cNvPr>
          <p:cNvSpPr txBox="1"/>
          <p:nvPr/>
        </p:nvSpPr>
        <p:spPr>
          <a:xfrm>
            <a:off x="1676400" y="6477000"/>
            <a:ext cx="6781800" cy="369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Helvetica Neue"/>
              </a:rPr>
              <a:t>**OLS conducts company-wide investigations</a:t>
            </a:r>
          </a:p>
        </p:txBody>
      </p:sp>
    </p:spTree>
    <p:extLst>
      <p:ext uri="{BB962C8B-B14F-4D97-AF65-F5344CB8AC3E}">
        <p14:creationId xmlns:p14="http://schemas.microsoft.com/office/powerpoint/2010/main" val="1911334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63201-7D8B-473C-B0EE-E63DF47D52A2}"/>
              </a:ext>
            </a:extLst>
          </p:cNvPr>
          <p:cNvSpPr>
            <a:spLocks noGrp="1"/>
          </p:cNvSpPr>
          <p:nvPr>
            <p:ph type="title"/>
          </p:nvPr>
        </p:nvSpPr>
        <p:spPr/>
        <p:txBody>
          <a:bodyPr/>
          <a:lstStyle/>
          <a:p>
            <a:r>
              <a:rPr lang="en-US" dirty="0"/>
              <a:t>Performance data – all ordinances</a:t>
            </a:r>
          </a:p>
        </p:txBody>
      </p:sp>
      <p:pic>
        <p:nvPicPr>
          <p:cNvPr id="7" name="Content Placeholder 6" descr="G:\LABOR STANDARDS\DASHBOARD\DATA\D.O\Percentage_CaseClosed.jpg">
            <a:extLst>
              <a:ext uri="{FF2B5EF4-FFF2-40B4-BE49-F238E27FC236}">
                <a16:creationId xmlns:a16="http://schemas.microsoft.com/office/drawing/2014/main" id="{12F6AEF3-7198-496D-BA86-5CBC6203ACD0}"/>
              </a:ext>
            </a:extLst>
          </p:cNvPr>
          <p:cNvPicPr>
            <a:picLocks noGrp="1"/>
          </p:cNvPicPr>
          <p:nvPr>
            <p:ph idx="1"/>
          </p:nvPr>
        </p:nvPicPr>
        <p:blipFill rotWithShape="1">
          <a:blip r:embed="rId2">
            <a:extLst>
              <a:ext uri="{28A0092B-C50C-407E-A947-70E740481C1C}">
                <a14:useLocalDpi xmlns:a14="http://schemas.microsoft.com/office/drawing/2010/main" val="0"/>
              </a:ext>
            </a:extLst>
          </a:blip>
          <a:srcRect r="27599" b="43176"/>
          <a:stretch/>
        </p:blipFill>
        <p:spPr bwMode="auto">
          <a:xfrm>
            <a:off x="381000" y="2362200"/>
            <a:ext cx="8407400" cy="363337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63591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ECF7B-1775-4A75-87E8-344E4D39EA94}"/>
              </a:ext>
            </a:extLst>
          </p:cNvPr>
          <p:cNvSpPr>
            <a:spLocks noGrp="1"/>
          </p:cNvSpPr>
          <p:nvPr>
            <p:ph type="title"/>
          </p:nvPr>
        </p:nvSpPr>
        <p:spPr/>
        <p:txBody>
          <a:bodyPr/>
          <a:lstStyle/>
          <a:p>
            <a:r>
              <a:rPr lang="en-US" dirty="0"/>
              <a:t>Performance Data – all ordinances</a:t>
            </a:r>
          </a:p>
        </p:txBody>
      </p:sp>
      <p:sp>
        <p:nvSpPr>
          <p:cNvPr id="3" name="Content Placeholder 2">
            <a:extLst>
              <a:ext uri="{FF2B5EF4-FFF2-40B4-BE49-F238E27FC236}">
                <a16:creationId xmlns:a16="http://schemas.microsoft.com/office/drawing/2014/main" id="{D3C9D5E8-7D49-475A-A181-F0F851A416B5}"/>
              </a:ext>
            </a:extLst>
          </p:cNvPr>
          <p:cNvSpPr>
            <a:spLocks noGrp="1"/>
          </p:cNvSpPr>
          <p:nvPr>
            <p:ph idx="1"/>
          </p:nvPr>
        </p:nvSpPr>
        <p:spPr>
          <a:xfrm>
            <a:off x="381000" y="2209800"/>
            <a:ext cx="8407894" cy="5138929"/>
          </a:xfrm>
        </p:spPr>
        <p:txBody>
          <a:bodyPr/>
          <a:lstStyle/>
          <a:p>
            <a:r>
              <a:rPr lang="en-US" sz="2800" dirty="0"/>
              <a:t>Monetary Remedies</a:t>
            </a:r>
          </a:p>
          <a:p>
            <a:pPr lvl="1"/>
            <a:r>
              <a:rPr lang="en-US" sz="2800" dirty="0"/>
              <a:t>2017 - $504,905</a:t>
            </a:r>
          </a:p>
          <a:p>
            <a:pPr lvl="1"/>
            <a:r>
              <a:rPr lang="en-US" sz="2800" dirty="0"/>
              <a:t>Since Implementation – $1,298,805</a:t>
            </a:r>
          </a:p>
          <a:p>
            <a:pPr lvl="1"/>
            <a:endParaRPr lang="en-US" sz="2800" dirty="0"/>
          </a:p>
          <a:p>
            <a:r>
              <a:rPr lang="en-US" sz="2800" dirty="0"/>
              <a:t># of Workers Receiving Remedies</a:t>
            </a:r>
          </a:p>
          <a:p>
            <a:pPr lvl="1"/>
            <a:r>
              <a:rPr lang="en-US" sz="2800" dirty="0"/>
              <a:t>2017 – 1,539 workers</a:t>
            </a:r>
          </a:p>
          <a:p>
            <a:pPr lvl="1"/>
            <a:r>
              <a:rPr lang="en-US" sz="2800" dirty="0"/>
              <a:t>Since Implementation – 2,562 workers</a:t>
            </a:r>
          </a:p>
          <a:p>
            <a:pPr marL="365761" lvl="1" indent="0">
              <a:buNone/>
            </a:pPr>
            <a:endParaRPr lang="en-US" dirty="0"/>
          </a:p>
        </p:txBody>
      </p:sp>
    </p:spTree>
    <p:extLst>
      <p:ext uri="{BB962C8B-B14F-4D97-AF65-F5344CB8AC3E}">
        <p14:creationId xmlns:p14="http://schemas.microsoft.com/office/powerpoint/2010/main" val="314923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5C4918-FF33-4F96-9429-0E0420E9E557}"/>
              </a:ext>
            </a:extLst>
          </p:cNvPr>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091599" y="0"/>
            <a:ext cx="6833201" cy="6732284"/>
          </a:xfrm>
          <a:prstGeom prst="rect">
            <a:avLst/>
          </a:prstGeom>
        </p:spPr>
      </p:pic>
      <p:sp>
        <p:nvSpPr>
          <p:cNvPr id="2" name="Text Placeholder 1"/>
          <p:cNvSpPr>
            <a:spLocks noGrp="1"/>
          </p:cNvSpPr>
          <p:nvPr>
            <p:ph type="body" idx="4294967295"/>
          </p:nvPr>
        </p:nvSpPr>
        <p:spPr>
          <a:xfrm>
            <a:off x="533400" y="3366142"/>
            <a:ext cx="8077200" cy="2044058"/>
          </a:xfrm>
        </p:spPr>
        <p:txBody>
          <a:bodyPr>
            <a:normAutofit fontScale="77500" lnSpcReduction="20000"/>
          </a:bodyPr>
          <a:lstStyle/>
          <a:p>
            <a:pPr marL="45720" indent="0" algn="ctr">
              <a:lnSpc>
                <a:spcPct val="110000"/>
              </a:lnSpc>
              <a:spcBef>
                <a:spcPts val="0"/>
              </a:spcBef>
              <a:buNone/>
            </a:pPr>
            <a:r>
              <a:rPr lang="en-US" sz="3400" dirty="0">
                <a:solidFill>
                  <a:schemeClr val="tx1"/>
                </a:solidFill>
                <a:latin typeface="Calibri" panose="020F0502020204030204" pitchFamily="34" charset="0"/>
              </a:rPr>
              <a:t>Our mission is to advance labor standards through thoughtful </a:t>
            </a:r>
            <a:r>
              <a:rPr lang="en-US" sz="3400" u="sng" dirty="0">
                <a:solidFill>
                  <a:schemeClr val="tx1"/>
                </a:solidFill>
                <a:latin typeface="Calibri" panose="020F0502020204030204" pitchFamily="34" charset="0"/>
              </a:rPr>
              <a:t>community and business engagement</a:t>
            </a:r>
            <a:r>
              <a:rPr lang="en-US" sz="3400" dirty="0">
                <a:solidFill>
                  <a:schemeClr val="tx1"/>
                </a:solidFill>
                <a:latin typeface="Calibri" panose="020F0502020204030204" pitchFamily="34" charset="0"/>
              </a:rPr>
              <a:t>, </a:t>
            </a:r>
            <a:r>
              <a:rPr lang="en-US" sz="3400" u="sng" dirty="0">
                <a:solidFill>
                  <a:schemeClr val="tx1"/>
                </a:solidFill>
                <a:latin typeface="Calibri" panose="020F0502020204030204" pitchFamily="34" charset="0"/>
              </a:rPr>
              <a:t>strategic enforcement </a:t>
            </a:r>
            <a:r>
              <a:rPr lang="en-US" sz="3400" dirty="0">
                <a:solidFill>
                  <a:schemeClr val="tx1"/>
                </a:solidFill>
                <a:latin typeface="Calibri" panose="020F0502020204030204" pitchFamily="34" charset="0"/>
              </a:rPr>
              <a:t>and </a:t>
            </a:r>
            <a:r>
              <a:rPr lang="en-US" sz="3400" u="sng" dirty="0">
                <a:solidFill>
                  <a:schemeClr val="tx1"/>
                </a:solidFill>
                <a:latin typeface="Calibri" panose="020F0502020204030204" pitchFamily="34" charset="0"/>
              </a:rPr>
              <a:t>innovative policy development</a:t>
            </a:r>
            <a:r>
              <a:rPr lang="en-US" sz="3400" dirty="0">
                <a:solidFill>
                  <a:schemeClr val="tx1"/>
                </a:solidFill>
                <a:latin typeface="Calibri" panose="020F0502020204030204" pitchFamily="34" charset="0"/>
              </a:rPr>
              <a:t>, with a commitment to race and social justice</a:t>
            </a:r>
            <a:r>
              <a:rPr lang="en-US" sz="3100" dirty="0">
                <a:solidFill>
                  <a:schemeClr val="tx1"/>
                </a:solidFill>
                <a:latin typeface="Calibri" panose="020F0502020204030204" pitchFamily="34" charset="0"/>
              </a:rPr>
              <a:t>.</a:t>
            </a:r>
          </a:p>
          <a:p>
            <a:pPr algn="l"/>
            <a:endParaRPr lang="en-US" dirty="0"/>
          </a:p>
        </p:txBody>
      </p:sp>
      <p:sp>
        <p:nvSpPr>
          <p:cNvPr id="4" name="TextBox 3"/>
          <p:cNvSpPr txBox="1"/>
          <p:nvPr/>
        </p:nvSpPr>
        <p:spPr>
          <a:xfrm>
            <a:off x="-63801" y="1642597"/>
            <a:ext cx="9144000" cy="172354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1" hangingPunct="0">
              <a:lnSpc>
                <a:spcPct val="100000"/>
              </a:lnSpc>
              <a:spcBef>
                <a:spcPts val="0"/>
              </a:spcBef>
              <a:spcAft>
                <a:spcPts val="1200"/>
              </a:spcAft>
              <a:buClrTx/>
              <a:buSzTx/>
              <a:buFontTx/>
              <a:buNone/>
              <a:tabLst/>
            </a:pPr>
            <a:r>
              <a:rPr kumimoji="0" lang="en-US" sz="5400" b="1" i="0" u="none" strike="noStrike" cap="none" spc="0" normalizeH="0" baseline="0" dirty="0">
                <a:ln>
                  <a:noFill/>
                </a:ln>
                <a:solidFill>
                  <a:srgbClr val="C00000"/>
                </a:solidFill>
                <a:effectLst/>
                <a:uFillTx/>
                <a:latin typeface="Calibri" panose="020F0502020204030204" pitchFamily="34" charset="0"/>
                <a:sym typeface="Helvetica Neue"/>
              </a:rPr>
              <a:t>Advancing Workplace Equity</a:t>
            </a:r>
          </a:p>
          <a:p>
            <a:pPr marR="0" algn="ctr" defTabSz="914400" rtl="0" fontAlgn="auto" latinLnBrk="1" hangingPunct="0">
              <a:lnSpc>
                <a:spcPct val="100000"/>
              </a:lnSpc>
              <a:spcBef>
                <a:spcPts val="0"/>
              </a:spcBef>
              <a:spcAft>
                <a:spcPts val="1200"/>
              </a:spcAft>
              <a:buClrTx/>
              <a:buSzTx/>
              <a:tabLst/>
            </a:pPr>
            <a:r>
              <a:rPr lang="en-US" sz="3200" dirty="0">
                <a:solidFill>
                  <a:schemeClr val="tx1"/>
                </a:solidFill>
                <a:latin typeface="Calibri" panose="020F0502020204030204" pitchFamily="34" charset="0"/>
              </a:rPr>
              <a:t>Community </a:t>
            </a:r>
            <a:r>
              <a:rPr lang="en-US" sz="3200" dirty="0">
                <a:solidFill>
                  <a:schemeClr val="tx1"/>
                </a:solidFill>
                <a:latin typeface="Calibri" panose="020F0502020204030204" pitchFamily="34" charset="0"/>
                <a:sym typeface="Wingdings" panose="05000000000000000000" pitchFamily="2" charset="2"/>
              </a:rPr>
              <a:t> </a:t>
            </a:r>
            <a:r>
              <a:rPr kumimoji="0" lang="en-US" sz="3200" b="1" i="0" u="none" strike="noStrike" cap="none" spc="0" normalizeH="0" baseline="0" dirty="0">
                <a:ln>
                  <a:noFill/>
                </a:ln>
                <a:solidFill>
                  <a:schemeClr val="tx1"/>
                </a:solidFill>
                <a:effectLst/>
                <a:uFillTx/>
                <a:latin typeface="Calibri" panose="020F0502020204030204" pitchFamily="34" charset="0"/>
                <a:sym typeface="Helvetica Neue"/>
              </a:rPr>
              <a:t>Business</a:t>
            </a:r>
            <a:r>
              <a:rPr lang="en-US" sz="3200" dirty="0">
                <a:solidFill>
                  <a:schemeClr val="tx1"/>
                </a:solidFill>
                <a:latin typeface="Calibri" panose="020F0502020204030204" pitchFamily="34" charset="0"/>
              </a:rPr>
              <a:t> </a:t>
            </a:r>
            <a:r>
              <a:rPr lang="en-US" sz="3200" dirty="0">
                <a:solidFill>
                  <a:schemeClr val="tx1"/>
                </a:solidFill>
                <a:latin typeface="Calibri" panose="020F0502020204030204" pitchFamily="34" charset="0"/>
                <a:sym typeface="Wingdings" panose="05000000000000000000" pitchFamily="2" charset="2"/>
              </a:rPr>
              <a:t> </a:t>
            </a:r>
            <a:r>
              <a:rPr lang="en-US" sz="3200" dirty="0">
                <a:solidFill>
                  <a:schemeClr val="tx1"/>
                </a:solidFill>
                <a:latin typeface="Calibri" panose="020F0502020204030204" pitchFamily="34" charset="0"/>
              </a:rPr>
              <a:t>Race &amp; Social Justice</a:t>
            </a:r>
            <a:endParaRPr kumimoji="0" lang="en-US" sz="3200" b="1" i="0" u="none" strike="noStrike" cap="none" spc="0" normalizeH="0" baseline="0" dirty="0">
              <a:ln>
                <a:noFill/>
              </a:ln>
              <a:solidFill>
                <a:schemeClr val="tx1"/>
              </a:solidFill>
              <a:effectLst/>
              <a:uFillTx/>
              <a:latin typeface="Calibri" panose="020F0502020204030204" pitchFamily="34" charset="0"/>
              <a:sym typeface="Helvetica Neue"/>
            </a:endParaRPr>
          </a:p>
        </p:txBody>
      </p:sp>
    </p:spTree>
    <p:extLst>
      <p:ext uri="{BB962C8B-B14F-4D97-AF65-F5344CB8AC3E}">
        <p14:creationId xmlns:p14="http://schemas.microsoft.com/office/powerpoint/2010/main" val="407412812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40B710-5652-494E-B16C-96BF694B8E67}"/>
              </a:ext>
            </a:extLst>
          </p:cNvPr>
          <p:cNvPicPr>
            <a:picLocks noChangeAspect="1"/>
          </p:cNvPicPr>
          <p:nvPr/>
        </p:nvPicPr>
        <p:blipFill>
          <a:blip r:embed="rId2">
            <a:duotone>
              <a:schemeClr val="accent6">
                <a:shade val="45000"/>
                <a:satMod val="135000"/>
              </a:schemeClr>
              <a:prstClr val="white"/>
            </a:duotone>
          </a:blip>
          <a:stretch>
            <a:fillRect/>
          </a:stretch>
        </p:blipFill>
        <p:spPr>
          <a:xfrm>
            <a:off x="6704096" y="5057880"/>
            <a:ext cx="2065182" cy="1548887"/>
          </a:xfrm>
          <a:prstGeom prst="rect">
            <a:avLst/>
          </a:prstGeom>
        </p:spPr>
      </p:pic>
      <p:sp>
        <p:nvSpPr>
          <p:cNvPr id="2" name="Title 1">
            <a:extLst>
              <a:ext uri="{FF2B5EF4-FFF2-40B4-BE49-F238E27FC236}">
                <a16:creationId xmlns:a16="http://schemas.microsoft.com/office/drawing/2014/main" id="{B6A7F012-237C-46F4-962F-D59322EBA7F9}"/>
              </a:ext>
            </a:extLst>
          </p:cNvPr>
          <p:cNvSpPr>
            <a:spLocks noGrp="1"/>
          </p:cNvSpPr>
          <p:nvPr>
            <p:ph type="title"/>
          </p:nvPr>
        </p:nvSpPr>
        <p:spPr/>
        <p:txBody>
          <a:bodyPr>
            <a:normAutofit/>
          </a:bodyPr>
          <a:lstStyle/>
          <a:p>
            <a:r>
              <a:rPr lang="en-US" sz="4400" dirty="0" err="1">
                <a:latin typeface="Calibri" panose="020F0502020204030204" pitchFamily="34" charset="0"/>
              </a:rPr>
              <a:t>seattle</a:t>
            </a:r>
            <a:endParaRPr lang="en-US" sz="4400" dirty="0">
              <a:latin typeface="Calibri" panose="020F0502020204030204" pitchFamily="34" charset="0"/>
            </a:endParaRPr>
          </a:p>
        </p:txBody>
      </p:sp>
      <p:sp>
        <p:nvSpPr>
          <p:cNvPr id="3" name="Content Placeholder 2">
            <a:extLst>
              <a:ext uri="{FF2B5EF4-FFF2-40B4-BE49-F238E27FC236}">
                <a16:creationId xmlns:a16="http://schemas.microsoft.com/office/drawing/2014/main" id="{093BFB7B-1B8C-41A7-98C7-AD5D4BC05AEA}"/>
              </a:ext>
            </a:extLst>
          </p:cNvPr>
          <p:cNvSpPr>
            <a:spLocks noGrp="1"/>
          </p:cNvSpPr>
          <p:nvPr>
            <p:ph idx="4294967295"/>
          </p:nvPr>
        </p:nvSpPr>
        <p:spPr>
          <a:xfrm>
            <a:off x="838200" y="1824996"/>
            <a:ext cx="8610600" cy="3038475"/>
          </a:xfrm>
        </p:spPr>
        <p:txBody>
          <a:bodyPr/>
          <a:lstStyle/>
          <a:p>
            <a:pPr>
              <a:buClr>
                <a:srgbClr val="C00000"/>
              </a:buClr>
              <a:buFont typeface="Wingdings" panose="05000000000000000000" pitchFamily="2" charset="2"/>
              <a:buChar char="v"/>
            </a:pPr>
            <a:r>
              <a:rPr lang="en-US" b="1" dirty="0">
                <a:latin typeface="Calibri" panose="020F0502020204030204" pitchFamily="34" charset="0"/>
              </a:rPr>
              <a:t> </a:t>
            </a:r>
            <a:r>
              <a:rPr lang="en-US" b="1" dirty="0">
                <a:solidFill>
                  <a:srgbClr val="C00000"/>
                </a:solidFill>
                <a:latin typeface="Calibri" panose="020F0502020204030204" pitchFamily="34" charset="0"/>
              </a:rPr>
              <a:t>Agency</a:t>
            </a:r>
            <a:r>
              <a:rPr lang="en-US" b="1" dirty="0">
                <a:latin typeface="Calibri" panose="020F0502020204030204" pitchFamily="34" charset="0"/>
              </a:rPr>
              <a:t> - </a:t>
            </a:r>
            <a:r>
              <a:rPr lang="en-US" dirty="0">
                <a:solidFill>
                  <a:schemeClr val="tx1"/>
                </a:solidFill>
                <a:latin typeface="Calibri" panose="020F0502020204030204" pitchFamily="34" charset="0"/>
              </a:rPr>
              <a:t>Office of Labor Standards</a:t>
            </a:r>
          </a:p>
          <a:p>
            <a:pPr>
              <a:buClr>
                <a:srgbClr val="C00000"/>
              </a:buClr>
              <a:buFont typeface="Wingdings" panose="05000000000000000000" pitchFamily="2" charset="2"/>
              <a:buChar char="v"/>
            </a:pPr>
            <a:r>
              <a:rPr lang="en-US" dirty="0">
                <a:solidFill>
                  <a:srgbClr val="C00000"/>
                </a:solidFill>
                <a:latin typeface="Calibri" panose="020F0502020204030204" pitchFamily="34" charset="0"/>
              </a:rPr>
              <a:t> 2018 Budget – </a:t>
            </a:r>
            <a:r>
              <a:rPr lang="en-US" dirty="0">
                <a:solidFill>
                  <a:schemeClr val="tx1"/>
                </a:solidFill>
                <a:latin typeface="Calibri" panose="020F0502020204030204" pitchFamily="34" charset="0"/>
              </a:rPr>
              <a:t>$5,698,216 (- $2.3 million for outreach contracts = $3,398,216)</a:t>
            </a:r>
          </a:p>
          <a:p>
            <a:pPr>
              <a:buClr>
                <a:srgbClr val="C00000"/>
              </a:buClr>
              <a:buFont typeface="Wingdings" panose="05000000000000000000" pitchFamily="2" charset="2"/>
              <a:buChar char="v"/>
            </a:pPr>
            <a:r>
              <a:rPr lang="en-US" dirty="0">
                <a:solidFill>
                  <a:srgbClr val="C00000"/>
                </a:solidFill>
                <a:latin typeface="Calibri" panose="020F0502020204030204" pitchFamily="34" charset="0"/>
              </a:rPr>
              <a:t> Staff – </a:t>
            </a:r>
            <a:r>
              <a:rPr lang="en-US" dirty="0">
                <a:solidFill>
                  <a:schemeClr val="tx1"/>
                </a:solidFill>
                <a:latin typeface="Calibri" panose="020F0502020204030204" pitchFamily="34" charset="0"/>
              </a:rPr>
              <a:t>23 employees</a:t>
            </a:r>
          </a:p>
        </p:txBody>
      </p:sp>
      <p:sp>
        <p:nvSpPr>
          <p:cNvPr id="5" name="Rectangle 4">
            <a:extLst>
              <a:ext uri="{FF2B5EF4-FFF2-40B4-BE49-F238E27FC236}">
                <a16:creationId xmlns:a16="http://schemas.microsoft.com/office/drawing/2014/main" id="{7C2F5AEB-EA3B-4383-8609-D2B1A5D4089F}"/>
              </a:ext>
            </a:extLst>
          </p:cNvPr>
          <p:cNvSpPr/>
          <p:nvPr/>
        </p:nvSpPr>
        <p:spPr>
          <a:xfrm>
            <a:off x="593677" y="3344233"/>
            <a:ext cx="7143010" cy="3379169"/>
          </a:xfrm>
          <a:prstGeom prst="rect">
            <a:avLst/>
          </a:prstGeom>
        </p:spPr>
        <p:txBody>
          <a:bodyPr wrap="square" numCol="2" spcCol="914400">
            <a:spAutoFit/>
          </a:bodyPr>
          <a:lstStyle/>
          <a:p>
            <a:pPr marL="285750" indent="-285750">
              <a:spcAft>
                <a:spcPts val="600"/>
              </a:spcAft>
              <a:buFont typeface="Arial" panose="020B0604020202020204" pitchFamily="34" charset="0"/>
              <a:buChar char="•"/>
            </a:pPr>
            <a:r>
              <a:rPr lang="en-US" sz="2000" dirty="0">
                <a:solidFill>
                  <a:schemeClr val="tx1">
                    <a:lumMod val="75000"/>
                    <a:lumOff val="25000"/>
                  </a:schemeClr>
                </a:solidFill>
                <a:latin typeface="Calibri" panose="020F0502020204030204" pitchFamily="34" charset="0"/>
              </a:rPr>
              <a:t>Director</a:t>
            </a:r>
          </a:p>
          <a:p>
            <a:pPr marL="285750" indent="-285750">
              <a:spcAft>
                <a:spcPts val="600"/>
              </a:spcAft>
              <a:buFont typeface="Arial" panose="020B0604020202020204" pitchFamily="34" charset="0"/>
              <a:buChar char="•"/>
            </a:pPr>
            <a:r>
              <a:rPr lang="en-US" sz="2000" dirty="0">
                <a:solidFill>
                  <a:schemeClr val="tx1">
                    <a:lumMod val="75000"/>
                    <a:lumOff val="25000"/>
                  </a:schemeClr>
                </a:solidFill>
                <a:latin typeface="Calibri" panose="020F0502020204030204" pitchFamily="34" charset="0"/>
              </a:rPr>
              <a:t>Policy Manager</a:t>
            </a:r>
          </a:p>
          <a:p>
            <a:pPr marL="285750" indent="-285750">
              <a:spcAft>
                <a:spcPts val="600"/>
              </a:spcAft>
              <a:buFont typeface="Arial" panose="020B0604020202020204" pitchFamily="34" charset="0"/>
              <a:buChar char="•"/>
            </a:pPr>
            <a:r>
              <a:rPr lang="en-US" sz="2000" dirty="0">
                <a:solidFill>
                  <a:schemeClr val="tx1">
                    <a:lumMod val="75000"/>
                    <a:lumOff val="25000"/>
                  </a:schemeClr>
                </a:solidFill>
                <a:latin typeface="Calibri" panose="020F0502020204030204" pitchFamily="34" charset="0"/>
              </a:rPr>
              <a:t>Communications Manager</a:t>
            </a:r>
          </a:p>
          <a:p>
            <a:pPr marL="285750" indent="-285750">
              <a:spcAft>
                <a:spcPts val="600"/>
              </a:spcAft>
              <a:buFont typeface="Arial" panose="020B0604020202020204" pitchFamily="34" charset="0"/>
              <a:buChar char="•"/>
            </a:pPr>
            <a:r>
              <a:rPr lang="en-US" sz="2000" dirty="0">
                <a:solidFill>
                  <a:schemeClr val="tx1">
                    <a:lumMod val="75000"/>
                    <a:lumOff val="25000"/>
                  </a:schemeClr>
                </a:solidFill>
                <a:latin typeface="Calibri" panose="020F0502020204030204" pitchFamily="34" charset="0"/>
              </a:rPr>
              <a:t>HR/Finance Manager</a:t>
            </a:r>
          </a:p>
          <a:p>
            <a:pPr marL="285750" indent="-285750">
              <a:spcAft>
                <a:spcPts val="600"/>
              </a:spcAft>
              <a:buFont typeface="Arial" panose="020B0604020202020204" pitchFamily="34" charset="0"/>
              <a:buChar char="•"/>
            </a:pPr>
            <a:r>
              <a:rPr lang="en-US" sz="2000" dirty="0">
                <a:solidFill>
                  <a:schemeClr val="tx1">
                    <a:lumMod val="75000"/>
                    <a:lumOff val="25000"/>
                  </a:schemeClr>
                </a:solidFill>
                <a:latin typeface="Calibri" panose="020F0502020204030204" pitchFamily="34" charset="0"/>
              </a:rPr>
              <a:t>Enforcement Manager</a:t>
            </a:r>
          </a:p>
          <a:p>
            <a:pPr marL="285750" indent="-285750">
              <a:spcAft>
                <a:spcPts val="600"/>
              </a:spcAft>
              <a:buFont typeface="Arial" panose="020B0604020202020204" pitchFamily="34" charset="0"/>
              <a:buChar char="•"/>
            </a:pPr>
            <a:r>
              <a:rPr lang="en-US" sz="2000" dirty="0">
                <a:solidFill>
                  <a:schemeClr val="tx1">
                    <a:lumMod val="75000"/>
                    <a:lumOff val="25000"/>
                  </a:schemeClr>
                </a:solidFill>
                <a:latin typeface="Calibri" panose="020F0502020204030204" pitchFamily="34" charset="0"/>
              </a:rPr>
              <a:t>Enforcement Supervisor</a:t>
            </a:r>
          </a:p>
          <a:p>
            <a:pPr marL="285750" indent="-285750">
              <a:spcAft>
                <a:spcPts val="600"/>
              </a:spcAft>
              <a:buFont typeface="Arial" panose="020B0604020202020204" pitchFamily="34" charset="0"/>
              <a:buChar char="•"/>
            </a:pPr>
            <a:r>
              <a:rPr lang="en-US" sz="2000" dirty="0">
                <a:solidFill>
                  <a:schemeClr val="tx1">
                    <a:lumMod val="75000"/>
                    <a:lumOff val="25000"/>
                  </a:schemeClr>
                </a:solidFill>
                <a:latin typeface="Calibri" panose="020F0502020204030204" pitchFamily="34" charset="0"/>
              </a:rPr>
              <a:t>10 Investigators</a:t>
            </a:r>
          </a:p>
          <a:p>
            <a:pPr>
              <a:spcAft>
                <a:spcPts val="600"/>
              </a:spcAft>
            </a:pPr>
            <a:endParaRPr lang="en-US" sz="2000" dirty="0">
              <a:solidFill>
                <a:schemeClr val="tx1">
                  <a:lumMod val="75000"/>
                  <a:lumOff val="25000"/>
                </a:schemeClr>
              </a:solidFill>
              <a:latin typeface="Calibri" panose="020F0502020204030204" pitchFamily="34" charset="0"/>
            </a:endParaRPr>
          </a:p>
          <a:p>
            <a:pPr marL="285750" indent="-285750">
              <a:spcAft>
                <a:spcPts val="600"/>
              </a:spcAft>
              <a:buFont typeface="Arial" panose="020B0604020202020204" pitchFamily="34" charset="0"/>
              <a:buChar char="•"/>
            </a:pPr>
            <a:r>
              <a:rPr lang="en-US" sz="2000" dirty="0">
                <a:solidFill>
                  <a:schemeClr val="tx1">
                    <a:lumMod val="75000"/>
                    <a:lumOff val="25000"/>
                  </a:schemeClr>
                </a:solidFill>
                <a:latin typeface="Calibri" panose="020F0502020204030204" pitchFamily="34" charset="0"/>
              </a:rPr>
              <a:t>Policy Analyst</a:t>
            </a:r>
          </a:p>
          <a:p>
            <a:pPr marL="285750" indent="-285750">
              <a:spcAft>
                <a:spcPts val="600"/>
              </a:spcAft>
              <a:buFont typeface="Arial" panose="020B0604020202020204" pitchFamily="34" charset="0"/>
              <a:buChar char="•"/>
            </a:pPr>
            <a:r>
              <a:rPr lang="en-US" sz="2000" dirty="0">
                <a:solidFill>
                  <a:schemeClr val="tx1">
                    <a:lumMod val="75000"/>
                    <a:lumOff val="25000"/>
                  </a:schemeClr>
                </a:solidFill>
                <a:latin typeface="Calibri" panose="020F0502020204030204" pitchFamily="34" charset="0"/>
              </a:rPr>
              <a:t>2 Business Liaisons</a:t>
            </a:r>
          </a:p>
          <a:p>
            <a:pPr marL="285750" indent="-285750">
              <a:spcAft>
                <a:spcPts val="600"/>
              </a:spcAft>
              <a:buFont typeface="Arial" panose="020B0604020202020204" pitchFamily="34" charset="0"/>
              <a:buChar char="•"/>
            </a:pPr>
            <a:r>
              <a:rPr lang="en-US" sz="2000" dirty="0">
                <a:solidFill>
                  <a:schemeClr val="tx1">
                    <a:lumMod val="75000"/>
                    <a:lumOff val="25000"/>
                  </a:schemeClr>
                </a:solidFill>
                <a:latin typeface="Calibri" panose="020F0502020204030204" pitchFamily="34" charset="0"/>
              </a:rPr>
              <a:t>Community Liaison</a:t>
            </a:r>
          </a:p>
          <a:p>
            <a:pPr marL="285750" indent="-285750">
              <a:spcAft>
                <a:spcPts val="600"/>
              </a:spcAft>
              <a:buFont typeface="Arial" panose="020B0604020202020204" pitchFamily="34" charset="0"/>
              <a:buChar char="•"/>
            </a:pPr>
            <a:r>
              <a:rPr lang="en-US" sz="2000" dirty="0">
                <a:solidFill>
                  <a:schemeClr val="tx1">
                    <a:lumMod val="75000"/>
                    <a:lumOff val="25000"/>
                  </a:schemeClr>
                </a:solidFill>
                <a:latin typeface="Calibri" panose="020F0502020204030204" pitchFamily="34" charset="0"/>
              </a:rPr>
              <a:t>Paralegal</a:t>
            </a:r>
          </a:p>
          <a:p>
            <a:pPr marL="285750" indent="-285750">
              <a:spcAft>
                <a:spcPts val="600"/>
              </a:spcAft>
              <a:buFont typeface="Arial" panose="020B0604020202020204" pitchFamily="34" charset="0"/>
              <a:buChar char="•"/>
            </a:pPr>
            <a:r>
              <a:rPr lang="en-US" sz="2000" dirty="0">
                <a:solidFill>
                  <a:schemeClr val="tx1">
                    <a:lumMod val="75000"/>
                    <a:lumOff val="25000"/>
                  </a:schemeClr>
                </a:solidFill>
                <a:latin typeface="Calibri" panose="020F0502020204030204" pitchFamily="34" charset="0"/>
              </a:rPr>
              <a:t>2 Admin. Professionals</a:t>
            </a:r>
          </a:p>
          <a:p>
            <a:pPr>
              <a:spcAft>
                <a:spcPts val="450"/>
              </a:spcAft>
            </a:pPr>
            <a:endParaRPr lang="en-US" sz="2000" dirty="0">
              <a:solidFill>
                <a:schemeClr val="tx1">
                  <a:lumMod val="75000"/>
                  <a:lumOff val="25000"/>
                </a:schemeClr>
              </a:solidFill>
              <a:latin typeface="Calibri" panose="020F0502020204030204" pitchFamily="34" charset="0"/>
            </a:endParaRPr>
          </a:p>
        </p:txBody>
      </p:sp>
    </p:spTree>
    <p:extLst>
      <p:ext uri="{BB962C8B-B14F-4D97-AF65-F5344CB8AC3E}">
        <p14:creationId xmlns:p14="http://schemas.microsoft.com/office/powerpoint/2010/main" val="247446793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7F012-237C-46F4-962F-D59322EBA7F9}"/>
              </a:ext>
            </a:extLst>
          </p:cNvPr>
          <p:cNvSpPr>
            <a:spLocks noGrp="1"/>
          </p:cNvSpPr>
          <p:nvPr>
            <p:ph type="title"/>
          </p:nvPr>
        </p:nvSpPr>
        <p:spPr/>
        <p:txBody>
          <a:bodyPr>
            <a:normAutofit/>
          </a:bodyPr>
          <a:lstStyle/>
          <a:p>
            <a:r>
              <a:rPr lang="en-US" sz="4400" dirty="0">
                <a:latin typeface="Calibri" panose="020F0502020204030204" pitchFamily="34" charset="0"/>
              </a:rPr>
              <a:t>SAN </a:t>
            </a:r>
            <a:r>
              <a:rPr lang="en-US" sz="4400" dirty="0" err="1">
                <a:latin typeface="Calibri" panose="020F0502020204030204" pitchFamily="34" charset="0"/>
              </a:rPr>
              <a:t>FrANCIsco</a:t>
            </a:r>
            <a:endParaRPr lang="en-US" sz="4400" dirty="0">
              <a:latin typeface="Calibri" panose="020F0502020204030204" pitchFamily="34" charset="0"/>
            </a:endParaRPr>
          </a:p>
        </p:txBody>
      </p:sp>
      <p:sp>
        <p:nvSpPr>
          <p:cNvPr id="3" name="Content Placeholder 2">
            <a:extLst>
              <a:ext uri="{FF2B5EF4-FFF2-40B4-BE49-F238E27FC236}">
                <a16:creationId xmlns:a16="http://schemas.microsoft.com/office/drawing/2014/main" id="{093BFB7B-1B8C-41A7-98C7-AD5D4BC05AEA}"/>
              </a:ext>
            </a:extLst>
          </p:cNvPr>
          <p:cNvSpPr>
            <a:spLocks noGrp="1"/>
          </p:cNvSpPr>
          <p:nvPr>
            <p:ph idx="4294967295"/>
          </p:nvPr>
        </p:nvSpPr>
        <p:spPr>
          <a:xfrm>
            <a:off x="990600" y="1766090"/>
            <a:ext cx="8610600" cy="3182148"/>
          </a:xfrm>
        </p:spPr>
        <p:txBody>
          <a:bodyPr/>
          <a:lstStyle/>
          <a:p>
            <a:pPr>
              <a:buClr>
                <a:srgbClr val="C00000"/>
              </a:buClr>
              <a:buFont typeface="Wingdings" panose="05000000000000000000" pitchFamily="2" charset="2"/>
              <a:buChar char="v"/>
            </a:pPr>
            <a:r>
              <a:rPr lang="en-US" b="1" dirty="0">
                <a:latin typeface="Calibri" panose="020F0502020204030204" pitchFamily="34" charset="0"/>
              </a:rPr>
              <a:t> </a:t>
            </a:r>
            <a:r>
              <a:rPr lang="en-US" b="1" dirty="0">
                <a:solidFill>
                  <a:srgbClr val="C00000"/>
                </a:solidFill>
                <a:latin typeface="Calibri" panose="020F0502020204030204" pitchFamily="34" charset="0"/>
              </a:rPr>
              <a:t>Agency</a:t>
            </a:r>
            <a:r>
              <a:rPr lang="en-US" b="1" dirty="0">
                <a:latin typeface="Calibri" panose="020F0502020204030204" pitchFamily="34" charset="0"/>
              </a:rPr>
              <a:t> - Office of Labor Standards Enforcement</a:t>
            </a:r>
          </a:p>
          <a:p>
            <a:pPr>
              <a:buClr>
                <a:srgbClr val="C00000"/>
              </a:buClr>
              <a:buFont typeface="Wingdings" panose="05000000000000000000" pitchFamily="2" charset="2"/>
              <a:buChar char="v"/>
            </a:pPr>
            <a:r>
              <a:rPr lang="en-US" b="1" dirty="0">
                <a:solidFill>
                  <a:srgbClr val="C00000"/>
                </a:solidFill>
                <a:latin typeface="Calibri" panose="020F0502020204030204" pitchFamily="34" charset="0"/>
              </a:rPr>
              <a:t> Budget  - </a:t>
            </a:r>
            <a:r>
              <a:rPr lang="en-US" dirty="0">
                <a:latin typeface="Calibri" panose="020F0502020204030204" pitchFamily="34" charset="0"/>
              </a:rPr>
              <a:t>$5,563,136 ( - $835,000 for outreach contracts and $550,000 for payroll and compliance tracking functions = $4,178,136</a:t>
            </a:r>
          </a:p>
          <a:p>
            <a:pPr>
              <a:buClr>
                <a:srgbClr val="C00000"/>
              </a:buClr>
              <a:buFont typeface="Wingdings" panose="05000000000000000000" pitchFamily="2" charset="2"/>
              <a:buChar char="v"/>
            </a:pPr>
            <a:r>
              <a:rPr lang="en-US" b="1" dirty="0">
                <a:solidFill>
                  <a:srgbClr val="C00000"/>
                </a:solidFill>
                <a:latin typeface="Calibri" panose="020F0502020204030204" pitchFamily="34" charset="0"/>
              </a:rPr>
              <a:t>Staff</a:t>
            </a:r>
            <a:r>
              <a:rPr lang="en-US" b="1" dirty="0">
                <a:latin typeface="Calibri" panose="020F0502020204030204" pitchFamily="34" charset="0"/>
              </a:rPr>
              <a:t> </a:t>
            </a:r>
            <a:r>
              <a:rPr lang="en-US" dirty="0">
                <a:latin typeface="Calibri" panose="020F0502020204030204" pitchFamily="34" charset="0"/>
              </a:rPr>
              <a:t>– 25 employees</a:t>
            </a:r>
          </a:p>
        </p:txBody>
      </p:sp>
      <p:sp>
        <p:nvSpPr>
          <p:cNvPr id="5" name="Rectangle 4">
            <a:extLst>
              <a:ext uri="{FF2B5EF4-FFF2-40B4-BE49-F238E27FC236}">
                <a16:creationId xmlns:a16="http://schemas.microsoft.com/office/drawing/2014/main" id="{7C2F5AEB-EA3B-4383-8609-D2B1A5D4089F}"/>
              </a:ext>
            </a:extLst>
          </p:cNvPr>
          <p:cNvSpPr/>
          <p:nvPr/>
        </p:nvSpPr>
        <p:spPr>
          <a:xfrm>
            <a:off x="533400" y="3657600"/>
            <a:ext cx="8412090" cy="1938992"/>
          </a:xfrm>
          <a:prstGeom prst="rect">
            <a:avLst/>
          </a:prstGeom>
        </p:spPr>
        <p:txBody>
          <a:bodyPr wrap="square" numCol="1" spcCol="914400">
            <a:spAutoFit/>
          </a:bodyPr>
          <a:lstStyle/>
          <a:p>
            <a:pPr marL="214313" indent="-214313">
              <a:lnSpc>
                <a:spcPct val="120000"/>
              </a:lnSpc>
              <a:buFont typeface="Arial" panose="020B0604020202020204" pitchFamily="34" charset="0"/>
              <a:buChar char="•"/>
            </a:pPr>
            <a:r>
              <a:rPr lang="en-US" sz="2000" dirty="0">
                <a:solidFill>
                  <a:schemeClr val="tx1">
                    <a:lumMod val="75000"/>
                    <a:lumOff val="25000"/>
                  </a:schemeClr>
                </a:solidFill>
                <a:latin typeface="Calibri" panose="020F0502020204030204" pitchFamily="34" charset="0"/>
              </a:rPr>
              <a:t>Director</a:t>
            </a:r>
          </a:p>
          <a:p>
            <a:pPr marL="214313" indent="-214313">
              <a:lnSpc>
                <a:spcPct val="120000"/>
              </a:lnSpc>
              <a:buFont typeface="Arial" panose="020B0604020202020204" pitchFamily="34" charset="0"/>
              <a:buChar char="•"/>
            </a:pPr>
            <a:r>
              <a:rPr lang="en-US" sz="2000" dirty="0">
                <a:solidFill>
                  <a:schemeClr val="tx1">
                    <a:lumMod val="75000"/>
                    <a:lumOff val="25000"/>
                  </a:schemeClr>
                </a:solidFill>
                <a:latin typeface="Calibri" panose="020F0502020204030204" pitchFamily="34" charset="0"/>
              </a:rPr>
              <a:t>Deputy Director</a:t>
            </a:r>
          </a:p>
          <a:p>
            <a:pPr marL="214313" indent="-214313">
              <a:lnSpc>
                <a:spcPct val="120000"/>
              </a:lnSpc>
              <a:buFont typeface="Arial" panose="020B0604020202020204" pitchFamily="34" charset="0"/>
              <a:buChar char="•"/>
            </a:pPr>
            <a:r>
              <a:rPr lang="en-US" sz="2000" dirty="0">
                <a:solidFill>
                  <a:schemeClr val="tx1">
                    <a:lumMod val="75000"/>
                    <a:lumOff val="25000"/>
                  </a:schemeClr>
                </a:solidFill>
                <a:latin typeface="Calibri" panose="020F0502020204030204" pitchFamily="34" charset="0"/>
              </a:rPr>
              <a:t>Administrative Professional</a:t>
            </a:r>
          </a:p>
          <a:p>
            <a:pPr marL="214313" indent="-214313">
              <a:lnSpc>
                <a:spcPct val="120000"/>
              </a:lnSpc>
              <a:buFont typeface="Arial" panose="020B0604020202020204" pitchFamily="34" charset="0"/>
              <a:buChar char="•"/>
            </a:pPr>
            <a:r>
              <a:rPr lang="en-US" sz="2000" dirty="0">
                <a:solidFill>
                  <a:schemeClr val="tx1">
                    <a:lumMod val="75000"/>
                    <a:lumOff val="25000"/>
                  </a:schemeClr>
                </a:solidFill>
                <a:latin typeface="Calibri" panose="020F0502020204030204" pitchFamily="34" charset="0"/>
              </a:rPr>
              <a:t>2 Analysts</a:t>
            </a:r>
          </a:p>
          <a:p>
            <a:pPr marL="214313" lvl="8" indent="-214313">
              <a:lnSpc>
                <a:spcPct val="120000"/>
              </a:lnSpc>
              <a:buFont typeface="Arial" panose="020B0604020202020204" pitchFamily="34" charset="0"/>
              <a:buChar char="•"/>
            </a:pPr>
            <a:r>
              <a:rPr lang="en-US" sz="2000" dirty="0">
                <a:solidFill>
                  <a:schemeClr val="tx1">
                    <a:lumMod val="75000"/>
                    <a:lumOff val="25000"/>
                  </a:schemeClr>
                </a:solidFill>
                <a:latin typeface="Calibri" panose="020F0502020204030204" pitchFamily="34" charset="0"/>
              </a:rPr>
              <a:t>20 Investigators (15 – labor standards; 5 – prevailing wage)</a:t>
            </a:r>
          </a:p>
        </p:txBody>
      </p:sp>
      <p:pic>
        <p:nvPicPr>
          <p:cNvPr id="6" name="Picture 5">
            <a:extLst>
              <a:ext uri="{FF2B5EF4-FFF2-40B4-BE49-F238E27FC236}">
                <a16:creationId xmlns:a16="http://schemas.microsoft.com/office/drawing/2014/main" id="{F440B710-5652-494E-B16C-96BF694B8E67}"/>
              </a:ext>
            </a:extLst>
          </p:cNvPr>
          <p:cNvPicPr>
            <a:picLocks noChangeAspect="1"/>
          </p:cNvPicPr>
          <p:nvPr/>
        </p:nvPicPr>
        <p:blipFill>
          <a:blip r:embed="rId2">
            <a:duotone>
              <a:schemeClr val="accent6">
                <a:shade val="45000"/>
                <a:satMod val="135000"/>
              </a:schemeClr>
              <a:prstClr val="white"/>
            </a:duotone>
          </a:blip>
          <a:stretch>
            <a:fillRect/>
          </a:stretch>
        </p:blipFill>
        <p:spPr>
          <a:xfrm>
            <a:off x="6573493" y="3157411"/>
            <a:ext cx="2065182" cy="1548887"/>
          </a:xfrm>
          <a:prstGeom prst="rect">
            <a:avLst/>
          </a:prstGeom>
        </p:spPr>
      </p:pic>
      <p:sp>
        <p:nvSpPr>
          <p:cNvPr id="4" name="TextBox 3">
            <a:extLst>
              <a:ext uri="{FF2B5EF4-FFF2-40B4-BE49-F238E27FC236}">
                <a16:creationId xmlns:a16="http://schemas.microsoft.com/office/drawing/2014/main" id="{E1084DB4-16C9-4343-9115-F21A7CCC679D}"/>
              </a:ext>
            </a:extLst>
          </p:cNvPr>
          <p:cNvSpPr txBox="1"/>
          <p:nvPr/>
        </p:nvSpPr>
        <p:spPr>
          <a:xfrm>
            <a:off x="381001" y="6071356"/>
            <a:ext cx="8229600" cy="646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Helvetica Neue"/>
              </a:rPr>
              <a:t>Investigations – SF’s Minimum Wage ordinance has 365 day target for </a:t>
            </a:r>
          </a:p>
          <a:p>
            <a:pPr marL="0" marR="0" indent="0" algn="l" defTabSz="9144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Helvetica Neue"/>
              </a:rPr>
              <a:t>closure – 86% of cases closed within 365 days in FY 2017</a:t>
            </a:r>
          </a:p>
        </p:txBody>
      </p:sp>
    </p:spTree>
    <p:extLst>
      <p:ext uri="{BB962C8B-B14F-4D97-AF65-F5344CB8AC3E}">
        <p14:creationId xmlns:p14="http://schemas.microsoft.com/office/powerpoint/2010/main" val="55149190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C3EAF-424C-479C-9E21-52D4C2460955}"/>
              </a:ext>
            </a:extLst>
          </p:cNvPr>
          <p:cNvSpPr>
            <a:spLocks noGrp="1"/>
          </p:cNvSpPr>
          <p:nvPr>
            <p:ph type="title"/>
          </p:nvPr>
        </p:nvSpPr>
        <p:spPr/>
        <p:txBody>
          <a:bodyPr/>
          <a:lstStyle/>
          <a:p>
            <a:r>
              <a:rPr lang="en-US" dirty="0"/>
              <a:t>Labor standards implementation at local level </a:t>
            </a:r>
          </a:p>
        </p:txBody>
      </p:sp>
      <p:sp>
        <p:nvSpPr>
          <p:cNvPr id="3" name="Content Placeholder 2">
            <a:extLst>
              <a:ext uri="{FF2B5EF4-FFF2-40B4-BE49-F238E27FC236}">
                <a16:creationId xmlns:a16="http://schemas.microsoft.com/office/drawing/2014/main" id="{A03E3DE6-BC6C-4E66-AD6D-89A5E2F70A8B}"/>
              </a:ext>
            </a:extLst>
          </p:cNvPr>
          <p:cNvSpPr>
            <a:spLocks noGrp="1"/>
          </p:cNvSpPr>
          <p:nvPr>
            <p:ph idx="1"/>
          </p:nvPr>
        </p:nvSpPr>
        <p:spPr/>
        <p:txBody>
          <a:bodyPr>
            <a:normAutofit/>
          </a:bodyPr>
          <a:lstStyle/>
          <a:p>
            <a:r>
              <a:rPr lang="en-US" sz="2800" dirty="0">
                <a:latin typeface="Calibri" panose="020F0502020204030204" pitchFamily="34" charset="0"/>
              </a:rPr>
              <a:t>Reduction of funding at federal level</a:t>
            </a:r>
          </a:p>
          <a:p>
            <a:r>
              <a:rPr lang="en-US" sz="2800" dirty="0">
                <a:latin typeface="Calibri" panose="020F0502020204030204" pitchFamily="34" charset="0"/>
              </a:rPr>
              <a:t>DOL’s removing of administrative guidance</a:t>
            </a:r>
          </a:p>
          <a:p>
            <a:r>
              <a:rPr lang="en-US" sz="2800" dirty="0">
                <a:latin typeface="Calibri" panose="020F0502020204030204" pitchFamily="34" charset="0"/>
              </a:rPr>
              <a:t>Increased vulnerability of vulnerable communities</a:t>
            </a:r>
          </a:p>
          <a:p>
            <a:r>
              <a:rPr lang="en-US" sz="2800" dirty="0">
                <a:latin typeface="Calibri" panose="020F0502020204030204" pitchFamily="34" charset="0"/>
              </a:rPr>
              <a:t>Seattle as Model – Laws, Enforcement, Business Support, Community Support</a:t>
            </a:r>
          </a:p>
          <a:p>
            <a:pPr lvl="1"/>
            <a:r>
              <a:rPr lang="en-US" sz="2800" dirty="0">
                <a:latin typeface="Calibri" panose="020F0502020204030204" pitchFamily="34" charset="0"/>
              </a:rPr>
              <a:t>Technical assistance to over 30 jurisdictions</a:t>
            </a:r>
          </a:p>
          <a:p>
            <a:pPr lvl="1"/>
            <a:r>
              <a:rPr lang="en-US" sz="2800" dirty="0">
                <a:latin typeface="Calibri" panose="020F0502020204030204" pitchFamily="34" charset="0"/>
              </a:rPr>
              <a:t>Visits from/to other jurisdictions</a:t>
            </a:r>
          </a:p>
          <a:p>
            <a:pPr lvl="1"/>
            <a:r>
              <a:rPr lang="en-US" sz="2800" dirty="0">
                <a:latin typeface="Calibri" panose="020F0502020204030204" pitchFamily="34" charset="0"/>
              </a:rPr>
              <a:t>Participation in national policy conversations (e.g. Center for Law and Social Policy)</a:t>
            </a:r>
          </a:p>
        </p:txBody>
      </p:sp>
    </p:spTree>
    <p:extLst>
      <p:ext uri="{BB962C8B-B14F-4D97-AF65-F5344CB8AC3E}">
        <p14:creationId xmlns:p14="http://schemas.microsoft.com/office/powerpoint/2010/main" val="2732383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p:cNvSpPr>
          <p:nvPr>
            <p:ph type="title"/>
          </p:nvPr>
        </p:nvSpPr>
        <p:spPr>
          <a:xfrm>
            <a:off x="-561341" y="2070100"/>
            <a:ext cx="7162801" cy="5642293"/>
          </a:xfrm>
          <a:prstGeom prst="rect">
            <a:avLst/>
          </a:prstGeom>
        </p:spPr>
        <p:txBody>
          <a:bodyPr lIns="0" tIns="0" rIns="0" bIns="0">
            <a:normAutofit/>
          </a:bodyPr>
          <a:lstStyle/>
          <a:p>
            <a:pPr lvl="0" defTabSz="438911">
              <a:defRPr sz="1800" b="0" cap="none" spc="0">
                <a:solidFill>
                  <a:srgbClr val="000000"/>
                </a:solidFill>
              </a:defRPr>
            </a:pPr>
            <a:br>
              <a:rPr b="1" dirty="0"/>
            </a:br>
            <a:br>
              <a:rPr b="1" dirty="0"/>
            </a:br>
            <a:br>
              <a:rPr b="1" dirty="0"/>
            </a:br>
            <a:br>
              <a:rPr b="1" dirty="0"/>
            </a:br>
            <a:br>
              <a:rPr b="1" dirty="0"/>
            </a:br>
            <a:br>
              <a:rPr b="1" dirty="0"/>
            </a:br>
            <a:br>
              <a:rPr b="1" dirty="0"/>
            </a:br>
            <a:br>
              <a:rPr b="1" dirty="0"/>
            </a:br>
            <a:r>
              <a:rPr sz="4400" b="1" cap="all" dirty="0">
                <a:solidFill>
                  <a:srgbClr val="FFFFFF"/>
                </a:solidFill>
                <a:latin typeface="Calibri" panose="020F0502020204030204" pitchFamily="34" charset="0"/>
              </a:rPr>
              <a:t>206-</a:t>
            </a:r>
            <a:r>
              <a:rPr lang="en-US" sz="4400" b="1" cap="all" dirty="0">
                <a:solidFill>
                  <a:srgbClr val="FFFFFF"/>
                </a:solidFill>
                <a:latin typeface="Calibri" panose="020F0502020204030204" pitchFamily="34" charset="0"/>
              </a:rPr>
              <a:t>256-5297</a:t>
            </a:r>
            <a:endParaRPr sz="4400" b="1" cap="all" dirty="0">
              <a:solidFill>
                <a:srgbClr val="FFFFFF"/>
              </a:solidFill>
              <a:latin typeface="Calibri" panose="020F0502020204030204" pitchFamily="34" charset="0"/>
            </a:endParaRPr>
          </a:p>
        </p:txBody>
      </p:sp>
      <p:sp>
        <p:nvSpPr>
          <p:cNvPr id="178" name="Shape 178"/>
          <p:cNvSpPr/>
          <p:nvPr/>
        </p:nvSpPr>
        <p:spPr>
          <a:xfrm>
            <a:off x="0" y="4309537"/>
            <a:ext cx="6629400" cy="128528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r">
              <a:defRPr sz="3800" i="1">
                <a:solidFill>
                  <a:srgbClr val="FCFDF7"/>
                </a:solidFill>
                <a:latin typeface="Franklin Gothic Medium"/>
                <a:ea typeface="Franklin Gothic Medium"/>
                <a:cs typeface="Franklin Gothic Medium"/>
                <a:sym typeface="Franklin Gothic Medium"/>
              </a:defRPr>
            </a:lvl1pPr>
          </a:lstStyle>
          <a:p>
            <a:pPr lvl="0">
              <a:lnSpc>
                <a:spcPct val="114000"/>
              </a:lnSpc>
              <a:spcAft>
                <a:spcPts val="600"/>
              </a:spcAft>
              <a:defRPr sz="1800" b="0" i="0">
                <a:solidFill>
                  <a:srgbClr val="000000"/>
                </a:solidFill>
              </a:defRPr>
            </a:pPr>
            <a:r>
              <a:rPr sz="3800" b="1" i="1" dirty="0">
                <a:solidFill>
                  <a:srgbClr val="FCFDF7"/>
                </a:solidFill>
                <a:latin typeface="Calibri" panose="020F0502020204030204" pitchFamily="34" charset="0"/>
              </a:rPr>
              <a:t>seattle.gov/</a:t>
            </a:r>
            <a:r>
              <a:rPr sz="3800" b="1" i="1" dirty="0" err="1">
                <a:solidFill>
                  <a:srgbClr val="FCFDF7"/>
                </a:solidFill>
                <a:latin typeface="Calibri" panose="020F0502020204030204" pitchFamily="34" charset="0"/>
              </a:rPr>
              <a:t>laborstandard</a:t>
            </a:r>
            <a:r>
              <a:rPr lang="en-US" sz="3800" b="1" i="1" dirty="0" err="1">
                <a:solidFill>
                  <a:srgbClr val="FCFDF7"/>
                </a:solidFill>
                <a:latin typeface="Calibri" panose="020F0502020204030204" pitchFamily="34" charset="0"/>
              </a:rPr>
              <a:t>s</a:t>
            </a:r>
            <a:r>
              <a:rPr lang="en-US" sz="3800" b="1" i="1" dirty="0">
                <a:solidFill>
                  <a:srgbClr val="FCFDF7"/>
                </a:solidFill>
                <a:latin typeface="Calibri" panose="020F0502020204030204" pitchFamily="34" charset="0"/>
              </a:rPr>
              <a:t> </a:t>
            </a:r>
            <a:r>
              <a:rPr lang="en-US" sz="3000" b="1" i="1" dirty="0">
                <a:solidFill>
                  <a:srgbClr val="FCFDF7"/>
                </a:solidFill>
                <a:latin typeface="Calibri" panose="020F0502020204030204" pitchFamily="34" charset="0"/>
              </a:rPr>
              <a:t>laborstandards@seattle.gov</a:t>
            </a:r>
          </a:p>
        </p:txBody>
      </p:sp>
      <p:pic>
        <p:nvPicPr>
          <p:cNvPr id="4" name="Content Placeholder 3"/>
          <p:cNvPicPr>
            <a:picLocks noChangeAspect="1"/>
          </p:cNvPicPr>
          <p:nvPr/>
        </p:nvPicPr>
        <p:blipFill>
          <a:blip r:embed="rId2"/>
          <a:stretch>
            <a:fillRect/>
          </a:stretch>
        </p:blipFill>
        <p:spPr>
          <a:xfrm>
            <a:off x="7213424" y="4774548"/>
            <a:ext cx="1604224" cy="1580531"/>
          </a:xfrm>
          <a:prstGeom prst="rect">
            <a:avLst/>
          </a:prstGeom>
        </p:spPr>
      </p:pic>
      <p:sp>
        <p:nvSpPr>
          <p:cNvPr id="2" name="TextBox 1">
            <a:extLst>
              <a:ext uri="{FF2B5EF4-FFF2-40B4-BE49-F238E27FC236}">
                <a16:creationId xmlns:a16="http://schemas.microsoft.com/office/drawing/2014/main" id="{181F5B42-130D-4B98-8346-12D7F790885E}"/>
              </a:ext>
            </a:extLst>
          </p:cNvPr>
          <p:cNvSpPr txBox="1"/>
          <p:nvPr/>
        </p:nvSpPr>
        <p:spPr>
          <a:xfrm>
            <a:off x="1828800" y="791583"/>
            <a:ext cx="4800600" cy="28007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chemeClr val="bg1"/>
                </a:solidFill>
                <a:effectLst/>
                <a:uFillTx/>
                <a:latin typeface="+mn-lt"/>
                <a:ea typeface="+mn-ea"/>
                <a:cs typeface="+mn-cs"/>
                <a:sym typeface="Helvetica Neue"/>
              </a:rPr>
              <a:t>2018 </a:t>
            </a:r>
          </a:p>
          <a:p>
            <a:pPr marL="0" marR="0" indent="0" algn="l" defTabSz="914400" rtl="0" fontAlgn="auto" latinLnBrk="1"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chemeClr val="bg1"/>
                </a:solidFill>
                <a:effectLst/>
                <a:uFillTx/>
                <a:latin typeface="+mn-lt"/>
                <a:ea typeface="+mn-ea"/>
                <a:cs typeface="+mn-cs"/>
                <a:sym typeface="Helvetica Neue"/>
              </a:rPr>
              <a:t>Onward </a:t>
            </a:r>
          </a:p>
          <a:p>
            <a:pPr marL="0" marR="0" indent="0" algn="l" defTabSz="914400" rtl="0" fontAlgn="auto" latinLnBrk="1"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chemeClr val="bg1"/>
                </a:solidFill>
                <a:effectLst/>
                <a:uFillTx/>
                <a:latin typeface="+mn-lt"/>
                <a:ea typeface="+mn-ea"/>
                <a:cs typeface="+mn-cs"/>
                <a:sym typeface="Helvetica Neue"/>
              </a:rPr>
              <a:t>and </a:t>
            </a:r>
          </a:p>
          <a:p>
            <a:pPr marL="0" marR="0" indent="0" algn="l" defTabSz="914400" rtl="0" fontAlgn="auto" latinLnBrk="1"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chemeClr val="bg1"/>
                </a:solidFill>
                <a:effectLst/>
                <a:uFillTx/>
                <a:latin typeface="+mn-lt"/>
                <a:ea typeface="+mn-ea"/>
                <a:cs typeface="+mn-cs"/>
                <a:sym typeface="Helvetica Neue"/>
              </a:rPr>
              <a:t>Upward!</a:t>
            </a:r>
            <a:endParaRPr kumimoji="0" lang="en-US" sz="1800" b="1" i="0" u="none" strike="noStrike" cap="none" spc="0" normalizeH="0" baseline="0" dirty="0">
              <a:ln>
                <a:noFill/>
              </a:ln>
              <a:solidFill>
                <a:schemeClr val="bg1"/>
              </a:solidFill>
              <a:effectLst/>
              <a:uFillTx/>
              <a:latin typeface="+mn-lt"/>
              <a:ea typeface="+mn-ea"/>
              <a:cs typeface="+mn-cs"/>
              <a:sym typeface="Helvetica Neue"/>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535FC9-D849-4CC5-98ED-CC9F0282BFE0}"/>
              </a:ext>
            </a:extLst>
          </p:cNvPr>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091599" y="0"/>
            <a:ext cx="6833201" cy="6732284"/>
          </a:xfrm>
          <a:prstGeom prst="rect">
            <a:avLst/>
          </a:prstGeom>
        </p:spPr>
      </p:pic>
      <p:sp>
        <p:nvSpPr>
          <p:cNvPr id="4" name="TextBox 3"/>
          <p:cNvSpPr txBox="1"/>
          <p:nvPr/>
        </p:nvSpPr>
        <p:spPr>
          <a:xfrm>
            <a:off x="304800" y="2057400"/>
            <a:ext cx="8534400" cy="418575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R="0" algn="l" defTabSz="914400" rtl="0" fontAlgn="auto" latinLnBrk="1" hangingPunct="0">
              <a:lnSpc>
                <a:spcPct val="100000"/>
              </a:lnSpc>
              <a:spcBef>
                <a:spcPts val="0"/>
              </a:spcBef>
              <a:spcAft>
                <a:spcPts val="1200"/>
              </a:spcAft>
              <a:buClrTx/>
              <a:buSzTx/>
              <a:tabLst/>
            </a:pPr>
            <a:r>
              <a:rPr kumimoji="0" lang="en-US" sz="2800" b="1" i="0" u="none" strike="noStrike" cap="none" spc="0" normalizeH="0" baseline="0" dirty="0">
                <a:ln>
                  <a:noFill/>
                </a:ln>
                <a:solidFill>
                  <a:schemeClr val="tx1">
                    <a:lumMod val="75000"/>
                    <a:lumOff val="25000"/>
                  </a:schemeClr>
                </a:solidFill>
                <a:effectLst/>
                <a:uFillTx/>
                <a:latin typeface="Calibri" panose="020F0502020204030204" pitchFamily="34" charset="0"/>
                <a:sym typeface="Helvetica Neue"/>
              </a:rPr>
              <a:t>Minimum Wage Ordinance</a:t>
            </a:r>
          </a:p>
          <a:p>
            <a:pPr marR="0" algn="l" defTabSz="914400" rtl="0" fontAlgn="auto" latinLnBrk="1" hangingPunct="0">
              <a:lnSpc>
                <a:spcPct val="100000"/>
              </a:lnSpc>
              <a:spcBef>
                <a:spcPts val="0"/>
              </a:spcBef>
              <a:spcAft>
                <a:spcPts val="1200"/>
              </a:spcAft>
              <a:buClrTx/>
              <a:buSzTx/>
              <a:tabLst/>
            </a:pPr>
            <a:r>
              <a:rPr lang="en-US" sz="2800" dirty="0">
                <a:solidFill>
                  <a:schemeClr val="tx1">
                    <a:lumMod val="75000"/>
                    <a:lumOff val="25000"/>
                  </a:schemeClr>
                </a:solidFill>
                <a:latin typeface="Calibri" panose="020F0502020204030204" pitchFamily="34" charset="0"/>
              </a:rPr>
              <a:t>Wage Theft Ordinance</a:t>
            </a:r>
          </a:p>
          <a:p>
            <a:pPr marR="0" algn="l" defTabSz="914400" rtl="0" fontAlgn="auto" latinLnBrk="1" hangingPunct="0">
              <a:lnSpc>
                <a:spcPct val="100000"/>
              </a:lnSpc>
              <a:spcBef>
                <a:spcPts val="0"/>
              </a:spcBef>
              <a:spcAft>
                <a:spcPts val="1200"/>
              </a:spcAft>
              <a:buClrTx/>
              <a:buSzTx/>
              <a:tabLst/>
            </a:pPr>
            <a:r>
              <a:rPr kumimoji="0" lang="en-US" sz="2800" b="1" i="0" u="none" strike="noStrike" cap="none" spc="0" normalizeH="0" baseline="0" dirty="0">
                <a:ln>
                  <a:noFill/>
                </a:ln>
                <a:solidFill>
                  <a:schemeClr val="tx1">
                    <a:lumMod val="75000"/>
                    <a:lumOff val="25000"/>
                  </a:schemeClr>
                </a:solidFill>
                <a:effectLst/>
                <a:uFillTx/>
                <a:latin typeface="Calibri" panose="020F0502020204030204" pitchFamily="34" charset="0"/>
                <a:sym typeface="Helvetica Neue"/>
              </a:rPr>
              <a:t>Paid</a:t>
            </a:r>
            <a:r>
              <a:rPr lang="en-US" sz="2800" dirty="0">
                <a:solidFill>
                  <a:schemeClr val="tx1">
                    <a:lumMod val="75000"/>
                    <a:lumOff val="25000"/>
                  </a:schemeClr>
                </a:solidFill>
                <a:latin typeface="Calibri" panose="020F0502020204030204" pitchFamily="34" charset="0"/>
              </a:rPr>
              <a:t> Sick and Safe Time Ordinance</a:t>
            </a:r>
          </a:p>
          <a:p>
            <a:pPr marR="0" algn="l" defTabSz="914400" rtl="0" fontAlgn="auto" latinLnBrk="1" hangingPunct="0">
              <a:lnSpc>
                <a:spcPct val="100000"/>
              </a:lnSpc>
              <a:spcBef>
                <a:spcPts val="0"/>
              </a:spcBef>
              <a:spcAft>
                <a:spcPts val="1200"/>
              </a:spcAft>
              <a:buClrTx/>
              <a:buSzTx/>
              <a:tabLst/>
            </a:pPr>
            <a:r>
              <a:rPr kumimoji="0" lang="en-US" sz="2800" b="1" i="0" u="none" strike="noStrike" cap="none" spc="0" normalizeH="0" baseline="0" dirty="0">
                <a:ln>
                  <a:noFill/>
                </a:ln>
                <a:solidFill>
                  <a:schemeClr val="tx1">
                    <a:lumMod val="75000"/>
                    <a:lumOff val="25000"/>
                  </a:schemeClr>
                </a:solidFill>
                <a:effectLst/>
                <a:uFillTx/>
                <a:latin typeface="Calibri" panose="020F0502020204030204" pitchFamily="34" charset="0"/>
                <a:sym typeface="Helvetica Neue"/>
              </a:rPr>
              <a:t>Fair Chance Employment Ordinance</a:t>
            </a:r>
          </a:p>
          <a:p>
            <a:pPr marR="0" algn="l" defTabSz="914400" rtl="0" fontAlgn="auto" latinLnBrk="1" hangingPunct="0">
              <a:lnSpc>
                <a:spcPct val="100000"/>
              </a:lnSpc>
              <a:spcBef>
                <a:spcPts val="0"/>
              </a:spcBef>
              <a:spcAft>
                <a:spcPts val="1200"/>
              </a:spcAft>
              <a:buClrTx/>
              <a:buSzTx/>
              <a:tabLst/>
            </a:pPr>
            <a:r>
              <a:rPr lang="en-US" sz="2800" dirty="0">
                <a:solidFill>
                  <a:schemeClr val="tx1">
                    <a:lumMod val="75000"/>
                    <a:lumOff val="25000"/>
                  </a:schemeClr>
                </a:solidFill>
                <a:latin typeface="Calibri" panose="020F0502020204030204" pitchFamily="34" charset="0"/>
              </a:rPr>
              <a:t>Secure Scheduling Ordinance</a:t>
            </a:r>
          </a:p>
          <a:p>
            <a:pPr marR="0" algn="l" defTabSz="914400" rtl="0" fontAlgn="auto" latinLnBrk="1" hangingPunct="0">
              <a:lnSpc>
                <a:spcPct val="100000"/>
              </a:lnSpc>
              <a:spcBef>
                <a:spcPts val="0"/>
              </a:spcBef>
              <a:spcAft>
                <a:spcPts val="1200"/>
              </a:spcAft>
              <a:buClrTx/>
              <a:buSzTx/>
              <a:tabLst/>
            </a:pPr>
            <a:r>
              <a:rPr lang="en-US" sz="2800" dirty="0">
                <a:solidFill>
                  <a:schemeClr val="tx1">
                    <a:lumMod val="75000"/>
                    <a:lumOff val="25000"/>
                  </a:schemeClr>
                </a:solidFill>
                <a:latin typeface="Calibri" panose="020F0502020204030204" pitchFamily="34" charset="0"/>
              </a:rPr>
              <a:t>Hotel Employees Health and Safety</a:t>
            </a:r>
          </a:p>
          <a:p>
            <a:pPr marR="0" algn="l" defTabSz="914400" rtl="0" fontAlgn="auto" latinLnBrk="1" hangingPunct="0">
              <a:lnSpc>
                <a:spcPct val="100000"/>
              </a:lnSpc>
              <a:spcBef>
                <a:spcPts val="0"/>
              </a:spcBef>
              <a:spcAft>
                <a:spcPts val="1200"/>
              </a:spcAft>
              <a:buClrTx/>
              <a:buSzTx/>
              <a:tabLst/>
            </a:pPr>
            <a:r>
              <a:rPr lang="en-US" sz="2800" dirty="0">
                <a:solidFill>
                  <a:schemeClr val="tx1">
                    <a:lumMod val="75000"/>
                    <a:lumOff val="25000"/>
                  </a:schemeClr>
                </a:solidFill>
                <a:latin typeface="Calibri" panose="020F0502020204030204" pitchFamily="34" charset="0"/>
              </a:rPr>
              <a:t>	 Initiative Ordinance</a:t>
            </a:r>
            <a:endParaRPr kumimoji="0" lang="en-US" sz="2800" b="1" i="0" u="none" strike="noStrike" cap="none" spc="0" normalizeH="0" baseline="0" dirty="0">
              <a:ln>
                <a:noFill/>
              </a:ln>
              <a:solidFill>
                <a:schemeClr val="tx1">
                  <a:lumMod val="75000"/>
                  <a:lumOff val="25000"/>
                </a:schemeClr>
              </a:solidFill>
              <a:effectLst/>
              <a:uFillTx/>
              <a:latin typeface="Calibri" panose="020F0502020204030204" pitchFamily="34" charset="0"/>
              <a:sym typeface="Helvetica Neue"/>
            </a:endParaRPr>
          </a:p>
        </p:txBody>
      </p:sp>
      <p:sp>
        <p:nvSpPr>
          <p:cNvPr id="2" name="TextBox 1">
            <a:extLst>
              <a:ext uri="{FF2B5EF4-FFF2-40B4-BE49-F238E27FC236}">
                <a16:creationId xmlns:a16="http://schemas.microsoft.com/office/drawing/2014/main" id="{EA48A10A-4143-4B00-91D9-B1406C86FF0B}"/>
              </a:ext>
            </a:extLst>
          </p:cNvPr>
          <p:cNvSpPr txBox="1"/>
          <p:nvPr/>
        </p:nvSpPr>
        <p:spPr>
          <a:xfrm>
            <a:off x="685800" y="838200"/>
            <a:ext cx="8001000" cy="70788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just" defTabSz="914400" rtl="0" fontAlgn="auto" latinLnBrk="1" hangingPunct="0">
              <a:lnSpc>
                <a:spcPct val="100000"/>
              </a:lnSpc>
              <a:spcBef>
                <a:spcPts val="0"/>
              </a:spcBef>
              <a:spcAft>
                <a:spcPts val="0"/>
              </a:spcAft>
              <a:buClrTx/>
              <a:buSzTx/>
              <a:buFontTx/>
              <a:buNone/>
              <a:tabLst/>
            </a:pPr>
            <a:r>
              <a:rPr lang="en-US" sz="4000" dirty="0">
                <a:solidFill>
                  <a:srgbClr val="C00000"/>
                </a:solidFill>
              </a:rPr>
              <a:t>Labor Standards Enforcement</a:t>
            </a:r>
            <a:endParaRPr kumimoji="0" lang="en-US" sz="4000" b="1" i="0" u="none" strike="noStrike" cap="none" spc="0" normalizeH="0" baseline="0" dirty="0">
              <a:ln>
                <a:noFill/>
              </a:ln>
              <a:solidFill>
                <a:srgbClr val="C00000"/>
              </a:solidFill>
              <a:effectLst/>
              <a:uFillTx/>
              <a:latin typeface="+mn-lt"/>
              <a:ea typeface="+mn-ea"/>
              <a:cs typeface="+mn-cs"/>
              <a:sym typeface="Helvetica Neue"/>
            </a:endParaRPr>
          </a:p>
        </p:txBody>
      </p:sp>
      <p:pic>
        <p:nvPicPr>
          <p:cNvPr id="6" name="Picture 5">
            <a:extLst>
              <a:ext uri="{FF2B5EF4-FFF2-40B4-BE49-F238E27FC236}">
                <a16:creationId xmlns:a16="http://schemas.microsoft.com/office/drawing/2014/main" id="{AA02A7E6-308A-47A1-8E08-17688E855B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2398" y="1752600"/>
            <a:ext cx="2896802" cy="4495838"/>
          </a:xfrm>
          <a:prstGeom prst="rect">
            <a:avLst/>
          </a:prstGeom>
        </p:spPr>
      </p:pic>
    </p:spTree>
    <p:extLst>
      <p:ext uri="{BB962C8B-B14F-4D97-AF65-F5344CB8AC3E}">
        <p14:creationId xmlns:p14="http://schemas.microsoft.com/office/powerpoint/2010/main" val="271810690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194211E-324A-4952-A94C-6D570F3D1557}"/>
              </a:ext>
            </a:extLst>
          </p:cNvPr>
          <p:cNvSpPr txBox="1"/>
          <p:nvPr/>
        </p:nvSpPr>
        <p:spPr>
          <a:xfrm>
            <a:off x="304799" y="2368658"/>
            <a:ext cx="8305801" cy="4108342"/>
          </a:xfrm>
          <a:prstGeom prst="rect">
            <a:avLst/>
          </a:prstGeom>
          <a:solidFill>
            <a:srgbClr val="C0000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1" i="0" u="none" strike="noStrike" cap="none" spc="0" normalizeH="0" baseline="0" dirty="0">
              <a:ln>
                <a:noFill/>
              </a:ln>
              <a:solidFill>
                <a:srgbClr val="000000"/>
              </a:solidFill>
              <a:effectLst/>
              <a:uFillTx/>
              <a:latin typeface="+mn-lt"/>
              <a:ea typeface="+mn-ea"/>
              <a:cs typeface="+mn-cs"/>
              <a:sym typeface="Helvetica Neue"/>
            </a:endParaRPr>
          </a:p>
        </p:txBody>
      </p:sp>
      <p:pic>
        <p:nvPicPr>
          <p:cNvPr id="7" name="Picture 6">
            <a:extLst>
              <a:ext uri="{FF2B5EF4-FFF2-40B4-BE49-F238E27FC236}">
                <a16:creationId xmlns:a16="http://schemas.microsoft.com/office/drawing/2014/main" id="{940C3F5A-91A8-4013-9981-C88B40878F6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94693" y="2562889"/>
            <a:ext cx="8330220" cy="3646737"/>
          </a:xfrm>
          <a:prstGeom prst="rect">
            <a:avLst/>
          </a:prstGeom>
        </p:spPr>
      </p:pic>
      <p:sp>
        <p:nvSpPr>
          <p:cNvPr id="9" name="TextBox 8">
            <a:extLst>
              <a:ext uri="{FF2B5EF4-FFF2-40B4-BE49-F238E27FC236}">
                <a16:creationId xmlns:a16="http://schemas.microsoft.com/office/drawing/2014/main" id="{8150FAD9-7EF0-4C75-8CA1-C6C0DA08161B}"/>
              </a:ext>
            </a:extLst>
          </p:cNvPr>
          <p:cNvSpPr txBox="1"/>
          <p:nvPr/>
        </p:nvSpPr>
        <p:spPr>
          <a:xfrm>
            <a:off x="1752600" y="795836"/>
            <a:ext cx="7391399" cy="120032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sz="3600" dirty="0">
                <a:solidFill>
                  <a:schemeClr val="tx1"/>
                </a:solidFill>
                <a:latin typeface="Calibri" panose="020F0502020204030204" pitchFamily="34" charset="0"/>
              </a:rPr>
              <a:t>Community &amp; Business Organizations Outreach and Education Partners</a:t>
            </a:r>
            <a:endParaRPr kumimoji="0" lang="en-US" sz="3600" b="1" i="0" u="none" strike="noStrike" cap="none" spc="0" normalizeH="0" baseline="0" dirty="0">
              <a:ln>
                <a:noFill/>
              </a:ln>
              <a:solidFill>
                <a:schemeClr val="tx1"/>
              </a:solidFill>
              <a:effectLst/>
              <a:uFillTx/>
              <a:latin typeface="Calibri" panose="020F0502020204030204" pitchFamily="34" charset="0"/>
              <a:sym typeface="Helvetica Neue"/>
            </a:endParaRPr>
          </a:p>
        </p:txBody>
      </p:sp>
      <p:pic>
        <p:nvPicPr>
          <p:cNvPr id="12" name="Picture 11">
            <a:extLst>
              <a:ext uri="{FF2B5EF4-FFF2-40B4-BE49-F238E27FC236}">
                <a16:creationId xmlns:a16="http://schemas.microsoft.com/office/drawing/2014/main" id="{5BF17097-1B35-4EC7-B741-058729FD2E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799" y="624561"/>
            <a:ext cx="1392160" cy="1371600"/>
          </a:xfrm>
          <a:prstGeom prst="rect">
            <a:avLst/>
          </a:prstGeom>
        </p:spPr>
      </p:pic>
    </p:spTree>
    <p:extLst>
      <p:ext uri="{BB962C8B-B14F-4D97-AF65-F5344CB8AC3E}">
        <p14:creationId xmlns:p14="http://schemas.microsoft.com/office/powerpoint/2010/main" val="242705530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F7AB78-A64F-4A27-97DA-19FA6FA2C70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5018937" y="2989126"/>
            <a:ext cx="3599017" cy="2743200"/>
          </a:xfrm>
          <a:prstGeom prst="rect">
            <a:avLst/>
          </a:prstGeom>
        </p:spPr>
      </p:pic>
      <p:pic>
        <p:nvPicPr>
          <p:cNvPr id="3" name="Picture 2">
            <a:extLst>
              <a:ext uri="{FF2B5EF4-FFF2-40B4-BE49-F238E27FC236}">
                <a16:creationId xmlns:a16="http://schemas.microsoft.com/office/drawing/2014/main" id="{3CD8A116-D0BD-4C96-B028-A9706C2B08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0954" y="1362079"/>
            <a:ext cx="2638425" cy="2364461"/>
          </a:xfrm>
          <a:prstGeom prst="rect">
            <a:avLst/>
          </a:prstGeom>
        </p:spPr>
      </p:pic>
      <p:sp>
        <p:nvSpPr>
          <p:cNvPr id="9" name="TextBox 8">
            <a:extLst>
              <a:ext uri="{FF2B5EF4-FFF2-40B4-BE49-F238E27FC236}">
                <a16:creationId xmlns:a16="http://schemas.microsoft.com/office/drawing/2014/main" id="{8150FAD9-7EF0-4C75-8CA1-C6C0DA08161B}"/>
              </a:ext>
            </a:extLst>
          </p:cNvPr>
          <p:cNvSpPr txBox="1"/>
          <p:nvPr/>
        </p:nvSpPr>
        <p:spPr>
          <a:xfrm>
            <a:off x="1828800" y="762000"/>
            <a:ext cx="7086600" cy="70788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sz="4000" dirty="0">
                <a:solidFill>
                  <a:schemeClr val="tx1"/>
                </a:solidFill>
                <a:latin typeface="Calibri" panose="020F0502020204030204" pitchFamily="34" charset="0"/>
              </a:rPr>
              <a:t>OLS Personalized Assistance</a:t>
            </a:r>
            <a:endParaRPr kumimoji="0" lang="en-US" sz="4000" b="1" i="0" u="none" strike="noStrike" cap="none" spc="0" normalizeH="0" baseline="0" dirty="0">
              <a:ln>
                <a:noFill/>
              </a:ln>
              <a:solidFill>
                <a:schemeClr val="tx1"/>
              </a:solidFill>
              <a:effectLst/>
              <a:uFillTx/>
              <a:latin typeface="Calibri" panose="020F0502020204030204" pitchFamily="34" charset="0"/>
              <a:sym typeface="Helvetica Neue"/>
            </a:endParaRPr>
          </a:p>
        </p:txBody>
      </p:sp>
      <p:pic>
        <p:nvPicPr>
          <p:cNvPr id="12" name="Picture 11">
            <a:extLst>
              <a:ext uri="{FF2B5EF4-FFF2-40B4-BE49-F238E27FC236}">
                <a16:creationId xmlns:a16="http://schemas.microsoft.com/office/drawing/2014/main" id="{5BF17097-1B35-4EC7-B741-058729FD2E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799" y="624561"/>
            <a:ext cx="1392160" cy="1371600"/>
          </a:xfrm>
          <a:prstGeom prst="rect">
            <a:avLst/>
          </a:prstGeom>
        </p:spPr>
      </p:pic>
      <p:sp>
        <p:nvSpPr>
          <p:cNvPr id="8" name="Shape 150">
            <a:extLst>
              <a:ext uri="{FF2B5EF4-FFF2-40B4-BE49-F238E27FC236}">
                <a16:creationId xmlns:a16="http://schemas.microsoft.com/office/drawing/2014/main" id="{EA4BCAA9-602F-4769-9DA9-59CACFA324A5}"/>
              </a:ext>
            </a:extLst>
          </p:cNvPr>
          <p:cNvSpPr txBox="1">
            <a:spLocks/>
          </p:cNvSpPr>
          <p:nvPr/>
        </p:nvSpPr>
        <p:spPr>
          <a:xfrm>
            <a:off x="276224" y="2984363"/>
            <a:ext cx="4742713" cy="3211459"/>
          </a:xfrm>
          <a:prstGeom prst="rect">
            <a:avLst/>
          </a:prstGeom>
        </p:spPr>
        <p:txBody>
          <a:bodyPr>
            <a:normAutofit/>
          </a:bodyPr>
          <a:lstStyle>
            <a:lvl1pPr marL="274320" indent="-228600">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1pPr>
            <a:lvl2pPr marL="568959" indent="-203198">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2pPr>
            <a:lvl3pPr marL="868680" indent="-228600">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3pPr>
            <a:lvl4pPr marL="1175657" indent="-261257">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4pPr>
            <a:lvl5pPr marL="1378633" indent="-281352">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5pPr>
            <a:lvl6pPr marL="1676400" indent="-304800">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6pPr>
            <a:lvl7pPr marL="1950718"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7pPr>
            <a:lvl8pPr marL="2225038"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8pPr>
            <a:lvl9pPr marL="2499359"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9pPr>
          </a:lstStyle>
          <a:p>
            <a:pPr marL="45720" indent="0">
              <a:lnSpc>
                <a:spcPct val="114000"/>
              </a:lnSpc>
              <a:spcBef>
                <a:spcPts val="0"/>
              </a:spcBef>
              <a:buClr>
                <a:srgbClr val="C00000"/>
              </a:buClr>
              <a:buNone/>
            </a:pPr>
            <a:r>
              <a:rPr lang="en-US" sz="1900" dirty="0">
                <a:solidFill>
                  <a:srgbClr val="C00000"/>
                </a:solidFill>
                <a:latin typeface="Calibri" panose="020F0502020204030204" pitchFamily="34" charset="0"/>
              </a:rPr>
              <a:t>Business.laborstandards@seattle.gov</a:t>
            </a:r>
          </a:p>
          <a:p>
            <a:pPr>
              <a:lnSpc>
                <a:spcPct val="114000"/>
              </a:lnSpc>
              <a:spcBef>
                <a:spcPts val="0"/>
              </a:spcBef>
              <a:buClr>
                <a:srgbClr val="C00000"/>
              </a:buClr>
              <a:buFont typeface="Wingdings" panose="05000000000000000000" pitchFamily="2" charset="2"/>
              <a:buChar char="v"/>
            </a:pPr>
            <a:r>
              <a:rPr lang="en-US" sz="1800" dirty="0">
                <a:solidFill>
                  <a:schemeClr val="tx1">
                    <a:lumMod val="75000"/>
                    <a:lumOff val="25000"/>
                  </a:schemeClr>
                </a:solidFill>
                <a:latin typeface="Calibri" panose="020F0502020204030204" pitchFamily="34" charset="0"/>
              </a:rPr>
              <a:t>Darius Foster, Business Liaison</a:t>
            </a:r>
          </a:p>
          <a:p>
            <a:pPr>
              <a:lnSpc>
                <a:spcPct val="114000"/>
              </a:lnSpc>
              <a:spcBef>
                <a:spcPts val="0"/>
              </a:spcBef>
              <a:buClr>
                <a:srgbClr val="C00000"/>
              </a:buClr>
              <a:buFont typeface="Wingdings" panose="05000000000000000000" pitchFamily="2" charset="2"/>
              <a:buChar char="v"/>
            </a:pPr>
            <a:r>
              <a:rPr lang="en-US" sz="1800" dirty="0">
                <a:solidFill>
                  <a:schemeClr val="tx1">
                    <a:lumMod val="75000"/>
                    <a:lumOff val="25000"/>
                  </a:schemeClr>
                </a:solidFill>
                <a:latin typeface="Calibri" panose="020F0502020204030204" pitchFamily="34" charset="0"/>
              </a:rPr>
              <a:t>Kerem Levitas, Business Liaison </a:t>
            </a:r>
          </a:p>
          <a:p>
            <a:pPr>
              <a:lnSpc>
                <a:spcPct val="114000"/>
              </a:lnSpc>
              <a:spcBef>
                <a:spcPts val="0"/>
              </a:spcBef>
              <a:buClr>
                <a:srgbClr val="C00000"/>
              </a:buClr>
              <a:buFont typeface="Wingdings" panose="05000000000000000000" pitchFamily="2" charset="2"/>
              <a:buChar char="v"/>
            </a:pPr>
            <a:r>
              <a:rPr lang="en-US" sz="1800" dirty="0">
                <a:solidFill>
                  <a:schemeClr val="tx1">
                    <a:lumMod val="75000"/>
                    <a:lumOff val="25000"/>
                  </a:schemeClr>
                </a:solidFill>
                <a:latin typeface="Calibri" panose="020F0502020204030204" pitchFamily="34" charset="0"/>
              </a:rPr>
              <a:t>Jenee Jahn, Policy Analyst</a:t>
            </a:r>
          </a:p>
          <a:p>
            <a:pPr>
              <a:lnSpc>
                <a:spcPct val="114000"/>
              </a:lnSpc>
              <a:spcBef>
                <a:spcPts val="0"/>
              </a:spcBef>
              <a:buClr>
                <a:srgbClr val="C00000"/>
              </a:buClr>
              <a:buFont typeface="Wingdings" panose="05000000000000000000" pitchFamily="2" charset="2"/>
              <a:buChar char="v"/>
            </a:pPr>
            <a:r>
              <a:rPr lang="en-US" sz="1800" dirty="0">
                <a:solidFill>
                  <a:schemeClr val="tx1">
                    <a:lumMod val="75000"/>
                    <a:lumOff val="25000"/>
                  </a:schemeClr>
                </a:solidFill>
                <a:latin typeface="Calibri" panose="020F0502020204030204" pitchFamily="34" charset="0"/>
              </a:rPr>
              <a:t>Karina Bull, </a:t>
            </a:r>
            <a:r>
              <a:rPr lang="en-US" sz="1800" dirty="0">
                <a:solidFill>
                  <a:schemeClr val="tx2">
                    <a:lumMod val="75000"/>
                  </a:schemeClr>
                </a:solidFill>
                <a:latin typeface="Calibri" panose="020F0502020204030204" pitchFamily="34" charset="0"/>
              </a:rPr>
              <a:t>Policy Manager</a:t>
            </a:r>
            <a:endParaRPr lang="en-US" sz="1800" dirty="0">
              <a:solidFill>
                <a:schemeClr val="tx1">
                  <a:lumMod val="75000"/>
                  <a:lumOff val="25000"/>
                </a:schemeClr>
              </a:solidFill>
              <a:latin typeface="Calibri" panose="020F0502020204030204" pitchFamily="34" charset="0"/>
            </a:endParaRPr>
          </a:p>
          <a:p>
            <a:pPr marL="45720" indent="0">
              <a:lnSpc>
                <a:spcPct val="114000"/>
              </a:lnSpc>
              <a:spcBef>
                <a:spcPts val="0"/>
              </a:spcBef>
              <a:buClr>
                <a:srgbClr val="C00000"/>
              </a:buClr>
              <a:buNone/>
            </a:pPr>
            <a:endParaRPr lang="en-US" sz="1800" dirty="0">
              <a:solidFill>
                <a:schemeClr val="tx2">
                  <a:lumMod val="75000"/>
                </a:schemeClr>
              </a:solidFill>
              <a:latin typeface="Calibri" panose="020F0502020204030204" pitchFamily="34" charset="0"/>
            </a:endParaRPr>
          </a:p>
          <a:p>
            <a:pPr marL="45720" indent="0">
              <a:lnSpc>
                <a:spcPct val="114000"/>
              </a:lnSpc>
              <a:spcBef>
                <a:spcPts val="0"/>
              </a:spcBef>
              <a:buClr>
                <a:srgbClr val="C00000"/>
              </a:buClr>
              <a:buNone/>
            </a:pPr>
            <a:r>
              <a:rPr lang="en-US" sz="1900" dirty="0">
                <a:solidFill>
                  <a:srgbClr val="C00000"/>
                </a:solidFill>
                <a:latin typeface="Calibri" panose="020F0502020204030204" pitchFamily="34" charset="0"/>
              </a:rPr>
              <a:t>Workers.laborstandards@seattle.gov</a:t>
            </a:r>
          </a:p>
          <a:p>
            <a:pPr>
              <a:lnSpc>
                <a:spcPct val="114000"/>
              </a:lnSpc>
              <a:spcBef>
                <a:spcPts val="0"/>
              </a:spcBef>
              <a:buClr>
                <a:srgbClr val="C00000"/>
              </a:buClr>
              <a:buFont typeface="Wingdings" panose="05000000000000000000" pitchFamily="2" charset="2"/>
              <a:buChar char="v"/>
            </a:pPr>
            <a:r>
              <a:rPr lang="en-US" sz="1800" dirty="0">
                <a:solidFill>
                  <a:schemeClr val="tx1">
                    <a:lumMod val="75000"/>
                    <a:lumOff val="25000"/>
                  </a:schemeClr>
                </a:solidFill>
                <a:latin typeface="Calibri" panose="020F0502020204030204" pitchFamily="34" charset="0"/>
              </a:rPr>
              <a:t>Claudia Alexandra Paras, Community Liaison</a:t>
            </a:r>
          </a:p>
          <a:p>
            <a:pPr marL="45720" indent="0">
              <a:spcBef>
                <a:spcPts val="0"/>
              </a:spcBef>
              <a:buClr>
                <a:srgbClr val="C00000"/>
              </a:buClr>
              <a:buNone/>
            </a:pPr>
            <a:endParaRPr lang="en-US" sz="1800" dirty="0">
              <a:solidFill>
                <a:schemeClr val="tx2">
                  <a:lumMod val="75000"/>
                </a:schemeClr>
              </a:solidFill>
              <a:latin typeface="Calibri" panose="020F0502020204030204" pitchFamily="34" charset="0"/>
            </a:endParaRPr>
          </a:p>
          <a:p>
            <a:pPr marL="365760" indent="0">
              <a:spcBef>
                <a:spcPts val="0"/>
              </a:spcBef>
              <a:buFont typeface="Helvetica"/>
              <a:buNone/>
            </a:pPr>
            <a:endParaRPr lang="en-US" sz="1800" dirty="0">
              <a:latin typeface="Calibri" panose="020F0502020204030204" pitchFamily="34" charset="0"/>
            </a:endParaRPr>
          </a:p>
          <a:p>
            <a:pPr marL="45720" indent="0">
              <a:spcBef>
                <a:spcPts val="0"/>
              </a:spcBef>
              <a:spcAft>
                <a:spcPts val="600"/>
              </a:spcAft>
              <a:buFont typeface="Helvetica"/>
              <a:buNone/>
            </a:pPr>
            <a:endParaRPr lang="en-US" sz="2400" dirty="0">
              <a:latin typeface="Calibri" panose="020F0502020204030204" pitchFamily="34" charset="0"/>
            </a:endParaRPr>
          </a:p>
          <a:p>
            <a:pPr marL="45720" indent="0">
              <a:spcBef>
                <a:spcPts val="0"/>
              </a:spcBef>
              <a:spcAft>
                <a:spcPts val="600"/>
              </a:spcAft>
              <a:buFont typeface="Helvetica"/>
              <a:buNone/>
            </a:pPr>
            <a:endParaRPr lang="en-US" sz="2400" dirty="0">
              <a:latin typeface="Calibri" panose="020F0502020204030204" pitchFamily="34" charset="0"/>
            </a:endParaRPr>
          </a:p>
          <a:p>
            <a:endParaRPr lang="en-US" dirty="0"/>
          </a:p>
          <a:p>
            <a:endParaRPr lang="en-US" dirty="0"/>
          </a:p>
          <a:p>
            <a:endParaRPr lang="en-US" dirty="0"/>
          </a:p>
          <a:p>
            <a:endParaRPr lang="en-US" dirty="0"/>
          </a:p>
        </p:txBody>
      </p:sp>
      <p:sp>
        <p:nvSpPr>
          <p:cNvPr id="11" name="TextBox 10">
            <a:extLst>
              <a:ext uri="{FF2B5EF4-FFF2-40B4-BE49-F238E27FC236}">
                <a16:creationId xmlns:a16="http://schemas.microsoft.com/office/drawing/2014/main" id="{4BE40843-3A67-470E-9B41-E245A01C4599}"/>
              </a:ext>
            </a:extLst>
          </p:cNvPr>
          <p:cNvSpPr txBox="1"/>
          <p:nvPr/>
        </p:nvSpPr>
        <p:spPr>
          <a:xfrm>
            <a:off x="6215063" y="1871591"/>
            <a:ext cx="4495800" cy="923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5200" b="1" i="0" u="none" strike="noStrike" cap="none" spc="0" normalizeH="0" baseline="0" dirty="0">
                <a:ln>
                  <a:noFill/>
                </a:ln>
                <a:solidFill>
                  <a:schemeClr val="tx1">
                    <a:lumMod val="75000"/>
                    <a:lumOff val="25000"/>
                  </a:schemeClr>
                </a:solidFill>
                <a:effectLst/>
                <a:uFillTx/>
                <a:latin typeface="Calibri" panose="020F0502020204030204" pitchFamily="34" charset="0"/>
                <a:sym typeface="Helvetica Neue"/>
              </a:rPr>
              <a:t>Ask us!</a:t>
            </a:r>
          </a:p>
        </p:txBody>
      </p:sp>
      <p:sp>
        <p:nvSpPr>
          <p:cNvPr id="4" name="TextBox 3">
            <a:extLst>
              <a:ext uri="{FF2B5EF4-FFF2-40B4-BE49-F238E27FC236}">
                <a16:creationId xmlns:a16="http://schemas.microsoft.com/office/drawing/2014/main" id="{F2989E21-1947-4F14-8480-F4C1C40F3B3D}"/>
              </a:ext>
            </a:extLst>
          </p:cNvPr>
          <p:cNvSpPr txBox="1"/>
          <p:nvPr/>
        </p:nvSpPr>
        <p:spPr>
          <a:xfrm>
            <a:off x="1828800" y="1310149"/>
            <a:ext cx="4231691" cy="70788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rgbClr val="000000"/>
                </a:solidFill>
                <a:effectLst/>
                <a:uFillTx/>
                <a:latin typeface="Calibri" panose="020F0502020204030204" pitchFamily="34" charset="0"/>
                <a:sym typeface="Helvetica Neue"/>
              </a:rPr>
              <a:t>206-256-5297</a:t>
            </a:r>
          </a:p>
        </p:txBody>
      </p:sp>
    </p:spTree>
    <p:extLst>
      <p:ext uri="{BB962C8B-B14F-4D97-AF65-F5344CB8AC3E}">
        <p14:creationId xmlns:p14="http://schemas.microsoft.com/office/powerpoint/2010/main" val="199551678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71438"/>
            <a:ext cx="8991198" cy="1671638"/>
          </a:xfrm>
        </p:spPr>
        <p:txBody>
          <a:bodyPr/>
          <a:lstStyle/>
          <a:p>
            <a:r>
              <a:rPr lang="en-US" sz="4400" dirty="0">
                <a:solidFill>
                  <a:srgbClr val="002060"/>
                </a:solidFill>
                <a:latin typeface="Calibri" panose="020F0502020204030204" pitchFamily="34" charset="0"/>
              </a:rPr>
              <a:t>OLS HISTORY</a:t>
            </a:r>
          </a:p>
        </p:txBody>
      </p:sp>
      <p:graphicFrame>
        <p:nvGraphicFramePr>
          <p:cNvPr id="6" name="Content Placeholder 4"/>
          <p:cNvGraphicFramePr>
            <a:graphicFrameLocks/>
          </p:cNvGraphicFramePr>
          <p:nvPr>
            <p:extLst>
              <p:ext uri="{D42A27DB-BD31-4B8C-83A1-F6EECF244321}">
                <p14:modId xmlns:p14="http://schemas.microsoft.com/office/powerpoint/2010/main" val="311714983"/>
              </p:ext>
            </p:extLst>
          </p:nvPr>
        </p:nvGraphicFramePr>
        <p:xfrm>
          <a:off x="152061" y="1295400"/>
          <a:ext cx="8839137" cy="5448945"/>
        </p:xfrm>
        <a:graphic>
          <a:graphicData uri="http://schemas.openxmlformats.org/drawingml/2006/table">
            <a:tbl>
              <a:tblPr firstRow="1" firstCol="1" bandRow="1">
                <a:tableStyleId>{5C22544A-7EE6-4342-B048-85BDC9FD1C3A}</a:tableStyleId>
              </a:tblPr>
              <a:tblGrid>
                <a:gridCol w="1290210">
                  <a:extLst>
                    <a:ext uri="{9D8B030D-6E8A-4147-A177-3AD203B41FA5}">
                      <a16:colId xmlns:a16="http://schemas.microsoft.com/office/drawing/2014/main" val="2722088738"/>
                    </a:ext>
                  </a:extLst>
                </a:gridCol>
                <a:gridCol w="7548927">
                  <a:extLst>
                    <a:ext uri="{9D8B030D-6E8A-4147-A177-3AD203B41FA5}">
                      <a16:colId xmlns:a16="http://schemas.microsoft.com/office/drawing/2014/main" val="1664378340"/>
                    </a:ext>
                  </a:extLst>
                </a:gridCol>
              </a:tblGrid>
              <a:tr h="576574">
                <a:tc>
                  <a:txBody>
                    <a:bodyPr/>
                    <a:lstStyle/>
                    <a:p>
                      <a:pPr marL="0" marR="0">
                        <a:lnSpc>
                          <a:spcPct val="115000"/>
                        </a:lnSpc>
                        <a:spcBef>
                          <a:spcPts val="0"/>
                        </a:spcBef>
                        <a:spcAft>
                          <a:spcPts val="0"/>
                        </a:spcAft>
                      </a:pPr>
                      <a:r>
                        <a:rPr lang="en-US" sz="1600" b="1" i="0" baseline="0">
                          <a:effectLst/>
                          <a:latin typeface="Calibri" panose="020F0502020204030204" pitchFamily="34" charset="0"/>
                        </a:rPr>
                        <a:t>2012</a:t>
                      </a:r>
                      <a:endParaRPr lang="en-US" sz="1600" b="1" i="0" baseline="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solidFill>
                      <a:srgbClr val="002060"/>
                    </a:solidFill>
                  </a:tcPr>
                </a:tc>
                <a:tc>
                  <a:txBody>
                    <a:bodyPr/>
                    <a:lstStyle/>
                    <a:p>
                      <a:pPr marL="0" marR="0" algn="l">
                        <a:lnSpc>
                          <a:spcPct val="115000"/>
                        </a:lnSpc>
                        <a:spcBef>
                          <a:spcPts val="0"/>
                        </a:spcBef>
                        <a:spcAft>
                          <a:spcPts val="0"/>
                        </a:spcAft>
                      </a:pPr>
                      <a:r>
                        <a:rPr lang="en-US" sz="1600" b="1" i="0" dirty="0">
                          <a:solidFill>
                            <a:schemeClr val="tx1"/>
                          </a:solidFill>
                          <a:effectLst/>
                          <a:latin typeface="Calibri" panose="020F0502020204030204" pitchFamily="34" charset="0"/>
                        </a:rPr>
                        <a:t>First Labor Standard in Seattle</a:t>
                      </a:r>
                      <a:endParaRPr lang="en-US" sz="1600" b="1" i="0" baseline="0" dirty="0">
                        <a:solidFill>
                          <a:schemeClr val="tx1"/>
                        </a:solidFill>
                        <a:effectLst/>
                        <a:latin typeface="Calibri" panose="020F0502020204030204" pitchFamily="34" charset="0"/>
                      </a:endParaRPr>
                    </a:p>
                    <a:p>
                      <a:pPr marL="0" marR="0" algn="l">
                        <a:lnSpc>
                          <a:spcPct val="115000"/>
                        </a:lnSpc>
                        <a:spcBef>
                          <a:spcPts val="0"/>
                        </a:spcBef>
                        <a:spcAft>
                          <a:spcPts val="0"/>
                        </a:spcAft>
                      </a:pPr>
                      <a:r>
                        <a:rPr lang="en-US" sz="1600" b="0" i="0" dirty="0">
                          <a:solidFill>
                            <a:schemeClr val="tx1"/>
                          </a:solidFill>
                          <a:effectLst/>
                          <a:latin typeface="Calibri" panose="020F0502020204030204" pitchFamily="34" charset="0"/>
                        </a:rPr>
                        <a:t>Paid Sick and Safe Time Ordinance goes into effect</a:t>
                      </a:r>
                      <a:endParaRPr lang="en-US" sz="16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solidFill>
                      <a:srgbClr val="FFC000"/>
                    </a:solidFill>
                  </a:tcPr>
                </a:tc>
                <a:extLst>
                  <a:ext uri="{0D108BD9-81ED-4DB2-BD59-A6C34878D82A}">
                    <a16:rowId xmlns:a16="http://schemas.microsoft.com/office/drawing/2014/main" val="4005580260"/>
                  </a:ext>
                </a:extLst>
              </a:tr>
              <a:tr h="489757">
                <a:tc>
                  <a:txBody>
                    <a:bodyPr/>
                    <a:lstStyle/>
                    <a:p>
                      <a:pPr marL="0" marR="0">
                        <a:lnSpc>
                          <a:spcPct val="115000"/>
                        </a:lnSpc>
                        <a:spcBef>
                          <a:spcPts val="0"/>
                        </a:spcBef>
                        <a:spcAft>
                          <a:spcPts val="0"/>
                        </a:spcAft>
                      </a:pPr>
                      <a:r>
                        <a:rPr lang="en-US" sz="1600" b="1" i="0" baseline="0">
                          <a:effectLst/>
                          <a:latin typeface="Calibri" panose="020F0502020204030204" pitchFamily="34" charset="0"/>
                        </a:rPr>
                        <a:t>2013</a:t>
                      </a:r>
                      <a:endParaRPr lang="en-US" sz="1600" b="1" i="0" baseline="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solidFill>
                      <a:srgbClr val="002060"/>
                    </a:solidFill>
                  </a:tcPr>
                </a:tc>
                <a:tc>
                  <a:txBody>
                    <a:bodyPr/>
                    <a:lstStyle/>
                    <a:p>
                      <a:pPr marL="0" marR="0" algn="l">
                        <a:lnSpc>
                          <a:spcPct val="115000"/>
                        </a:lnSpc>
                        <a:spcBef>
                          <a:spcPts val="0"/>
                        </a:spcBef>
                        <a:spcAft>
                          <a:spcPts val="0"/>
                        </a:spcAft>
                      </a:pPr>
                      <a:r>
                        <a:rPr lang="en-US" sz="1600" b="0" i="0" dirty="0">
                          <a:effectLst/>
                          <a:latin typeface="Calibri" panose="020F0502020204030204" pitchFamily="34" charset="0"/>
                        </a:rPr>
                        <a:t>Fair Chance Employment Ordinance </a:t>
                      </a:r>
                      <a:endParaRPr lang="en-US" sz="16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tc>
                <a:extLst>
                  <a:ext uri="{0D108BD9-81ED-4DB2-BD59-A6C34878D82A}">
                    <a16:rowId xmlns:a16="http://schemas.microsoft.com/office/drawing/2014/main" val="326430067"/>
                  </a:ext>
                </a:extLst>
              </a:tr>
              <a:tr h="502093">
                <a:tc rowSpan="3">
                  <a:txBody>
                    <a:bodyPr/>
                    <a:lstStyle/>
                    <a:p>
                      <a:pPr marL="0" marR="0">
                        <a:lnSpc>
                          <a:spcPct val="115000"/>
                        </a:lnSpc>
                        <a:spcBef>
                          <a:spcPts val="0"/>
                        </a:spcBef>
                        <a:spcAft>
                          <a:spcPts val="0"/>
                        </a:spcAft>
                      </a:pPr>
                      <a:r>
                        <a:rPr lang="en-US" sz="1600" b="1" i="0" baseline="0">
                          <a:effectLst/>
                          <a:latin typeface="Calibri" panose="020F0502020204030204" pitchFamily="34" charset="0"/>
                        </a:rPr>
                        <a:t>2014</a:t>
                      </a:r>
                      <a:endParaRPr lang="en-US" sz="1600" b="1" i="0" baseline="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solidFill>
                      <a:srgbClr val="002060"/>
                    </a:solidFill>
                  </a:tcPr>
                </a:tc>
                <a:tc>
                  <a:txBody>
                    <a:bodyPr/>
                    <a:lstStyle/>
                    <a:p>
                      <a:pPr marL="0" marR="0" algn="l">
                        <a:lnSpc>
                          <a:spcPct val="115000"/>
                        </a:lnSpc>
                        <a:spcBef>
                          <a:spcPts val="0"/>
                        </a:spcBef>
                        <a:spcAft>
                          <a:spcPts val="0"/>
                        </a:spcAft>
                      </a:pPr>
                      <a:r>
                        <a:rPr lang="en-US" sz="1600" b="0" i="0" dirty="0">
                          <a:effectLst/>
                          <a:latin typeface="Calibri" panose="020F0502020204030204" pitchFamily="34" charset="0"/>
                        </a:rPr>
                        <a:t>Mayor convened Income Inequality Advisory Committee to craft minimum wage policies</a:t>
                      </a:r>
                      <a:endParaRPr lang="en-US" sz="16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tc>
                <a:extLst>
                  <a:ext uri="{0D108BD9-81ED-4DB2-BD59-A6C34878D82A}">
                    <a16:rowId xmlns:a16="http://schemas.microsoft.com/office/drawing/2014/main" val="1111357540"/>
                  </a:ext>
                </a:extLst>
              </a:tr>
              <a:tr h="774811">
                <a:tc vMerge="1">
                  <a:txBody>
                    <a:bodyPr/>
                    <a:lstStyle/>
                    <a:p>
                      <a:endParaRPr lang="en-US"/>
                    </a:p>
                  </a:txBody>
                  <a:tcPr/>
                </a:tc>
                <a:tc>
                  <a:txBody>
                    <a:bodyPr/>
                    <a:lstStyle/>
                    <a:p>
                      <a:pPr marL="0" marR="0" algn="l">
                        <a:lnSpc>
                          <a:spcPct val="115000"/>
                        </a:lnSpc>
                        <a:spcBef>
                          <a:spcPts val="0"/>
                        </a:spcBef>
                        <a:spcAft>
                          <a:spcPts val="0"/>
                        </a:spcAft>
                      </a:pPr>
                      <a:r>
                        <a:rPr lang="en-US" sz="1600" b="0" i="0" dirty="0">
                          <a:effectLst/>
                          <a:latin typeface="Calibri" panose="020F0502020204030204" pitchFamily="34" charset="0"/>
                        </a:rPr>
                        <a:t>Mayor and City Council convened Labor Standards Advisory Group to address wage theft and to suggest ways to strengthen labor standards implementation</a:t>
                      </a:r>
                      <a:endParaRPr lang="en-US" sz="16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tc>
                <a:extLst>
                  <a:ext uri="{0D108BD9-81ED-4DB2-BD59-A6C34878D82A}">
                    <a16:rowId xmlns:a16="http://schemas.microsoft.com/office/drawing/2014/main" val="3425796905"/>
                  </a:ext>
                </a:extLst>
              </a:tr>
              <a:tr h="774811">
                <a:tc vMerge="1">
                  <a:txBody>
                    <a:bodyPr/>
                    <a:lstStyle/>
                    <a:p>
                      <a:endParaRPr lang="en-US"/>
                    </a:p>
                  </a:txBody>
                  <a:tcPr/>
                </a:tc>
                <a:tc>
                  <a:txBody>
                    <a:bodyPr/>
                    <a:lstStyle/>
                    <a:p>
                      <a:pPr marL="0" marR="0" algn="l">
                        <a:lnSpc>
                          <a:spcPct val="115000"/>
                        </a:lnSpc>
                        <a:spcBef>
                          <a:spcPts val="0"/>
                        </a:spcBef>
                        <a:spcAft>
                          <a:spcPts val="0"/>
                        </a:spcAft>
                      </a:pPr>
                      <a:r>
                        <a:rPr lang="en-US" sz="1600" b="0" i="0" dirty="0">
                          <a:effectLst/>
                          <a:latin typeface="Calibri" panose="020F0502020204030204" pitchFamily="34" charset="0"/>
                        </a:rPr>
                        <a:t>City Council passed legislation creating Office of Labor Standards as a new division within the Seattle Office for Civil Rights</a:t>
                      </a:r>
                      <a:endParaRPr lang="en-US" sz="16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tc>
                <a:extLst>
                  <a:ext uri="{0D108BD9-81ED-4DB2-BD59-A6C34878D82A}">
                    <a16:rowId xmlns:a16="http://schemas.microsoft.com/office/drawing/2014/main" val="3269358219"/>
                  </a:ext>
                </a:extLst>
              </a:tr>
              <a:tr h="774811">
                <a:tc>
                  <a:txBody>
                    <a:bodyPr/>
                    <a:lstStyle/>
                    <a:p>
                      <a:pPr marL="0" marR="0">
                        <a:lnSpc>
                          <a:spcPct val="115000"/>
                        </a:lnSpc>
                        <a:spcBef>
                          <a:spcPts val="0"/>
                        </a:spcBef>
                        <a:spcAft>
                          <a:spcPts val="0"/>
                        </a:spcAft>
                      </a:pPr>
                      <a:r>
                        <a:rPr lang="en-US" sz="1600" b="1" i="0" baseline="0" dirty="0">
                          <a:effectLst/>
                          <a:latin typeface="Calibri" panose="020F0502020204030204" pitchFamily="34" charset="0"/>
                        </a:rPr>
                        <a:t>April 1, 2015</a:t>
                      </a:r>
                      <a:endParaRPr lang="en-US" sz="1600" b="1" i="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solidFill>
                      <a:srgbClr val="002060"/>
                    </a:solidFill>
                  </a:tcPr>
                </a:tc>
                <a:tc>
                  <a:txBody>
                    <a:bodyPr/>
                    <a:lstStyle/>
                    <a:p>
                      <a:pPr marL="0" marR="0" algn="l">
                        <a:lnSpc>
                          <a:spcPct val="115000"/>
                        </a:lnSpc>
                        <a:spcBef>
                          <a:spcPts val="0"/>
                        </a:spcBef>
                        <a:spcAft>
                          <a:spcPts val="0"/>
                        </a:spcAft>
                      </a:pPr>
                      <a:r>
                        <a:rPr lang="en-US" sz="1600" b="1" i="0" dirty="0">
                          <a:effectLst/>
                          <a:latin typeface="Calibri" panose="020F0502020204030204" pitchFamily="34" charset="0"/>
                        </a:rPr>
                        <a:t>OLS is established as a new division within OCR</a:t>
                      </a:r>
                    </a:p>
                    <a:p>
                      <a:pPr marL="0" marR="0" algn="l">
                        <a:lnSpc>
                          <a:spcPct val="115000"/>
                        </a:lnSpc>
                        <a:spcBef>
                          <a:spcPts val="0"/>
                        </a:spcBef>
                        <a:spcAft>
                          <a:spcPts val="0"/>
                        </a:spcAft>
                      </a:pPr>
                      <a:r>
                        <a:rPr lang="en-US" sz="1600" b="0" i="0" dirty="0">
                          <a:effectLst/>
                          <a:latin typeface="Calibri" panose="020F0502020204030204" pitchFamily="34" charset="0"/>
                        </a:rPr>
                        <a:t>Minimum Wage and Wage Theft Ordinances go into effect</a:t>
                      </a:r>
                      <a:endParaRPr lang="en-US" sz="16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solidFill>
                      <a:schemeClr val="accent2"/>
                    </a:solidFill>
                  </a:tcPr>
                </a:tc>
                <a:extLst>
                  <a:ext uri="{0D108BD9-81ED-4DB2-BD59-A6C34878D82A}">
                    <a16:rowId xmlns:a16="http://schemas.microsoft.com/office/drawing/2014/main" val="1530400751"/>
                  </a:ext>
                </a:extLst>
              </a:tr>
              <a:tr h="489757">
                <a:tc rowSpan="2">
                  <a:txBody>
                    <a:bodyPr/>
                    <a:lstStyle/>
                    <a:p>
                      <a:pPr marL="0" marR="0">
                        <a:lnSpc>
                          <a:spcPct val="115000"/>
                        </a:lnSpc>
                        <a:spcBef>
                          <a:spcPts val="0"/>
                        </a:spcBef>
                        <a:spcAft>
                          <a:spcPts val="0"/>
                        </a:spcAft>
                      </a:pPr>
                      <a:r>
                        <a:rPr lang="en-US" sz="1600" b="1" i="0" baseline="0">
                          <a:effectLst/>
                          <a:latin typeface="Calibri" panose="020F0502020204030204" pitchFamily="34" charset="0"/>
                        </a:rPr>
                        <a:t>2016</a:t>
                      </a:r>
                      <a:endParaRPr lang="en-US" sz="1600" b="1" i="0" baseline="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solidFill>
                      <a:srgbClr val="002060"/>
                    </a:solidFill>
                  </a:tcPr>
                </a:tc>
                <a:tc>
                  <a:txBody>
                    <a:bodyPr/>
                    <a:lstStyle/>
                    <a:p>
                      <a:pPr marL="0" marR="0" algn="l">
                        <a:lnSpc>
                          <a:spcPct val="115000"/>
                        </a:lnSpc>
                        <a:spcBef>
                          <a:spcPts val="0"/>
                        </a:spcBef>
                        <a:spcAft>
                          <a:spcPts val="0"/>
                        </a:spcAft>
                      </a:pPr>
                      <a:r>
                        <a:rPr lang="en-US" sz="1600" b="0" i="0" dirty="0">
                          <a:effectLst/>
                          <a:latin typeface="Calibri" panose="020F0502020204030204" pitchFamily="34" charset="0"/>
                        </a:rPr>
                        <a:t>Wage Theft Prevention and Labor Standards Harmonization Ordinance goes into effect</a:t>
                      </a:r>
                      <a:endParaRPr lang="en-US" sz="16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tc>
                <a:extLst>
                  <a:ext uri="{0D108BD9-81ED-4DB2-BD59-A6C34878D82A}">
                    <a16:rowId xmlns:a16="http://schemas.microsoft.com/office/drawing/2014/main" val="855662846"/>
                  </a:ext>
                </a:extLst>
              </a:tr>
              <a:tr h="489757">
                <a:tc vMerge="1">
                  <a:txBody>
                    <a:bodyPr/>
                    <a:lstStyle/>
                    <a:p>
                      <a:endParaRPr lang="en-US"/>
                    </a:p>
                  </a:txBody>
                  <a:tcPr/>
                </a:tc>
                <a:tc>
                  <a:txBody>
                    <a:bodyPr/>
                    <a:lstStyle/>
                    <a:p>
                      <a:pPr marL="0" marR="0" algn="l">
                        <a:lnSpc>
                          <a:spcPct val="115000"/>
                        </a:lnSpc>
                        <a:spcBef>
                          <a:spcPts val="0"/>
                        </a:spcBef>
                        <a:spcAft>
                          <a:spcPts val="0"/>
                        </a:spcAft>
                      </a:pPr>
                      <a:r>
                        <a:rPr lang="en-US" sz="1600" b="0" i="0" dirty="0">
                          <a:effectLst/>
                          <a:latin typeface="Calibri" panose="020F0502020204030204" pitchFamily="34" charset="0"/>
                        </a:rPr>
                        <a:t>Hotel Employees Health and Safety Initiative passed</a:t>
                      </a:r>
                      <a:endParaRPr lang="en-US" sz="16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tc>
                <a:extLst>
                  <a:ext uri="{0D108BD9-81ED-4DB2-BD59-A6C34878D82A}">
                    <a16:rowId xmlns:a16="http://schemas.microsoft.com/office/drawing/2014/main" val="45945954"/>
                  </a:ext>
                </a:extLst>
              </a:tr>
              <a:tr h="576574">
                <a:tc>
                  <a:txBody>
                    <a:bodyPr/>
                    <a:lstStyle/>
                    <a:p>
                      <a:pPr marL="0" marR="0">
                        <a:lnSpc>
                          <a:spcPct val="115000"/>
                        </a:lnSpc>
                        <a:spcBef>
                          <a:spcPts val="0"/>
                        </a:spcBef>
                        <a:spcAft>
                          <a:spcPts val="0"/>
                        </a:spcAft>
                      </a:pPr>
                      <a:r>
                        <a:rPr lang="en-US" sz="1600" b="1" i="0" baseline="0" dirty="0">
                          <a:effectLst/>
                          <a:latin typeface="Calibri" panose="020F0502020204030204" pitchFamily="34" charset="0"/>
                        </a:rPr>
                        <a:t>2017</a:t>
                      </a:r>
                      <a:endParaRPr lang="en-US" sz="1600" b="1" i="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solidFill>
                      <a:srgbClr val="002060"/>
                    </a:solidFill>
                  </a:tcPr>
                </a:tc>
                <a:tc>
                  <a:txBody>
                    <a:bodyPr/>
                    <a:lstStyle/>
                    <a:p>
                      <a:pPr marL="0" marR="0" algn="l">
                        <a:lnSpc>
                          <a:spcPct val="115000"/>
                        </a:lnSpc>
                        <a:spcBef>
                          <a:spcPts val="0"/>
                        </a:spcBef>
                        <a:spcAft>
                          <a:spcPts val="0"/>
                        </a:spcAft>
                      </a:pPr>
                      <a:r>
                        <a:rPr lang="en-US" sz="1600" b="1" i="0" dirty="0">
                          <a:effectLst/>
                          <a:latin typeface="Calibri" panose="020F0502020204030204" pitchFamily="34" charset="0"/>
                        </a:rPr>
                        <a:t>OLS is an independent office!!</a:t>
                      </a:r>
                    </a:p>
                    <a:p>
                      <a:pPr marL="0" marR="0" algn="l">
                        <a:lnSpc>
                          <a:spcPct val="115000"/>
                        </a:lnSpc>
                        <a:spcBef>
                          <a:spcPts val="0"/>
                        </a:spcBef>
                        <a:spcAft>
                          <a:spcPts val="0"/>
                        </a:spcAft>
                      </a:pPr>
                      <a:r>
                        <a:rPr lang="en-US" sz="1600" b="0" i="0" dirty="0">
                          <a:effectLst/>
                          <a:latin typeface="Calibri" panose="020F0502020204030204" pitchFamily="34" charset="0"/>
                        </a:rPr>
                        <a:t>Secure Scheduling Ordinance </a:t>
                      </a:r>
                      <a:endParaRPr lang="en-US" sz="16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solidFill>
                      <a:srgbClr val="00B0F0"/>
                    </a:solidFill>
                  </a:tcPr>
                </a:tc>
                <a:extLst>
                  <a:ext uri="{0D108BD9-81ED-4DB2-BD59-A6C34878D82A}">
                    <a16:rowId xmlns:a16="http://schemas.microsoft.com/office/drawing/2014/main" val="1298244383"/>
                  </a:ext>
                </a:extLst>
              </a:tr>
            </a:tbl>
          </a:graphicData>
        </a:graphic>
      </p:graphicFrame>
    </p:spTree>
    <p:extLst>
      <p:ext uri="{BB962C8B-B14F-4D97-AF65-F5344CB8AC3E}">
        <p14:creationId xmlns:p14="http://schemas.microsoft.com/office/powerpoint/2010/main" val="299358906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4110D-A678-42F9-9A10-5996547052F8}"/>
              </a:ext>
            </a:extLst>
          </p:cNvPr>
          <p:cNvSpPr>
            <a:spLocks noGrp="1"/>
          </p:cNvSpPr>
          <p:nvPr>
            <p:ph type="title"/>
          </p:nvPr>
        </p:nvSpPr>
        <p:spPr/>
        <p:txBody>
          <a:bodyPr/>
          <a:lstStyle/>
          <a:p>
            <a:r>
              <a:rPr lang="en-US" dirty="0"/>
              <a:t>2015 Highlights</a:t>
            </a:r>
          </a:p>
        </p:txBody>
      </p:sp>
      <p:sp>
        <p:nvSpPr>
          <p:cNvPr id="3" name="Content Placeholder 2">
            <a:extLst>
              <a:ext uri="{FF2B5EF4-FFF2-40B4-BE49-F238E27FC236}">
                <a16:creationId xmlns:a16="http://schemas.microsoft.com/office/drawing/2014/main" id="{29430066-3691-4725-9A2C-9B73E8435E2F}"/>
              </a:ext>
            </a:extLst>
          </p:cNvPr>
          <p:cNvSpPr>
            <a:spLocks noGrp="1"/>
          </p:cNvSpPr>
          <p:nvPr>
            <p:ph idx="1"/>
          </p:nvPr>
        </p:nvSpPr>
        <p:spPr>
          <a:xfrm>
            <a:off x="380999" y="1748589"/>
            <a:ext cx="8407894" cy="5109411"/>
          </a:xfrm>
        </p:spPr>
        <p:txBody>
          <a:bodyPr>
            <a:normAutofit lnSpcReduction="10000"/>
          </a:bodyPr>
          <a:lstStyle/>
          <a:p>
            <a:pPr lvl="1"/>
            <a:r>
              <a:rPr lang="en-US" b="0" dirty="0">
                <a:latin typeface="Calibri" panose="020F0502020204030204" pitchFamily="34" charset="0"/>
              </a:rPr>
              <a:t>April:  OLS established as separate division within OCR</a:t>
            </a:r>
          </a:p>
          <a:p>
            <a:pPr lvl="1"/>
            <a:r>
              <a:rPr lang="en-US" b="0" dirty="0">
                <a:latin typeface="Calibri" panose="020F0502020204030204" pitchFamily="34" charset="0"/>
              </a:rPr>
              <a:t>April:  </a:t>
            </a:r>
            <a:r>
              <a:rPr lang="en-US" dirty="0">
                <a:latin typeface="Calibri" panose="020F0502020204030204" pitchFamily="34" charset="0"/>
              </a:rPr>
              <a:t>Minimum Wage Ordinance </a:t>
            </a:r>
            <a:r>
              <a:rPr lang="en-US" b="0" dirty="0">
                <a:latin typeface="Calibri" panose="020F0502020204030204" pitchFamily="34" charset="0"/>
              </a:rPr>
              <a:t>goes into effect</a:t>
            </a:r>
          </a:p>
          <a:p>
            <a:pPr lvl="1"/>
            <a:r>
              <a:rPr lang="en-US" b="0" dirty="0">
                <a:latin typeface="Calibri" panose="020F0502020204030204" pitchFamily="34" charset="0"/>
              </a:rPr>
              <a:t>April:  </a:t>
            </a:r>
            <a:r>
              <a:rPr lang="en-US" dirty="0">
                <a:latin typeface="Calibri" panose="020F0502020204030204" pitchFamily="34" charset="0"/>
              </a:rPr>
              <a:t>Wage Theft Ordinance </a:t>
            </a:r>
            <a:r>
              <a:rPr lang="en-US" b="0" dirty="0">
                <a:latin typeface="Calibri" panose="020F0502020204030204" pitchFamily="34" charset="0"/>
              </a:rPr>
              <a:t>goes into effect</a:t>
            </a:r>
          </a:p>
          <a:p>
            <a:pPr lvl="1"/>
            <a:r>
              <a:rPr lang="en-US" b="0" dirty="0">
                <a:latin typeface="Calibri" panose="020F0502020204030204" pitchFamily="34" charset="0"/>
              </a:rPr>
              <a:t>June:  OLS’s first Director begins</a:t>
            </a:r>
          </a:p>
          <a:p>
            <a:pPr lvl="1"/>
            <a:r>
              <a:rPr lang="en-US" b="0" dirty="0">
                <a:latin typeface="Calibri" panose="020F0502020204030204" pitchFamily="34" charset="0"/>
              </a:rPr>
              <a:t>July &amp; September:  OLS issued RFP for first $1 million (1 year) and announces recipients of </a:t>
            </a:r>
            <a:r>
              <a:rPr lang="en-US" dirty="0">
                <a:latin typeface="Calibri" panose="020F0502020204030204" pitchFamily="34" charset="0"/>
              </a:rPr>
              <a:t>Community Outreach and Education Fund</a:t>
            </a:r>
            <a:endParaRPr lang="en-US" b="0" dirty="0">
              <a:highlight>
                <a:srgbClr val="FFFF00"/>
              </a:highlight>
              <a:latin typeface="Calibri" panose="020F0502020204030204" pitchFamily="34" charset="0"/>
            </a:endParaRPr>
          </a:p>
          <a:p>
            <a:pPr lvl="1"/>
            <a:r>
              <a:rPr lang="en-US" b="0" dirty="0">
                <a:latin typeface="Calibri" panose="020F0502020204030204" pitchFamily="34" charset="0"/>
              </a:rPr>
              <a:t>July – December: OLS undertakes intensive stakeholder engagement process culminating in City Council passing </a:t>
            </a:r>
            <a:r>
              <a:rPr lang="en-US" dirty="0">
                <a:latin typeface="Calibri" panose="020F0502020204030204" pitchFamily="34" charset="0"/>
              </a:rPr>
              <a:t>Wage Theft Prevention and Harmonization Ordinance</a:t>
            </a:r>
            <a:r>
              <a:rPr lang="en-US" b="0" dirty="0">
                <a:latin typeface="Calibri" panose="020F0502020204030204" pitchFamily="34" charset="0"/>
              </a:rPr>
              <a:t> in December</a:t>
            </a:r>
            <a:endParaRPr lang="en-US" dirty="0">
              <a:latin typeface="Calibri" panose="020F0502020204030204" pitchFamily="34" charset="0"/>
            </a:endParaRPr>
          </a:p>
          <a:p>
            <a:pPr lvl="2"/>
            <a:r>
              <a:rPr lang="en-US" b="0" dirty="0">
                <a:latin typeface="Calibri" panose="020F0502020204030204" pitchFamily="34" charset="0"/>
              </a:rPr>
              <a:t>Expanded remedies and protections for workers</a:t>
            </a:r>
          </a:p>
          <a:p>
            <a:pPr lvl="3"/>
            <a:r>
              <a:rPr lang="en-US" b="0" dirty="0">
                <a:latin typeface="Calibri" panose="020F0502020204030204" pitchFamily="34" charset="0"/>
              </a:rPr>
              <a:t>Treble damages</a:t>
            </a:r>
          </a:p>
          <a:p>
            <a:pPr lvl="3"/>
            <a:r>
              <a:rPr lang="en-US" b="0" dirty="0">
                <a:latin typeface="Calibri" panose="020F0502020204030204" pitchFamily="34" charset="0"/>
              </a:rPr>
              <a:t>Tiered penalty structure</a:t>
            </a:r>
          </a:p>
          <a:p>
            <a:pPr lvl="3"/>
            <a:r>
              <a:rPr lang="en-US" b="0" dirty="0">
                <a:latin typeface="Calibri" panose="020F0502020204030204" pitchFamily="34" charset="0"/>
              </a:rPr>
              <a:t>Retaliation Protections</a:t>
            </a:r>
          </a:p>
          <a:p>
            <a:pPr lvl="3"/>
            <a:r>
              <a:rPr lang="en-US" b="0" dirty="0">
                <a:latin typeface="Calibri" panose="020F0502020204030204" pitchFamily="34" charset="0"/>
              </a:rPr>
              <a:t>Confidentiality Protections</a:t>
            </a:r>
          </a:p>
          <a:p>
            <a:pPr lvl="1"/>
            <a:endParaRPr lang="en-US" dirty="0"/>
          </a:p>
        </p:txBody>
      </p:sp>
    </p:spTree>
    <p:extLst>
      <p:ext uri="{BB962C8B-B14F-4D97-AF65-F5344CB8AC3E}">
        <p14:creationId xmlns:p14="http://schemas.microsoft.com/office/powerpoint/2010/main" val="333065130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9A75F-8BD7-4AA9-BBBF-79EB68E4F329}"/>
              </a:ext>
            </a:extLst>
          </p:cNvPr>
          <p:cNvSpPr>
            <a:spLocks noGrp="1"/>
          </p:cNvSpPr>
          <p:nvPr>
            <p:ph type="title"/>
          </p:nvPr>
        </p:nvSpPr>
        <p:spPr/>
        <p:txBody>
          <a:bodyPr/>
          <a:lstStyle/>
          <a:p>
            <a:r>
              <a:rPr lang="en-US" dirty="0"/>
              <a:t>2016 Highlights</a:t>
            </a:r>
          </a:p>
        </p:txBody>
      </p:sp>
      <p:sp>
        <p:nvSpPr>
          <p:cNvPr id="3" name="Content Placeholder 2">
            <a:extLst>
              <a:ext uri="{FF2B5EF4-FFF2-40B4-BE49-F238E27FC236}">
                <a16:creationId xmlns:a16="http://schemas.microsoft.com/office/drawing/2014/main" id="{02EE5842-57F4-48A1-A641-C9B657779183}"/>
              </a:ext>
            </a:extLst>
          </p:cNvPr>
          <p:cNvSpPr>
            <a:spLocks noGrp="1"/>
          </p:cNvSpPr>
          <p:nvPr>
            <p:ph idx="1"/>
          </p:nvPr>
        </p:nvSpPr>
        <p:spPr/>
        <p:txBody>
          <a:bodyPr/>
          <a:lstStyle/>
          <a:p>
            <a:pPr lvl="1"/>
            <a:r>
              <a:rPr lang="en-US" sz="2400" b="0" dirty="0">
                <a:latin typeface="Calibri" panose="020F0502020204030204" pitchFamily="34" charset="0"/>
              </a:rPr>
              <a:t>January: </a:t>
            </a:r>
            <a:r>
              <a:rPr lang="en-US" sz="2400" dirty="0">
                <a:latin typeface="Calibri" panose="020F0502020204030204" pitchFamily="34" charset="0"/>
              </a:rPr>
              <a:t>Wage Theft Prevention and Labor Standards Harmonization Ordinance</a:t>
            </a:r>
            <a:r>
              <a:rPr lang="en-US" sz="2400" b="0" dirty="0">
                <a:latin typeface="Calibri" panose="020F0502020204030204" pitchFamily="34" charset="0"/>
              </a:rPr>
              <a:t> goes into effect</a:t>
            </a:r>
          </a:p>
          <a:p>
            <a:pPr lvl="1"/>
            <a:r>
              <a:rPr lang="en-US" sz="2400" b="0" dirty="0">
                <a:latin typeface="Calibri" panose="020F0502020204030204" pitchFamily="34" charset="0"/>
              </a:rPr>
              <a:t>March – September: OLS, Executive, and City Council engage in 6 month collaborative stakeholder process to develop </a:t>
            </a:r>
            <a:r>
              <a:rPr lang="en-US" sz="2400" dirty="0">
                <a:latin typeface="Calibri" panose="020F0502020204030204" pitchFamily="34" charset="0"/>
              </a:rPr>
              <a:t>Secure Scheduling </a:t>
            </a:r>
            <a:r>
              <a:rPr lang="en-US" sz="2400" b="0" dirty="0">
                <a:latin typeface="Calibri" panose="020F0502020204030204" pitchFamily="34" charset="0"/>
              </a:rPr>
              <a:t>legislation, which City Council passes in September, making Seattle the second major City to have such legislation</a:t>
            </a:r>
          </a:p>
          <a:p>
            <a:pPr lvl="1"/>
            <a:r>
              <a:rPr lang="en-US" sz="2400" b="0" dirty="0">
                <a:latin typeface="Calibri" panose="020F0502020204030204" pitchFamily="34" charset="0"/>
              </a:rPr>
              <a:t>September: OLS announces recipients of first $475k </a:t>
            </a:r>
            <a:r>
              <a:rPr lang="en-US" sz="2400" dirty="0">
                <a:latin typeface="Calibri" panose="020F0502020204030204" pitchFamily="34" charset="0"/>
              </a:rPr>
              <a:t>Business Outreach and Education Fund</a:t>
            </a:r>
          </a:p>
          <a:p>
            <a:pPr lvl="1"/>
            <a:r>
              <a:rPr lang="en-US" sz="2400" b="0" dirty="0">
                <a:latin typeface="Calibri" panose="020F0502020204030204" pitchFamily="34" charset="0"/>
              </a:rPr>
              <a:t>November: Voters pass legislation </a:t>
            </a:r>
            <a:r>
              <a:rPr lang="en-US" sz="2400" dirty="0">
                <a:latin typeface="Calibri" panose="020F0502020204030204" pitchFamily="34" charset="0"/>
              </a:rPr>
              <a:t>for Hotel Employees Health and Safety Initiative</a:t>
            </a:r>
          </a:p>
          <a:p>
            <a:endParaRPr lang="en-US" dirty="0"/>
          </a:p>
        </p:txBody>
      </p:sp>
    </p:spTree>
    <p:extLst>
      <p:ext uri="{BB962C8B-B14F-4D97-AF65-F5344CB8AC3E}">
        <p14:creationId xmlns:p14="http://schemas.microsoft.com/office/powerpoint/2010/main" val="3879953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F9130-9E69-486C-97D0-EC0BFE2A17BD}"/>
              </a:ext>
            </a:extLst>
          </p:cNvPr>
          <p:cNvSpPr>
            <a:spLocks noGrp="1"/>
          </p:cNvSpPr>
          <p:nvPr>
            <p:ph type="title"/>
          </p:nvPr>
        </p:nvSpPr>
        <p:spPr/>
        <p:txBody>
          <a:bodyPr/>
          <a:lstStyle/>
          <a:p>
            <a:r>
              <a:rPr lang="en-US" dirty="0"/>
              <a:t>2017 </a:t>
            </a:r>
            <a:r>
              <a:rPr lang="en-US" dirty="0" err="1"/>
              <a:t>HIghlights</a:t>
            </a:r>
            <a:endParaRPr lang="en-US" dirty="0"/>
          </a:p>
        </p:txBody>
      </p:sp>
      <p:pic>
        <p:nvPicPr>
          <p:cNvPr id="4" name="Picture 3">
            <a:extLst>
              <a:ext uri="{FF2B5EF4-FFF2-40B4-BE49-F238E27FC236}">
                <a16:creationId xmlns:a16="http://schemas.microsoft.com/office/drawing/2014/main" id="{8D1ACD97-73C7-4162-8F8F-48859AB0AC6E}"/>
              </a:ext>
            </a:extLst>
          </p:cNvPr>
          <p:cNvPicPr>
            <a:picLocks noChangeAspect="1"/>
          </p:cNvPicPr>
          <p:nvPr/>
        </p:nvPicPr>
        <p:blipFill>
          <a:blip r:embed="rId2"/>
          <a:stretch>
            <a:fillRect/>
          </a:stretch>
        </p:blipFill>
        <p:spPr>
          <a:xfrm>
            <a:off x="401053" y="1715062"/>
            <a:ext cx="3962400" cy="5104713"/>
          </a:xfrm>
          <a:prstGeom prst="rect">
            <a:avLst/>
          </a:prstGeom>
        </p:spPr>
      </p:pic>
      <p:pic>
        <p:nvPicPr>
          <p:cNvPr id="5" name="Content Placeholder 4">
            <a:extLst>
              <a:ext uri="{FF2B5EF4-FFF2-40B4-BE49-F238E27FC236}">
                <a16:creationId xmlns:a16="http://schemas.microsoft.com/office/drawing/2014/main" id="{2596E6E2-3E28-488C-A0B7-1C6922BB8FB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98791" y="1524000"/>
            <a:ext cx="3724275" cy="4876800"/>
          </a:xfrm>
          <a:prstGeom prst="rect">
            <a:avLst/>
          </a:prstGeom>
        </p:spPr>
      </p:pic>
    </p:spTree>
    <p:extLst>
      <p:ext uri="{BB962C8B-B14F-4D97-AF65-F5344CB8AC3E}">
        <p14:creationId xmlns:p14="http://schemas.microsoft.com/office/powerpoint/2010/main" val="1591659215"/>
      </p:ext>
    </p:extLst>
  </p:cSld>
  <p:clrMapOvr>
    <a:masterClrMapping/>
  </p:clrMapOvr>
</p:sld>
</file>

<file path=ppt/theme/theme1.xml><?xml version="1.0" encoding="utf-8"?>
<a:theme xmlns:a="http://schemas.openxmlformats.org/drawingml/2006/main" name="Default">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D34817"/>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D34817"/>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D34817"/>
      </a:accent1>
      <a:accent2>
        <a:srgbClr val="9B2D1F"/>
      </a:accent2>
      <a:accent3>
        <a:srgbClr val="A28E6A"/>
      </a:accent3>
      <a:accent4>
        <a:srgbClr val="956251"/>
      </a:accent4>
      <a:accent5>
        <a:srgbClr val="918485"/>
      </a:accent5>
      <a:accent6>
        <a:srgbClr val="855D5D"/>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D34817"/>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D34817"/>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8666</TotalTime>
  <Words>1399</Words>
  <Application>Microsoft Office PowerPoint</Application>
  <PresentationFormat>On-screen Show (4:3)</PresentationFormat>
  <Paragraphs>203</Paragraphs>
  <Slides>23</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Franklin Gothic Medium</vt:lpstr>
      <vt:lpstr>Helvetica</vt:lpstr>
      <vt:lpstr>Helvetica Neue</vt:lpstr>
      <vt:lpstr>Times New Roman</vt:lpstr>
      <vt:lpstr>Wingdings</vt:lpstr>
      <vt:lpstr>Default</vt:lpstr>
      <vt:lpstr>      History and progress In the   Making</vt:lpstr>
      <vt:lpstr>PowerPoint Presentation</vt:lpstr>
      <vt:lpstr>PowerPoint Presentation</vt:lpstr>
      <vt:lpstr>PowerPoint Presentation</vt:lpstr>
      <vt:lpstr>PowerPoint Presentation</vt:lpstr>
      <vt:lpstr>OLS HISTORY</vt:lpstr>
      <vt:lpstr>2015 Highlights</vt:lpstr>
      <vt:lpstr>2016 Highlights</vt:lpstr>
      <vt:lpstr>2017 HIghlights</vt:lpstr>
      <vt:lpstr>2017 Highlights</vt:lpstr>
      <vt:lpstr>2017 Highlights</vt:lpstr>
      <vt:lpstr>2017 Highlights</vt:lpstr>
      <vt:lpstr>2017 Highlights</vt:lpstr>
      <vt:lpstr>PowerPoint Presentation</vt:lpstr>
      <vt:lpstr>OLS StaFF HISTORY</vt:lpstr>
      <vt:lpstr>Performance Data  All Ordinances - Assistance</vt:lpstr>
      <vt:lpstr>Performance data – all ordinances</vt:lpstr>
      <vt:lpstr>Performance data – all ordinances</vt:lpstr>
      <vt:lpstr>Performance Data – all ordinances</vt:lpstr>
      <vt:lpstr>seattle</vt:lpstr>
      <vt:lpstr>SAN FrANCIsco</vt:lpstr>
      <vt:lpstr>Labor standards implementation at local level </vt:lpstr>
      <vt:lpstr>        206-256-5297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Seattle Office for civil rights office of labor standards  MINIMUM WAGE  &amp; Wage Theft APRIL 1, 2015</dc:title>
  <dc:creator>Bull, Karina</dc:creator>
  <cp:lastModifiedBy>Bull, Karina</cp:lastModifiedBy>
  <cp:revision>532</cp:revision>
  <cp:lastPrinted>2016-03-04T01:37:17Z</cp:lastPrinted>
  <dcterms:modified xsi:type="dcterms:W3CDTF">2018-01-20T01:02:27Z</dcterms:modified>
</cp:coreProperties>
</file>