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B32D67-5A3E-76F0-13ED-8EB4D7A22824}" v="32" dt="2025-07-29T01:55:30.8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lina, Jennifer" userId="S::jennifer.molina@seattle.gov::cb2da456-ea5e-49a6-8620-93f1fa4353d3" providerId="AD" clId="Web-{4BB32D67-5A3E-76F0-13ED-8EB4D7A22824}"/>
    <pc:docChg chg="modSld">
      <pc:chgData name="Molina, Jennifer" userId="S::jennifer.molina@seattle.gov::cb2da456-ea5e-49a6-8620-93f1fa4353d3" providerId="AD" clId="Web-{4BB32D67-5A3E-76F0-13ED-8EB4D7A22824}" dt="2025-07-29T01:55:30.454" v="28" actId="20577"/>
      <pc:docMkLst>
        <pc:docMk/>
      </pc:docMkLst>
      <pc:sldChg chg="modSp">
        <pc:chgData name="Molina, Jennifer" userId="S::jennifer.molina@seattle.gov::cb2da456-ea5e-49a6-8620-93f1fa4353d3" providerId="AD" clId="Web-{4BB32D67-5A3E-76F0-13ED-8EB4D7A22824}" dt="2025-07-29T01:54:29.999" v="6" actId="20577"/>
        <pc:sldMkLst>
          <pc:docMk/>
          <pc:sldMk cId="0" sldId="256"/>
        </pc:sldMkLst>
        <pc:spChg chg="mod">
          <ac:chgData name="Molina, Jennifer" userId="S::jennifer.molina@seattle.gov::cb2da456-ea5e-49a6-8620-93f1fa4353d3" providerId="AD" clId="Web-{4BB32D67-5A3E-76F0-13ED-8EB4D7A22824}" dt="2025-07-29T01:53:42.654" v="1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Molina, Jennifer" userId="S::jennifer.molina@seattle.gov::cb2da456-ea5e-49a6-8620-93f1fa4353d3" providerId="AD" clId="Web-{4BB32D67-5A3E-76F0-13ED-8EB4D7A22824}" dt="2025-07-29T01:54:29.999" v="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olina, Jennifer" userId="S::jennifer.molina@seattle.gov::cb2da456-ea5e-49a6-8620-93f1fa4353d3" providerId="AD" clId="Web-{4BB32D67-5A3E-76F0-13ED-8EB4D7A22824}" dt="2025-07-29T01:55:30.454" v="28" actId="20577"/>
        <pc:sldMkLst>
          <pc:docMk/>
          <pc:sldMk cId="0" sldId="258"/>
        </pc:sldMkLst>
        <pc:spChg chg="mod">
          <ac:chgData name="Molina, Jennifer" userId="S::jennifer.molina@seattle.gov::cb2da456-ea5e-49a6-8620-93f1fa4353d3" providerId="AD" clId="Web-{4BB32D67-5A3E-76F0-13ED-8EB4D7A22824}" dt="2025-07-29T01:55:30.454" v="28" actId="20577"/>
          <ac:spMkLst>
            <pc:docMk/>
            <pc:sldMk cId="0" sldId="258"/>
            <ac:spMk id="3" creationId="{00000000-0000-0000-0000-000000000000}"/>
          </ac:spMkLst>
        </pc:spChg>
      </pc:sldChg>
    </pc:docChg>
  </pc:docChgLst>
  <pc:docChgLst>
    <pc:chgData name="Burstein-Stern, Rivka" userId="S::rivka.burstein-stern@seattle.gov::8f580d63-9fc3-4a46-8f46-d146c6890d8d" providerId="AD" clId="Web-{AEC96F67-CDB5-F0F8-E67F-99BE7A758688}"/>
    <pc:docChg chg="modSld">
      <pc:chgData name="Burstein-Stern, Rivka" userId="S::rivka.burstein-stern@seattle.gov::8f580d63-9fc3-4a46-8f46-d146c6890d8d" providerId="AD" clId="Web-{AEC96F67-CDB5-F0F8-E67F-99BE7A758688}" dt="2025-07-25T22:17:39.097" v="115" actId="20577"/>
      <pc:docMkLst>
        <pc:docMk/>
      </pc:docMkLst>
      <pc:sldChg chg="modSp">
        <pc:chgData name="Burstein-Stern, Rivka" userId="S::rivka.burstein-stern@seattle.gov::8f580d63-9fc3-4a46-8f46-d146c6890d8d" providerId="AD" clId="Web-{AEC96F67-CDB5-F0F8-E67F-99BE7A758688}" dt="2025-07-25T22:14:20.764" v="7" actId="20577"/>
        <pc:sldMkLst>
          <pc:docMk/>
          <pc:sldMk cId="0" sldId="257"/>
        </pc:sldMkLst>
        <pc:spChg chg="mod">
          <ac:chgData name="Burstein-Stern, Rivka" userId="S::rivka.burstein-stern@seattle.gov::8f580d63-9fc3-4a46-8f46-d146c6890d8d" providerId="AD" clId="Web-{AEC96F67-CDB5-F0F8-E67F-99BE7A758688}" dt="2025-07-25T22:14:20.764" v="7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">
        <pc:chgData name="Burstein-Stern, Rivka" userId="S::rivka.burstein-stern@seattle.gov::8f580d63-9fc3-4a46-8f46-d146c6890d8d" providerId="AD" clId="Web-{AEC96F67-CDB5-F0F8-E67F-99BE7A758688}" dt="2025-07-25T22:14:51.796" v="18" actId="20577"/>
        <pc:sldMkLst>
          <pc:docMk/>
          <pc:sldMk cId="0" sldId="258"/>
        </pc:sldMkLst>
        <pc:spChg chg="mod">
          <ac:chgData name="Burstein-Stern, Rivka" userId="S::rivka.burstein-stern@seattle.gov::8f580d63-9fc3-4a46-8f46-d146c6890d8d" providerId="AD" clId="Web-{AEC96F67-CDB5-F0F8-E67F-99BE7A758688}" dt="2025-07-25T22:14:51.796" v="18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">
        <pc:chgData name="Burstein-Stern, Rivka" userId="S::rivka.burstein-stern@seattle.gov::8f580d63-9fc3-4a46-8f46-d146c6890d8d" providerId="AD" clId="Web-{AEC96F67-CDB5-F0F8-E67F-99BE7A758688}" dt="2025-07-25T22:15:42.531" v="52" actId="20577"/>
        <pc:sldMkLst>
          <pc:docMk/>
          <pc:sldMk cId="0" sldId="259"/>
        </pc:sldMkLst>
        <pc:spChg chg="mod">
          <ac:chgData name="Burstein-Stern, Rivka" userId="S::rivka.burstein-stern@seattle.gov::8f580d63-9fc3-4a46-8f46-d146c6890d8d" providerId="AD" clId="Web-{AEC96F67-CDB5-F0F8-E67F-99BE7A758688}" dt="2025-07-25T22:15:42.531" v="52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">
        <pc:chgData name="Burstein-Stern, Rivka" userId="S::rivka.burstein-stern@seattle.gov::8f580d63-9fc3-4a46-8f46-d146c6890d8d" providerId="AD" clId="Web-{AEC96F67-CDB5-F0F8-E67F-99BE7A758688}" dt="2025-07-25T22:15:51.141" v="56" actId="20577"/>
        <pc:sldMkLst>
          <pc:docMk/>
          <pc:sldMk cId="0" sldId="260"/>
        </pc:sldMkLst>
        <pc:spChg chg="mod">
          <ac:chgData name="Burstein-Stern, Rivka" userId="S::rivka.burstein-stern@seattle.gov::8f580d63-9fc3-4a46-8f46-d146c6890d8d" providerId="AD" clId="Web-{AEC96F67-CDB5-F0F8-E67F-99BE7A758688}" dt="2025-07-25T22:15:51.141" v="56" actId="20577"/>
          <ac:spMkLst>
            <pc:docMk/>
            <pc:sldMk cId="0" sldId="260"/>
            <ac:spMk id="3" creationId="{00000000-0000-0000-0000-000000000000}"/>
          </ac:spMkLst>
        </pc:spChg>
      </pc:sldChg>
      <pc:sldChg chg="modSp">
        <pc:chgData name="Burstein-Stern, Rivka" userId="S::rivka.burstein-stern@seattle.gov::8f580d63-9fc3-4a46-8f46-d146c6890d8d" providerId="AD" clId="Web-{AEC96F67-CDB5-F0F8-E67F-99BE7A758688}" dt="2025-07-25T22:16:11.517" v="68" actId="20577"/>
        <pc:sldMkLst>
          <pc:docMk/>
          <pc:sldMk cId="0" sldId="261"/>
        </pc:sldMkLst>
        <pc:spChg chg="mod">
          <ac:chgData name="Burstein-Stern, Rivka" userId="S::rivka.burstein-stern@seattle.gov::8f580d63-9fc3-4a46-8f46-d146c6890d8d" providerId="AD" clId="Web-{AEC96F67-CDB5-F0F8-E67F-99BE7A758688}" dt="2025-07-25T22:16:11.517" v="68" actId="20577"/>
          <ac:spMkLst>
            <pc:docMk/>
            <pc:sldMk cId="0" sldId="261"/>
            <ac:spMk id="3" creationId="{00000000-0000-0000-0000-000000000000}"/>
          </ac:spMkLst>
        </pc:spChg>
      </pc:sldChg>
      <pc:sldChg chg="modSp">
        <pc:chgData name="Burstein-Stern, Rivka" userId="S::rivka.burstein-stern@seattle.gov::8f580d63-9fc3-4a46-8f46-d146c6890d8d" providerId="AD" clId="Web-{AEC96F67-CDB5-F0F8-E67F-99BE7A758688}" dt="2025-07-25T22:16:24.954" v="77" actId="20577"/>
        <pc:sldMkLst>
          <pc:docMk/>
          <pc:sldMk cId="0" sldId="262"/>
        </pc:sldMkLst>
        <pc:spChg chg="mod">
          <ac:chgData name="Burstein-Stern, Rivka" userId="S::rivka.burstein-stern@seattle.gov::8f580d63-9fc3-4a46-8f46-d146c6890d8d" providerId="AD" clId="Web-{AEC96F67-CDB5-F0F8-E67F-99BE7A758688}" dt="2025-07-25T22:16:24.954" v="77" actId="20577"/>
          <ac:spMkLst>
            <pc:docMk/>
            <pc:sldMk cId="0" sldId="262"/>
            <ac:spMk id="3" creationId="{00000000-0000-0000-0000-000000000000}"/>
          </ac:spMkLst>
        </pc:spChg>
      </pc:sldChg>
      <pc:sldChg chg="modSp">
        <pc:chgData name="Burstein-Stern, Rivka" userId="S::rivka.burstein-stern@seattle.gov::8f580d63-9fc3-4a46-8f46-d146c6890d8d" providerId="AD" clId="Web-{AEC96F67-CDB5-F0F8-E67F-99BE7A758688}" dt="2025-07-25T22:16:32.111" v="82" actId="20577"/>
        <pc:sldMkLst>
          <pc:docMk/>
          <pc:sldMk cId="0" sldId="263"/>
        </pc:sldMkLst>
        <pc:spChg chg="mod">
          <ac:chgData name="Burstein-Stern, Rivka" userId="S::rivka.burstein-stern@seattle.gov::8f580d63-9fc3-4a46-8f46-d146c6890d8d" providerId="AD" clId="Web-{AEC96F67-CDB5-F0F8-E67F-99BE7A758688}" dt="2025-07-25T22:16:32.111" v="82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">
        <pc:chgData name="Burstein-Stern, Rivka" userId="S::rivka.burstein-stern@seattle.gov::8f580d63-9fc3-4a46-8f46-d146c6890d8d" providerId="AD" clId="Web-{AEC96F67-CDB5-F0F8-E67F-99BE7A758688}" dt="2025-07-25T22:17:05.330" v="95" actId="20577"/>
        <pc:sldMkLst>
          <pc:docMk/>
          <pc:sldMk cId="0" sldId="264"/>
        </pc:sldMkLst>
        <pc:spChg chg="mod">
          <ac:chgData name="Burstein-Stern, Rivka" userId="S::rivka.burstein-stern@seattle.gov::8f580d63-9fc3-4a46-8f46-d146c6890d8d" providerId="AD" clId="Web-{AEC96F67-CDB5-F0F8-E67F-99BE7A758688}" dt="2025-07-25T22:17:05.330" v="95" actId="20577"/>
          <ac:spMkLst>
            <pc:docMk/>
            <pc:sldMk cId="0" sldId="264"/>
            <ac:spMk id="3" creationId="{00000000-0000-0000-0000-000000000000}"/>
          </ac:spMkLst>
        </pc:spChg>
      </pc:sldChg>
      <pc:sldChg chg="modSp">
        <pc:chgData name="Burstein-Stern, Rivka" userId="S::rivka.burstein-stern@seattle.gov::8f580d63-9fc3-4a46-8f46-d146c6890d8d" providerId="AD" clId="Web-{AEC96F67-CDB5-F0F8-E67F-99BE7A758688}" dt="2025-07-25T22:17:39.097" v="115" actId="20577"/>
        <pc:sldMkLst>
          <pc:docMk/>
          <pc:sldMk cId="0" sldId="266"/>
        </pc:sldMkLst>
        <pc:spChg chg="mod">
          <ac:chgData name="Burstein-Stern, Rivka" userId="S::rivka.burstein-stern@seattle.gov::8f580d63-9fc3-4a46-8f46-d146c6890d8d" providerId="AD" clId="Web-{AEC96F67-CDB5-F0F8-E67F-99BE7A758688}" dt="2025-07-25T22:17:39.097" v="115" actId="20577"/>
          <ac:spMkLst>
            <pc:docMk/>
            <pc:sldMk cId="0" sldId="26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3600" dirty="0"/>
              <a:t>2025 Domestic Workers Ordinance (DWO)</a:t>
            </a:r>
            <a:endParaRPr lang="en-US" sz="3600">
              <a:ea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dirty="0"/>
              <a:t>Train the Trainer Session Outline </a:t>
            </a:r>
            <a:endParaRPr lang="en-US"/>
          </a:p>
          <a:p>
            <a:pPr lvl="1"/>
            <a:r>
              <a:rPr dirty="0"/>
              <a:t>Text-Only Version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Wrap-Up + 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dirty="0"/>
              <a:t> Thank you for your time and commitment</a:t>
            </a:r>
          </a:p>
          <a:p>
            <a:r>
              <a:t>Follow-up resources available via the toolkit </a:t>
            </a:r>
            <a:r>
              <a:rPr dirty="0"/>
              <a:t>folder</a:t>
            </a:r>
            <a:endParaRPr dirty="0">
              <a:ea typeface="Calibri"/>
              <a:cs typeface="Calibri"/>
            </a:endParaRPr>
          </a:p>
          <a:p>
            <a:r>
              <a:rPr dirty="0"/>
              <a:t> Contact OLS for:</a:t>
            </a:r>
            <a:endParaRPr dirty="0">
              <a:ea typeface="Calibri"/>
              <a:cs typeface="Calibri"/>
            </a:endParaRPr>
          </a:p>
          <a:p>
            <a:pPr lvl="1"/>
            <a:r>
              <a:t> Training support</a:t>
            </a:r>
            <a:endParaRPr>
              <a:ea typeface="Calibri"/>
              <a:cs typeface="Calibri"/>
            </a:endParaRPr>
          </a:p>
          <a:p>
            <a:pPr lvl="1"/>
            <a:r>
              <a:t>Printed </a:t>
            </a:r>
            <a:r>
              <a:rPr lang="en-US"/>
              <a:t>materials</a:t>
            </a:r>
          </a:p>
          <a:p>
            <a:pPr lvl="1"/>
            <a:r>
              <a:rPr lang="en-US"/>
              <a:t>Outreach</a:t>
            </a:r>
            <a:r>
              <a:t> collaboration</a:t>
            </a:r>
            <a:endParaRPr>
              <a:ea typeface="Calibri"/>
              <a:cs typeface="Calibri"/>
            </a:endParaRPr>
          </a:p>
          <a:p>
            <a:r>
              <a:t>Let’s stay connected: [insert contact email or </a:t>
            </a:r>
            <a:r>
              <a:rPr dirty="0"/>
              <a:t>phone]</a:t>
            </a:r>
            <a:endParaRPr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Welcome + Training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t>About the Office of Labor Standards (OLS)</a:t>
            </a:r>
          </a:p>
          <a:p>
            <a:r>
              <a:rPr dirty="0"/>
              <a:t>Purpose: Train community educators and advocates on the DWO</a:t>
            </a:r>
            <a:endParaRPr dirty="0">
              <a:ea typeface="Calibri"/>
              <a:cs typeface="Calibri"/>
            </a:endParaRPr>
          </a:p>
          <a:p>
            <a:r>
              <a:rPr dirty="0"/>
              <a:t> Ground rules: Language access, respectful participation, inclusivity</a:t>
            </a:r>
            <a:endParaRPr dirty="0">
              <a:ea typeface="Calibri"/>
              <a:cs typeface="Calibri"/>
            </a:endParaRPr>
          </a:p>
          <a:p>
            <a:r>
              <a:rPr dirty="0"/>
              <a:t> Intros: Name, Org, Role</a:t>
            </a:r>
            <a:endParaRPr dirty="0">
              <a:ea typeface="Calibri"/>
              <a:cs typeface="Calibri"/>
            </a:endParaRPr>
          </a:p>
          <a:p>
            <a:r>
              <a:rPr dirty="0"/>
              <a:t> Grounding question: “What brought you to </a:t>
            </a:r>
            <a:r>
              <a:rPr lang="en-US" dirty="0"/>
              <a:t>this</a:t>
            </a:r>
            <a:r>
              <a:rPr dirty="0"/>
              <a:t> session?”</a:t>
            </a:r>
            <a:endParaRPr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Context: Domestic Workers in the U.S.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dirty="0"/>
              <a:t>Historically excluded from labor laws</a:t>
            </a:r>
          </a:p>
          <a:p>
            <a:r>
              <a:rPr dirty="0"/>
              <a:t> Challenges: </a:t>
            </a:r>
            <a:endParaRPr lang="en-US" dirty="0"/>
          </a:p>
          <a:p>
            <a:pPr lvl="1"/>
            <a:r>
              <a:rPr dirty="0"/>
              <a:t>Isolation, informality, risk of </a:t>
            </a:r>
            <a:r>
              <a:rPr lang="en-US" dirty="0"/>
              <a:t>exploitation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/>
              <a:t>Seattle’s</a:t>
            </a:r>
            <a:r>
              <a:rPr dirty="0"/>
              <a:t> role:</a:t>
            </a:r>
            <a:endParaRPr dirty="0">
              <a:ea typeface="Calibri"/>
              <a:cs typeface="Calibri"/>
            </a:endParaRPr>
          </a:p>
          <a:p>
            <a:r>
              <a:rPr dirty="0"/>
              <a:t>First U.S. city to pass a DWO</a:t>
            </a:r>
            <a:endParaRPr dirty="0">
              <a:ea typeface="Calibri"/>
              <a:cs typeface="Calibri"/>
            </a:endParaRPr>
          </a:p>
          <a:p>
            <a:r>
              <a:rPr dirty="0"/>
              <a:t> Formed Domestic Workers Standards </a:t>
            </a:r>
            <a:r>
              <a:rPr lang="en-US"/>
              <a:t>Board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 dirty="0"/>
              <a:t>Also known as, DWSB</a:t>
            </a:r>
            <a:endParaRPr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Makes Seattle’s DWO Unique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dirty="0"/>
              <a:t>Covers employees and independent contractors</a:t>
            </a:r>
          </a:p>
          <a:p>
            <a:r>
              <a:t>Applies to individual hiring entities (e.g., households)</a:t>
            </a:r>
          </a:p>
          <a:p>
            <a:r>
              <a:t>Legal protections include:</a:t>
            </a:r>
            <a:endParaRPr>
              <a:ea typeface="Calibri"/>
              <a:cs typeface="Calibri"/>
            </a:endParaRPr>
          </a:p>
          <a:p>
            <a:r>
              <a:t> Seattle minimum wage</a:t>
            </a:r>
            <a:endParaRPr>
              <a:ea typeface="Calibri"/>
              <a:cs typeface="Calibri"/>
            </a:endParaRPr>
          </a:p>
          <a:p>
            <a:r>
              <a:rPr dirty="0"/>
              <a:t> Breaks:</a:t>
            </a:r>
            <a:endParaRPr lang="en-US" dirty="0"/>
          </a:p>
          <a:p>
            <a:pPr lvl="1"/>
            <a:r>
              <a:rPr lang="en-US" dirty="0"/>
              <a:t> </a:t>
            </a:r>
            <a:r>
              <a:rPr dirty="0"/>
              <a:t>30-min unpaid meal break (after 5 </a:t>
            </a:r>
            <a:r>
              <a:rPr dirty="0" err="1"/>
              <a:t>hrs</a:t>
            </a:r>
            <a:r>
              <a:rPr dirty="0"/>
              <a:t>)</a:t>
            </a:r>
            <a:endParaRPr lang="en-US" dirty="0"/>
          </a:p>
          <a:p>
            <a:pPr lvl="1"/>
            <a:r>
              <a:rPr dirty="0"/>
              <a:t>10-min paid rest break (every 4 </a:t>
            </a:r>
            <a:r>
              <a:rPr dirty="0" err="1"/>
              <a:t>hrs</a:t>
            </a:r>
            <a:r>
              <a:rPr dirty="0"/>
              <a:t>)</a:t>
            </a:r>
            <a:endParaRPr>
              <a:ea typeface="Calibri"/>
              <a:cs typeface="Calibri"/>
            </a:endParaRPr>
          </a:p>
          <a:p>
            <a:r>
              <a:rPr dirty="0"/>
              <a:t>  Day of rest after 6 consecutive days (live-in workers)</a:t>
            </a:r>
            <a:endParaRPr dirty="0">
              <a:ea typeface="Calibri"/>
              <a:cs typeface="Calibri"/>
            </a:endParaRPr>
          </a:p>
          <a:p>
            <a:r>
              <a:rPr dirty="0"/>
              <a:t> </a:t>
            </a:r>
            <a:r>
              <a:rPr lang="en-US" dirty="0"/>
              <a:t> </a:t>
            </a:r>
            <a:r>
              <a:rPr dirty="0"/>
              <a:t>Protection from document confiscation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Who’s Covered?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dirty="0"/>
              <a:t>Domestic Workers: nannies, house cleaners, gardeners, cooks, home attendants, etc.</a:t>
            </a:r>
          </a:p>
          <a:p>
            <a:r>
              <a:t>Hiring Entities: individuals or households </a:t>
            </a:r>
            <a:r>
              <a:rPr dirty="0"/>
              <a:t>that pay for these services</a:t>
            </a:r>
            <a:endParaRPr dirty="0">
              <a:ea typeface="Calibri"/>
              <a:cs typeface="Calibri"/>
            </a:endParaRPr>
          </a:p>
          <a:p>
            <a:r>
              <a:rPr dirty="0"/>
              <a:t>Covers full-time, part-time, and on-demand platform work</a:t>
            </a:r>
            <a:endParaRPr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Your Role as a Community Trainer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dirty="0"/>
              <a:t>Why trusted messengers are key to outreach</a:t>
            </a:r>
          </a:p>
          <a:p>
            <a:r>
              <a:rPr dirty="0"/>
              <a:t> Tips for worker &amp; employer conversations:</a:t>
            </a:r>
            <a:endParaRPr dirty="0">
              <a:ea typeface="Calibri"/>
              <a:cs typeface="Calibri"/>
            </a:endParaRPr>
          </a:p>
          <a:p>
            <a:r>
              <a:t> Use clear, plain language</a:t>
            </a:r>
          </a:p>
          <a:p>
            <a:r>
              <a:rPr dirty="0"/>
              <a:t> Meet people where they are</a:t>
            </a:r>
            <a:endParaRPr dirty="0">
              <a:ea typeface="Calibri"/>
              <a:cs typeface="Calibri"/>
            </a:endParaRPr>
          </a:p>
          <a:p>
            <a:r>
              <a:rPr dirty="0"/>
              <a:t> Common barriers:</a:t>
            </a:r>
            <a:endParaRPr dirty="0">
              <a:ea typeface="Calibri"/>
              <a:cs typeface="Calibri"/>
            </a:endParaRPr>
          </a:p>
          <a:p>
            <a:r>
              <a:rPr dirty="0"/>
              <a:t> Fear of retaliation</a:t>
            </a:r>
            <a:endParaRPr dirty="0">
              <a:ea typeface="Calibri"/>
              <a:cs typeface="Calibri"/>
            </a:endParaRPr>
          </a:p>
          <a:p>
            <a:r>
              <a:rPr dirty="0"/>
              <a:t> Immigration status concerns</a:t>
            </a:r>
            <a:endParaRPr lang="en-US" dirty="0"/>
          </a:p>
          <a:p>
            <a:r>
              <a:t> Lack of formal communication</a:t>
            </a:r>
            <a:endParaRPr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the Law Is Enforced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dirty="0"/>
              <a:t>OLS = enforcement + compliance support</a:t>
            </a:r>
          </a:p>
          <a:p>
            <a:r>
              <a:t>Workers can contact OLS directly:</a:t>
            </a:r>
          </a:p>
          <a:p>
            <a:r>
              <a:rPr dirty="0"/>
              <a:t> Confidential process</a:t>
            </a:r>
            <a:endParaRPr dirty="0">
              <a:ea typeface="Calibri"/>
              <a:cs typeface="Calibri"/>
            </a:endParaRPr>
          </a:p>
          <a:p>
            <a:r>
              <a:rPr dirty="0"/>
              <a:t> No risk of retaliation</a:t>
            </a:r>
            <a:endParaRPr dirty="0">
              <a:ea typeface="Calibri"/>
              <a:cs typeface="Calibri"/>
            </a:endParaRPr>
          </a:p>
          <a:p>
            <a:r>
              <a:rPr dirty="0"/>
              <a:t>Hiring entities can ask questions without triggering an investigation</a:t>
            </a:r>
            <a:endParaRPr dirty="0">
              <a:ea typeface="Calibri"/>
              <a:cs typeface="Calibri"/>
            </a:endParaRPr>
          </a:p>
          <a:p>
            <a:r>
              <a:rPr dirty="0"/>
              <a:t> Services: education, referrals, translation, compliance help</a:t>
            </a:r>
            <a:endParaRPr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Group Activity – DWO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dirty="0"/>
              <a:t>Break into small groups (4 people)</a:t>
            </a:r>
          </a:p>
          <a:p>
            <a:r>
              <a:rPr dirty="0"/>
              <a:t>Read a real-life scenario</a:t>
            </a:r>
            <a:endParaRPr dirty="0">
              <a:ea typeface="Calibri"/>
              <a:cs typeface="Calibri"/>
            </a:endParaRPr>
          </a:p>
          <a:p>
            <a:r>
              <a:rPr dirty="0"/>
              <a:t> Discuss for 20 minutes</a:t>
            </a:r>
            <a:endParaRPr dirty="0">
              <a:ea typeface="Calibri"/>
              <a:cs typeface="Calibri"/>
            </a:endParaRPr>
          </a:p>
          <a:p>
            <a:r>
              <a:rPr dirty="0"/>
              <a:t> Choose one person to share key takeaways with the group</a:t>
            </a:r>
            <a:endParaRPr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Final Reflection + Open Dialogue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dirty="0"/>
              <a:t>Open Q&amp;A, shared experiences</a:t>
            </a:r>
          </a:p>
          <a:p>
            <a:r>
              <a:rPr dirty="0"/>
              <a:t> Reflection prompts</a:t>
            </a:r>
            <a:r>
              <a:rPr lang="en-US" dirty="0"/>
              <a:t>:</a:t>
            </a:r>
            <a:endParaRPr lang="en-US" dirty="0">
              <a:ea typeface="Calibri"/>
              <a:cs typeface="Calibri"/>
            </a:endParaRPr>
          </a:p>
          <a:p>
            <a:pPr lvl="1"/>
            <a:r>
              <a:rPr lang="en-US" dirty="0"/>
              <a:t>“</a:t>
            </a:r>
            <a:r>
              <a:rPr dirty="0"/>
              <a:t>How will you use this info in your community</a:t>
            </a:r>
            <a:r>
              <a:rPr lang="en-US" dirty="0"/>
              <a:t>?”</a:t>
            </a:r>
            <a:endParaRPr lang="en-US" dirty="0">
              <a:ea typeface="Calibri"/>
              <a:cs typeface="Calibri"/>
            </a:endParaRPr>
          </a:p>
          <a:p>
            <a:pPr lvl="1"/>
            <a:r>
              <a:rPr lang="en-US" dirty="0"/>
              <a:t>“</a:t>
            </a:r>
            <a:r>
              <a:rPr dirty="0"/>
              <a:t>What’s one thing you’re taking away from today?”</a:t>
            </a:r>
            <a:endParaRPr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9192DCC0E1564D9B61BB09F4AEDE1B" ma:contentTypeVersion="29" ma:contentTypeDescription="Create a new document." ma:contentTypeScope="" ma:versionID="19b205db05d258a9ef56d7805a5142c1">
  <xsd:schema xmlns:xsd="http://www.w3.org/2001/XMLSchema" xmlns:xs="http://www.w3.org/2001/XMLSchema" xmlns:p="http://schemas.microsoft.com/office/2006/metadata/properties" xmlns:ns1="http://schemas.microsoft.com/sharepoint/v3" xmlns:ns2="571c16bc-617a-4abd-9624-fe54ce89d2fb" xmlns:ns3="4dbb4e42-54bb-4441-aa00-be0fe0b1b118" xmlns:ns4="http://schemas.microsoft.com/sharepoint/v4" xmlns:ns5="97c2a25c-25db-4634-b347-87ab0af10b27" targetNamespace="http://schemas.microsoft.com/office/2006/metadata/properties" ma:root="true" ma:fieldsID="0ba48a35634de03dd30cc8da5ace9195" ns1:_="" ns2:_="" ns3:_="" ns4:_="" ns5:_="">
    <xsd:import namespace="http://schemas.microsoft.com/sharepoint/v3"/>
    <xsd:import namespace="571c16bc-617a-4abd-9624-fe54ce89d2fb"/>
    <xsd:import namespace="4dbb4e42-54bb-4441-aa00-be0fe0b1b118"/>
    <xsd:import namespace="http://schemas.microsoft.com/sharepoint/v4"/>
    <xsd:import namespace="97c2a25c-25db-4634-b347-87ab0af10b27"/>
    <xsd:element name="properties">
      <xsd:complexType>
        <xsd:sequence>
          <xsd:element name="documentManagement">
            <xsd:complexType>
              <xsd:all>
                <xsd:element ref="ns2:HIGHLIGHTS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4:IconOverlay" minOccurs="0"/>
                <xsd:element ref="ns2:lcf76f155ced4ddcb4097134ff3c332f" minOccurs="0"/>
                <xsd:element ref="ns5:TaxCatchAll" minOccurs="0"/>
                <xsd:element ref="ns2:PublicationTag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1c16bc-617a-4abd-9624-fe54ce89d2fb" elementFormDefault="qualified">
    <xsd:import namespace="http://schemas.microsoft.com/office/2006/documentManagement/types"/>
    <xsd:import namespace="http://schemas.microsoft.com/office/infopath/2007/PartnerControls"/>
    <xsd:element name="HIGHLIGHTS" ma:index="2" nillable="true" ma:displayName="HIGHLIGHTS" ma:default="Highlight" ma:format="Dropdown" ma:internalName="HIGHLIGHTS" ma:readOnly="false">
      <xsd:simpleType>
        <xsd:restriction base="dms:Choice">
          <xsd:enumeration value="Highlight"/>
          <xsd:enumeration value="Choice 2"/>
          <xsd:enumeration value="Choice 3"/>
        </xsd:restriction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description="" ma:hidden="true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hidden="true" ma:internalName="MediaServiceOCR" ma:readOnly="true">
      <xsd:simpleType>
        <xsd:restriction base="dms:Note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hidden="true" ma:internalName="MediaServiceKeyPoints" ma:readOnly="true">
      <xsd:simpleType>
        <xsd:restriction base="dms:Note"/>
      </xsd:simpleType>
    </xsd:element>
    <xsd:element name="MediaServiceLocation" ma:index="20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dec48df8-e8cc-4a73-a73e-519b29584a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PublicationTag" ma:index="28" nillable="true" ma:displayName="Publication Tag" ma:format="Dropdown" ma:hidden="true" ma:internalName="PublicationTag" ma:readOnly="false">
      <xsd:simpleType>
        <xsd:restriction base="dms:Choice">
          <xsd:enumeration value="Workplace Poster 23"/>
          <xsd:enumeration value="DWO NOR"/>
          <xsd:enumeration value="HEP Poster"/>
          <xsd:enumeration value="AHEP Poster"/>
          <xsd:enumeration value="Native Files"/>
        </xsd:restriction>
      </xsd:simpleType>
    </xsd:element>
    <xsd:element name="MediaServiceObjectDetectorVersions" ma:index="2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bb4e42-54bb-4441-aa00-be0fe0b1b11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4" nillable="true" ma:displayName="IconOverlay" ma:hidden="true" ma:internalName="IconOverlay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2a25c-25db-4634-b347-87ab0af10b27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90f239d-a70d-4d69-86dd-0fa8ff75a51f}" ma:internalName="TaxCatchAll" ma:readOnly="false" ma:showField="CatchAllData" ma:web="4dbb4e42-54bb-4441-aa00-be0fe0b1b1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conOverlay xmlns="http://schemas.microsoft.com/sharepoint/v4" xsi:nil="true"/>
    <_ip_UnifiedCompliancePolicyProperties xmlns="http://schemas.microsoft.com/sharepoint/v3" xsi:nil="true"/>
    <HIGHLIGHTS xmlns="571c16bc-617a-4abd-9624-fe54ce89d2fb">Highlight</HIGHLIGHTS>
    <lcf76f155ced4ddcb4097134ff3c332f xmlns="571c16bc-617a-4abd-9624-fe54ce89d2fb">
      <Terms xmlns="http://schemas.microsoft.com/office/infopath/2007/PartnerControls"/>
    </lcf76f155ced4ddcb4097134ff3c332f>
    <TaxCatchAll xmlns="97c2a25c-25db-4634-b347-87ab0af10b27" xsi:nil="true"/>
    <PublicationTag xmlns="571c16bc-617a-4abd-9624-fe54ce89d2fb" xsi:nil="true"/>
  </documentManagement>
</p:properties>
</file>

<file path=customXml/itemProps1.xml><?xml version="1.0" encoding="utf-8"?>
<ds:datastoreItem xmlns:ds="http://schemas.openxmlformats.org/officeDocument/2006/customXml" ds:itemID="{B9EC5E41-AA18-4D25-9E8D-49996D10CB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71c16bc-617a-4abd-9624-fe54ce89d2fb"/>
    <ds:schemaRef ds:uri="4dbb4e42-54bb-4441-aa00-be0fe0b1b118"/>
    <ds:schemaRef ds:uri="http://schemas.microsoft.com/sharepoint/v4"/>
    <ds:schemaRef ds:uri="97c2a25c-25db-4634-b347-87ab0af10b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C30A2BB-ED92-4738-BF6D-FBA7B0E178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0BFD24-0831-4F81-9E2F-3C19D499F2A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microsoft.com/sharepoint/v4"/>
    <ds:schemaRef ds:uri="571c16bc-617a-4abd-9624-fe54ce89d2fb"/>
    <ds:schemaRef ds:uri="97c2a25c-25db-4634-b347-87ab0af10b2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478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2025 Domestic Workers Ordinance (DWO)</vt:lpstr>
      <vt:lpstr>Welcome + Training Overview</vt:lpstr>
      <vt:lpstr>Context: Domestic Workers in the U.S.</vt:lpstr>
      <vt:lpstr>What Makes Seattle’s DWO Unique</vt:lpstr>
      <vt:lpstr>Who’s Covered?</vt:lpstr>
      <vt:lpstr>Your Role as a Community Trainer</vt:lpstr>
      <vt:lpstr>How the Law Is Enforced</vt:lpstr>
      <vt:lpstr>Group Activity – DWO in Action</vt:lpstr>
      <vt:lpstr>Final Reflection + Open Dialogue</vt:lpstr>
      <vt:lpstr>Wrap-Up + Next Steps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Molina, Jennifer</cp:lastModifiedBy>
  <cp:revision>45</cp:revision>
  <dcterms:created xsi:type="dcterms:W3CDTF">2013-01-27T09:14:16Z</dcterms:created>
  <dcterms:modified xsi:type="dcterms:W3CDTF">2025-07-29T01:55:34Z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0x010100CB9192DCC0E1564D9B61BB09F4AEDE1B</vt:lpwstr>
  </property>
  <property fmtid="{D5CDD505-2E9C-101B-9397-08002B2CF9AE}" pid="3" name="MediaServiceImageTags">
    <vt:lpwstr/>
  </property>
</Properties>
</file>