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96" d="100"/>
          <a:sy n="96" d="100"/>
        </p:scale>
        <p:origin x="4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44CA2A-AAFF-43AE-A6BE-C432523F13F1}"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2767642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44CA2A-AAFF-43AE-A6BE-C432523F13F1}"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3994484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44CA2A-AAFF-43AE-A6BE-C432523F13F1}"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387854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44CA2A-AAFF-43AE-A6BE-C432523F13F1}"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1353389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44CA2A-AAFF-43AE-A6BE-C432523F13F1}"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3198961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44CA2A-AAFF-43AE-A6BE-C432523F13F1}"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1242704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44CA2A-AAFF-43AE-A6BE-C432523F13F1}" type="datetimeFigureOut">
              <a:rPr lang="en-US" smtClean="0"/>
              <a:t>1/13/22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18988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44CA2A-AAFF-43AE-A6BE-C432523F13F1}" type="datetimeFigureOut">
              <a:rPr lang="en-US" smtClean="0"/>
              <a:t>1/13/22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4157035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44CA2A-AAFF-43AE-A6BE-C432523F13F1}" type="datetimeFigureOut">
              <a:rPr lang="en-US" smtClean="0"/>
              <a:t>1/13/22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599655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44CA2A-AAFF-43AE-A6BE-C432523F13F1}"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3934556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44CA2A-AAFF-43AE-A6BE-C432523F13F1}"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1606E-841A-41F4-BFC3-36B337343405}" type="slidenum">
              <a:rPr lang="en-US" smtClean="0"/>
              <a:t>‹#›</a:t>
            </a:fld>
            <a:endParaRPr lang="en-US"/>
          </a:p>
        </p:txBody>
      </p:sp>
    </p:spTree>
    <p:extLst>
      <p:ext uri="{BB962C8B-B14F-4D97-AF65-F5344CB8AC3E}">
        <p14:creationId xmlns:p14="http://schemas.microsoft.com/office/powerpoint/2010/main" val="109304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44CA2A-AAFF-43AE-A6BE-C432523F13F1}" type="datetimeFigureOut">
              <a:rPr lang="en-US" smtClean="0"/>
              <a:t>1/13/22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1606E-841A-41F4-BFC3-36B337343405}" type="slidenum">
              <a:rPr lang="en-US" smtClean="0"/>
              <a:t>‹#›</a:t>
            </a:fld>
            <a:endParaRPr lang="en-US"/>
          </a:p>
        </p:txBody>
      </p:sp>
    </p:spTree>
    <p:extLst>
      <p:ext uri="{BB962C8B-B14F-4D97-AF65-F5344CB8AC3E}">
        <p14:creationId xmlns:p14="http://schemas.microsoft.com/office/powerpoint/2010/main" val="2843480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698A-45B8-4DD0-B95E-919193CEF2E4}"/>
              </a:ext>
            </a:extLst>
          </p:cNvPr>
          <p:cNvSpPr>
            <a:spLocks noGrp="1"/>
          </p:cNvSpPr>
          <p:nvPr>
            <p:ph type="ctrTitle"/>
          </p:nvPr>
        </p:nvSpPr>
        <p:spPr>
          <a:ln>
            <a:solidFill>
              <a:schemeClr val="accent1"/>
            </a:solidFill>
          </a:ln>
        </p:spPr>
        <p:txBody>
          <a:bodyPr>
            <a:normAutofit fontScale="90000"/>
          </a:bodyPr>
          <a:lstStyle/>
          <a:p>
            <a:r>
              <a:rPr lang="en-US" b="1" dirty="0">
                <a:solidFill>
                  <a:schemeClr val="bg1"/>
                </a:solidFill>
              </a:rPr>
              <a:t>UFCW Cannabis Policy Outline Draft – Adds sections to Seattle Municipal Code Section 14</a:t>
            </a:r>
          </a:p>
        </p:txBody>
      </p:sp>
      <p:sp>
        <p:nvSpPr>
          <p:cNvPr id="3" name="Subtitle 2">
            <a:extLst>
              <a:ext uri="{FF2B5EF4-FFF2-40B4-BE49-F238E27FC236}">
                <a16:creationId xmlns:a16="http://schemas.microsoft.com/office/drawing/2014/main" id="{7AE0EBD6-C6FF-4D80-9B38-544CACF58A57}"/>
              </a:ext>
            </a:extLst>
          </p:cNvPr>
          <p:cNvSpPr>
            <a:spLocks noGrp="1"/>
          </p:cNvSpPr>
          <p:nvPr>
            <p:ph type="subTitle" idx="1"/>
          </p:nvPr>
        </p:nvSpPr>
        <p:spPr/>
        <p:txBody>
          <a:bodyPr/>
          <a:lstStyle/>
          <a:p>
            <a:r>
              <a:rPr lang="en-US" dirty="0">
                <a:solidFill>
                  <a:schemeClr val="bg1"/>
                </a:solidFill>
              </a:rPr>
              <a:t>January 13, 2022</a:t>
            </a:r>
          </a:p>
        </p:txBody>
      </p:sp>
    </p:spTree>
    <p:extLst>
      <p:ext uri="{BB962C8B-B14F-4D97-AF65-F5344CB8AC3E}">
        <p14:creationId xmlns:p14="http://schemas.microsoft.com/office/powerpoint/2010/main" val="229295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56ABB-D065-4767-9DE0-B6A0D2973ABE}"/>
              </a:ext>
            </a:extLst>
          </p:cNvPr>
          <p:cNvSpPr>
            <a:spLocks noGrp="1"/>
          </p:cNvSpPr>
          <p:nvPr>
            <p:ph type="title"/>
          </p:nvPr>
        </p:nvSpPr>
        <p:spPr/>
        <p:txBody>
          <a:bodyPr/>
          <a:lstStyle/>
          <a:p>
            <a:r>
              <a:rPr lang="en-US" dirty="0">
                <a:solidFill>
                  <a:schemeClr val="bg1"/>
                </a:solidFill>
              </a:rPr>
              <a:t>Vacates/Expunges Cannabis Record</a:t>
            </a:r>
            <a:endParaRPr lang="en-US" dirty="0"/>
          </a:p>
        </p:txBody>
      </p:sp>
      <p:sp>
        <p:nvSpPr>
          <p:cNvPr id="3" name="Content Placeholder 2">
            <a:extLst>
              <a:ext uri="{FF2B5EF4-FFF2-40B4-BE49-F238E27FC236}">
                <a16:creationId xmlns:a16="http://schemas.microsoft.com/office/drawing/2014/main" id="{60235D49-334D-4CAA-9205-5507A90765E4}"/>
              </a:ext>
            </a:extLst>
          </p:cNvPr>
          <p:cNvSpPr>
            <a:spLocks noGrp="1"/>
          </p:cNvSpPr>
          <p:nvPr>
            <p:ph idx="1"/>
          </p:nvPr>
        </p:nvSpPr>
        <p:spPr/>
        <p:txBody>
          <a:bodyPr/>
          <a:lstStyle/>
          <a:p>
            <a:pPr marL="0" lvl="0" indent="0">
              <a:buNone/>
            </a:pPr>
            <a:endParaRPr lang="en-US" dirty="0">
              <a:solidFill>
                <a:schemeClr val="bg1"/>
              </a:solidFill>
            </a:endParaRPr>
          </a:p>
          <a:p>
            <a:pPr lvl="0"/>
            <a:r>
              <a:rPr lang="en-US" dirty="0">
                <a:solidFill>
                  <a:schemeClr val="bg1"/>
                </a:solidFill>
              </a:rPr>
              <a:t>The City is already working on this, but this accelerates and prioritizes this work while also encouraging the City and County to partner on making automatic expungement a reality.</a:t>
            </a:r>
          </a:p>
          <a:p>
            <a:pPr lvl="1"/>
            <a:r>
              <a:rPr lang="en-US" dirty="0">
                <a:solidFill>
                  <a:schemeClr val="bg1"/>
                </a:solidFill>
              </a:rPr>
              <a:t>This has been done in major cities up and down the coast and in NY state already.</a:t>
            </a:r>
          </a:p>
          <a:p>
            <a:pPr lvl="0"/>
            <a:r>
              <a:rPr lang="en-US" dirty="0">
                <a:solidFill>
                  <a:schemeClr val="bg1"/>
                </a:solidFill>
              </a:rPr>
              <a:t>Encourages the city and county to partner with experienced non-profits that have helped other cities move this process (like Code for America).</a:t>
            </a:r>
          </a:p>
          <a:p>
            <a:endParaRPr lang="en-US" dirty="0"/>
          </a:p>
        </p:txBody>
      </p:sp>
    </p:spTree>
    <p:extLst>
      <p:ext uri="{BB962C8B-B14F-4D97-AF65-F5344CB8AC3E}">
        <p14:creationId xmlns:p14="http://schemas.microsoft.com/office/powerpoint/2010/main" val="773650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5DE1C-9BA9-4F8E-9A13-9B9C78B2B968}"/>
              </a:ext>
            </a:extLst>
          </p:cNvPr>
          <p:cNvSpPr>
            <a:spLocks noGrp="1"/>
          </p:cNvSpPr>
          <p:nvPr>
            <p:ph type="title"/>
          </p:nvPr>
        </p:nvSpPr>
        <p:spPr/>
        <p:txBody>
          <a:bodyPr/>
          <a:lstStyle/>
          <a:p>
            <a:r>
              <a:rPr lang="en-US" dirty="0">
                <a:solidFill>
                  <a:schemeClr val="bg1"/>
                </a:solidFill>
              </a:rPr>
              <a:t>Cannabis Equity Tax</a:t>
            </a:r>
          </a:p>
        </p:txBody>
      </p:sp>
      <p:sp>
        <p:nvSpPr>
          <p:cNvPr id="3" name="Content Placeholder 2">
            <a:extLst>
              <a:ext uri="{FF2B5EF4-FFF2-40B4-BE49-F238E27FC236}">
                <a16:creationId xmlns:a16="http://schemas.microsoft.com/office/drawing/2014/main" id="{F805A8D9-1C08-4F35-9C39-D4A927BA81AE}"/>
              </a:ext>
            </a:extLst>
          </p:cNvPr>
          <p:cNvSpPr>
            <a:spLocks noGrp="1"/>
          </p:cNvSpPr>
          <p:nvPr>
            <p:ph idx="1"/>
          </p:nvPr>
        </p:nvSpPr>
        <p:spPr/>
        <p:txBody>
          <a:bodyPr/>
          <a:lstStyle/>
          <a:p>
            <a:pPr lvl="0"/>
            <a:r>
              <a:rPr lang="en-US" dirty="0">
                <a:solidFill>
                  <a:schemeClr val="bg1"/>
                </a:solidFill>
              </a:rPr>
              <a:t>0.25$ (quarter dollar) on flower; $2.00 per half gram of high potency concentrates, .01$ (penny) per 1 mg of THC in other products.</a:t>
            </a:r>
          </a:p>
          <a:p>
            <a:pPr lvl="0"/>
            <a:r>
              <a:rPr lang="en-US" dirty="0">
                <a:solidFill>
                  <a:schemeClr val="bg1"/>
                </a:solidFill>
              </a:rPr>
              <a:t>Exempts medical patients and topicals. </a:t>
            </a:r>
          </a:p>
          <a:p>
            <a:pPr lvl="0"/>
            <a:r>
              <a:rPr lang="en-US" dirty="0">
                <a:solidFill>
                  <a:schemeClr val="bg1"/>
                </a:solidFill>
              </a:rPr>
              <a:t>Raises approximately $5 million annually based on 2020 cannabis sales rates. </a:t>
            </a:r>
          </a:p>
          <a:p>
            <a:endParaRPr lang="en-US" dirty="0"/>
          </a:p>
        </p:txBody>
      </p:sp>
    </p:spTree>
    <p:extLst>
      <p:ext uri="{BB962C8B-B14F-4D97-AF65-F5344CB8AC3E}">
        <p14:creationId xmlns:p14="http://schemas.microsoft.com/office/powerpoint/2010/main" val="3900750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2105-5C81-48CF-970F-B8B5BF18505B}"/>
              </a:ext>
            </a:extLst>
          </p:cNvPr>
          <p:cNvSpPr>
            <a:spLocks noGrp="1"/>
          </p:cNvSpPr>
          <p:nvPr>
            <p:ph type="title"/>
          </p:nvPr>
        </p:nvSpPr>
        <p:spPr/>
        <p:txBody>
          <a:bodyPr/>
          <a:lstStyle/>
          <a:p>
            <a:r>
              <a:rPr lang="en-US" dirty="0">
                <a:solidFill>
                  <a:schemeClr val="bg1"/>
                </a:solidFill>
              </a:rPr>
              <a:t>Cannabis Equity Tax Funds the Following</a:t>
            </a:r>
          </a:p>
        </p:txBody>
      </p:sp>
      <p:sp>
        <p:nvSpPr>
          <p:cNvPr id="3" name="Content Placeholder 2">
            <a:extLst>
              <a:ext uri="{FF2B5EF4-FFF2-40B4-BE49-F238E27FC236}">
                <a16:creationId xmlns:a16="http://schemas.microsoft.com/office/drawing/2014/main" id="{C08DDF0A-FA72-44E4-A1FE-DD23C618D74C}"/>
              </a:ext>
            </a:extLst>
          </p:cNvPr>
          <p:cNvSpPr>
            <a:spLocks noGrp="1"/>
          </p:cNvSpPr>
          <p:nvPr>
            <p:ph idx="1"/>
          </p:nvPr>
        </p:nvSpPr>
        <p:spPr/>
        <p:txBody>
          <a:bodyPr/>
          <a:lstStyle/>
          <a:p>
            <a:pPr lvl="0"/>
            <a:r>
              <a:rPr lang="en-US" dirty="0">
                <a:solidFill>
                  <a:schemeClr val="bg1"/>
                </a:solidFill>
              </a:rPr>
              <a:t>70% of fund goes to the following for the first two years, then 85% of the fund goes to these programs thereafter:</a:t>
            </a:r>
          </a:p>
          <a:p>
            <a:pPr lvl="1"/>
            <a:r>
              <a:rPr lang="en-US" dirty="0">
                <a:solidFill>
                  <a:schemeClr val="bg1"/>
                </a:solidFill>
              </a:rPr>
              <a:t>Safety training and workforce development training for cannabis workers.</a:t>
            </a:r>
          </a:p>
          <a:p>
            <a:pPr lvl="1"/>
            <a:r>
              <a:rPr lang="en-US" dirty="0">
                <a:solidFill>
                  <a:schemeClr val="bg1"/>
                </a:solidFill>
              </a:rPr>
              <a:t>Cannabis Equity Fund </a:t>
            </a:r>
          </a:p>
          <a:p>
            <a:pPr lvl="1"/>
            <a:r>
              <a:rPr lang="en-US" dirty="0">
                <a:solidFill>
                  <a:schemeClr val="bg1"/>
                </a:solidFill>
              </a:rPr>
              <a:t>Cannabis Equity Commission. </a:t>
            </a:r>
          </a:p>
          <a:p>
            <a:pPr lvl="0"/>
            <a:r>
              <a:rPr lang="en-US" dirty="0">
                <a:solidFill>
                  <a:schemeClr val="bg1"/>
                </a:solidFill>
              </a:rPr>
              <a:t>City’s cost in implementing the tax (up to 30% of fund goes to City general fund first 2 years, up to 15% of fund goes to City general fund thereafter).</a:t>
            </a:r>
          </a:p>
        </p:txBody>
      </p:sp>
    </p:spTree>
    <p:extLst>
      <p:ext uri="{BB962C8B-B14F-4D97-AF65-F5344CB8AC3E}">
        <p14:creationId xmlns:p14="http://schemas.microsoft.com/office/powerpoint/2010/main" val="190843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D4D11-4EA7-4BDC-8BEF-A46823CA2DD6}"/>
              </a:ext>
            </a:extLst>
          </p:cNvPr>
          <p:cNvSpPr>
            <a:spLocks noGrp="1"/>
          </p:cNvSpPr>
          <p:nvPr>
            <p:ph type="title"/>
          </p:nvPr>
        </p:nvSpPr>
        <p:spPr/>
        <p:txBody>
          <a:bodyPr/>
          <a:lstStyle/>
          <a:p>
            <a:r>
              <a:rPr lang="en-US" dirty="0">
                <a:solidFill>
                  <a:schemeClr val="bg1"/>
                </a:solidFill>
              </a:rPr>
              <a:t>Cannabis Equity Commission Responsibilities</a:t>
            </a:r>
          </a:p>
        </p:txBody>
      </p:sp>
      <p:sp>
        <p:nvSpPr>
          <p:cNvPr id="3" name="Content Placeholder 2">
            <a:extLst>
              <a:ext uri="{FF2B5EF4-FFF2-40B4-BE49-F238E27FC236}">
                <a16:creationId xmlns:a16="http://schemas.microsoft.com/office/drawing/2014/main" id="{40F7DAB7-B3AF-411F-B6E6-86A0432D64DB}"/>
              </a:ext>
            </a:extLst>
          </p:cNvPr>
          <p:cNvSpPr>
            <a:spLocks noGrp="1"/>
          </p:cNvSpPr>
          <p:nvPr>
            <p:ph idx="1"/>
          </p:nvPr>
        </p:nvSpPr>
        <p:spPr/>
        <p:txBody>
          <a:bodyPr>
            <a:normAutofit fontScale="85000" lnSpcReduction="20000"/>
          </a:bodyPr>
          <a:lstStyle/>
          <a:p>
            <a:pPr marL="0" lvl="0" indent="0">
              <a:buNone/>
            </a:pPr>
            <a:r>
              <a:rPr lang="en-US" dirty="0">
                <a:solidFill>
                  <a:schemeClr val="bg1"/>
                </a:solidFill>
              </a:rPr>
              <a:t>Based loosely on legislation that established Seattle’s GND commission.</a:t>
            </a:r>
          </a:p>
          <a:p>
            <a:pPr lvl="0"/>
            <a:r>
              <a:rPr lang="en-US" dirty="0">
                <a:solidFill>
                  <a:schemeClr val="bg1"/>
                </a:solidFill>
              </a:rPr>
              <a:t>15 total seats. Members may request a $75/</a:t>
            </a:r>
            <a:r>
              <a:rPr lang="en-US" dirty="0" err="1">
                <a:solidFill>
                  <a:schemeClr val="bg1"/>
                </a:solidFill>
              </a:rPr>
              <a:t>hr</a:t>
            </a:r>
            <a:r>
              <a:rPr lang="en-US" dirty="0">
                <a:solidFill>
                  <a:schemeClr val="bg1"/>
                </a:solidFill>
              </a:rPr>
              <a:t> stipend. 5 members from CBO’s or groups that represent communities harmed by the failed War on Drugs, 5 cannabis workers or worker reps, 3 cannabis business owners, 2 workforce development representatives.</a:t>
            </a:r>
          </a:p>
          <a:p>
            <a:pPr lvl="0"/>
            <a:r>
              <a:rPr lang="en-US" dirty="0">
                <a:solidFill>
                  <a:schemeClr val="bg1"/>
                </a:solidFill>
              </a:rPr>
              <a:t>Run a community-centered process to distribute the Cannabis Equity Fund prioritizing the needs of those most impacted by the failed War on Drugs, including the resulting criminalization, incarceration, poverty, income inequality, and barriers to employment, housing, public services, and education.  </a:t>
            </a:r>
          </a:p>
          <a:p>
            <a:r>
              <a:rPr lang="en-US" dirty="0">
                <a:solidFill>
                  <a:schemeClr val="bg1"/>
                </a:solidFill>
              </a:rPr>
              <a:t>Provide proposals for the design of new policies, programs, and projects and modifications to existing policies, programs, and projects, to the Mayor, City council, and city departments that advance cannabis equity, correct the harms of the failed War on Drugs, and further cannabis workforce development in the City of Seattle </a:t>
            </a:r>
          </a:p>
        </p:txBody>
      </p:sp>
    </p:spTree>
    <p:extLst>
      <p:ext uri="{BB962C8B-B14F-4D97-AF65-F5344CB8AC3E}">
        <p14:creationId xmlns:p14="http://schemas.microsoft.com/office/powerpoint/2010/main" val="2855186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4575E-2A5D-4477-A20E-01A6BCDD185D}"/>
              </a:ext>
            </a:extLst>
          </p:cNvPr>
          <p:cNvSpPr>
            <a:spLocks noGrp="1"/>
          </p:cNvSpPr>
          <p:nvPr>
            <p:ph type="title"/>
          </p:nvPr>
        </p:nvSpPr>
        <p:spPr/>
        <p:txBody>
          <a:bodyPr/>
          <a:lstStyle/>
          <a:p>
            <a:r>
              <a:rPr lang="en-US" dirty="0">
                <a:solidFill>
                  <a:schemeClr val="bg1"/>
                </a:solidFill>
              </a:rPr>
              <a:t>Cannabis Equity Fund</a:t>
            </a:r>
          </a:p>
        </p:txBody>
      </p:sp>
      <p:sp>
        <p:nvSpPr>
          <p:cNvPr id="3" name="Content Placeholder 2">
            <a:extLst>
              <a:ext uri="{FF2B5EF4-FFF2-40B4-BE49-F238E27FC236}">
                <a16:creationId xmlns:a16="http://schemas.microsoft.com/office/drawing/2014/main" id="{7F3B8DEB-FA14-4DED-B2A7-E80F8CFC4A17}"/>
              </a:ext>
            </a:extLst>
          </p:cNvPr>
          <p:cNvSpPr>
            <a:spLocks noGrp="1"/>
          </p:cNvSpPr>
          <p:nvPr>
            <p:ph idx="1"/>
          </p:nvPr>
        </p:nvSpPr>
        <p:spPr/>
        <p:txBody>
          <a:bodyPr/>
          <a:lstStyle/>
          <a:p>
            <a:pPr lvl="0"/>
            <a:r>
              <a:rPr lang="en-US" dirty="0">
                <a:solidFill>
                  <a:schemeClr val="bg1"/>
                </a:solidFill>
              </a:rPr>
              <a:t>Cannabis Equity Fund prioritizes the needs of those most impacted by the failed War on Drugs, including the resulting criminalization, incarceration, poverty, income inequality, and barriers to employment, housing, public services, and education.</a:t>
            </a:r>
          </a:p>
          <a:p>
            <a:pPr lvl="0"/>
            <a:r>
              <a:rPr lang="en-US" dirty="0">
                <a:solidFill>
                  <a:schemeClr val="bg1"/>
                </a:solidFill>
              </a:rPr>
              <a:t>Allocated by the Cannabis Equity Commission, staffed by FAS.</a:t>
            </a:r>
            <a:endParaRPr lang="en-US" dirty="0"/>
          </a:p>
        </p:txBody>
      </p:sp>
    </p:spTree>
    <p:extLst>
      <p:ext uri="{BB962C8B-B14F-4D97-AF65-F5344CB8AC3E}">
        <p14:creationId xmlns:p14="http://schemas.microsoft.com/office/powerpoint/2010/main" val="3025484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DD52D-7529-4E0E-8503-87E7BD7C688C}"/>
              </a:ext>
            </a:extLst>
          </p:cNvPr>
          <p:cNvSpPr>
            <a:spLocks noGrp="1"/>
          </p:cNvSpPr>
          <p:nvPr>
            <p:ph type="title"/>
          </p:nvPr>
        </p:nvSpPr>
        <p:spPr/>
        <p:txBody>
          <a:bodyPr/>
          <a:lstStyle/>
          <a:p>
            <a:r>
              <a:rPr lang="en-US" dirty="0">
                <a:solidFill>
                  <a:schemeClr val="bg1"/>
                </a:solidFill>
              </a:rPr>
              <a:t>Training and workforce development </a:t>
            </a:r>
          </a:p>
        </p:txBody>
      </p:sp>
      <p:sp>
        <p:nvSpPr>
          <p:cNvPr id="3" name="Content Placeholder 2">
            <a:extLst>
              <a:ext uri="{FF2B5EF4-FFF2-40B4-BE49-F238E27FC236}">
                <a16:creationId xmlns:a16="http://schemas.microsoft.com/office/drawing/2014/main" id="{C8AF0DDA-DF82-4547-9144-3D98B26DE00A}"/>
              </a:ext>
            </a:extLst>
          </p:cNvPr>
          <p:cNvSpPr>
            <a:spLocks noGrp="1"/>
          </p:cNvSpPr>
          <p:nvPr>
            <p:ph idx="1"/>
          </p:nvPr>
        </p:nvSpPr>
        <p:spPr/>
        <p:txBody>
          <a:bodyPr/>
          <a:lstStyle/>
          <a:p>
            <a:pPr lvl="0"/>
            <a:r>
              <a:rPr lang="en-US" dirty="0">
                <a:solidFill>
                  <a:schemeClr val="bg1"/>
                </a:solidFill>
              </a:rPr>
              <a:t>Safety and compliance training provided to new employees and applicants meeting </a:t>
            </a:r>
            <a:r>
              <a:rPr lang="en-US" b="1" dirty="0">
                <a:solidFill>
                  <a:schemeClr val="bg1"/>
                </a:solidFill>
              </a:rPr>
              <a:t>Equity Criteria.  </a:t>
            </a:r>
          </a:p>
          <a:p>
            <a:pPr lvl="0"/>
            <a:r>
              <a:rPr lang="en-US" dirty="0">
                <a:solidFill>
                  <a:schemeClr val="bg1"/>
                </a:solidFill>
              </a:rPr>
              <a:t>Business management and ownership training for employees with 36 months in industry or meeting </a:t>
            </a:r>
            <a:r>
              <a:rPr lang="en-US" b="1" dirty="0">
                <a:solidFill>
                  <a:schemeClr val="bg1"/>
                </a:solidFill>
              </a:rPr>
              <a:t>Equity Criteria. </a:t>
            </a:r>
          </a:p>
          <a:p>
            <a:pPr lvl="0"/>
            <a:r>
              <a:rPr lang="en-US" dirty="0">
                <a:solidFill>
                  <a:schemeClr val="bg1"/>
                </a:solidFill>
              </a:rPr>
              <a:t>Costs to employers reimbursed if small business or meets </a:t>
            </a:r>
            <a:r>
              <a:rPr lang="en-US" b="1" dirty="0">
                <a:solidFill>
                  <a:schemeClr val="bg1"/>
                </a:solidFill>
              </a:rPr>
              <a:t>Equity Criteria. </a:t>
            </a:r>
          </a:p>
          <a:p>
            <a:pPr lvl="0"/>
            <a:r>
              <a:rPr lang="en-US" dirty="0">
                <a:solidFill>
                  <a:schemeClr val="bg1"/>
                </a:solidFill>
              </a:rPr>
              <a:t>Training provided by qualified Training Partnership. </a:t>
            </a:r>
          </a:p>
        </p:txBody>
      </p:sp>
    </p:spTree>
    <p:extLst>
      <p:ext uri="{BB962C8B-B14F-4D97-AF65-F5344CB8AC3E}">
        <p14:creationId xmlns:p14="http://schemas.microsoft.com/office/powerpoint/2010/main" val="4224558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3F441-4F7F-4D40-9F8D-7552B8EBBBDC}"/>
              </a:ext>
            </a:extLst>
          </p:cNvPr>
          <p:cNvSpPr>
            <a:spLocks noGrp="1"/>
          </p:cNvSpPr>
          <p:nvPr>
            <p:ph type="title"/>
          </p:nvPr>
        </p:nvSpPr>
        <p:spPr/>
        <p:txBody>
          <a:bodyPr/>
          <a:lstStyle/>
          <a:p>
            <a:r>
              <a:rPr lang="en-US" dirty="0">
                <a:solidFill>
                  <a:schemeClr val="bg1"/>
                </a:solidFill>
              </a:rPr>
              <a:t>Workforce Equity Requirements</a:t>
            </a:r>
          </a:p>
        </p:txBody>
      </p:sp>
      <p:sp>
        <p:nvSpPr>
          <p:cNvPr id="3" name="Content Placeholder 2">
            <a:extLst>
              <a:ext uri="{FF2B5EF4-FFF2-40B4-BE49-F238E27FC236}">
                <a16:creationId xmlns:a16="http://schemas.microsoft.com/office/drawing/2014/main" id="{D83EE6C7-C4D4-4A2B-93E6-51B51370466D}"/>
              </a:ext>
            </a:extLst>
          </p:cNvPr>
          <p:cNvSpPr>
            <a:spLocks noGrp="1"/>
          </p:cNvSpPr>
          <p:nvPr>
            <p:ph idx="1"/>
          </p:nvPr>
        </p:nvSpPr>
        <p:spPr/>
        <p:txBody>
          <a:bodyPr>
            <a:normAutofit fontScale="92500" lnSpcReduction="10000"/>
          </a:bodyPr>
          <a:lstStyle/>
          <a:p>
            <a:pPr lvl="0"/>
            <a:r>
              <a:rPr lang="en-US" dirty="0">
                <a:solidFill>
                  <a:schemeClr val="bg1"/>
                </a:solidFill>
              </a:rPr>
              <a:t>Every cannabis business shall make good faith effort to ensure that 50% of business hours worked by Equity Resident Worker. ("</a:t>
            </a:r>
            <a:r>
              <a:rPr lang="en-US" u="sng" dirty="0">
                <a:solidFill>
                  <a:schemeClr val="bg1"/>
                </a:solidFill>
              </a:rPr>
              <a:t>worker living within an economically distressed area," defined as zip code having 2 of the 3 of the following: high concentration of individuals living below 200% of poverty level, unemployed, or without college degree compared with other zip codes) </a:t>
            </a:r>
            <a:endParaRPr lang="en-US" dirty="0">
              <a:solidFill>
                <a:schemeClr val="bg1"/>
              </a:solidFill>
            </a:endParaRPr>
          </a:p>
          <a:p>
            <a:pPr lvl="0"/>
            <a:r>
              <a:rPr lang="en-US" dirty="0">
                <a:solidFill>
                  <a:schemeClr val="bg1"/>
                </a:solidFill>
              </a:rPr>
              <a:t>Shall guarantee that 10% of hours worked by Social Equity Worker (</a:t>
            </a:r>
            <a:r>
              <a:rPr lang="en-US" u="sng" dirty="0">
                <a:solidFill>
                  <a:schemeClr val="bg1"/>
                </a:solidFill>
              </a:rPr>
              <a:t>has a “Washington Cannabis Arrest or Conviction”, or has otherwise demonstrated impact by the failed War on Drugs including an immediate family member (parent, sibling, spouse or child) who has a Washington Cannabis Arrest or Conviction.")</a:t>
            </a:r>
            <a:endParaRPr lang="en-US" dirty="0">
              <a:solidFill>
                <a:schemeClr val="bg1"/>
              </a:solidFill>
            </a:endParaRPr>
          </a:p>
          <a:p>
            <a:pPr lvl="0"/>
            <a:r>
              <a:rPr lang="en-US" b="1" dirty="0">
                <a:solidFill>
                  <a:schemeClr val="bg1"/>
                </a:solidFill>
              </a:rPr>
              <a:t>Q:  Is this right? </a:t>
            </a:r>
          </a:p>
          <a:p>
            <a:endParaRPr lang="en-US" dirty="0"/>
          </a:p>
        </p:txBody>
      </p:sp>
    </p:spTree>
    <p:extLst>
      <p:ext uri="{BB962C8B-B14F-4D97-AF65-F5344CB8AC3E}">
        <p14:creationId xmlns:p14="http://schemas.microsoft.com/office/powerpoint/2010/main" val="3526248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BC1C6-2CFF-4D83-922E-F90B191E1B3A}"/>
              </a:ext>
            </a:extLst>
          </p:cNvPr>
          <p:cNvSpPr>
            <a:spLocks noGrp="1"/>
          </p:cNvSpPr>
          <p:nvPr>
            <p:ph type="title"/>
          </p:nvPr>
        </p:nvSpPr>
        <p:spPr/>
        <p:txBody>
          <a:bodyPr/>
          <a:lstStyle/>
          <a:p>
            <a:r>
              <a:rPr lang="en-US" dirty="0">
                <a:solidFill>
                  <a:schemeClr val="bg1"/>
                </a:solidFill>
              </a:rPr>
              <a:t>Protect cannabis workers / enforcement</a:t>
            </a:r>
          </a:p>
        </p:txBody>
      </p:sp>
      <p:sp>
        <p:nvSpPr>
          <p:cNvPr id="3" name="Content Placeholder 2">
            <a:extLst>
              <a:ext uri="{FF2B5EF4-FFF2-40B4-BE49-F238E27FC236}">
                <a16:creationId xmlns:a16="http://schemas.microsoft.com/office/drawing/2014/main" id="{0B31AF75-7079-4CAF-A995-BC503D781D4D}"/>
              </a:ext>
            </a:extLst>
          </p:cNvPr>
          <p:cNvSpPr>
            <a:spLocks noGrp="1"/>
          </p:cNvSpPr>
          <p:nvPr>
            <p:ph idx="1"/>
          </p:nvPr>
        </p:nvSpPr>
        <p:spPr/>
        <p:txBody>
          <a:bodyPr/>
          <a:lstStyle/>
          <a:p>
            <a:pPr lvl="0"/>
            <a:r>
              <a:rPr lang="en-US" dirty="0">
                <a:solidFill>
                  <a:schemeClr val="bg1"/>
                </a:solidFill>
              </a:rPr>
              <a:t>Protects jobs when businesses change hands. </a:t>
            </a:r>
          </a:p>
          <a:p>
            <a:pPr lvl="0"/>
            <a:r>
              <a:rPr lang="en-US" dirty="0">
                <a:solidFill>
                  <a:schemeClr val="bg1"/>
                </a:solidFill>
              </a:rPr>
              <a:t>Creates employer transparency to allow enforcement of worker rights. </a:t>
            </a:r>
          </a:p>
          <a:p>
            <a:pPr lvl="0"/>
            <a:r>
              <a:rPr lang="en-US" dirty="0">
                <a:solidFill>
                  <a:schemeClr val="bg1"/>
                </a:solidFill>
              </a:rPr>
              <a:t>Enforcement patterned on other Seattle worker protection laws. </a:t>
            </a:r>
          </a:p>
          <a:p>
            <a:endParaRPr lang="en-US" dirty="0"/>
          </a:p>
        </p:txBody>
      </p:sp>
    </p:spTree>
    <p:extLst>
      <p:ext uri="{BB962C8B-B14F-4D97-AF65-F5344CB8AC3E}">
        <p14:creationId xmlns:p14="http://schemas.microsoft.com/office/powerpoint/2010/main" val="42389185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680</Words>
  <Application>Microsoft Macintosh PowerPoint</Application>
  <PresentationFormat>Widescreen</PresentationFormat>
  <Paragraphs>38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UFCW Cannabis Policy Outline Draft – Adds sections to Seattle Municipal Code Section 14</vt:lpstr>
      <vt:lpstr>Vacates/Expunges Cannabis Record</vt:lpstr>
      <vt:lpstr>Cannabis Equity Tax</vt:lpstr>
      <vt:lpstr>Cannabis Equity Tax Funds the Following</vt:lpstr>
      <vt:lpstr>Cannabis Equity Commission Responsibilities</vt:lpstr>
      <vt:lpstr>Cannabis Equity Fund</vt:lpstr>
      <vt:lpstr>Training and workforce development </vt:lpstr>
      <vt:lpstr>Workforce Equity Requirements</vt:lpstr>
      <vt:lpstr>Protect cannabis workers / enforcement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UFCW Cannabis Policy Outline and Qs </dc:title>
  <dc:creator>Eunice How</dc:creator>
  <cp:lastModifiedBy>Nicole Keenan</cp:lastModifiedBy>
  <cp:revision>3</cp:revision>
  <dcterms:created xsi:type="dcterms:W3CDTF">2021-11-30T00:42:56Z</dcterms:created>
  <dcterms:modified xsi:type="dcterms:W3CDTF">2022-01-14T00:23:05Z</dcterms:modified>
</cp:coreProperties>
</file>