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8" r:id="rId6"/>
    <p:sldId id="316" r:id="rId7"/>
    <p:sldId id="318" r:id="rId8"/>
    <p:sldId id="319" r:id="rId9"/>
    <p:sldId id="320" r:id="rId10"/>
    <p:sldId id="321" r:id="rId11"/>
    <p:sldId id="256" r:id="rId12"/>
    <p:sldId id="257" r:id="rId13"/>
    <p:sldId id="269" r:id="rId14"/>
    <p:sldId id="277" r:id="rId15"/>
    <p:sldId id="327" r:id="rId16"/>
    <p:sldId id="278" r:id="rId17"/>
    <p:sldId id="289" r:id="rId18"/>
    <p:sldId id="290" r:id="rId19"/>
    <p:sldId id="287" r:id="rId20"/>
    <p:sldId id="281" r:id="rId21"/>
    <p:sldId id="284" r:id="rId22"/>
    <p:sldId id="285" r:id="rId23"/>
    <p:sldId id="286" r:id="rId24"/>
    <p:sldId id="282" r:id="rId25"/>
    <p:sldId id="271" r:id="rId26"/>
    <p:sldId id="283" r:id="rId27"/>
    <p:sldId id="288" r:id="rId28"/>
    <p:sldId id="273" r:id="rId29"/>
    <p:sldId id="279" r:id="rId30"/>
    <p:sldId id="260" r:id="rId31"/>
    <p:sldId id="272" r:id="rId32"/>
    <p:sldId id="261" r:id="rId33"/>
    <p:sldId id="324" r:id="rId34"/>
    <p:sldId id="325" r:id="rId35"/>
    <p:sldId id="326" r:id="rId36"/>
    <p:sldId id="32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-25054" y="0"/>
            <a:ext cx="12217054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054" y="0"/>
            <a:ext cx="12217054" cy="693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Seattle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93614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72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9939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842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16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6682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64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2198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67218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 userDrawn="1"/>
        </p:nvSpPr>
        <p:spPr>
          <a:xfrm>
            <a:off x="0" y="6248282"/>
            <a:ext cx="12192000" cy="634656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6141168"/>
            <a:ext cx="3002280" cy="84908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 userDrawn="1"/>
        </p:nvSpPr>
        <p:spPr>
          <a:xfrm>
            <a:off x="1524000" y="62482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 userDrawn="1"/>
        </p:nvSpPr>
        <p:spPr>
          <a:xfrm>
            <a:off x="3581400" y="6248283"/>
            <a:ext cx="116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 userDrawn="1"/>
        </p:nvSpPr>
        <p:spPr>
          <a:xfrm>
            <a:off x="152399" y="6411570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5/24/2018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CE33BE-5965-4385-A50F-EE3044A3C612}"/>
              </a:ext>
            </a:extLst>
          </p:cNvPr>
          <p:cNvSpPr txBox="1">
            <a:spLocks/>
          </p:cNvSpPr>
          <p:nvPr userDrawn="1"/>
        </p:nvSpPr>
        <p:spPr>
          <a:xfrm>
            <a:off x="1310144" y="6411568"/>
            <a:ext cx="2698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Seattle Information Technology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7CC0D1-EF47-4831-B7C8-1B451F51BCE3}"/>
              </a:ext>
            </a:extLst>
          </p:cNvPr>
          <p:cNvSpPr txBox="1">
            <a:spLocks/>
          </p:cNvSpPr>
          <p:nvPr userDrawn="1"/>
        </p:nvSpPr>
        <p:spPr>
          <a:xfrm>
            <a:off x="3871850" y="6411568"/>
            <a:ext cx="10196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Slide </a:t>
            </a:r>
            <a:fld id="{61030729-3632-45A1-8A43-827E31BA9BDB}" type="slidenum">
              <a:rPr lang="en-US" sz="1400" b="1" smtClean="0">
                <a:solidFill>
                  <a:schemeClr val="bg1"/>
                </a:solidFill>
              </a:rPr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1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240E-CBCD-4F39-ABEB-14C0F141E8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Surveillance Technology Public  Comment Meeting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659F2-145A-4D6F-8079-8290319E2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Seattle Police Department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83142-ABA5-496A-812C-B4464171F7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04"/>
          <a:stretch/>
        </p:blipFill>
        <p:spPr>
          <a:xfrm>
            <a:off x="10935670" y="5827906"/>
            <a:ext cx="1094014" cy="9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8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SPD’s ALPR-Equipped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19 ALPR -Equipped Vehicles</a:t>
            </a:r>
          </a:p>
          <a:p>
            <a:r>
              <a:rPr lang="en-US" b="1" dirty="0"/>
              <a:t>8 Parking Enforcement</a:t>
            </a:r>
            <a:endParaRPr lang="en-US" dirty="0"/>
          </a:p>
          <a:p>
            <a:pPr lvl="1"/>
            <a:r>
              <a:rPr lang="en-US" dirty="0"/>
              <a:t>5 ALPR-equipped sedans (</a:t>
            </a:r>
            <a:r>
              <a:rPr lang="en-US" dirty="0" err="1"/>
              <a:t>AutoVu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 ALPR-equipped boot vehicles  (Neology PIPS)</a:t>
            </a:r>
          </a:p>
          <a:p>
            <a:r>
              <a:rPr lang="en-US" b="1" dirty="0"/>
              <a:t>11 Patrol </a:t>
            </a:r>
          </a:p>
          <a:p>
            <a:pPr lvl="1"/>
            <a:r>
              <a:rPr lang="en-US" dirty="0"/>
              <a:t>9 Precinct Vehicles (Neology PIPS)</a:t>
            </a:r>
          </a:p>
          <a:p>
            <a:pPr lvl="1"/>
            <a:r>
              <a:rPr lang="en-US" dirty="0"/>
              <a:t>Major Crimes &amp; Canine Unit vehicles (Neology PIPS)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9D7DE-7B12-4ED0-A4A0-D5C2DE56AE5A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Vehicle-mounted cameras photograph license plates </a:t>
            </a:r>
          </a:p>
          <a:p>
            <a:r>
              <a:rPr lang="en-US" dirty="0"/>
              <a:t>Software </a:t>
            </a:r>
          </a:p>
          <a:p>
            <a:pPr lvl="1"/>
            <a:r>
              <a:rPr lang="en-US" dirty="0"/>
              <a:t>Optical character recognition (OCR) interprets characters on plate photos</a:t>
            </a:r>
          </a:p>
          <a:p>
            <a:pPr lvl="1"/>
            <a:r>
              <a:rPr lang="en-US" dirty="0"/>
              <a:t>Photos, computer-interpreted license plate characters, date, time, and GPS location loaded in database (“reads”)</a:t>
            </a:r>
          </a:p>
          <a:p>
            <a:pPr lvl="1"/>
            <a:r>
              <a:rPr lang="en-US" dirty="0"/>
              <a:t>Captures no personally-identifying information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77EC1-C3C1-499E-805A-62B801EA514D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8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HotList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All 19 vehicles upload the HotList </a:t>
            </a:r>
          </a:p>
          <a:p>
            <a:pPr lvl="1"/>
            <a:r>
              <a:rPr lang="en-US" sz="4000" dirty="0"/>
              <a:t>National stolen vehicle plate database</a:t>
            </a:r>
          </a:p>
          <a:p>
            <a:pPr lvl="1"/>
            <a:r>
              <a:rPr lang="en-US" sz="4000" dirty="0"/>
              <a:t>Vehicles sought by SPD</a:t>
            </a:r>
          </a:p>
          <a:p>
            <a:pPr lvl="2"/>
            <a:r>
              <a:rPr lang="en-US" sz="4000" dirty="0"/>
              <a:t>Criminal investigations</a:t>
            </a:r>
          </a:p>
          <a:p>
            <a:pPr lvl="2"/>
            <a:r>
              <a:rPr lang="en-US" sz="4000" dirty="0"/>
              <a:t>Endangered individuals</a:t>
            </a:r>
          </a:p>
          <a:p>
            <a:pPr lvl="2"/>
            <a:r>
              <a:rPr lang="en-US" sz="4000" dirty="0"/>
              <a:t>Warrants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4D143-0035-472E-B392-0ABF1AE41C52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5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“Hits”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System checks “reads” against </a:t>
            </a:r>
            <a:r>
              <a:rPr lang="en-US" sz="3200" dirty="0" err="1"/>
              <a:t>HotList</a:t>
            </a:r>
            <a:endParaRPr lang="en-US" sz="3200" dirty="0"/>
          </a:p>
          <a:p>
            <a:pPr marL="457189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Signals “hit” when image of plate from vehicle on </a:t>
            </a:r>
            <a:r>
              <a:rPr lang="en-US" sz="3200" dirty="0" err="1"/>
              <a:t>HotList</a:t>
            </a:r>
            <a:r>
              <a:rPr lang="en-US" sz="3200" dirty="0"/>
              <a:t> is captured</a:t>
            </a:r>
          </a:p>
          <a:p>
            <a:pPr marL="457189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Officer must verify “hit” is accurate before taking action. 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29BCF-8270-4777-85FB-8646004ED0A7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9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/>
              <a:t>HotList “Hit”</a:t>
            </a:r>
            <a:endParaRPr lang="en-US" sz="5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943" y="2253951"/>
            <a:ext cx="5944115" cy="323116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210555" y="3342614"/>
            <a:ext cx="1513321" cy="1540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62ECB0-0B2B-457E-8B66-4DB90F0D3A9E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4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Google Street View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879" y="1825626"/>
            <a:ext cx="7134243" cy="4087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7A71BB-886C-41C2-9ADB-E2D6BBAF2D3B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8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0"/>
            <a:ext cx="4592784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52D54-E919-4A04-9A64-3B5075A840B4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8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91440"/>
            <a:ext cx="4522126" cy="5852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D31078-A89B-4345-AEFE-F3091AFC16B3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81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80" y="91440"/>
            <a:ext cx="4522126" cy="5852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E9FA4-C700-401B-9040-2C0B1488B622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33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Enforcement ALPR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lvl="1" indent="0">
              <a:buNone/>
            </a:pPr>
            <a:r>
              <a:rPr lang="en-US" sz="3600" dirty="0"/>
              <a:t>Time-Limited, No Pay Zones</a:t>
            </a:r>
          </a:p>
          <a:p>
            <a:pPr marL="457189" lvl="1" indent="0">
              <a:buNone/>
            </a:pPr>
            <a:r>
              <a:rPr lang="en-US" sz="3600" dirty="0"/>
              <a:t>	Digital Chalking and related license 	image (</a:t>
            </a:r>
            <a:r>
              <a:rPr lang="en-US" sz="3600" dirty="0" err="1"/>
              <a:t>Autovu</a:t>
            </a:r>
            <a:r>
              <a:rPr lang="en-US" sz="3600" dirty="0"/>
              <a:t>)</a:t>
            </a:r>
          </a:p>
          <a:p>
            <a:pPr marL="457189" lvl="1" indent="0">
              <a:buNone/>
            </a:pPr>
            <a:endParaRPr lang="en-US" sz="3600" dirty="0"/>
          </a:p>
          <a:p>
            <a:pPr marL="457189" lvl="1" indent="0">
              <a:buNone/>
            </a:pPr>
            <a:r>
              <a:rPr lang="en-US" sz="3600" dirty="0"/>
              <a:t>Restricted Parking Zone (RPZ) 	Verifies plates against permit list</a:t>
            </a:r>
          </a:p>
          <a:p>
            <a:pPr marL="457189" lvl="1" indent="0">
              <a:buNone/>
            </a:pPr>
            <a:endParaRPr lang="en-US" sz="3000" dirty="0"/>
          </a:p>
          <a:p>
            <a:pPr lvl="1"/>
            <a:endParaRPr lang="en-US" sz="3000" dirty="0"/>
          </a:p>
          <a:p>
            <a:pPr marL="914377" lvl="2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864FD-5407-4384-BE8F-6D1EAA882137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0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2FE243-7DB8-454A-8C27-A2DA9B2F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Public Engagement Session: SPD Technologies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C23A4-FFBC-4DB2-9FE3-7E2CF11D8053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19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576" y="91440"/>
            <a:ext cx="2930442" cy="5852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F8761D-B466-44E3-A542-DA14FE47A520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04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Enforcement ALPR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lvl="1" indent="0">
              <a:buNone/>
            </a:pPr>
            <a:r>
              <a:rPr lang="en-US" sz="3600" dirty="0"/>
              <a:t>Scofflaw Enforcement (SMC 11.35)</a:t>
            </a:r>
          </a:p>
          <a:p>
            <a:pPr marL="457189" lvl="1" indent="0">
              <a:buNone/>
            </a:pPr>
            <a:r>
              <a:rPr lang="en-US" sz="3600" dirty="0"/>
              <a:t>	Boots vehicles with four or more 	overdue, unpaid parking tickets</a:t>
            </a:r>
          </a:p>
          <a:p>
            <a:pPr marL="457189" lvl="1" indent="0">
              <a:buNone/>
            </a:pPr>
            <a:endParaRPr lang="en-US" sz="3600" dirty="0"/>
          </a:p>
          <a:p>
            <a:pPr marL="457189" lvl="1" indent="0">
              <a:buNone/>
            </a:pPr>
            <a:r>
              <a:rPr lang="en-US" sz="3600" dirty="0"/>
              <a:t>Scofflaw Mitigation Program</a:t>
            </a:r>
          </a:p>
          <a:p>
            <a:pPr marL="457189" lvl="1" indent="0">
              <a:buNone/>
            </a:pPr>
            <a:r>
              <a:rPr lang="en-US" sz="3600" dirty="0"/>
              <a:t>	Lived-in vehicles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975D5-E100-41D1-8BCE-FDC468B0ED8A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7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1" y="548640"/>
            <a:ext cx="6097929" cy="5212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E13B5F-03C6-4C47-9952-F9DB9C668863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81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“Hits”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lvl="1" indent="0">
              <a:buNone/>
            </a:pPr>
            <a:endParaRPr lang="en-US" sz="3200" dirty="0"/>
          </a:p>
          <a:p>
            <a:pPr marL="457189" lvl="1" indent="0">
              <a:buNone/>
            </a:pPr>
            <a:r>
              <a:rPr lang="en-US" sz="3200" dirty="0"/>
              <a:t>Verified “hits” are downloaded from system and retained 	with case file or in Municipal Court citation records</a:t>
            </a:r>
          </a:p>
          <a:p>
            <a:pPr marL="457189" lvl="1" indent="0">
              <a:buNone/>
            </a:pPr>
            <a:endParaRPr lang="en-US" sz="3200" dirty="0"/>
          </a:p>
          <a:p>
            <a:pPr marL="457189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54B0D-810F-4D44-B240-1588C5C06015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48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“Reads”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lvl="1" indent="0">
              <a:buNone/>
            </a:pPr>
            <a:r>
              <a:rPr lang="en-US" sz="3200" b="1" dirty="0"/>
              <a:t>5 Parking Enforcement Sedans (</a:t>
            </a:r>
            <a:r>
              <a:rPr lang="en-US" sz="3200" b="1" dirty="0" err="1"/>
              <a:t>Autovu</a:t>
            </a:r>
            <a:r>
              <a:rPr lang="en-US" sz="3200" b="1" dirty="0"/>
              <a:t>)</a:t>
            </a:r>
          </a:p>
          <a:p>
            <a:pPr lvl="1"/>
            <a:r>
              <a:rPr lang="en-US" sz="3200" dirty="0"/>
              <a:t>	“Reads” data not retained or accessed 	for investigations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803F5-5C63-4EF5-A663-C0B3DFE6DBB4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05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“Reads”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lvl="1" indent="0">
              <a:buNone/>
            </a:pPr>
            <a:r>
              <a:rPr lang="en-US" sz="3200" b="1" dirty="0"/>
              <a:t>14 PIPS-Equipped Vehicles</a:t>
            </a:r>
            <a:endParaRPr lang="en-US" sz="3200" dirty="0"/>
          </a:p>
          <a:p>
            <a:pPr lvl="2"/>
            <a:r>
              <a:rPr lang="en-US" sz="3200" dirty="0"/>
              <a:t>“Reads” data is stored in secure on-site SPD server</a:t>
            </a:r>
          </a:p>
          <a:p>
            <a:pPr lvl="2"/>
            <a:r>
              <a:rPr lang="en-US" sz="3200" dirty="0"/>
              <a:t>Not pooled with other agencies’ ALPR data</a:t>
            </a:r>
          </a:p>
          <a:p>
            <a:pPr lvl="2"/>
            <a:r>
              <a:rPr lang="en-US" sz="3200" dirty="0"/>
              <a:t>Automatically purged after 90 days</a:t>
            </a:r>
          </a:p>
          <a:p>
            <a:pPr marL="914377" lvl="2" indent="0">
              <a:buNone/>
            </a:pPr>
            <a:endParaRPr lang="en-US" sz="3200" dirty="0"/>
          </a:p>
          <a:p>
            <a:pPr lvl="2"/>
            <a:endParaRPr lang="en-US" sz="32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80221-CEDA-4536-8287-82B0165D5275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7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“Reads” Data Access &amp;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000" dirty="0"/>
              <a:t>Accessed for criminal investigations</a:t>
            </a:r>
          </a:p>
          <a:p>
            <a:pPr lvl="1"/>
            <a:r>
              <a:rPr lang="en-US" sz="3000" dirty="0"/>
              <a:t>SPD access only</a:t>
            </a:r>
          </a:p>
          <a:p>
            <a:pPr lvl="1"/>
            <a:r>
              <a:rPr lang="en-US" sz="3000" dirty="0"/>
              <a:t>Authorized SPD users must enter incident number/reason for access</a:t>
            </a:r>
          </a:p>
          <a:p>
            <a:pPr lvl="1"/>
            <a:r>
              <a:rPr lang="en-US" sz="3000" dirty="0"/>
              <a:t>Access audit trail by user, incident number/reason, date, time</a:t>
            </a:r>
          </a:p>
          <a:p>
            <a:pPr lvl="1"/>
            <a:r>
              <a:rPr lang="en-US" sz="3000" dirty="0"/>
              <a:t>Data used in investigations is downloaded and retained in case file</a:t>
            </a:r>
          </a:p>
          <a:p>
            <a:pPr marL="457189" lvl="1" indent="0">
              <a:buNone/>
            </a:pPr>
            <a:endParaRPr lang="en-US" sz="3000" dirty="0"/>
          </a:p>
          <a:p>
            <a:pPr lvl="1"/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4B951-E750-488A-9EEC-A9B7DEDF6C8C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98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Governing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1"/>
            <a:r>
              <a:rPr lang="en-US" sz="9600" dirty="0"/>
              <a:t>ALPR (SPD Policy16.170) .</a:t>
            </a:r>
          </a:p>
          <a:p>
            <a:pPr lvl="1"/>
            <a:r>
              <a:rPr lang="en-US" sz="9600" dirty="0"/>
              <a:t>Use of department-owned devices/software (SPD Policy 12.040)</a:t>
            </a:r>
          </a:p>
          <a:p>
            <a:pPr lvl="1"/>
            <a:r>
              <a:rPr lang="en-US" sz="9600" dirty="0"/>
              <a:t>Access to criminal justice information and records (SPD policies 12.050 and 12.080)</a:t>
            </a:r>
          </a:p>
          <a:p>
            <a:pPr lvl="1"/>
            <a:r>
              <a:rPr lang="en-US" sz="9600" dirty="0"/>
              <a:t>Use of department email and internet (SPD Policy 12.110)</a:t>
            </a:r>
          </a:p>
          <a:p>
            <a:pPr lvl="1"/>
            <a:r>
              <a:rPr lang="en-US" sz="9600" dirty="0"/>
              <a:t>Use of cloud storage services (SPD policy 12.111)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1A5F9-7AA8-4258-96F6-F5AFD99DAADC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74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965" y="191453"/>
            <a:ext cx="7886700" cy="1325563"/>
          </a:xfrm>
        </p:spPr>
        <p:txBody>
          <a:bodyPr/>
          <a:lstStyle/>
          <a:p>
            <a:r>
              <a:rPr lang="en-US" dirty="0"/>
              <a:t>Public 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17015"/>
            <a:ext cx="7886700" cy="40873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Marc </a:t>
            </a:r>
            <a:r>
              <a:rPr lang="en-US" sz="2000" b="1" dirty="0" err="1"/>
              <a:t>GarthGreen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Deputy Chief</a:t>
            </a:r>
          </a:p>
          <a:p>
            <a:pPr marL="0" indent="0">
              <a:buNone/>
            </a:pPr>
            <a:r>
              <a:rPr lang="en-US" sz="2000" b="1" dirty="0"/>
              <a:t>Adrian Diaz</a:t>
            </a:r>
          </a:p>
          <a:p>
            <a:pPr marL="0" indent="0">
              <a:buNone/>
            </a:pPr>
            <a:r>
              <a:rPr lang="en-US" sz="2000" dirty="0"/>
              <a:t>Assistant Chief – Collaborative Policing</a:t>
            </a:r>
          </a:p>
          <a:p>
            <a:pPr marL="0" indent="0">
              <a:buNone/>
            </a:pPr>
            <a:r>
              <a:rPr lang="en-US" sz="2000" b="1" dirty="0"/>
              <a:t>Eric Sano</a:t>
            </a:r>
          </a:p>
          <a:p>
            <a:pPr marL="0" indent="0">
              <a:buNone/>
            </a:pPr>
            <a:r>
              <a:rPr lang="en-US" sz="2000" dirty="0"/>
              <a:t>Captain – Traffic Unit</a:t>
            </a:r>
          </a:p>
          <a:p>
            <a:pPr marL="0" indent="0">
              <a:buNone/>
            </a:pPr>
            <a:r>
              <a:rPr lang="en-US" sz="2000" b="1" dirty="0"/>
              <a:t>Kevin Grossman</a:t>
            </a:r>
          </a:p>
          <a:p>
            <a:pPr marL="0" indent="0">
              <a:buNone/>
            </a:pPr>
            <a:r>
              <a:rPr lang="en-US" sz="2000" dirty="0"/>
              <a:t>Captain – South Precinct</a:t>
            </a:r>
          </a:p>
          <a:p>
            <a:pPr marL="0" indent="0">
              <a:buNone/>
            </a:pPr>
            <a:r>
              <a:rPr lang="en-US" sz="2000" b="1" dirty="0"/>
              <a:t>Mary Perry</a:t>
            </a:r>
          </a:p>
          <a:p>
            <a:pPr marL="0" indent="0">
              <a:buNone/>
            </a:pPr>
            <a:r>
              <a:rPr lang="en-US" sz="2000" dirty="0"/>
              <a:t>Director of Transparency &amp; Privacy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1289E-5DC8-4812-8248-5AE329104042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73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191453"/>
            <a:ext cx="11037346" cy="1325563"/>
          </a:xfrm>
        </p:spPr>
        <p:txBody>
          <a:bodyPr/>
          <a:lstStyle/>
          <a:p>
            <a:r>
              <a:rPr lang="en-US" dirty="0"/>
              <a:t>Small Group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517015"/>
            <a:ext cx="11166438" cy="40873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20 minute discussion: </a:t>
            </a:r>
            <a:r>
              <a:rPr lang="en-US" sz="4000" b="1" dirty="0"/>
              <a:t>SPD Automated License Plate Readers (ALPR)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C0482-34B7-4778-943E-508851BA6885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7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92D9-94B4-4B52-88D2-EA712F40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Seattle’s Definition of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7EDE6-1C9B-4A54-8481-485B2AC5E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Surveillance is defined as technologies that "observe or analyze the movements, behavior, or actions of identifiable individuals in a manner that is reasonably likely to raise concerns about civil liberties, freedom of speech or association, racial equity or social justice." </a:t>
            </a:r>
          </a:p>
          <a:p>
            <a:r>
              <a:rPr lang="en-US" dirty="0"/>
              <a:t>Certain technologies, such as police body cameras and technologies for everyday office use, are excluded from the law.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9FCC1-4209-4C64-A2AC-582C2A3C4E32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02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191453"/>
            <a:ext cx="11037346" cy="1325563"/>
          </a:xfrm>
        </p:spPr>
        <p:txBody>
          <a:bodyPr/>
          <a:lstStyle/>
          <a:p>
            <a:r>
              <a:rPr lang="en-US" dirty="0"/>
              <a:t>Small Group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517015"/>
            <a:ext cx="11166438" cy="40873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20 minute discussion: </a:t>
            </a:r>
            <a:r>
              <a:rPr lang="en-US" sz="4000" b="1" dirty="0"/>
              <a:t>SPD Parking Enforcement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C0482-34B7-4778-943E-508851BA6885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83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191453"/>
            <a:ext cx="11037346" cy="1314618"/>
          </a:xfrm>
        </p:spPr>
        <p:txBody>
          <a:bodyPr>
            <a:normAutofit/>
          </a:bodyPr>
          <a:lstStyle/>
          <a:p>
            <a:r>
              <a:rPr lang="en-US" sz="4800" dirty="0"/>
              <a:t>What’s Next?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C0482-34B7-4778-943E-508851BA6885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0F0F3C-D711-46CA-9ED1-720D5E30D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517015"/>
            <a:ext cx="11166438" cy="4087324"/>
          </a:xfrm>
        </p:spPr>
        <p:txBody>
          <a:bodyPr>
            <a:noAutofit/>
          </a:bodyPr>
          <a:lstStyle/>
          <a:p>
            <a:r>
              <a:rPr lang="en-US" sz="4000" dirty="0"/>
              <a:t>Upcoming public meetings through 11/5</a:t>
            </a:r>
          </a:p>
          <a:p>
            <a:r>
              <a:rPr lang="en-US" sz="4000" dirty="0"/>
              <a:t>Comments collected will be included in the SIR submitted to the Surveillance Advisory Working Group, and then City Council for full Council vote.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51427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191453"/>
            <a:ext cx="11037346" cy="809008"/>
          </a:xfrm>
        </p:spPr>
        <p:txBody>
          <a:bodyPr>
            <a:normAutofit/>
          </a:bodyPr>
          <a:lstStyle/>
          <a:p>
            <a:r>
              <a:rPr lang="en-US" sz="4800" dirty="0"/>
              <a:t>Ways to Comment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C0482-34B7-4778-943E-508851BA6885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0F0F3C-D711-46CA-9ED1-720D5E30D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000462"/>
            <a:ext cx="11166438" cy="5217458"/>
          </a:xfrm>
        </p:spPr>
        <p:txBody>
          <a:bodyPr>
            <a:noAutofit/>
          </a:bodyPr>
          <a:lstStyle/>
          <a:p>
            <a:r>
              <a:rPr lang="en-US" sz="3600" dirty="0"/>
              <a:t>Public comment period for group 1 technologies is open through </a:t>
            </a:r>
            <a:r>
              <a:rPr lang="en-US" sz="3600" b="1" dirty="0"/>
              <a:t>11/5/2018</a:t>
            </a:r>
          </a:p>
          <a:p>
            <a:r>
              <a:rPr lang="en-US" sz="3600" dirty="0"/>
              <a:t>All comments collected will be included in the SIR submitted to the Surveillance Advisory Working Group, and then City Council for full Council vote.</a:t>
            </a:r>
          </a:p>
          <a:p>
            <a:r>
              <a:rPr lang="en-US" sz="3600" dirty="0"/>
              <a:t>Provide comments by:</a:t>
            </a:r>
          </a:p>
          <a:p>
            <a:pPr lvl="1"/>
            <a:r>
              <a:rPr lang="en-US" sz="3200" dirty="0"/>
              <a:t>Seattle.gov/privacy</a:t>
            </a:r>
          </a:p>
          <a:p>
            <a:pPr lvl="1"/>
            <a:r>
              <a:rPr lang="en-US" sz="3200" dirty="0"/>
              <a:t>Fill out a comment card</a:t>
            </a:r>
          </a:p>
          <a:p>
            <a:pPr lvl="1"/>
            <a:r>
              <a:rPr lang="en-US" sz="3200" dirty="0"/>
              <a:t>Mail a comment to Surveillance &amp; Privacy Program:  Seattle IT, PO Box 94709, Seattle, WA 98124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1878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CB8B-7F3B-4CEA-B227-C8917E4C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Rundown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5106F-B50B-4663-A923-7A0519C68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SPD will present on technologies currently in use</a:t>
            </a:r>
          </a:p>
          <a:p>
            <a:r>
              <a:rPr lang="en-US" dirty="0"/>
              <a:t>Break into smaller conversational groups</a:t>
            </a:r>
          </a:p>
          <a:p>
            <a:r>
              <a:rPr lang="en-US" dirty="0"/>
              <a:t>Each group will feature a facilitator and a notetaker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DAE4B-6A1D-42D3-ADFB-0344EC0DBA06}"/>
              </a:ext>
            </a:extLst>
          </p:cNvPr>
          <p:cNvSpPr txBox="1"/>
          <p:nvPr/>
        </p:nvSpPr>
        <p:spPr>
          <a:xfrm>
            <a:off x="215152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8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CB8B-7F3B-4CEA-B227-C8917E4C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Comment on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5106F-B50B-4663-A923-7A0519C68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Comment card</a:t>
            </a:r>
          </a:p>
          <a:p>
            <a:r>
              <a:rPr lang="en-US" dirty="0"/>
              <a:t>Comment online at seattle.gov/privacy </a:t>
            </a:r>
          </a:p>
          <a:p>
            <a:r>
              <a:rPr lang="en-US" dirty="0"/>
              <a:t>Mail a comment to Surveillance &amp; Privacy Program:  Seattle IT, PO Box 94709, Seattle, WA 98124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5E020-5418-4C35-A685-4DEA166C6DA7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4A2C-B378-44E3-BECF-D0F6E531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D347A-045A-4BC2-ABC8-EC4AA951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polite and allow others to have time to speak</a:t>
            </a:r>
          </a:p>
          <a:p>
            <a:r>
              <a:rPr lang="en-US" dirty="0"/>
              <a:t>Keep it civil and respectful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E66EC-ED55-4864-895D-FD11EE9F709B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6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240E-CBCD-4F39-ABEB-14C0F141E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4196" y="1122363"/>
            <a:ext cx="7599405" cy="2387600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Automated License Plate Readers </a:t>
            </a:r>
            <a:br>
              <a:rPr lang="en-US" sz="4200" dirty="0"/>
            </a:br>
            <a:r>
              <a:rPr lang="en-US" sz="4200" dirty="0"/>
              <a:t>Parking Enforcement</a:t>
            </a:r>
            <a:br>
              <a:rPr lang="en-US" sz="4200" dirty="0"/>
            </a:br>
            <a:r>
              <a:rPr lang="en-US" sz="4200" dirty="0"/>
              <a:t>and Patrol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659F2-145A-4D6F-8079-8290319E2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Seattle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70540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Seattle Police Department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0692"/>
            <a:ext cx="7886700" cy="4087324"/>
          </a:xfrm>
        </p:spPr>
        <p:txBody>
          <a:bodyPr>
            <a:normAutofit/>
          </a:bodyPr>
          <a:lstStyle/>
          <a:p>
            <a:r>
              <a:rPr lang="en-US" sz="4000" b="1" dirty="0"/>
              <a:t>Prevent crime;</a:t>
            </a:r>
          </a:p>
          <a:p>
            <a:r>
              <a:rPr lang="en-US" sz="4000" b="1" dirty="0"/>
              <a:t>Enforce the law, and </a:t>
            </a:r>
          </a:p>
          <a:p>
            <a:r>
              <a:rPr lang="en-US" sz="4000" b="1" dirty="0"/>
              <a:t>Support quality public safety by delivering respectful, professional and dependable police services.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2F756-BD96-40B5-8E00-655B26A2E71B}"/>
              </a:ext>
            </a:extLst>
          </p:cNvPr>
          <p:cNvSpPr txBox="1"/>
          <p:nvPr/>
        </p:nvSpPr>
        <p:spPr>
          <a:xfrm>
            <a:off x="247425" y="6510184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2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Automated License Plate Readers (ALPR)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0692"/>
            <a:ext cx="7886700" cy="4087324"/>
          </a:xfrm>
        </p:spPr>
        <p:txBody>
          <a:bodyPr>
            <a:normAutofit/>
          </a:bodyPr>
          <a:lstStyle/>
          <a:p>
            <a:r>
              <a:rPr lang="en-US" dirty="0"/>
              <a:t>Keep traffic flowing by enforcing parking laws;</a:t>
            </a:r>
          </a:p>
          <a:p>
            <a:r>
              <a:rPr lang="en-US" dirty="0"/>
              <a:t>Enforce Seattle’s Scofflaw Ordinance </a:t>
            </a:r>
          </a:p>
          <a:p>
            <a:r>
              <a:rPr lang="en-US" dirty="0"/>
              <a:t>Recover stolen vehicles;</a:t>
            </a:r>
          </a:p>
          <a:p>
            <a:r>
              <a:rPr lang="en-US" dirty="0"/>
              <a:t>Locate endangered individuals; and </a:t>
            </a:r>
          </a:p>
          <a:p>
            <a:r>
              <a:rPr lang="en-US" dirty="0"/>
              <a:t>Identify vehicles in criminal investigations.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C540F-7120-4DA5-AB9D-06B7D04E5030}"/>
              </a:ext>
            </a:extLst>
          </p:cNvPr>
          <p:cNvSpPr txBox="1"/>
          <p:nvPr/>
        </p:nvSpPr>
        <p:spPr>
          <a:xfrm>
            <a:off x="247425" y="6488668"/>
            <a:ext cx="9359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891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6236C2D2C484495D6DA2B2B08A5D8" ma:contentTypeVersion="1582" ma:contentTypeDescription="Create a new document." ma:contentTypeScope="" ma:versionID="e4905537ff70aa6184722bb76a2dd81d">
  <xsd:schema xmlns:xsd="http://www.w3.org/2001/XMLSchema" xmlns:xs="http://www.w3.org/2001/XMLSchema" xmlns:p="http://schemas.microsoft.com/office/2006/metadata/properties" xmlns:ns2="176182a7-bd83-4e2e-b604-519ee9c55ad9" xmlns:ns3="97c2a25c-25db-4634-b347-87ab0af10b27" xmlns:ns4="ab5634be-2311-4387-b4b0-c29cd4be2ff8" targetNamespace="http://schemas.microsoft.com/office/2006/metadata/properties" ma:root="true" ma:fieldsID="b9f828db80850a0d529889a7417b083b" ns2:_="" ns3:_="" ns4:_="">
    <xsd:import namespace="176182a7-bd83-4e2e-b604-519ee9c55ad9"/>
    <xsd:import namespace="97c2a25c-25db-4634-b347-87ab0af10b27"/>
    <xsd:import namespace="ab5634be-2311-4387-b4b0-c29cd4be2f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TaxCatchAll" minOccurs="0"/>
                <xsd:element ref="ns4:of05cf93da9044d9b83fb615d70f0955" minOccurs="0"/>
                <xsd:element ref="ns4:Document_x0020_Status" minOccurs="0"/>
                <xsd:element ref="ns4:n382d615e0974571b38aee72df1f1c5f" minOccurs="0"/>
                <xsd:element ref="ns4:MediaServiceMetadata" minOccurs="0"/>
                <xsd:element ref="ns4:MediaServiceFastMetadata" minOccurs="0"/>
                <xsd:element ref="ns2:_dlc_DocIdUrl" minOccurs="0"/>
                <xsd:element ref="ns2:_dlc_DocIdPersistId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2:_dlc_DocId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182a7-bd83-4e2e-b604-519ee9c55a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a25c-25db-4634-b347-87ab0af10b2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9b5a748f-d8ae-48f7-be1f-be099d7c5b39}" ma:internalName="TaxCatchAll" ma:showField="CatchAllData" ma:web="176182a7-bd83-4e2e-b604-519ee9c55a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634be-2311-4387-b4b0-c29cd4be2ff8" elementFormDefault="qualified">
    <xsd:import namespace="http://schemas.microsoft.com/office/2006/documentManagement/types"/>
    <xsd:import namespace="http://schemas.microsoft.com/office/infopath/2007/PartnerControls"/>
    <xsd:element name="of05cf93da9044d9b83fb615d70f0955" ma:index="12" nillable="true" ma:taxonomy="true" ma:internalName="of05cf93da9044d9b83fb615d70f0955" ma:taxonomyFieldName="Unit" ma:displayName="Unit" ma:default="" ma:fieldId="{8f05cf93-da90-44d9-b83f-b615d70f0955}" ma:sspId="dec48df8-e8cc-4a73-a73e-519b29584afd" ma:termSetId="ae5c2573-8a3b-48f5-ad35-c66dadeb761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cument_x0020_Status" ma:index="13" nillable="true" ma:displayName="Document Status" ma:default="Draft/Working" ma:description="The status of the document" ma:format="Dropdown" ma:internalName="Document_x0020_Status">
      <xsd:simpleType>
        <xsd:restriction base="dms:Choice">
          <xsd:enumeration value="Draft/Working"/>
          <xsd:enumeration value="Submitted for Director Approval"/>
          <xsd:enumeration value="Submitted for CTO Approval"/>
          <xsd:enumeration value="Approved"/>
          <xsd:enumeration value="Published/Submitted"/>
        </xsd:restriction>
      </xsd:simpleType>
    </xsd:element>
    <xsd:element name="n382d615e0974571b38aee72df1f1c5f" ma:index="15" nillable="true" ma:taxonomy="true" ma:internalName="n382d615e0974571b38aee72df1f1c5f" ma:taxonomyFieldName="Program" ma:displayName="Program" ma:default="" ma:fieldId="{7382d615-e097-4571-b38a-ee72df1f1c5f}" ma:taxonomyMulti="true" ma:sspId="dec48df8-e8cc-4a73-a73e-519b29584afd" ma:termSetId="773d484a-9690-4784-82bc-50bfc2f6f9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2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382d615e0974571b38aee72df1f1c5f xmlns="ab5634be-2311-4387-b4b0-c29cd4be2ff8">
      <Terms xmlns="http://schemas.microsoft.com/office/infopath/2007/PartnerControls"/>
    </n382d615e0974571b38aee72df1f1c5f>
    <TaxCatchAll xmlns="97c2a25c-25db-4634-b347-87ab0af10b27"/>
    <Document_x0020_Status xmlns="ab5634be-2311-4387-b4b0-c29cd4be2ff8">Draft/Working</Document_x0020_Status>
    <of05cf93da9044d9b83fb615d70f0955 xmlns="ab5634be-2311-4387-b4b0-c29cd4be2ff8">
      <Terms xmlns="http://schemas.microsoft.com/office/infopath/2007/PartnerControls"/>
    </of05cf93da9044d9b83fb615d70f0955>
  </documentManagement>
</p:properties>
</file>

<file path=customXml/itemProps1.xml><?xml version="1.0" encoding="utf-8"?>
<ds:datastoreItem xmlns:ds="http://schemas.openxmlformats.org/officeDocument/2006/customXml" ds:itemID="{3945794C-FEA3-4480-A0EF-EFC0166E8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6182a7-bd83-4e2e-b604-519ee9c55ad9"/>
    <ds:schemaRef ds:uri="97c2a25c-25db-4634-b347-87ab0af10b27"/>
    <ds:schemaRef ds:uri="ab5634be-2311-4387-b4b0-c29cd4be2f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C188EC-8860-493C-9186-CFB41510D82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255561C-6D25-4C19-8F37-E26D31D3A2C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8C5228F-B8BE-44BC-B112-8DA00E9E646C}">
  <ds:schemaRefs>
    <ds:schemaRef ds:uri="176182a7-bd83-4e2e-b604-519ee9c55ad9"/>
    <ds:schemaRef ds:uri="ab5634be-2311-4387-b4b0-c29cd4be2ff8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97c2a25c-25db-4634-b347-87ab0af10b2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730</Words>
  <Application>Microsoft Office PowerPoint</Application>
  <PresentationFormat>Widescreen</PresentationFormat>
  <Paragraphs>120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Seattle Text</vt:lpstr>
      <vt:lpstr>1_Office Theme</vt:lpstr>
      <vt:lpstr>Surveillance Technology Public  Comment Meeting </vt:lpstr>
      <vt:lpstr>Welcome to Public Engagement Session: SPD Technologies</vt:lpstr>
      <vt:lpstr>City of Seattle’s Definition of Surveillance</vt:lpstr>
      <vt:lpstr>Rundown of Events</vt:lpstr>
      <vt:lpstr>How to Comment on Technologies</vt:lpstr>
      <vt:lpstr>Ground Rules</vt:lpstr>
      <vt:lpstr>Automated License Plate Readers  Parking Enforcement and Patrol</vt:lpstr>
      <vt:lpstr>Seattle Police Department Mission</vt:lpstr>
      <vt:lpstr>Automated License Plate Readers (ALPR) </vt:lpstr>
      <vt:lpstr>SPD’s ALPR-Equipped Vehicles</vt:lpstr>
      <vt:lpstr>How It Works</vt:lpstr>
      <vt:lpstr>HotList</vt:lpstr>
      <vt:lpstr>“Hits”</vt:lpstr>
      <vt:lpstr>HotList “Hit”</vt:lpstr>
      <vt:lpstr>Google Street View</vt:lpstr>
      <vt:lpstr>PowerPoint Presentation</vt:lpstr>
      <vt:lpstr>PowerPoint Presentation</vt:lpstr>
      <vt:lpstr>PowerPoint Presentation</vt:lpstr>
      <vt:lpstr>Parking Enforcement ALPR</vt:lpstr>
      <vt:lpstr>PowerPoint Presentation</vt:lpstr>
      <vt:lpstr>Parking Enforcement ALPR</vt:lpstr>
      <vt:lpstr>PowerPoint Presentation</vt:lpstr>
      <vt:lpstr>“Hits” Data Storage</vt:lpstr>
      <vt:lpstr>“Reads” Data Storage</vt:lpstr>
      <vt:lpstr>“Reads” Data Storage</vt:lpstr>
      <vt:lpstr>“Reads” Data Access &amp; Use</vt:lpstr>
      <vt:lpstr>Policies Governing Use</vt:lpstr>
      <vt:lpstr>Public Comment</vt:lpstr>
      <vt:lpstr>Small Group Discussion </vt:lpstr>
      <vt:lpstr>Small Group Discussion </vt:lpstr>
      <vt:lpstr>What’s Next?</vt:lpstr>
      <vt:lpstr>Ways to Comment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Engagement Practice!</dc:title>
  <dc:creator>Carrier, Sarah</dc:creator>
  <cp:lastModifiedBy>Carrier, Sarah</cp:lastModifiedBy>
  <cp:revision>4</cp:revision>
  <dcterms:created xsi:type="dcterms:W3CDTF">2018-10-22T16:49:04Z</dcterms:created>
  <dcterms:modified xsi:type="dcterms:W3CDTF">2018-10-23T16:57:33Z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0x0101006036236C2D2C484495D6DA2B2B08A5D8</vt:lpwstr>
  </property>
</Properties>
</file>