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notesMasterIdLst>
    <p:notesMasterId r:id="rId26"/>
  </p:notesMasterIdLst>
  <p:handoutMasterIdLst>
    <p:handoutMasterId r:id="rId27"/>
  </p:handoutMasterIdLst>
  <p:sldIdLst>
    <p:sldId id="256" r:id="rId2"/>
    <p:sldId id="306" r:id="rId3"/>
    <p:sldId id="356" r:id="rId4"/>
    <p:sldId id="364" r:id="rId5"/>
    <p:sldId id="365" r:id="rId6"/>
    <p:sldId id="355" r:id="rId7"/>
    <p:sldId id="336" r:id="rId8"/>
    <p:sldId id="366" r:id="rId9"/>
    <p:sldId id="367" r:id="rId10"/>
    <p:sldId id="357" r:id="rId11"/>
    <p:sldId id="280" r:id="rId12"/>
    <p:sldId id="332" r:id="rId13"/>
    <p:sldId id="281" r:id="rId14"/>
    <p:sldId id="341" r:id="rId15"/>
    <p:sldId id="352" r:id="rId16"/>
    <p:sldId id="342" r:id="rId17"/>
    <p:sldId id="348" r:id="rId18"/>
    <p:sldId id="322" r:id="rId19"/>
    <p:sldId id="260" r:id="rId20"/>
    <p:sldId id="261" r:id="rId21"/>
    <p:sldId id="293" r:id="rId22"/>
    <p:sldId id="363" r:id="rId23"/>
    <p:sldId id="368" r:id="rId24"/>
    <p:sldId id="331" r:id="rId25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Gustav, Rich" initials="GR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97" autoAdjust="0"/>
    <p:restoredTop sz="80070" autoAdjust="0"/>
  </p:normalViewPr>
  <p:slideViewPr>
    <p:cSldViewPr>
      <p:cViewPr varScale="1">
        <p:scale>
          <a:sx n="85" d="100"/>
          <a:sy n="85" d="100"/>
        </p:scale>
        <p:origin x="696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70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0" d="100"/>
        <a:sy n="120" d="100"/>
      </p:scale>
      <p:origin x="0" y="5160"/>
    </p:cViewPr>
  </p:sorterViewPr>
  <p:notesViewPr>
    <p:cSldViewPr>
      <p:cViewPr>
        <p:scale>
          <a:sx n="100" d="100"/>
          <a:sy n="100" d="100"/>
        </p:scale>
        <p:origin x="1530" y="-1146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ACC9A152-54C8-49CC-AE86-256C8E744F96}" type="datetimeFigureOut">
              <a:rPr lang="en-US" smtClean="0"/>
              <a:pPr/>
              <a:t>11/3/2015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2F4A2219-C589-490F-AFA9-A52D1629DF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5391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659BD324-3F06-4F2C-80AC-28CAA17E4453}" type="datetimeFigureOut">
              <a:rPr lang="en-US" smtClean="0"/>
              <a:pPr/>
              <a:t>11/3/2015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127A2494-8C73-49CF-A9E3-D2ED8F11926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5841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7A2494-8C73-49CF-A9E3-D2ED8F119264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69710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7A2494-8C73-49CF-A9E3-D2ED8F119264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00608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31774"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7A2494-8C73-49CF-A9E3-D2ED8F119264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54449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7A2494-8C73-49CF-A9E3-D2ED8F119264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85475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31774"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7A2494-8C73-49CF-A9E3-D2ED8F119264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1148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7A2494-8C73-49CF-A9E3-D2ED8F119264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9994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7A2494-8C73-49CF-A9E3-D2ED8F119264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7475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7A2494-8C73-49CF-A9E3-D2ED8F119264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9761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7A2494-8C73-49CF-A9E3-D2ED8F119264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7659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1" indent="0" algn="l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7A2494-8C73-49CF-A9E3-D2ED8F119264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4600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31774"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7A2494-8C73-49CF-A9E3-D2ED8F119264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3372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7A2494-8C73-49CF-A9E3-D2ED8F119264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7901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31774">
              <a:defRPr/>
            </a:pPr>
            <a:endParaRPr lang="en-US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7A2494-8C73-49CF-A9E3-D2ED8F119264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13384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31774">
              <a:defRPr/>
            </a:pPr>
            <a:endParaRPr lang="en-US" b="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7A2494-8C73-49CF-A9E3-D2ED8F119264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05174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lvl="1" defTabSz="931774"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7A2494-8C73-49CF-A9E3-D2ED8F119264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56936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7A2494-8C73-49CF-A9E3-D2ED8F119264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35440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lvl="1" defTabSz="931774"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7A2494-8C73-49CF-A9E3-D2ED8F119264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9385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7A2494-8C73-49CF-A9E3-D2ED8F119264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83776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7A2494-8C73-49CF-A9E3-D2ED8F119264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15553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7A2494-8C73-49CF-A9E3-D2ED8F119264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4260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7A2494-8C73-49CF-A9E3-D2ED8F119264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3202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7A2494-8C73-49CF-A9E3-D2ED8F119264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9170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7A2494-8C73-49CF-A9E3-D2ED8F119264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4966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3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7A2494-8C73-49CF-A9E3-D2ED8F119264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2975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9918-9F10-413B-9A8F-30269CEDDA61}" type="datetime1">
              <a:rPr lang="en-US" smtClean="0"/>
              <a:t>11/3/2015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51421-EB30-404B-B90C-75F6195DED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25B47-AAB4-4CDD-AE13-A4F87FEE2B3F}" type="datetime1">
              <a:rPr lang="en-US" smtClean="0"/>
              <a:t>11/3/2015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51421-EB30-404B-B90C-75F6195DED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B9F4B-F8B4-476D-908D-4C1E343E2E79}" type="datetime1">
              <a:rPr lang="en-US" smtClean="0"/>
              <a:t>11/3/2015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51421-EB30-404B-B90C-75F6195DED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56058-5E80-4246-A3F1-C180A4B2BBC2}" type="datetime1">
              <a:rPr lang="en-US" smtClean="0"/>
              <a:t>11/3/2015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51421-EB30-404B-B90C-75F6195DED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53E3A-BAC0-4932-944C-C2E42D2A9E57}" type="datetime1">
              <a:rPr lang="en-US" smtClean="0"/>
              <a:t>11/3/2015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51421-EB30-404B-B90C-75F6195DED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53AB9-39C9-44FC-929C-AF9BAA3855E0}" type="datetime1">
              <a:rPr lang="en-US" smtClean="0"/>
              <a:t>11/3/2015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51421-EB30-404B-B90C-75F6195DED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73E61-D3CB-450A-9FCB-CB2FB5B3E5D8}" type="datetime1">
              <a:rPr lang="en-US" smtClean="0"/>
              <a:t>11/3/2015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51421-EB30-404B-B90C-75F6195DED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1666E-AB76-4727-BFC1-EB28A67A0AE5}" type="datetime1">
              <a:rPr lang="en-US" smtClean="0"/>
              <a:t>11/3/2015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51421-EB30-404B-B90C-75F6195DED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AC5AE-841D-4979-AE43-61F8B87EE80E}" type="datetime1">
              <a:rPr lang="en-US" smtClean="0"/>
              <a:t>11/3/2015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51421-EB30-404B-B90C-75F6195DED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CC54C-5E2F-48A5-AAA2-0C7B8ACAC7DE}" type="datetime1">
              <a:rPr lang="en-US" smtClean="0"/>
              <a:t>11/3/2015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51421-EB30-404B-B90C-75F6195DEDC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E84BD-6B02-4A8C-AA45-2A2DACD19076}" type="datetime1">
              <a:rPr lang="en-US" smtClean="0"/>
              <a:t>11/3/2015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F651421-EB30-404B-B90C-75F6195DEDC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6F651421-EB30-404B-B90C-75F6195DEDC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5C03E654-BF07-439C-88E3-AA0C91A5C7AC}" type="datetime1">
              <a:rPr lang="en-US" smtClean="0"/>
              <a:t>11/3/2015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g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cid:0" TargetMode="External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" y="533400"/>
            <a:ext cx="8382000" cy="3124199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smtClean="0"/>
              <a:t>2015 Operating Board Update:</a:t>
            </a:r>
            <a:br>
              <a:rPr lang="en-US" sz="3600" b="1" dirty="0" smtClean="0"/>
            </a:br>
            <a:r>
              <a:rPr lang="en-US" sz="3600" b="1" dirty="0" smtClean="0">
                <a:solidFill>
                  <a:srgbClr val="FF0000"/>
                </a:solidFill>
              </a:rPr>
              <a:t/>
            </a:r>
            <a:br>
              <a:rPr lang="en-US" sz="3600" b="1" dirty="0" smtClean="0">
                <a:solidFill>
                  <a:srgbClr val="FF0000"/>
                </a:solidFill>
              </a:rPr>
            </a:br>
            <a:r>
              <a:rPr lang="en-US" sz="3600" b="1" dirty="0"/>
              <a:t>Implementing Year 3 of </a:t>
            </a:r>
            <a:r>
              <a:rPr lang="en-US" sz="3600" b="1" dirty="0" smtClean="0"/>
              <a:t>the 2013-2018 </a:t>
            </a:r>
            <a:br>
              <a:rPr lang="en-US" sz="3600" b="1" dirty="0" smtClean="0"/>
            </a:br>
            <a:r>
              <a:rPr lang="en-US" sz="3600" b="1" dirty="0" smtClean="0"/>
              <a:t>Saving Water Partnership</a:t>
            </a:r>
            <a:br>
              <a:rPr lang="en-US" sz="3600" b="1" dirty="0" smtClean="0"/>
            </a:br>
            <a:r>
              <a:rPr lang="en-US" sz="3600" b="1" dirty="0" smtClean="0"/>
              <a:t>Conservation Program 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" y="3962400"/>
            <a:ext cx="8305800" cy="2286000"/>
          </a:xfrm>
        </p:spPr>
        <p:txBody>
          <a:bodyPr>
            <a:normAutofit/>
          </a:bodyPr>
          <a:lstStyle/>
          <a:p>
            <a:pPr lvl="1"/>
            <a:r>
              <a:rPr lang="en-US" dirty="0" smtClean="0"/>
              <a:t>Presented by </a:t>
            </a:r>
          </a:p>
          <a:p>
            <a:pPr lvl="1"/>
            <a:r>
              <a:rPr lang="en-US" dirty="0" smtClean="0"/>
              <a:t>Deborah Rannfeldt, Woodinville Water District</a:t>
            </a:r>
          </a:p>
          <a:p>
            <a:pPr lvl="1"/>
            <a:r>
              <a:rPr lang="en-US" dirty="0" smtClean="0"/>
              <a:t>Chair of the Conservation Technical Forum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51421-EB30-404B-B90C-75F6195DEDC9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0" y="152400"/>
            <a:ext cx="7620000" cy="748124"/>
          </a:xfrm>
        </p:spPr>
        <p:txBody>
          <a:bodyPr/>
          <a:lstStyle/>
          <a:p>
            <a:pPr algn="ctr"/>
            <a:r>
              <a:rPr lang="en-US" dirty="0"/>
              <a:t>Target Messaging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51421-EB30-404B-B90C-75F6195DEDC9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999298"/>
            <a:ext cx="4343400" cy="563010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116055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458200" cy="9144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Youth Education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0600"/>
            <a:ext cx="8229600" cy="5135563"/>
          </a:xfrm>
        </p:spPr>
        <p:txBody>
          <a:bodyPr>
            <a:normAutofit/>
          </a:bodyPr>
          <a:lstStyle/>
          <a:p>
            <a:pPr marL="342900" lvl="1">
              <a:buClr>
                <a:schemeClr val="accent1"/>
              </a:buClr>
            </a:pPr>
            <a:r>
              <a:rPr lang="en-US" sz="2400" dirty="0" smtClean="0"/>
              <a:t>Program of in-classroom presentations has graduated from pilot to full-scale</a:t>
            </a:r>
            <a:endParaRPr lang="en-US" sz="2400" dirty="0" smtClean="0">
              <a:solidFill>
                <a:srgbClr val="FF0000"/>
              </a:solidFill>
            </a:endParaRPr>
          </a:p>
          <a:p>
            <a:pPr marL="342900" lvl="1">
              <a:buClr>
                <a:schemeClr val="accent1"/>
              </a:buClr>
            </a:pPr>
            <a:r>
              <a:rPr lang="en-US" sz="2400" dirty="0" smtClean="0"/>
              <a:t>2014-15 school year more than doubled presentations</a:t>
            </a:r>
            <a:endParaRPr lang="en-US" sz="2400" dirty="0">
              <a:solidFill>
                <a:srgbClr val="FF0000"/>
              </a:solidFill>
            </a:endParaRPr>
          </a:p>
          <a:p>
            <a:pPr lvl="1"/>
            <a:r>
              <a:rPr lang="en-US" dirty="0" smtClean="0"/>
              <a:t>375 </a:t>
            </a:r>
            <a:r>
              <a:rPr lang="en-US" dirty="0"/>
              <a:t>presentations; </a:t>
            </a:r>
            <a:r>
              <a:rPr lang="en-US" dirty="0" smtClean="0"/>
              <a:t>9,600 </a:t>
            </a:r>
            <a:r>
              <a:rPr lang="en-US" dirty="0"/>
              <a:t>students</a:t>
            </a:r>
          </a:p>
          <a:p>
            <a:pPr lvl="1"/>
            <a:r>
              <a:rPr lang="en-US" dirty="0" smtClean="0"/>
              <a:t>80 </a:t>
            </a:r>
            <a:r>
              <a:rPr lang="en-US" dirty="0"/>
              <a:t>schools; </a:t>
            </a:r>
            <a:r>
              <a:rPr lang="en-US" dirty="0" smtClean="0"/>
              <a:t>ALL SWP members</a:t>
            </a:r>
          </a:p>
          <a:p>
            <a:pPr marL="342900" lvl="1">
              <a:buClr>
                <a:schemeClr val="accent1"/>
              </a:buClr>
            </a:pPr>
            <a:r>
              <a:rPr lang="en-US" sz="2400" dirty="0" smtClean="0"/>
              <a:t>Some SWP members have contracts w/ Nature Vision to serve more schools in their districts</a:t>
            </a:r>
            <a:endParaRPr lang="en-US" sz="2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51421-EB30-404B-B90C-75F6195DEDC9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3918804"/>
            <a:ext cx="4057732" cy="286299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In-Classroom</a:t>
            </a:r>
            <a:r>
              <a:rPr lang="en-US" sz="4800" dirty="0" smtClean="0"/>
              <a:t> </a:t>
            </a:r>
            <a:r>
              <a:rPr lang="en-US" dirty="0" smtClean="0"/>
              <a:t>Presentations</a:t>
            </a:r>
            <a:r>
              <a:rPr lang="en-US" sz="4800" dirty="0" smtClean="0"/>
              <a:t> 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51421-EB30-404B-B90C-75F6195DEDC9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524000"/>
            <a:ext cx="7241994" cy="4960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6523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8458200" cy="8382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Community Education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001000" cy="4525963"/>
          </a:xfrm>
        </p:spPr>
        <p:txBody>
          <a:bodyPr>
            <a:normAutofit/>
          </a:bodyPr>
          <a:lstStyle/>
          <a:p>
            <a:pPr marL="114300" lvl="1" indent="0">
              <a:buClr>
                <a:schemeClr val="accent1"/>
              </a:buClr>
              <a:buNone/>
            </a:pPr>
            <a:r>
              <a:rPr lang="en-US" sz="2200" dirty="0" smtClean="0"/>
              <a:t>2015 Supported </a:t>
            </a:r>
            <a:r>
              <a:rPr lang="en-US" sz="2200" dirty="0"/>
              <a:t>and </a:t>
            </a:r>
            <a:r>
              <a:rPr lang="en-US" sz="2200" dirty="0" smtClean="0"/>
              <a:t>staffed 14 community festivals. </a:t>
            </a:r>
            <a:br>
              <a:rPr lang="en-US" sz="2200" dirty="0" smtClean="0"/>
            </a:br>
            <a:r>
              <a:rPr lang="en-US" sz="2200" dirty="0" smtClean="0"/>
              <a:t>Added the Water </a:t>
            </a:r>
            <a:r>
              <a:rPr lang="en-US" sz="2200" dirty="0"/>
              <a:t>Refilling </a:t>
            </a:r>
            <a:r>
              <a:rPr lang="en-US" sz="2200" dirty="0" smtClean="0"/>
              <a:t>Station to 9 events</a:t>
            </a:r>
            <a:endParaRPr lang="en-US" sz="2200" dirty="0">
              <a:solidFill>
                <a:srgbClr val="FF0000"/>
              </a:solidFill>
            </a:endParaRPr>
          </a:p>
          <a:p>
            <a:pPr lvl="1"/>
            <a:r>
              <a:rPr lang="en-US" dirty="0" smtClean="0"/>
              <a:t>Inspired by Woodinville and North City WD efforts in 2013</a:t>
            </a:r>
          </a:p>
          <a:p>
            <a:pPr lvl="1"/>
            <a:r>
              <a:rPr lang="en-US" dirty="0" smtClean="0"/>
              <a:t>Allows </a:t>
            </a:r>
            <a:r>
              <a:rPr lang="en-US" dirty="0"/>
              <a:t>festival goers to refill their water bottles with tap water</a:t>
            </a:r>
          </a:p>
          <a:p>
            <a:pPr lvl="1"/>
            <a:r>
              <a:rPr lang="en-US" dirty="0"/>
              <a:t>Tap Water </a:t>
            </a:r>
            <a:r>
              <a:rPr lang="en-US" dirty="0" err="1"/>
              <a:t>Msg</a:t>
            </a:r>
            <a:r>
              <a:rPr lang="en-US" dirty="0"/>
              <a:t>: It’s high quality, a great value, and worth </a:t>
            </a:r>
            <a:r>
              <a:rPr lang="en-US" dirty="0" smtClean="0"/>
              <a:t>conserving</a:t>
            </a:r>
          </a:p>
          <a:p>
            <a:pPr lvl="1"/>
            <a:r>
              <a:rPr lang="en-US" dirty="0" smtClean="0"/>
              <a:t>Great </a:t>
            </a:r>
            <a:r>
              <a:rPr lang="en-US" dirty="0"/>
              <a:t>response from customers</a:t>
            </a:r>
            <a:r>
              <a:rPr lang="en-US" dirty="0" smtClean="0"/>
              <a:t>! </a:t>
            </a:r>
            <a:endParaRPr lang="en-US" dirty="0" smtClean="0">
              <a:solidFill>
                <a:srgbClr val="FF0000"/>
              </a:solidFill>
            </a:endParaRPr>
          </a:p>
          <a:p>
            <a:pPr marL="342900" lvl="1" indent="-342900">
              <a:buFont typeface="Arial" pitchFamily="34" charset="0"/>
              <a:buChar char="•"/>
            </a:pPr>
            <a:endParaRPr lang="en-US" sz="26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51421-EB30-404B-B90C-75F6195DEDC9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333" y="3733800"/>
            <a:ext cx="3959067" cy="29693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381000" y="3733800"/>
            <a:ext cx="3905250" cy="29693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lvl="1"/>
            <a:endParaRPr lang="en-US" dirty="0" smtClean="0">
              <a:solidFill>
                <a:srgbClr val="0070C0"/>
              </a:solidFill>
            </a:endParaRPr>
          </a:p>
          <a:p>
            <a:pPr marL="0" lvl="1"/>
            <a:endParaRPr lang="en-US" dirty="0" smtClean="0">
              <a:solidFill>
                <a:srgbClr val="0070C0"/>
              </a:solidFill>
            </a:endParaRPr>
          </a:p>
          <a:p>
            <a:pPr marL="0" lvl="1"/>
            <a:r>
              <a:rPr lang="en-US" dirty="0" smtClean="0">
                <a:solidFill>
                  <a:srgbClr val="0070C0"/>
                </a:solidFill>
              </a:rPr>
              <a:t>“</a:t>
            </a:r>
            <a:r>
              <a:rPr lang="en-US" dirty="0">
                <a:solidFill>
                  <a:srgbClr val="0070C0"/>
                </a:solidFill>
              </a:rPr>
              <a:t>Our events have been very successful this year but having the </a:t>
            </a:r>
            <a:r>
              <a:rPr lang="en-US" dirty="0" err="1">
                <a:solidFill>
                  <a:srgbClr val="0070C0"/>
                </a:solidFill>
              </a:rPr>
              <a:t>WaterBoy</a:t>
            </a:r>
            <a:r>
              <a:rPr lang="en-US" dirty="0">
                <a:solidFill>
                  <a:srgbClr val="0070C0"/>
                </a:solidFill>
              </a:rPr>
              <a:t> available to us has made them even more amazingly successful! </a:t>
            </a:r>
            <a:r>
              <a:rPr lang="en-US" dirty="0" smtClean="0">
                <a:solidFill>
                  <a:srgbClr val="0070C0"/>
                </a:solidFill>
              </a:rPr>
              <a:t> Everyone </a:t>
            </a:r>
            <a:r>
              <a:rPr lang="en-US" dirty="0">
                <a:solidFill>
                  <a:srgbClr val="0070C0"/>
                </a:solidFill>
              </a:rPr>
              <a:t>loves the </a:t>
            </a:r>
            <a:r>
              <a:rPr lang="en-US" dirty="0" err="1">
                <a:solidFill>
                  <a:srgbClr val="0070C0"/>
                </a:solidFill>
              </a:rPr>
              <a:t>WaterBoy</a:t>
            </a:r>
            <a:r>
              <a:rPr lang="en-US" dirty="0">
                <a:solidFill>
                  <a:srgbClr val="0070C0"/>
                </a:solidFill>
              </a:rPr>
              <a:t>! </a:t>
            </a:r>
            <a:r>
              <a:rPr lang="en-US" dirty="0" smtClean="0">
                <a:solidFill>
                  <a:srgbClr val="0070C0"/>
                </a:solidFill>
              </a:rPr>
              <a:t> Especially </a:t>
            </a:r>
            <a:r>
              <a:rPr lang="en-US" dirty="0">
                <a:solidFill>
                  <a:srgbClr val="0070C0"/>
                </a:solidFill>
              </a:rPr>
              <a:t>with the hot weather </a:t>
            </a:r>
            <a:r>
              <a:rPr lang="en-US" dirty="0" smtClean="0">
                <a:solidFill>
                  <a:srgbClr val="0070C0"/>
                </a:solidFill>
              </a:rPr>
              <a:t>we’ve </a:t>
            </a:r>
            <a:r>
              <a:rPr lang="en-US" dirty="0">
                <a:solidFill>
                  <a:srgbClr val="0070C0"/>
                </a:solidFill>
              </a:rPr>
              <a:t>experienced</a:t>
            </a:r>
            <a:r>
              <a:rPr lang="en-US" dirty="0" smtClean="0">
                <a:solidFill>
                  <a:srgbClr val="0070C0"/>
                </a:solidFill>
              </a:rPr>
              <a:t>.”</a:t>
            </a:r>
          </a:p>
          <a:p>
            <a:pPr marL="0" lvl="1" algn="r"/>
            <a:r>
              <a:rPr lang="en-US" i="1" dirty="0" smtClean="0">
                <a:solidFill>
                  <a:srgbClr val="0070C0"/>
                </a:solidFill>
              </a:rPr>
              <a:t> - Deb </a:t>
            </a:r>
            <a:r>
              <a:rPr lang="en-US" i="1" dirty="0">
                <a:solidFill>
                  <a:srgbClr val="0070C0"/>
                </a:solidFill>
              </a:rPr>
              <a:t>Gill, WD </a:t>
            </a:r>
            <a:r>
              <a:rPr lang="en-US" i="1" dirty="0" smtClean="0">
                <a:solidFill>
                  <a:srgbClr val="0070C0"/>
                </a:solidFill>
              </a:rPr>
              <a:t>90</a:t>
            </a:r>
          </a:p>
          <a:p>
            <a:pPr marL="0" lvl="1" algn="r"/>
            <a:r>
              <a:rPr lang="en-US" sz="1200" dirty="0" smtClean="0">
                <a:solidFill>
                  <a:srgbClr val="0070C0"/>
                </a:solidFill>
              </a:rPr>
              <a:t/>
            </a:r>
            <a:br>
              <a:rPr lang="en-US" sz="1200" dirty="0" smtClean="0">
                <a:solidFill>
                  <a:srgbClr val="0070C0"/>
                </a:solidFill>
              </a:rPr>
            </a:br>
            <a:endParaRPr lang="en-US" sz="800" i="1" dirty="0" smtClean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2015 </a:t>
            </a:r>
            <a:r>
              <a:rPr lang="en-US" dirty="0"/>
              <a:t>Community Festivals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71600"/>
            <a:ext cx="4343400" cy="5012268"/>
          </a:xfrm>
        </p:spPr>
        <p:txBody>
          <a:bodyPr>
            <a:normAutofit/>
          </a:bodyPr>
          <a:lstStyle/>
          <a:p>
            <a:pPr marL="342900" lvl="1">
              <a:lnSpc>
                <a:spcPct val="80000"/>
              </a:lnSpc>
              <a:buClr>
                <a:schemeClr val="accent1"/>
              </a:buClr>
            </a:pPr>
            <a:r>
              <a:rPr lang="en-US" sz="2200" dirty="0" err="1" smtClean="0"/>
              <a:t>Sustainamania</a:t>
            </a:r>
            <a:r>
              <a:rPr lang="en-US" sz="2200" dirty="0" smtClean="0"/>
              <a:t> Event – City of Bothell</a:t>
            </a:r>
          </a:p>
          <a:p>
            <a:pPr marL="342900" lvl="1">
              <a:lnSpc>
                <a:spcPct val="80000"/>
              </a:lnSpc>
              <a:buClr>
                <a:schemeClr val="accent1"/>
              </a:buClr>
            </a:pPr>
            <a:r>
              <a:rPr lang="en-US" sz="2200" dirty="0" smtClean="0"/>
              <a:t>Earth </a:t>
            </a:r>
            <a:r>
              <a:rPr lang="en-US" sz="2200" dirty="0"/>
              <a:t>Day Event - City of Duvall</a:t>
            </a:r>
          </a:p>
          <a:p>
            <a:pPr marL="342900" lvl="1">
              <a:lnSpc>
                <a:spcPct val="80000"/>
              </a:lnSpc>
              <a:buClr>
                <a:schemeClr val="accent1"/>
              </a:buClr>
            </a:pPr>
            <a:r>
              <a:rPr lang="en-US" sz="2200" dirty="0" smtClean="0"/>
              <a:t>Boeing Earth Day and Commuter Fair - </a:t>
            </a:r>
            <a:r>
              <a:rPr lang="en-US" sz="2200" dirty="0"/>
              <a:t>City of Renton</a:t>
            </a:r>
          </a:p>
          <a:p>
            <a:pPr marL="342900" lvl="1">
              <a:lnSpc>
                <a:spcPct val="80000"/>
              </a:lnSpc>
              <a:buClr>
                <a:schemeClr val="accent1"/>
              </a:buClr>
            </a:pPr>
            <a:r>
              <a:rPr lang="en-US" sz="2200" dirty="0" smtClean="0"/>
              <a:t>Shoreline STEM Festival – North City WD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pPr marL="342900" lvl="1">
              <a:lnSpc>
                <a:spcPct val="80000"/>
              </a:lnSpc>
              <a:buClr>
                <a:schemeClr val="accent1"/>
              </a:buClr>
            </a:pPr>
            <a:endParaRPr lang="en-US" sz="2200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51421-EB30-404B-B90C-75F6195DEDC9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609248"/>
            <a:ext cx="3621781" cy="502015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80" y="3962400"/>
            <a:ext cx="4389838" cy="24384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70202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229600" cy="1143000"/>
          </a:xfrm>
        </p:spPr>
        <p:txBody>
          <a:bodyPr/>
          <a:lstStyle/>
          <a:p>
            <a:r>
              <a:rPr lang="en-US" dirty="0"/>
              <a:t>2015 Community Festivals </a:t>
            </a:r>
            <a:r>
              <a:rPr lang="en-US" sz="4000" dirty="0"/>
              <a:t>(cont.)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038600" cy="4800600"/>
          </a:xfrm>
        </p:spPr>
        <p:txBody>
          <a:bodyPr/>
          <a:lstStyle/>
          <a:p>
            <a:pPr marL="342900" lvl="1">
              <a:lnSpc>
                <a:spcPct val="80000"/>
              </a:lnSpc>
              <a:buClr>
                <a:schemeClr val="accent1"/>
              </a:buClr>
            </a:pPr>
            <a:r>
              <a:rPr lang="en-US" sz="2200" dirty="0"/>
              <a:t>Kirkland </a:t>
            </a:r>
            <a:r>
              <a:rPr lang="en-US" sz="2200" dirty="0" err="1"/>
              <a:t>SummerFest</a:t>
            </a:r>
            <a:r>
              <a:rPr lang="en-US" sz="2200" dirty="0"/>
              <a:t> – Northshore UD</a:t>
            </a:r>
          </a:p>
          <a:p>
            <a:pPr marL="342900" lvl="1">
              <a:lnSpc>
                <a:spcPct val="80000"/>
              </a:lnSpc>
              <a:buClr>
                <a:schemeClr val="accent1"/>
              </a:buClr>
            </a:pPr>
            <a:r>
              <a:rPr lang="en-US" sz="2200" dirty="0" smtClean="0"/>
              <a:t>Party </a:t>
            </a:r>
            <a:r>
              <a:rPr lang="en-US" sz="2200" dirty="0"/>
              <a:t>for the </a:t>
            </a:r>
            <a:r>
              <a:rPr lang="en-US" sz="2200" dirty="0" smtClean="0"/>
              <a:t>Planet</a:t>
            </a:r>
            <a:r>
              <a:rPr lang="en-US" sz="2200" dirty="0"/>
              <a:t>, U District Street </a:t>
            </a:r>
            <a:r>
              <a:rPr lang="en-US" sz="2200" dirty="0" smtClean="0"/>
              <a:t>Fair, </a:t>
            </a:r>
            <a:r>
              <a:rPr lang="en-US" sz="2200" dirty="0"/>
              <a:t>International District Dragon Street </a:t>
            </a:r>
            <a:r>
              <a:rPr lang="en-US" sz="2200" dirty="0" smtClean="0"/>
              <a:t>Fair &amp; Seattle </a:t>
            </a:r>
            <a:r>
              <a:rPr lang="en-US" sz="2200" dirty="0"/>
              <a:t>Parkway</a:t>
            </a:r>
            <a:r>
              <a:rPr lang="en-US" sz="2200" dirty="0" smtClean="0"/>
              <a:t> </a:t>
            </a:r>
            <a:r>
              <a:rPr lang="en-US" sz="2200" dirty="0"/>
              <a:t>– </a:t>
            </a:r>
            <a:r>
              <a:rPr lang="en-US" sz="2200" dirty="0" smtClean="0"/>
              <a:t>SPU</a:t>
            </a:r>
          </a:p>
          <a:p>
            <a:pPr marL="342900" lvl="1">
              <a:lnSpc>
                <a:spcPct val="80000"/>
              </a:lnSpc>
              <a:buClr>
                <a:schemeClr val="accent1"/>
              </a:buClr>
            </a:pPr>
            <a:r>
              <a:rPr lang="en-US" sz="2200" dirty="0"/>
              <a:t>Ida </a:t>
            </a:r>
            <a:r>
              <a:rPr lang="en-US" sz="2200" dirty="0" err="1"/>
              <a:t>Naila</a:t>
            </a:r>
            <a:r>
              <a:rPr lang="en-US" sz="2200" dirty="0"/>
              <a:t> National Night Out Block Watch, Maple Hills Expo National Night Out, Maplewood Estates Neighborhood </a:t>
            </a:r>
            <a:r>
              <a:rPr lang="en-US" sz="2200" dirty="0" smtClean="0"/>
              <a:t>Event, </a:t>
            </a:r>
            <a:r>
              <a:rPr lang="en-US" sz="2200" dirty="0"/>
              <a:t>Maple Ridge Estates </a:t>
            </a:r>
            <a:r>
              <a:rPr lang="en-US" sz="2200" dirty="0" smtClean="0"/>
              <a:t>– WD 90</a:t>
            </a:r>
          </a:p>
          <a:p>
            <a:pPr marL="342900" lvl="1">
              <a:lnSpc>
                <a:spcPct val="80000"/>
              </a:lnSpc>
              <a:buClr>
                <a:schemeClr val="accent1"/>
              </a:buClr>
            </a:pPr>
            <a:r>
              <a:rPr lang="en-US" sz="2200" dirty="0" smtClean="0"/>
              <a:t>Celebrate </a:t>
            </a:r>
            <a:r>
              <a:rPr lang="en-US" sz="2200" dirty="0"/>
              <a:t>Woodinville – Woodinville </a:t>
            </a:r>
            <a:r>
              <a:rPr lang="en-US" sz="2200" dirty="0" smtClean="0"/>
              <a:t>WD</a:t>
            </a:r>
            <a:endParaRPr lang="en-US" sz="2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51421-EB30-404B-B90C-75F6195DEDC9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574800"/>
            <a:ext cx="3448050" cy="45974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793626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Co-Branding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810000" cy="25908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Co-Branding wholesale customer name with SWP logo</a:t>
            </a:r>
          </a:p>
          <a:p>
            <a:pPr lvl="1"/>
            <a:r>
              <a:rPr lang="en-US" dirty="0" smtClean="0"/>
              <a:t>Developed co-branding options in 2014</a:t>
            </a:r>
          </a:p>
          <a:p>
            <a:pPr lvl="1"/>
            <a:r>
              <a:rPr lang="en-US" dirty="0" smtClean="0"/>
              <a:t>Implemented in print and direct mail pieces</a:t>
            </a:r>
          </a:p>
          <a:p>
            <a:pPr lvl="1"/>
            <a:r>
              <a:rPr lang="en-US" dirty="0" smtClean="0"/>
              <a:t>Served us well in producing drought fliers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51421-EB30-404B-B90C-75F6195DEDC9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2454" y="690160"/>
            <a:ext cx="3530021" cy="304364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4038600"/>
            <a:ext cx="4419600" cy="269731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451588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0"/>
            <a:ext cx="8382000" cy="990600"/>
          </a:xfrm>
        </p:spPr>
        <p:txBody>
          <a:bodyPr/>
          <a:lstStyle/>
          <a:p>
            <a:pPr algn="ctr"/>
            <a:r>
              <a:rPr lang="en-US" sz="4400" dirty="0" smtClean="0"/>
              <a:t>Co-Branding During Drought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51421-EB30-404B-B90C-75F6195DEDC9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057750"/>
            <a:ext cx="4367919" cy="5647850"/>
          </a:xfr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535030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9"/>
            <a:ext cx="8458200" cy="715961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dirty="0" smtClean="0">
                <a:solidFill>
                  <a:schemeClr val="tx1"/>
                </a:solidFill>
              </a:rPr>
              <a:t>Customer Messages &amp; Research</a:t>
            </a:r>
            <a:endParaRPr lang="en-US" sz="4400" dirty="0">
              <a:solidFill>
                <a:schemeClr val="tx1"/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76200" y="1143000"/>
            <a:ext cx="7696200" cy="57150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42900" marR="0" lvl="1" indent="-22860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itchFamily="34" charset="0"/>
              <a:buChar char="•"/>
              <a:tabLst/>
              <a:defRPr/>
            </a:pPr>
            <a:r>
              <a:rPr lang="en-US" sz="2200" b="1" dirty="0"/>
              <a:t>Seasonal Message Repository:  </a:t>
            </a:r>
          </a:p>
          <a:p>
            <a:pPr marL="640080" marR="0" lvl="1" indent="-22860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itchFamily="34" charset="0"/>
              <a:buChar char="•"/>
              <a:tabLst/>
              <a:defRPr/>
            </a:pPr>
            <a:r>
              <a:rPr lang="en-US" sz="2000" dirty="0" smtClean="0"/>
              <a:t>Ready-to-go newsletter </a:t>
            </a:r>
            <a:r>
              <a:rPr lang="en-US" sz="2000" dirty="0"/>
              <a:t>articles, bill </a:t>
            </a:r>
            <a:r>
              <a:rPr lang="en-US" sz="2000" dirty="0" smtClean="0"/>
              <a:t>messages, Facebook posts, </a:t>
            </a:r>
            <a:r>
              <a:rPr lang="en-US" sz="2000" dirty="0" err="1" smtClean="0"/>
              <a:t>etc</a:t>
            </a:r>
            <a:endParaRPr lang="en-US" sz="2000" dirty="0" smtClean="0"/>
          </a:p>
          <a:p>
            <a:pPr marL="640080" marR="0" lvl="1" indent="-22860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itchFamily="34" charset="0"/>
              <a:buChar char="•"/>
              <a:tabLst/>
              <a:defRPr/>
            </a:pPr>
            <a:r>
              <a:rPr lang="en-US" sz="2000" dirty="0" smtClean="0"/>
              <a:t>Members can use them in their utility-specific communications </a:t>
            </a:r>
          </a:p>
          <a:p>
            <a:pPr marL="640080" lvl="1" indent="-22860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/>
            </a:pPr>
            <a:r>
              <a:rPr lang="en-US" sz="2000" dirty="0"/>
              <a:t>Arranged by season</a:t>
            </a:r>
          </a:p>
          <a:p>
            <a:pPr marL="640080" marR="0" lvl="1" indent="-22860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itchFamily="34" charset="0"/>
              <a:buChar char="•"/>
              <a:tabLst/>
              <a:defRPr/>
            </a:pPr>
            <a:r>
              <a:rPr lang="en-US" sz="2000" dirty="0" smtClean="0"/>
              <a:t>Available on Operating Board website</a:t>
            </a:r>
          </a:p>
          <a:p>
            <a:pPr marL="640080" marR="0" lvl="1" indent="-22860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itchFamily="34" charset="0"/>
              <a:buChar char="•"/>
              <a:tabLst/>
              <a:defRPr/>
            </a:pPr>
            <a:endParaRPr lang="en-US" sz="2000" dirty="0"/>
          </a:p>
          <a:p>
            <a:pPr marL="640080" marR="0" lvl="1" indent="-22860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itchFamily="34" charset="0"/>
              <a:buChar char="•"/>
              <a:tabLst/>
              <a:defRPr/>
            </a:pPr>
            <a:endParaRPr lang="en-US" sz="2000" dirty="0" smtClean="0"/>
          </a:p>
          <a:p>
            <a:pPr marL="640080" marR="0" lvl="1" indent="-22860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itchFamily="34" charset="0"/>
              <a:buChar char="•"/>
              <a:tabLst/>
              <a:defRPr/>
            </a:pPr>
            <a:endParaRPr lang="en-US" sz="2000" dirty="0"/>
          </a:p>
          <a:p>
            <a:pPr marL="640080" marR="0" lvl="1" indent="-22860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itchFamily="34" charset="0"/>
              <a:buChar char="•"/>
              <a:tabLst/>
              <a:defRPr/>
            </a:pPr>
            <a:endParaRPr lang="en-US" sz="2000" dirty="0" smtClean="0"/>
          </a:p>
          <a:p>
            <a:pPr marL="640080" marR="0" lvl="1" indent="-22860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itchFamily="34" charset="0"/>
              <a:buChar char="•"/>
              <a:tabLst/>
              <a:defRPr/>
            </a:pPr>
            <a:endParaRPr lang="en-US" sz="2000" dirty="0"/>
          </a:p>
          <a:p>
            <a:pPr marL="342900" lvl="1" indent="-228600"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/>
            </a:pPr>
            <a:r>
              <a:rPr lang="en-US" sz="2200" b="1" dirty="0"/>
              <a:t>Customer Research:  </a:t>
            </a:r>
            <a:endParaRPr lang="en-US" sz="2200" b="1" dirty="0" smtClean="0"/>
          </a:p>
          <a:p>
            <a:pPr marL="640080" lvl="1" indent="-22860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/>
            </a:pPr>
            <a:r>
              <a:rPr lang="en-US" sz="2000" dirty="0"/>
              <a:t>1st Annual survey received 180 </a:t>
            </a:r>
            <a:r>
              <a:rPr lang="en-US" sz="2000" dirty="0" smtClean="0"/>
              <a:t>responses</a:t>
            </a:r>
          </a:p>
          <a:p>
            <a:pPr marL="640080" lvl="1" indent="-22860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/>
            </a:pPr>
            <a:r>
              <a:rPr lang="en-US" sz="2000" dirty="0" smtClean="0"/>
              <a:t>94% of respondents agree or strongly agree that using water wisely is important</a:t>
            </a:r>
            <a:endParaRPr lang="en-US" sz="2000" dirty="0"/>
          </a:p>
          <a:p>
            <a:pPr marL="640080" marR="0" lvl="1" indent="-22860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itchFamily="34" charset="0"/>
              <a:buChar char="•"/>
              <a:tabLst/>
              <a:defRPr/>
            </a:pPr>
            <a:endParaRPr lang="en-US" sz="2000" dirty="0" smtClean="0"/>
          </a:p>
          <a:p>
            <a:pPr marL="3429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324"/>
              </a:spcBef>
              <a:spcAft>
                <a:spcPts val="0"/>
              </a:spcAft>
              <a:buClr>
                <a:schemeClr val="accent1"/>
              </a:buClr>
              <a:buSzTx/>
              <a:buFont typeface="Arial" pitchFamily="34" charset="0"/>
              <a:buChar char="•"/>
              <a:tabLst/>
              <a:defRPr/>
            </a:pPr>
            <a:endParaRPr kumimoji="0" lang="en-US" sz="23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endParaRPr lang="en-US" dirty="0"/>
          </a:p>
          <a:p>
            <a:pPr marL="0" marR="0" lvl="1" algn="l" defTabSz="914400" rtl="0" eaLnBrk="1" fontAlgn="auto" latinLnBrk="0" hangingPunct="1">
              <a:lnSpc>
                <a:spcPct val="100000"/>
              </a:lnSpc>
              <a:spcBef>
                <a:spcPts val="324"/>
              </a:spcBef>
              <a:spcAft>
                <a:spcPts val="0"/>
              </a:spcAft>
              <a:buClr>
                <a:schemeClr val="accent1"/>
              </a:buClr>
              <a:buSzTx/>
              <a:tabLst/>
              <a:defRPr/>
            </a:pPr>
            <a:endParaRPr kumimoji="0" lang="en-US" sz="23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51421-EB30-404B-B90C-75F6195DEDC9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874" y="3048000"/>
            <a:ext cx="7774526" cy="164319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52727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8458200" cy="990600"/>
          </a:xfrm>
        </p:spPr>
        <p:txBody>
          <a:bodyPr>
            <a:normAutofit/>
          </a:bodyPr>
          <a:lstStyle/>
          <a:p>
            <a:pPr algn="ctr"/>
            <a:r>
              <a:rPr lang="en-US" sz="4900" dirty="0" smtClean="0"/>
              <a:t>Salmon Messaging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47800"/>
            <a:ext cx="4343400" cy="4572000"/>
          </a:xfrm>
        </p:spPr>
        <p:txBody>
          <a:bodyPr>
            <a:normAutofit/>
          </a:bodyPr>
          <a:lstStyle/>
          <a:p>
            <a:r>
              <a:rPr lang="en-US" dirty="0" smtClean="0"/>
              <a:t>Partnering </a:t>
            </a:r>
            <a:r>
              <a:rPr lang="en-US" dirty="0"/>
              <a:t>with King </a:t>
            </a:r>
            <a:r>
              <a:rPr lang="en-US" dirty="0" smtClean="0"/>
              <a:t>County / WRIA </a:t>
            </a:r>
            <a:r>
              <a:rPr lang="en-US" dirty="0"/>
              <a:t>8 “Salmon </a:t>
            </a:r>
            <a:r>
              <a:rPr lang="en-US" dirty="0" err="1"/>
              <a:t>SEEson</a:t>
            </a:r>
            <a:r>
              <a:rPr lang="en-US" dirty="0"/>
              <a:t>” campaign for </a:t>
            </a:r>
            <a:r>
              <a:rPr lang="en-US" dirty="0" smtClean="0"/>
              <a:t>3rd year</a:t>
            </a:r>
          </a:p>
          <a:p>
            <a:r>
              <a:rPr lang="en-US" dirty="0" smtClean="0"/>
              <a:t>Encourages people to go see salmon spawning in local rivers</a:t>
            </a:r>
            <a:endParaRPr lang="en-US" dirty="0"/>
          </a:p>
          <a:p>
            <a:r>
              <a:rPr lang="en-US" dirty="0"/>
              <a:t>Reminds people that saving water helps people, salmon, and </a:t>
            </a:r>
            <a:r>
              <a:rPr lang="en-US" dirty="0" smtClean="0"/>
              <a:t>wildlife</a:t>
            </a:r>
            <a:endParaRPr lang="en-US" dirty="0"/>
          </a:p>
          <a:p>
            <a:r>
              <a:rPr lang="en-US" dirty="0"/>
              <a:t>Helps fulfill resource agency &amp; tribal </a:t>
            </a:r>
            <a:r>
              <a:rPr lang="en-US" dirty="0" smtClean="0"/>
              <a:t>agreements</a:t>
            </a:r>
          </a:p>
          <a:p>
            <a:r>
              <a:rPr lang="en-US" dirty="0"/>
              <a:t>This year the campaign tied us in closer because of the drought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51421-EB30-404B-B90C-75F6195DEDC9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066800"/>
            <a:ext cx="3759200" cy="56388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8458200" cy="1143000"/>
          </a:xfrm>
        </p:spPr>
        <p:txBody>
          <a:bodyPr/>
          <a:lstStyle/>
          <a:p>
            <a:pPr algn="ctr"/>
            <a:r>
              <a:rPr lang="en-US" dirty="0" smtClean="0"/>
              <a:t>Presentation Focus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Normal Presentation: </a:t>
            </a:r>
            <a:r>
              <a:rPr lang="en-US" dirty="0" smtClean="0"/>
              <a:t>Summary of recent conservation program activities</a:t>
            </a:r>
          </a:p>
          <a:p>
            <a:endParaRPr lang="en-US" dirty="0" smtClean="0"/>
          </a:p>
          <a:p>
            <a:r>
              <a:rPr lang="en-US" b="1" dirty="0" smtClean="0"/>
              <a:t>This Year’s Presentation:  </a:t>
            </a:r>
          </a:p>
          <a:p>
            <a:pPr lvl="1"/>
            <a:r>
              <a:rPr lang="en-US" dirty="0" smtClean="0"/>
              <a:t>How </a:t>
            </a:r>
            <a:r>
              <a:rPr lang="en-US" dirty="0"/>
              <a:t>the </a:t>
            </a:r>
            <a:r>
              <a:rPr lang="en-US" dirty="0" smtClean="0"/>
              <a:t>conservation program </a:t>
            </a:r>
            <a:r>
              <a:rPr lang="en-US" dirty="0"/>
              <a:t>s</a:t>
            </a:r>
            <a:r>
              <a:rPr lang="en-US" dirty="0" smtClean="0"/>
              <a:t>upported drought response </a:t>
            </a:r>
          </a:p>
          <a:p>
            <a:pPr lvl="1"/>
            <a:r>
              <a:rPr lang="en-US" dirty="0" smtClean="0"/>
              <a:t>Some key highlights of regular program</a:t>
            </a:r>
          </a:p>
          <a:p>
            <a:endParaRPr lang="en-US" dirty="0" smtClean="0"/>
          </a:p>
          <a:p>
            <a:pPr marL="342900" lvl="1">
              <a:buClr>
                <a:schemeClr val="accent1"/>
              </a:buClr>
            </a:pPr>
            <a:endParaRPr lang="en-US" dirty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51421-EB30-404B-B90C-75F6195DEDC9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839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8458200" cy="1143000"/>
          </a:xfrm>
        </p:spPr>
        <p:txBody>
          <a:bodyPr/>
          <a:lstStyle/>
          <a:p>
            <a:pPr algn="ctr"/>
            <a:r>
              <a:rPr lang="en-US" dirty="0" smtClean="0"/>
              <a:t>Landscape Education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7620000" cy="4800600"/>
          </a:xfrm>
        </p:spPr>
        <p:txBody>
          <a:bodyPr>
            <a:normAutofit/>
          </a:bodyPr>
          <a:lstStyle/>
          <a:p>
            <a:r>
              <a:rPr lang="en-US" dirty="0" smtClean="0"/>
              <a:t>Hosted 14 </a:t>
            </a:r>
            <a:r>
              <a:rPr lang="en-US" dirty="0"/>
              <a:t>classes </a:t>
            </a:r>
            <a:r>
              <a:rPr lang="en-US" dirty="0" smtClean="0"/>
              <a:t>in 2014 &amp; 14 in 2015</a:t>
            </a:r>
            <a:endParaRPr lang="en-US" dirty="0"/>
          </a:p>
          <a:p>
            <a:r>
              <a:rPr lang="en-US" dirty="0" smtClean="0"/>
              <a:t>Staff Changes </a:t>
            </a:r>
            <a:r>
              <a:rPr lang="en-US" dirty="0"/>
              <a:t>- Mark Guthrie </a:t>
            </a:r>
            <a:r>
              <a:rPr lang="en-US" dirty="0" smtClean="0"/>
              <a:t>manages landscape education and irrigation rebates</a:t>
            </a:r>
          </a:p>
          <a:p>
            <a:r>
              <a:rPr lang="en-US" dirty="0" smtClean="0"/>
              <a:t>Drought </a:t>
            </a:r>
            <a:r>
              <a:rPr lang="en-US" dirty="0"/>
              <a:t>messaging targeted to all customers </a:t>
            </a:r>
            <a:r>
              <a:rPr lang="en-US" dirty="0" smtClean="0"/>
              <a:t>w/ </a:t>
            </a:r>
            <a:r>
              <a:rPr lang="en-US" dirty="0"/>
              <a:t>landscapes</a:t>
            </a:r>
          </a:p>
          <a:p>
            <a:r>
              <a:rPr lang="en-US" dirty="0"/>
              <a:t>Reached out to landscape industry and nurseries to promote drought </a:t>
            </a:r>
            <a:r>
              <a:rPr lang="en-US" dirty="0" smtClean="0"/>
              <a:t>messaging</a:t>
            </a:r>
            <a:endParaRPr lang="en-US" dirty="0">
              <a:solidFill>
                <a:srgbClr val="FF0000"/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sz="2800" dirty="0" smtClean="0"/>
          </a:p>
        </p:txBody>
      </p:sp>
      <p:pic>
        <p:nvPicPr>
          <p:cNvPr id="5" name="Picture 2" descr="C:\Users\lucasn\Pictures\stories 0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466363"/>
            <a:ext cx="2945763" cy="2209801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51421-EB30-404B-B90C-75F6195DEDC9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3962400"/>
            <a:ext cx="5029200" cy="272328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8458200" cy="1143000"/>
          </a:xfrm>
        </p:spPr>
        <p:txBody>
          <a:bodyPr/>
          <a:lstStyle/>
          <a:p>
            <a:pPr algn="ctr"/>
            <a:r>
              <a:rPr lang="en-US" dirty="0" smtClean="0"/>
              <a:t>Customer Efficiency Upgrades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029200" cy="4800600"/>
          </a:xfrm>
        </p:spPr>
        <p:txBody>
          <a:bodyPr/>
          <a:lstStyle/>
          <a:p>
            <a:r>
              <a:rPr lang="en-US" dirty="0" smtClean="0"/>
              <a:t>Available to all sectors: SF, MF, NR </a:t>
            </a:r>
          </a:p>
          <a:p>
            <a:r>
              <a:rPr lang="en-US" dirty="0" smtClean="0"/>
              <a:t>Targeted outreach to commercial customers</a:t>
            </a:r>
          </a:p>
          <a:p>
            <a:r>
              <a:rPr lang="en-US" dirty="0" smtClean="0"/>
              <a:t>Good response from hotels in wholesale area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51421-EB30-404B-B90C-75F6195DEDC9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320857"/>
            <a:ext cx="2209799" cy="294639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8" name="Content Placeholder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799" y="4422075"/>
            <a:ext cx="4200525" cy="229622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4389120"/>
            <a:ext cx="2895600" cy="231648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94736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274638"/>
            <a:ext cx="8458200" cy="1143000"/>
          </a:xfrm>
        </p:spPr>
        <p:txBody>
          <a:bodyPr/>
          <a:lstStyle/>
          <a:p>
            <a:pPr algn="ctr"/>
            <a:r>
              <a:rPr lang="en-US" dirty="0" smtClean="0"/>
              <a:t>2016 Emphasis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4800" y="1600200"/>
            <a:ext cx="5943600" cy="5105400"/>
          </a:xfrm>
        </p:spPr>
        <p:txBody>
          <a:bodyPr>
            <a:normAutofit/>
          </a:bodyPr>
          <a:lstStyle/>
          <a:p>
            <a:pPr marL="342900" lvl="2">
              <a:lnSpc>
                <a:spcPct val="80000"/>
              </a:lnSpc>
              <a:buClr>
                <a:schemeClr val="accent1"/>
              </a:buClr>
            </a:pPr>
            <a:r>
              <a:rPr lang="en-US" sz="2400" dirty="0" smtClean="0"/>
              <a:t>Scenario 1: Business as usual</a:t>
            </a:r>
          </a:p>
          <a:p>
            <a:pPr marL="617220" lvl="3">
              <a:lnSpc>
                <a:spcPct val="80000"/>
              </a:lnSpc>
              <a:buClr>
                <a:schemeClr val="accent1"/>
              </a:buClr>
            </a:pPr>
            <a:r>
              <a:rPr lang="en-US" sz="2200" dirty="0"/>
              <a:t>Increase number of classroom presentations</a:t>
            </a:r>
          </a:p>
          <a:p>
            <a:pPr marL="617220" lvl="3">
              <a:lnSpc>
                <a:spcPct val="80000"/>
              </a:lnSpc>
              <a:buClr>
                <a:schemeClr val="accent1"/>
              </a:buClr>
            </a:pPr>
            <a:r>
              <a:rPr lang="en-US" sz="2200" dirty="0" smtClean="0"/>
              <a:t>Continue existing programs </a:t>
            </a:r>
          </a:p>
          <a:p>
            <a:pPr marL="617220" lvl="3">
              <a:lnSpc>
                <a:spcPct val="80000"/>
              </a:lnSpc>
              <a:buClr>
                <a:schemeClr val="accent1"/>
              </a:buClr>
            </a:pPr>
            <a:r>
              <a:rPr lang="en-US" sz="2200" dirty="0" smtClean="0"/>
              <a:t>Etc.</a:t>
            </a:r>
          </a:p>
          <a:p>
            <a:pPr marL="342900" lvl="2">
              <a:lnSpc>
                <a:spcPct val="80000"/>
              </a:lnSpc>
              <a:buClr>
                <a:schemeClr val="accent1"/>
              </a:buClr>
            </a:pPr>
            <a:endParaRPr lang="en-US" sz="2400" dirty="0" smtClean="0"/>
          </a:p>
          <a:p>
            <a:pPr marL="342900" lvl="2">
              <a:lnSpc>
                <a:spcPct val="80000"/>
              </a:lnSpc>
              <a:buClr>
                <a:schemeClr val="accent1"/>
              </a:buClr>
            </a:pPr>
            <a:r>
              <a:rPr lang="en-US" sz="2400" dirty="0" smtClean="0"/>
              <a:t>Scenario 2: Drought response</a:t>
            </a:r>
          </a:p>
          <a:p>
            <a:pPr marL="617220" lvl="3">
              <a:lnSpc>
                <a:spcPct val="80000"/>
              </a:lnSpc>
              <a:buClr>
                <a:schemeClr val="accent1"/>
              </a:buClr>
            </a:pPr>
            <a:r>
              <a:rPr lang="en-US" sz="2200" dirty="0" smtClean="0"/>
              <a:t>We are preparing for this now based on lessons learned this year</a:t>
            </a:r>
            <a:endParaRPr lang="en-US" sz="2400" dirty="0"/>
          </a:p>
          <a:p>
            <a:pPr marL="617220" lvl="3">
              <a:lnSpc>
                <a:spcPct val="80000"/>
              </a:lnSpc>
              <a:buClr>
                <a:schemeClr val="accent1"/>
              </a:buClr>
            </a:pPr>
            <a:r>
              <a:rPr lang="en-US" sz="2200" dirty="0"/>
              <a:t>SPU staff have debriefed with the CTF and will also debrief with the Operating Board and </a:t>
            </a:r>
            <a:r>
              <a:rPr lang="en-US" sz="2200" dirty="0" smtClean="0"/>
              <a:t>WSAG</a:t>
            </a:r>
            <a:endParaRPr lang="en-US" sz="2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51421-EB30-404B-B90C-75F6195DEDC9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2819400"/>
            <a:ext cx="1752600" cy="886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704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Drought Debrief with CTF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715000" cy="4800600"/>
          </a:xfrm>
        </p:spPr>
        <p:txBody>
          <a:bodyPr>
            <a:normAutofit/>
          </a:bodyPr>
          <a:lstStyle/>
          <a:p>
            <a:pPr lvl="0"/>
            <a:r>
              <a:rPr lang="en-US" dirty="0" smtClean="0"/>
              <a:t>Praise for 4-stages </a:t>
            </a:r>
            <a:r>
              <a:rPr lang="en-US" dirty="0"/>
              <a:t>graphic &amp; </a:t>
            </a:r>
            <a:r>
              <a:rPr lang="en-US" dirty="0" smtClean="0"/>
              <a:t>savingwater.org</a:t>
            </a:r>
            <a:br>
              <a:rPr lang="en-US" dirty="0" smtClean="0"/>
            </a:br>
            <a:r>
              <a:rPr lang="en-US" dirty="0" smtClean="0"/>
              <a:t>as </a:t>
            </a:r>
            <a:r>
              <a:rPr lang="en-US" dirty="0"/>
              <a:t>communication tools</a:t>
            </a:r>
          </a:p>
          <a:p>
            <a:pPr lvl="0"/>
            <a:r>
              <a:rPr lang="en-US" dirty="0"/>
              <a:t>Tips flyer was </a:t>
            </a:r>
            <a:r>
              <a:rPr lang="en-US" dirty="0" smtClean="0"/>
              <a:t>helpful</a:t>
            </a:r>
            <a:r>
              <a:rPr lang="en-US" dirty="0"/>
              <a:t> </a:t>
            </a:r>
            <a:r>
              <a:rPr lang="en-US" dirty="0" smtClean="0"/>
              <a:t>but many were already conserving since the Advisory stage</a:t>
            </a:r>
            <a:endParaRPr lang="en-US" dirty="0"/>
          </a:p>
          <a:p>
            <a:pPr lvl="0"/>
            <a:r>
              <a:rPr lang="en-US" dirty="0" smtClean="0"/>
              <a:t>Request to </a:t>
            </a:r>
            <a:r>
              <a:rPr lang="en-US" dirty="0"/>
              <a:t>receive the press release </a:t>
            </a:r>
            <a:r>
              <a:rPr lang="en-US" dirty="0" smtClean="0"/>
              <a:t>one day </a:t>
            </a:r>
            <a:r>
              <a:rPr lang="en-US" dirty="0"/>
              <a:t>before it goes </a:t>
            </a:r>
            <a:r>
              <a:rPr lang="en-US" dirty="0" smtClean="0"/>
              <a:t>out</a:t>
            </a:r>
          </a:p>
          <a:p>
            <a:pPr lvl="0"/>
            <a:r>
              <a:rPr lang="en-US" dirty="0" smtClean="0"/>
              <a:t>Would </a:t>
            </a:r>
            <a:r>
              <a:rPr lang="en-US" dirty="0"/>
              <a:t>like better access to information shared with the Operating </a:t>
            </a:r>
            <a:r>
              <a:rPr lang="en-US" dirty="0" smtClean="0"/>
              <a:t>Board</a:t>
            </a:r>
          </a:p>
          <a:p>
            <a:pPr lvl="0"/>
            <a:r>
              <a:rPr lang="en-US" dirty="0" smtClean="0"/>
              <a:t>If we continue in the Voluntary stage this fall/winter, </a:t>
            </a:r>
            <a:r>
              <a:rPr lang="en-US" dirty="0"/>
              <a:t>would like </a:t>
            </a:r>
            <a:r>
              <a:rPr lang="en-US" dirty="0" smtClean="0"/>
              <a:t>continued coordination of messaging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51421-EB30-404B-B90C-75F6195DEDC9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1524000"/>
            <a:ext cx="1752600" cy="886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1392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274638"/>
            <a:ext cx="8458200" cy="1143000"/>
          </a:xfrm>
        </p:spPr>
        <p:txBody>
          <a:bodyPr/>
          <a:lstStyle/>
          <a:p>
            <a:pPr algn="ctr"/>
            <a:r>
              <a:rPr lang="en-US" dirty="0" smtClean="0"/>
              <a:t>Thanks and Questions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5181600"/>
            <a:ext cx="7620000" cy="1066800"/>
          </a:xfrm>
        </p:spPr>
        <p:txBody>
          <a:bodyPr>
            <a:normAutofit fontScale="25000" lnSpcReduction="20000"/>
          </a:bodyPr>
          <a:lstStyle/>
          <a:p>
            <a:pPr marL="114300" indent="0">
              <a:buNone/>
            </a:pPr>
            <a:r>
              <a:rPr lang="en-US" sz="8800" i="1" dirty="0"/>
              <a:t>Conservation prepares the region for potential water supply challenges, helps customers use water wisely, and preserves the ethic of stewarding natural resources.</a:t>
            </a:r>
          </a:p>
          <a:p>
            <a:pPr lvl="1"/>
            <a:r>
              <a:rPr lang="en-US" sz="2000" dirty="0"/>
              <a:t/>
            </a:r>
            <a:br>
              <a:rPr lang="en-US" sz="2000" dirty="0"/>
            </a:br>
            <a:r>
              <a:rPr lang="en-US" sz="2200" dirty="0" smtClean="0">
                <a:solidFill>
                  <a:srgbClr val="FF0000"/>
                </a:solidFill>
              </a:rPr>
              <a:t/>
            </a:r>
            <a:br>
              <a:rPr lang="en-US" sz="2200" dirty="0" smtClean="0">
                <a:solidFill>
                  <a:srgbClr val="FF0000"/>
                </a:solidFill>
              </a:rPr>
            </a:br>
            <a:endParaRPr lang="en-US" sz="2200" dirty="0" smtClean="0">
              <a:solidFill>
                <a:srgbClr val="FF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51421-EB30-404B-B90C-75F6195DEDC9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1731396"/>
            <a:ext cx="3809999" cy="268820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99" y="1981200"/>
            <a:ext cx="3109127" cy="1571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258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858962"/>
          </a:xfrm>
        </p:spPr>
        <p:txBody>
          <a:bodyPr/>
          <a:lstStyle/>
          <a:p>
            <a:pPr algn="ctr"/>
            <a:r>
              <a:rPr lang="en-US" dirty="0"/>
              <a:t>How the Conservation Program Supported Drought Response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90800"/>
            <a:ext cx="7620000" cy="3810000"/>
          </a:xfrm>
        </p:spPr>
        <p:txBody>
          <a:bodyPr/>
          <a:lstStyle/>
          <a:p>
            <a:r>
              <a:rPr lang="en-US" b="1" dirty="0" smtClean="0"/>
              <a:t>Staff:  </a:t>
            </a:r>
            <a:r>
              <a:rPr lang="en-US" dirty="0" smtClean="0"/>
              <a:t>Knowledgeable staff available to coordinate and support regional response</a:t>
            </a:r>
          </a:p>
          <a:p>
            <a:r>
              <a:rPr lang="en-US" b="1" dirty="0" smtClean="0"/>
              <a:t>Relationships: </a:t>
            </a:r>
            <a:r>
              <a:rPr lang="en-US" dirty="0" smtClean="0"/>
              <a:t>Existing relationships helped us quickly &amp; effectively develop &amp; conduct outreach</a:t>
            </a:r>
          </a:p>
          <a:p>
            <a:r>
              <a:rPr lang="en-US" b="1" dirty="0" smtClean="0"/>
              <a:t>Website:</a:t>
            </a:r>
            <a:r>
              <a:rPr lang="en-US" dirty="0" smtClean="0"/>
              <a:t> Existing conservation website leveraged for regional drought response (key resource for customers &amp; media)</a:t>
            </a:r>
          </a:p>
          <a:p>
            <a:r>
              <a:rPr lang="en-US" b="1" dirty="0" smtClean="0"/>
              <a:t>Programs: </a:t>
            </a:r>
            <a:r>
              <a:rPr lang="en-US" dirty="0" smtClean="0"/>
              <a:t>Provided opportunities for customers to reduce their water use (as requested by utilities)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51421-EB30-404B-B90C-75F6195DEDC9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41053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51421-EB30-404B-B90C-75F6195DEDC9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Outreach Strategy</a:t>
            </a:r>
            <a:endParaRPr lang="en-US" dirty="0"/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304800" y="1600201"/>
            <a:ext cx="4038600" cy="419099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 smtClean="0"/>
              <a:t>Overall Purpose</a:t>
            </a:r>
            <a:r>
              <a:rPr lang="en-US" b="1" dirty="0" smtClean="0"/>
              <a:t>:</a:t>
            </a:r>
          </a:p>
          <a:p>
            <a:pPr lvl="1"/>
            <a:r>
              <a:rPr lang="en-US" sz="2400" dirty="0" smtClean="0"/>
              <a:t>Make sure everyone is aware of the "drought message":</a:t>
            </a:r>
          </a:p>
          <a:p>
            <a:pPr lvl="2"/>
            <a:r>
              <a:rPr lang="en-US" sz="2000" dirty="0" smtClean="0"/>
              <a:t>Experiencing a drought</a:t>
            </a:r>
          </a:p>
          <a:p>
            <a:pPr lvl="2"/>
            <a:r>
              <a:rPr lang="en-US" sz="2000" dirty="0" smtClean="0"/>
              <a:t>Asking for 10% water use reduction (for the Voluntary Stage)</a:t>
            </a:r>
          </a:p>
          <a:p>
            <a:pPr lvl="2"/>
            <a:r>
              <a:rPr lang="en-US" sz="2000" dirty="0" smtClean="0"/>
              <a:t>Have suggestions on how to save water</a:t>
            </a:r>
          </a:p>
          <a:p>
            <a:endParaRPr lang="en-US" dirty="0"/>
          </a:p>
        </p:txBody>
      </p:sp>
      <p:sp>
        <p:nvSpPr>
          <p:cNvPr id="7" name="Text Placeholder 5"/>
          <p:cNvSpPr txBox="1">
            <a:spLocks/>
          </p:cNvSpPr>
          <p:nvPr/>
        </p:nvSpPr>
        <p:spPr>
          <a:xfrm>
            <a:off x="4572000" y="1600200"/>
            <a:ext cx="3505200" cy="419100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342900"/>
            <a:r>
              <a:rPr lang="en-US" sz="2800" b="1" dirty="0" smtClean="0"/>
              <a:t>Outreach Goals:</a:t>
            </a:r>
          </a:p>
          <a:p>
            <a:pPr lvl="1" indent="-342900"/>
            <a:r>
              <a:rPr lang="en-US" sz="2400" dirty="0" smtClean="0"/>
              <a:t>Build Awareness</a:t>
            </a:r>
          </a:p>
          <a:p>
            <a:pPr lvl="1" indent="-342900"/>
            <a:r>
              <a:rPr lang="en-US" sz="2400" dirty="0" smtClean="0"/>
              <a:t>Create Community Presence </a:t>
            </a:r>
          </a:p>
          <a:p>
            <a:pPr lvl="1" indent="-342900"/>
            <a:r>
              <a:rPr lang="en-US" sz="2400" dirty="0" smtClean="0"/>
              <a:t>Target Messaging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45858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51421-EB30-404B-B90C-75F6195DEDC9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715962"/>
          </a:xfrm>
        </p:spPr>
        <p:txBody>
          <a:bodyPr/>
          <a:lstStyle/>
          <a:p>
            <a:pPr algn="ctr"/>
            <a:r>
              <a:rPr lang="en-US" dirty="0" smtClean="0"/>
              <a:t>General Awareness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152399" y="1066800"/>
            <a:ext cx="4343401" cy="5562600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200" dirty="0"/>
              <a:t>Traditional media ads and PSAs (TV, radio, print) including ethnic media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200" dirty="0" smtClean="0"/>
              <a:t>Press </a:t>
            </a:r>
            <a:r>
              <a:rPr lang="en-US" sz="2200" dirty="0"/>
              <a:t>releases (updating on progress compared to 10% goal)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200" dirty="0" smtClean="0"/>
              <a:t>Social </a:t>
            </a:r>
            <a:r>
              <a:rPr lang="en-US" sz="2200" dirty="0"/>
              <a:t>media (twitter, </a:t>
            </a:r>
            <a:r>
              <a:rPr lang="en-US" sz="2200" dirty="0" err="1"/>
              <a:t>facebook</a:t>
            </a:r>
            <a:r>
              <a:rPr lang="en-US" sz="2200" dirty="0"/>
              <a:t>, SPU blog)</a:t>
            </a:r>
          </a:p>
          <a:p>
            <a:r>
              <a:rPr lang="en-US" sz="2200" dirty="0" smtClean="0"/>
              <a:t>Web </a:t>
            </a:r>
            <a:r>
              <a:rPr lang="en-US" sz="2200" dirty="0"/>
              <a:t>presence (homepages of </a:t>
            </a:r>
            <a:r>
              <a:rPr lang="en-US" sz="2200" dirty="0" smtClean="0"/>
              <a:t>SavingWater.org, Seattle, </a:t>
            </a:r>
            <a:r>
              <a:rPr lang="en-US" sz="2200" dirty="0"/>
              <a:t>SPU</a:t>
            </a:r>
            <a:r>
              <a:rPr lang="en-US" sz="2200" dirty="0" smtClean="0"/>
              <a:t>, SWP members)</a:t>
            </a:r>
            <a:endParaRPr lang="en-US" sz="22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200" dirty="0" smtClean="0"/>
              <a:t>Utility </a:t>
            </a:r>
            <a:r>
              <a:rPr lang="en-US" sz="2200" dirty="0"/>
              <a:t>publications </a:t>
            </a:r>
            <a:r>
              <a:rPr lang="en-US" sz="2200" dirty="0" smtClean="0"/>
              <a:t>(bill inserts, newsletters, </a:t>
            </a:r>
            <a:r>
              <a:rPr lang="en-US" sz="2200" dirty="0" err="1" smtClean="0"/>
              <a:t>etc</a:t>
            </a:r>
            <a:r>
              <a:rPr lang="en-US" sz="2200" dirty="0" smtClean="0"/>
              <a:t>)</a:t>
            </a:r>
            <a:endParaRPr lang="en-US" sz="2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9" t="10256" r="24570" b="4343"/>
          <a:stretch/>
        </p:blipFill>
        <p:spPr>
          <a:xfrm>
            <a:off x="4419600" y="1414001"/>
            <a:ext cx="2092086" cy="4529599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innerShdw blurRad="114300">
              <a:prstClr val="black"/>
            </a:inn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8" t="3334" r="7334" b="1635"/>
          <a:stretch/>
        </p:blipFill>
        <p:spPr>
          <a:xfrm>
            <a:off x="6705600" y="1419167"/>
            <a:ext cx="2226348" cy="4524433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34461633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8458200" cy="685800"/>
          </a:xfrm>
        </p:spPr>
        <p:txBody>
          <a:bodyPr/>
          <a:lstStyle/>
          <a:p>
            <a:pPr algn="ctr"/>
            <a:r>
              <a:rPr lang="en-US" sz="4400" dirty="0" smtClean="0"/>
              <a:t>General Awareness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7620000" cy="1143000"/>
          </a:xfrm>
        </p:spPr>
        <p:txBody>
          <a:bodyPr/>
          <a:lstStyle/>
          <a:p>
            <a:r>
              <a:rPr lang="en-US" dirty="0" smtClean="0"/>
              <a:t>The region readily agreed on drought tips and promoted them through our relationships with credible spokespeople – TV Weather Forecasters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51421-EB30-404B-B90C-75F6195DEDC9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5" name="DORMANTLAWN_SPU_-_KING_5-be39wdyahp_converted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7700" y="2231231"/>
            <a:ext cx="7277100" cy="409336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83349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6200" y="274638"/>
            <a:ext cx="8686800" cy="792162"/>
          </a:xfrm>
        </p:spPr>
        <p:txBody>
          <a:bodyPr/>
          <a:lstStyle/>
          <a:p>
            <a:pPr algn="ctr"/>
            <a:r>
              <a:rPr lang="en-US" sz="4000" dirty="0" smtClean="0"/>
              <a:t>SWP Website: THE #1 </a:t>
            </a:r>
            <a:r>
              <a:rPr lang="en-US" sz="4000" dirty="0"/>
              <a:t>D</a:t>
            </a:r>
            <a:r>
              <a:rPr lang="en-US" sz="4000" dirty="0" smtClean="0"/>
              <a:t>rought Resource</a:t>
            </a:r>
            <a:endParaRPr lang="en-US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51421-EB30-404B-B90C-75F6195DEDC9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295400"/>
            <a:ext cx="5172007" cy="540734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198483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51421-EB30-404B-B90C-75F6195DEDC9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7620000" cy="762000"/>
          </a:xfrm>
        </p:spPr>
        <p:txBody>
          <a:bodyPr/>
          <a:lstStyle/>
          <a:p>
            <a:pPr algn="ctr"/>
            <a:r>
              <a:rPr lang="en-US" dirty="0"/>
              <a:t>Create Community Presence 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193430" y="975360"/>
            <a:ext cx="4378569" cy="3124200"/>
          </a:xfrm>
        </p:spPr>
        <p:txBody>
          <a:bodyPr>
            <a:normAutofit/>
          </a:bodyPr>
          <a:lstStyle/>
          <a:p>
            <a:pPr marL="0" indent="0"/>
            <a:r>
              <a:rPr lang="en-US" sz="2800" dirty="0" smtClean="0"/>
              <a:t>Tips Flyers </a:t>
            </a:r>
            <a:r>
              <a:rPr lang="en-US" sz="2800" dirty="0"/>
              <a:t>&amp; </a:t>
            </a:r>
            <a:r>
              <a:rPr lang="en-US" sz="2800" dirty="0" smtClean="0"/>
              <a:t>Signage:</a:t>
            </a:r>
          </a:p>
          <a:p>
            <a:pPr>
              <a:spcBef>
                <a:spcPts val="0"/>
              </a:spcBef>
            </a:pPr>
            <a:r>
              <a:rPr lang="en-US" sz="2400" dirty="0" smtClean="0"/>
              <a:t>Wholesale customers</a:t>
            </a:r>
          </a:p>
          <a:p>
            <a:pPr>
              <a:spcBef>
                <a:spcPts val="0"/>
              </a:spcBef>
            </a:pPr>
            <a:r>
              <a:rPr lang="en-US" sz="2400" dirty="0" smtClean="0"/>
              <a:t>Seattle</a:t>
            </a:r>
          </a:p>
          <a:p>
            <a:pPr lvl="1">
              <a:spcBef>
                <a:spcPts val="0"/>
              </a:spcBef>
            </a:pPr>
            <a:r>
              <a:rPr lang="en-US" sz="2000" dirty="0" smtClean="0"/>
              <a:t>Community </a:t>
            </a:r>
            <a:r>
              <a:rPr lang="en-US" sz="2000" dirty="0"/>
              <a:t>Centers</a:t>
            </a:r>
          </a:p>
          <a:p>
            <a:pPr lvl="1">
              <a:spcBef>
                <a:spcPts val="0"/>
              </a:spcBef>
            </a:pPr>
            <a:r>
              <a:rPr lang="en-US" sz="2000" dirty="0" smtClean="0"/>
              <a:t>Libraries</a:t>
            </a:r>
            <a:endParaRPr lang="en-US" sz="2000" dirty="0"/>
          </a:p>
          <a:p>
            <a:pPr lvl="1">
              <a:spcBef>
                <a:spcPts val="0"/>
              </a:spcBef>
            </a:pPr>
            <a:r>
              <a:rPr lang="en-US" sz="2000" dirty="0" smtClean="0"/>
              <a:t>Neighborhood Centers</a:t>
            </a:r>
            <a:endParaRPr lang="en-US" sz="2000" dirty="0"/>
          </a:p>
          <a:p>
            <a:pPr lvl="1">
              <a:spcBef>
                <a:spcPts val="0"/>
              </a:spcBef>
            </a:pPr>
            <a:r>
              <a:rPr lang="en-US" sz="2000" dirty="0" smtClean="0"/>
              <a:t>Signs </a:t>
            </a:r>
            <a:r>
              <a:rPr lang="en-US" sz="2000" dirty="0"/>
              <a:t>in </a:t>
            </a:r>
            <a:r>
              <a:rPr lang="en-US" sz="2000" dirty="0" smtClean="0"/>
              <a:t>Seattle City Hall</a:t>
            </a:r>
          </a:p>
          <a:p>
            <a:pPr lvl="1">
              <a:spcBef>
                <a:spcPts val="0"/>
              </a:spcBef>
            </a:pPr>
            <a:r>
              <a:rPr lang="en-US" sz="2000" dirty="0" smtClean="0"/>
              <a:t>Seattle </a:t>
            </a:r>
            <a:r>
              <a:rPr lang="en-US" sz="2000" dirty="0"/>
              <a:t>Municipal </a:t>
            </a:r>
            <a:r>
              <a:rPr lang="en-US" sz="2000" dirty="0" smtClean="0"/>
              <a:t>Tower</a:t>
            </a:r>
          </a:p>
          <a:p>
            <a:pPr lvl="1">
              <a:spcBef>
                <a:spcPts val="0"/>
              </a:spcBef>
            </a:pPr>
            <a:r>
              <a:rPr lang="en-US" sz="2000" dirty="0" smtClean="0"/>
              <a:t>Community </a:t>
            </a:r>
            <a:r>
              <a:rPr lang="en-US" sz="2000" dirty="0"/>
              <a:t>Events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977530"/>
            <a:ext cx="3627138" cy="4728070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innerShdw blurRad="114300">
              <a:prstClr val="black"/>
            </a:innerShdw>
          </a:effectLst>
        </p:spPr>
      </p:pic>
      <p:pic>
        <p:nvPicPr>
          <p:cNvPr id="8" name="Picture 7" descr="cid:0"/>
          <p:cNvPicPr/>
          <p:nvPr/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114800"/>
            <a:ext cx="3276600" cy="259080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22667437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51421-EB30-404B-B90C-75F6195DEDC9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</p:spPr>
        <p:txBody>
          <a:bodyPr/>
          <a:lstStyle/>
          <a:p>
            <a:pPr algn="ctr"/>
            <a:r>
              <a:rPr lang="en-US" dirty="0" smtClean="0"/>
              <a:t>Target Messaging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219200"/>
            <a:ext cx="4038600" cy="4495800"/>
          </a:xfrm>
        </p:spPr>
        <p:txBody>
          <a:bodyPr>
            <a:normAutofit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 smtClean="0"/>
              <a:t>Large users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 smtClean="0"/>
              <a:t>Irrigation community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 smtClean="0"/>
              <a:t>Non-English </a:t>
            </a:r>
            <a:r>
              <a:rPr lang="en-US" sz="2400" dirty="0"/>
              <a:t>speakers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 smtClean="0"/>
              <a:t>Business </a:t>
            </a:r>
            <a:r>
              <a:rPr lang="en-US" sz="2400" dirty="0"/>
              <a:t>community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 smtClean="0"/>
              <a:t>Environmental </a:t>
            </a:r>
            <a:r>
              <a:rPr lang="en-US" sz="2400" dirty="0"/>
              <a:t>community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Water Shortage Advisory Group</a:t>
            </a:r>
          </a:p>
          <a:p>
            <a:pPr marL="114300" indent="0">
              <a:buNone/>
            </a:pPr>
            <a:endParaRPr lang="en-US" sz="2400" dirty="0" smtClean="0"/>
          </a:p>
          <a:p>
            <a:pPr marL="114300" indent="0">
              <a:buNone/>
            </a:pPr>
            <a:r>
              <a:rPr lang="en-US" sz="2400" dirty="0" smtClean="0"/>
              <a:t>Existing </a:t>
            </a:r>
            <a:r>
              <a:rPr lang="en-US" sz="2400" dirty="0"/>
              <a:t>relationships helped us quickly &amp; effectively </a:t>
            </a:r>
            <a:r>
              <a:rPr lang="en-US" sz="2400" dirty="0" smtClean="0"/>
              <a:t>do this target messaging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10" name="Picture 2" descr="J:\CustServ\WS394\Public\2015 Drought\3. Voluntary Stage\0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00200"/>
            <a:ext cx="4267200" cy="320040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268659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djacency">
  <a:themeElements>
    <a:clrScheme name="Adjacency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13181</TotalTime>
  <Words>859</Words>
  <Application>Microsoft Office PowerPoint</Application>
  <PresentationFormat>On-screen Show (4:3)</PresentationFormat>
  <Paragraphs>188</Paragraphs>
  <Slides>24</Slides>
  <Notes>24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Calibri</vt:lpstr>
      <vt:lpstr>Cambria</vt:lpstr>
      <vt:lpstr>Adjacency</vt:lpstr>
      <vt:lpstr>2015 Operating Board Update:  Implementing Year 3 of the 2013-2018  Saving Water Partnership Conservation Program </vt:lpstr>
      <vt:lpstr>Presentation Focus</vt:lpstr>
      <vt:lpstr>How the Conservation Program Supported Drought Response</vt:lpstr>
      <vt:lpstr>PowerPoint Presentation</vt:lpstr>
      <vt:lpstr>General Awareness</vt:lpstr>
      <vt:lpstr>General Awareness</vt:lpstr>
      <vt:lpstr>SWP Website: THE #1 Drought Resource</vt:lpstr>
      <vt:lpstr>Create Community Presence </vt:lpstr>
      <vt:lpstr>Target Messaging</vt:lpstr>
      <vt:lpstr>Target Messaging</vt:lpstr>
      <vt:lpstr>Youth Education</vt:lpstr>
      <vt:lpstr>In-Classroom Presentations </vt:lpstr>
      <vt:lpstr>Community Education</vt:lpstr>
      <vt:lpstr>2015 Community Festivals</vt:lpstr>
      <vt:lpstr>2015 Community Festivals (cont.)</vt:lpstr>
      <vt:lpstr>Co-Branding</vt:lpstr>
      <vt:lpstr>Co-Branding During Drought</vt:lpstr>
      <vt:lpstr>Customer Messages &amp; Research</vt:lpstr>
      <vt:lpstr>Salmon Messaging</vt:lpstr>
      <vt:lpstr>Landscape Education</vt:lpstr>
      <vt:lpstr>Customer Efficiency Upgrades</vt:lpstr>
      <vt:lpstr>2016 Emphasis</vt:lpstr>
      <vt:lpstr>Drought Debrief with CTF</vt:lpstr>
      <vt:lpstr>Thanks and Questions</vt:lpstr>
    </vt:vector>
  </TitlesOfParts>
  <Company>Seattle Public Utilites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Implementing the 2013-2018 Conservation Program</dc:title>
  <dc:creator>Josem</dc:creator>
  <cp:lastModifiedBy>Jose, Mialee</cp:lastModifiedBy>
  <cp:revision>1376</cp:revision>
  <cp:lastPrinted>2015-10-28T20:31:59Z</cp:lastPrinted>
  <dcterms:created xsi:type="dcterms:W3CDTF">2013-07-23T21:40:52Z</dcterms:created>
  <dcterms:modified xsi:type="dcterms:W3CDTF">2015-11-03T23:18:11Z</dcterms:modified>
</cp:coreProperties>
</file>