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9"/>
  </p:notesMasterIdLst>
  <p:handoutMasterIdLst>
    <p:handoutMasterId r:id="rId30"/>
  </p:handoutMasterIdLst>
  <p:sldIdLst>
    <p:sldId id="256" r:id="rId2"/>
    <p:sldId id="306" r:id="rId3"/>
    <p:sldId id="307" r:id="rId4"/>
    <p:sldId id="308" r:id="rId5"/>
    <p:sldId id="309" r:id="rId6"/>
    <p:sldId id="280" r:id="rId7"/>
    <p:sldId id="332" r:id="rId8"/>
    <p:sldId id="326" r:id="rId9"/>
    <p:sldId id="281" r:id="rId10"/>
    <p:sldId id="313" r:id="rId11"/>
    <p:sldId id="314" r:id="rId12"/>
    <p:sldId id="327" r:id="rId13"/>
    <p:sldId id="338" r:id="rId14"/>
    <p:sldId id="328" r:id="rId15"/>
    <p:sldId id="260" r:id="rId16"/>
    <p:sldId id="336" r:id="rId17"/>
    <p:sldId id="303" r:id="rId18"/>
    <p:sldId id="337" r:id="rId19"/>
    <p:sldId id="329" r:id="rId20"/>
    <p:sldId id="322" r:id="rId21"/>
    <p:sldId id="339" r:id="rId22"/>
    <p:sldId id="261" r:id="rId23"/>
    <p:sldId id="330" r:id="rId24"/>
    <p:sldId id="293" r:id="rId25"/>
    <p:sldId id="311" r:id="rId26"/>
    <p:sldId id="287" r:id="rId27"/>
    <p:sldId id="331" r:id="rId2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ustav, Rich" initials="GR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81371" autoAdjust="0"/>
  </p:normalViewPr>
  <p:slideViewPr>
    <p:cSldViewPr>
      <p:cViewPr>
        <p:scale>
          <a:sx n="100" d="100"/>
          <a:sy n="100" d="100"/>
        </p:scale>
        <p:origin x="-194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4"/>
    </p:cViewPr>
  </p:sorterViewPr>
  <p:notesViewPr>
    <p:cSldViewPr>
      <p:cViewPr>
        <p:scale>
          <a:sx n="90" d="100"/>
          <a:sy n="90" d="100"/>
        </p:scale>
        <p:origin x="-3018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CC9A152-54C8-49CC-AE86-256C8E744F96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F4A2219-C589-490F-AFA9-A52D1629DF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5391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59BD324-3F06-4F2C-80AC-28CAA17E4453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27A2494-8C73-49CF-A9E3-D2ED8F1192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584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A2494-8C73-49CF-A9E3-D2ED8F11926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A2494-8C73-49CF-A9E3-D2ED8F11926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A2494-8C73-49CF-A9E3-D2ED8F11926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8059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A2494-8C73-49CF-A9E3-D2ED8F11926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5089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A2494-8C73-49CF-A9E3-D2ED8F11926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2369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0"/>
            <a:ext cx="5775960" cy="4183380"/>
          </a:xfrm>
        </p:spPr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A2494-8C73-49CF-A9E3-D2ED8F11926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A2494-8C73-49CF-A9E3-D2ED8F11926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A2494-8C73-49CF-A9E3-D2ED8F11926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9170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A2494-8C73-49CF-A9E3-D2ED8F11926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319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A2494-8C73-49CF-A9E3-D2ED8F11926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692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A2494-8C73-49CF-A9E3-D2ED8F11926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A2494-8C73-49CF-A9E3-D2ED8F11926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01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 defTabSz="931774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A2494-8C73-49CF-A9E3-D2ED8F11926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A2494-8C73-49CF-A9E3-D2ED8F11926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618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A2494-8C73-49CF-A9E3-D2ED8F11926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>
              <a:defRPr/>
            </a:pP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A2494-8C73-49CF-A9E3-D2ED8F11926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A2494-8C73-49CF-A9E3-D2ED8F11926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517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A2494-8C73-49CF-A9E3-D2ED8F11926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8624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 defTabSz="931774">
              <a:defRPr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A2494-8C73-49CF-A9E3-D2ED8F119264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 defTabSz="931774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A2494-8C73-49CF-A9E3-D2ED8F119264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9200" y="7620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A2494-8C73-49CF-A9E3-D2ED8F11926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961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defTabSz="931774">
              <a:defRPr/>
            </a:pPr>
            <a:endParaRPr lang="en-US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A2494-8C73-49CF-A9E3-D2ED8F11926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630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A2494-8C73-49CF-A9E3-D2ED8F11926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21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>
              <a:defRPr/>
            </a:pPr>
            <a:endParaRPr lang="en-US" dirty="0" smtClean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A2494-8C73-49CF-A9E3-D2ED8F11926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A2494-8C73-49CF-A9E3-D2ED8F11926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547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A2494-8C73-49CF-A9E3-D2ED8F11926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A2494-8C73-49CF-A9E3-D2ED8F11926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9918-9F10-413B-9A8F-30269CEDDA61}" type="datetime1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51421-EB30-404B-B90C-75F6195DED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25B47-AAB4-4CDD-AE13-A4F87FEE2B3F}" type="datetime1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51421-EB30-404B-B90C-75F6195DED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B9F4B-F8B4-476D-908D-4C1E343E2E79}" type="datetime1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51421-EB30-404B-B90C-75F6195DED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56058-5E80-4246-A3F1-C180A4B2BBC2}" type="datetime1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51421-EB30-404B-B90C-75F6195DED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53E3A-BAC0-4932-944C-C2E42D2A9E57}" type="datetime1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51421-EB30-404B-B90C-75F6195DED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53AB9-39C9-44FC-929C-AF9BAA3855E0}" type="datetime1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51421-EB30-404B-B90C-75F6195DED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73E61-D3CB-450A-9FCB-CB2FB5B3E5D8}" type="datetime1">
              <a:rPr lang="en-US" smtClean="0"/>
              <a:t>9/24/2014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51421-EB30-404B-B90C-75F6195DED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1666E-AB76-4727-BFC1-EB28A67A0AE5}" type="datetime1">
              <a:rPr lang="en-US" smtClean="0"/>
              <a:t>9/24/2014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51421-EB30-404B-B90C-75F6195DED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AC5AE-841D-4979-AE43-61F8B87EE80E}" type="datetime1">
              <a:rPr lang="en-US" smtClean="0"/>
              <a:t>9/24/2014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51421-EB30-404B-B90C-75F6195DED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CC54C-5E2F-48A5-AAA2-0C7B8ACAC7DE}" type="datetime1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51421-EB30-404B-B90C-75F6195DED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E84BD-6B02-4A8C-AA45-2A2DACD19076}" type="datetime1">
              <a:rPr lang="en-US" smtClean="0"/>
              <a:t>9/24/2014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651421-EB30-404B-B90C-75F6195DED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F651421-EB30-404B-B90C-75F6195DED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C03E654-BF07-439C-88E3-AA0C91A5C7AC}" type="datetime1">
              <a:rPr lang="en-US" smtClean="0"/>
              <a:t>9/24/2014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vingwater.org/StudentsTeachers/Educators/index.htm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533400"/>
            <a:ext cx="8382000" cy="3124199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2014 Operating Board Update:</a:t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Implementing the 2013-2018 </a:t>
            </a:r>
            <a:br>
              <a:rPr lang="en-US" sz="3600" b="1" dirty="0" smtClean="0"/>
            </a:br>
            <a:r>
              <a:rPr lang="en-US" sz="3600" b="1" dirty="0" smtClean="0"/>
              <a:t>Saving Water Partnership</a:t>
            </a:r>
            <a:br>
              <a:rPr lang="en-US" sz="3600" b="1" dirty="0" smtClean="0"/>
            </a:br>
            <a:r>
              <a:rPr lang="en-US" sz="3600" b="1" dirty="0" smtClean="0"/>
              <a:t>Conservation Program 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3962400"/>
            <a:ext cx="8305800" cy="1199704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Presented by </a:t>
            </a:r>
          </a:p>
          <a:p>
            <a:pPr lvl="1"/>
            <a:r>
              <a:rPr lang="en-US" dirty="0" smtClean="0"/>
              <a:t>Deborah Rannfeldt, Woodinville Water District</a:t>
            </a:r>
          </a:p>
          <a:p>
            <a:pPr lvl="1"/>
            <a:r>
              <a:rPr lang="en-US" dirty="0" smtClean="0"/>
              <a:t>Chair of the Conservation Technical Forum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51421-EB30-404B-B90C-75F6195DEDC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2400" y="1524000"/>
            <a:ext cx="6781800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200" dirty="0" err="1"/>
              <a:t>Sustainamania</a:t>
            </a:r>
            <a:r>
              <a:rPr lang="en-US" sz="2200" dirty="0"/>
              <a:t> - City of Bothell </a:t>
            </a:r>
          </a:p>
          <a:p>
            <a:pPr marL="342900" lvl="1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200" dirty="0"/>
              <a:t>Renton River Days - City of Renton </a:t>
            </a:r>
          </a:p>
          <a:p>
            <a:pPr marL="342900" lvl="1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200" dirty="0"/>
              <a:t>Solar Fest at Shoreline </a:t>
            </a:r>
            <a:r>
              <a:rPr lang="en-US" sz="2200" dirty="0" err="1"/>
              <a:t>Comm</a:t>
            </a:r>
            <a:r>
              <a:rPr lang="en-US" sz="2200" dirty="0"/>
              <a:t> </a:t>
            </a:r>
            <a:r>
              <a:rPr lang="en-US" sz="2200" dirty="0" err="1"/>
              <a:t>Coll</a:t>
            </a:r>
            <a:r>
              <a:rPr lang="en-US" sz="2200" dirty="0"/>
              <a:t> - North City WD </a:t>
            </a:r>
          </a:p>
          <a:p>
            <a:pPr marL="342900" lvl="1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200" dirty="0" smtClean="0"/>
              <a:t>Shoreline Science </a:t>
            </a:r>
            <a:r>
              <a:rPr lang="en-US" sz="2200" dirty="0"/>
              <a:t>Fair – North City WD</a:t>
            </a:r>
          </a:p>
          <a:p>
            <a:pPr marL="342900" lvl="1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200" dirty="0" smtClean="0"/>
              <a:t>Girl Scouts STEM Saturday – </a:t>
            </a:r>
            <a:r>
              <a:rPr lang="en-US" sz="2200" dirty="0"/>
              <a:t>North City WD</a:t>
            </a:r>
          </a:p>
          <a:p>
            <a:pPr marL="342900" lvl="1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200" dirty="0" smtClean="0"/>
              <a:t>Healthy Kids at the YMCA </a:t>
            </a:r>
            <a:r>
              <a:rPr lang="en-US" sz="2200" dirty="0"/>
              <a:t>– North City WD </a:t>
            </a:r>
            <a:endParaRPr lang="en-US" sz="2200" dirty="0" smtClean="0"/>
          </a:p>
          <a:p>
            <a:pPr marL="342900" lvl="1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200" dirty="0" smtClean="0"/>
              <a:t>Shoreline Days </a:t>
            </a:r>
            <a:r>
              <a:rPr lang="en-US" sz="2200" dirty="0"/>
              <a:t>– North City WD </a:t>
            </a:r>
          </a:p>
          <a:p>
            <a:pPr marL="342900" lvl="1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200" dirty="0"/>
              <a:t>Kenmore </a:t>
            </a:r>
            <a:r>
              <a:rPr lang="en-US" sz="2200" dirty="0" smtClean="0"/>
              <a:t>Music </a:t>
            </a:r>
            <a:r>
              <a:rPr lang="en-US" sz="2200" dirty="0"/>
              <a:t>in the Park</a:t>
            </a:r>
            <a:br>
              <a:rPr lang="en-US" sz="2200" dirty="0"/>
            </a:br>
            <a:r>
              <a:rPr lang="en-US" sz="2200" dirty="0"/>
              <a:t>– </a:t>
            </a:r>
            <a:r>
              <a:rPr lang="en-US" sz="2200" dirty="0" err="1"/>
              <a:t>Northshore</a:t>
            </a:r>
            <a:r>
              <a:rPr lang="en-US" sz="2200" dirty="0"/>
              <a:t> UD</a:t>
            </a:r>
          </a:p>
          <a:p>
            <a:pPr marL="342900" lvl="1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200" dirty="0" smtClean="0"/>
              <a:t>Kirkland </a:t>
            </a:r>
            <a:r>
              <a:rPr lang="en-US" sz="2200" dirty="0" err="1"/>
              <a:t>Summerfest</a:t>
            </a:r>
            <a:r>
              <a:rPr lang="en-US" sz="2200" dirty="0"/>
              <a:t> – </a:t>
            </a:r>
            <a:r>
              <a:rPr lang="en-US" sz="2200" dirty="0" err="1"/>
              <a:t>Northshore</a:t>
            </a:r>
            <a:r>
              <a:rPr lang="en-US" sz="2200" dirty="0"/>
              <a:t> UD</a:t>
            </a:r>
          </a:p>
          <a:p>
            <a:pPr marL="342900" lvl="1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200" dirty="0" smtClean="0"/>
              <a:t>Central </a:t>
            </a:r>
            <a:r>
              <a:rPr lang="en-US" sz="2200" dirty="0"/>
              <a:t>Area Festival </a:t>
            </a:r>
            <a:r>
              <a:rPr lang="en-US" sz="2200" dirty="0" smtClean="0"/>
              <a:t>– SPU</a:t>
            </a:r>
          </a:p>
          <a:p>
            <a:pPr marL="342900" lvl="1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200" dirty="0" err="1" smtClean="0"/>
              <a:t>Pista</a:t>
            </a:r>
            <a:r>
              <a:rPr lang="en-US" sz="2200" dirty="0" smtClean="0"/>
              <a:t> </a:t>
            </a:r>
            <a:r>
              <a:rPr lang="en-US" sz="2200" dirty="0"/>
              <a:t>Sa </a:t>
            </a:r>
            <a:r>
              <a:rPr lang="en-US" sz="2200" dirty="0" err="1"/>
              <a:t>Nayon</a:t>
            </a:r>
            <a:r>
              <a:rPr lang="en-US" sz="2200" dirty="0"/>
              <a:t> – </a:t>
            </a:r>
            <a:r>
              <a:rPr lang="en-US" sz="2200" dirty="0" smtClean="0"/>
              <a:t>SPU</a:t>
            </a:r>
          </a:p>
          <a:p>
            <a:pPr marL="342900" lvl="1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200" dirty="0" smtClean="0"/>
              <a:t>Winter </a:t>
            </a:r>
            <a:r>
              <a:rPr lang="en-US" sz="2200" dirty="0"/>
              <a:t>Emergency </a:t>
            </a:r>
            <a:r>
              <a:rPr lang="en-US" sz="2200" dirty="0" smtClean="0"/>
              <a:t>Preparedness</a:t>
            </a:r>
            <a:br>
              <a:rPr lang="en-US" sz="2200" dirty="0" smtClean="0"/>
            </a:br>
            <a:r>
              <a:rPr lang="en-US" sz="2200" dirty="0"/>
              <a:t>– Woodinville WD</a:t>
            </a:r>
            <a:endParaRPr lang="en-US" sz="2200" dirty="0" smtClean="0"/>
          </a:p>
          <a:p>
            <a:pPr marL="342900" lvl="1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sz="2200" dirty="0" smtClean="0"/>
              <a:t>Celebrate </a:t>
            </a:r>
            <a:r>
              <a:rPr lang="en-US" sz="2200" dirty="0"/>
              <a:t>Woodinville – Woodinville </a:t>
            </a:r>
            <a:r>
              <a:rPr lang="en-US" sz="2200" dirty="0" smtClean="0"/>
              <a:t>WD</a:t>
            </a:r>
            <a:endParaRPr 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533400"/>
            <a:ext cx="8458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2013 Community Festivals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51421-EB30-404B-B90C-75F6195DEDC9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" name="Content Placeholder 1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251" y="3581400"/>
            <a:ext cx="2982749" cy="3214982"/>
          </a:xfr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296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077200" cy="1143000"/>
          </a:xfrm>
        </p:spPr>
        <p:txBody>
          <a:bodyPr/>
          <a:lstStyle/>
          <a:p>
            <a:pPr algn="ctr"/>
            <a:r>
              <a:rPr lang="en-US" dirty="0"/>
              <a:t>2014 Community </a:t>
            </a:r>
            <a:r>
              <a:rPr lang="en-US" dirty="0" smtClean="0"/>
              <a:t>Festivals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4800600"/>
          </a:xfrm>
        </p:spPr>
        <p:txBody>
          <a:bodyPr>
            <a:normAutofit/>
          </a:bodyPr>
          <a:lstStyle/>
          <a:p>
            <a:pPr marL="342900" lvl="1">
              <a:lnSpc>
                <a:spcPct val="80000"/>
              </a:lnSpc>
              <a:buClr>
                <a:schemeClr val="accent1"/>
              </a:buClr>
            </a:pPr>
            <a:r>
              <a:rPr lang="en-US" sz="2200" dirty="0" err="1"/>
              <a:t>Sustainamania</a:t>
            </a:r>
            <a:r>
              <a:rPr lang="en-US" sz="2200" dirty="0"/>
              <a:t> Event – City of Bothell</a:t>
            </a:r>
          </a:p>
          <a:p>
            <a:pPr marL="342900" lvl="1">
              <a:lnSpc>
                <a:spcPct val="80000"/>
              </a:lnSpc>
              <a:buClr>
                <a:schemeClr val="accent1"/>
              </a:buClr>
            </a:pPr>
            <a:r>
              <a:rPr lang="en-US" sz="2200" dirty="0"/>
              <a:t>Earth Day Event - City of Duvall</a:t>
            </a:r>
          </a:p>
          <a:p>
            <a:pPr marL="342900" lvl="1">
              <a:lnSpc>
                <a:spcPct val="80000"/>
              </a:lnSpc>
              <a:buClr>
                <a:schemeClr val="accent1"/>
              </a:buClr>
            </a:pPr>
            <a:r>
              <a:rPr lang="en-US" sz="2200" dirty="0"/>
              <a:t>Earth Day/Arbor Day - City of Renton</a:t>
            </a:r>
          </a:p>
          <a:p>
            <a:pPr marL="342900" lvl="1">
              <a:lnSpc>
                <a:spcPct val="80000"/>
              </a:lnSpc>
              <a:buClr>
                <a:schemeClr val="accent1"/>
              </a:buClr>
            </a:pPr>
            <a:r>
              <a:rPr lang="en-US" sz="2200" dirty="0"/>
              <a:t>Renton River Days - City of Renton</a:t>
            </a:r>
          </a:p>
          <a:p>
            <a:pPr marL="342900" lvl="1">
              <a:lnSpc>
                <a:spcPct val="80000"/>
              </a:lnSpc>
              <a:buClr>
                <a:schemeClr val="accent1"/>
              </a:buClr>
            </a:pPr>
            <a:r>
              <a:rPr lang="en-US" sz="2200" dirty="0"/>
              <a:t>Newcastle Days – Coal Creek UD</a:t>
            </a:r>
          </a:p>
          <a:p>
            <a:pPr marL="342900" lvl="1">
              <a:lnSpc>
                <a:spcPct val="80000"/>
              </a:lnSpc>
              <a:buClr>
                <a:schemeClr val="accent1"/>
              </a:buClr>
            </a:pPr>
            <a:r>
              <a:rPr lang="en-US" sz="2200" dirty="0" smtClean="0"/>
              <a:t>Shoreline </a:t>
            </a:r>
            <a:r>
              <a:rPr lang="en-US" sz="2200" dirty="0"/>
              <a:t>Days  - North City WD</a:t>
            </a:r>
          </a:p>
          <a:p>
            <a:pPr marL="342900" lvl="1">
              <a:lnSpc>
                <a:spcPct val="80000"/>
              </a:lnSpc>
              <a:buClr>
                <a:schemeClr val="accent1"/>
              </a:buClr>
            </a:pPr>
            <a:r>
              <a:rPr lang="en-US" sz="2200" dirty="0"/>
              <a:t>Shoreline Science Fair - North City </a:t>
            </a:r>
            <a:r>
              <a:rPr lang="en-US" sz="2200" dirty="0" smtClean="0"/>
              <a:t>WD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3842691"/>
            <a:ext cx="3632200" cy="27241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51421-EB30-404B-B90C-75F6195DEDC9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Content Placeholder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785" y="3815680"/>
            <a:ext cx="3642815" cy="273211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40448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990600"/>
          </a:xfrm>
        </p:spPr>
        <p:txBody>
          <a:bodyPr/>
          <a:lstStyle/>
          <a:p>
            <a:r>
              <a:rPr lang="en-US" dirty="0"/>
              <a:t>2014 Community </a:t>
            </a:r>
            <a:r>
              <a:rPr lang="en-US" dirty="0" smtClean="0"/>
              <a:t>Festivals </a:t>
            </a:r>
            <a:r>
              <a:rPr lang="en-US" sz="4000" dirty="0" smtClean="0"/>
              <a:t>(cont.)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4876800"/>
          </a:xfrm>
        </p:spPr>
        <p:txBody>
          <a:bodyPr>
            <a:normAutofit/>
          </a:bodyPr>
          <a:lstStyle/>
          <a:p>
            <a:pPr marL="342900" lvl="1">
              <a:lnSpc>
                <a:spcPct val="80000"/>
              </a:lnSpc>
              <a:buClr>
                <a:schemeClr val="accent1"/>
              </a:buClr>
            </a:pPr>
            <a:r>
              <a:rPr lang="en-US" sz="2200" dirty="0"/>
              <a:t>Healthy Kids at the YMCA - North City WD</a:t>
            </a:r>
          </a:p>
          <a:p>
            <a:pPr marL="342900" lvl="1">
              <a:lnSpc>
                <a:spcPct val="80000"/>
              </a:lnSpc>
              <a:buClr>
                <a:schemeClr val="accent1"/>
              </a:buClr>
            </a:pPr>
            <a:r>
              <a:rPr lang="en-US" sz="2200" dirty="0" smtClean="0"/>
              <a:t>Kirkland </a:t>
            </a:r>
            <a:r>
              <a:rPr lang="en-US" sz="2200" dirty="0" err="1" smtClean="0"/>
              <a:t>SummerFest</a:t>
            </a:r>
            <a:r>
              <a:rPr lang="en-US" sz="2200" dirty="0" smtClean="0"/>
              <a:t> </a:t>
            </a:r>
            <a:r>
              <a:rPr lang="en-US" sz="2200" dirty="0"/>
              <a:t>- </a:t>
            </a:r>
            <a:r>
              <a:rPr lang="en-US" sz="2200" dirty="0" err="1"/>
              <a:t>Northshore</a:t>
            </a:r>
            <a:r>
              <a:rPr lang="en-US" sz="2200" dirty="0"/>
              <a:t> </a:t>
            </a:r>
            <a:r>
              <a:rPr lang="en-US" sz="2200" dirty="0" smtClean="0"/>
              <a:t>UD</a:t>
            </a:r>
          </a:p>
          <a:p>
            <a:r>
              <a:rPr lang="en-US" dirty="0"/>
              <a:t>Evergreen Hospital Earth Day – </a:t>
            </a:r>
            <a:r>
              <a:rPr lang="en-US" dirty="0" err="1"/>
              <a:t>Northshore</a:t>
            </a:r>
            <a:r>
              <a:rPr lang="en-US" dirty="0"/>
              <a:t> UD         </a:t>
            </a:r>
          </a:p>
          <a:p>
            <a:r>
              <a:rPr lang="en-US" dirty="0"/>
              <a:t>Green Home Tour Sustainability Stop – </a:t>
            </a:r>
            <a:r>
              <a:rPr lang="en-US" dirty="0" err="1"/>
              <a:t>Northshore</a:t>
            </a:r>
            <a:r>
              <a:rPr lang="en-US" dirty="0"/>
              <a:t> UD</a:t>
            </a:r>
          </a:p>
          <a:p>
            <a:r>
              <a:rPr lang="en-US" dirty="0"/>
              <a:t>Kenmore Music in the Park – </a:t>
            </a:r>
            <a:r>
              <a:rPr lang="en-US" dirty="0" err="1"/>
              <a:t>Northshore</a:t>
            </a:r>
            <a:r>
              <a:rPr lang="en-US" dirty="0"/>
              <a:t> UD</a:t>
            </a:r>
          </a:p>
          <a:p>
            <a:r>
              <a:rPr lang="en-US" dirty="0" err="1" smtClean="0"/>
              <a:t>Dennyfest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err="1"/>
              <a:t>Northshore</a:t>
            </a:r>
            <a:r>
              <a:rPr lang="en-US" dirty="0"/>
              <a:t> UD</a:t>
            </a:r>
          </a:p>
          <a:p>
            <a:pPr marL="342900" lvl="1">
              <a:lnSpc>
                <a:spcPct val="80000"/>
              </a:lnSpc>
              <a:buClr>
                <a:schemeClr val="accent1"/>
              </a:buClr>
            </a:pPr>
            <a:endParaRPr lang="en-US" sz="2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51421-EB30-404B-B90C-75F6195DEDC9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632200"/>
            <a:ext cx="2362200" cy="31496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632200"/>
            <a:ext cx="2362200" cy="31496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15842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077200" cy="1143000"/>
          </a:xfrm>
        </p:spPr>
        <p:txBody>
          <a:bodyPr/>
          <a:lstStyle/>
          <a:p>
            <a:r>
              <a:rPr lang="en-US" dirty="0"/>
              <a:t>2014 Community Festivals </a:t>
            </a:r>
            <a:r>
              <a:rPr lang="en-US" sz="4000" dirty="0"/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7620000" cy="4953000"/>
          </a:xfrm>
        </p:spPr>
        <p:txBody>
          <a:bodyPr/>
          <a:lstStyle/>
          <a:p>
            <a:pPr marL="342900" lvl="1">
              <a:lnSpc>
                <a:spcPct val="80000"/>
              </a:lnSpc>
              <a:buClr>
                <a:schemeClr val="accent1"/>
              </a:buClr>
            </a:pPr>
            <a:r>
              <a:rPr lang="en-US" sz="2200" dirty="0"/>
              <a:t>Hispanic </a:t>
            </a:r>
            <a:r>
              <a:rPr lang="en-US" sz="2200" dirty="0" err="1"/>
              <a:t>SeaFair</a:t>
            </a:r>
            <a:r>
              <a:rPr lang="en-US" sz="2200" dirty="0"/>
              <a:t> – SPU</a:t>
            </a:r>
          </a:p>
          <a:p>
            <a:pPr marL="342900" lvl="1">
              <a:lnSpc>
                <a:spcPct val="80000"/>
              </a:lnSpc>
              <a:buClr>
                <a:schemeClr val="accent1"/>
              </a:buClr>
            </a:pPr>
            <a:r>
              <a:rPr lang="en-US" sz="2200" dirty="0"/>
              <a:t>U District Street Fair - SPU</a:t>
            </a:r>
          </a:p>
          <a:p>
            <a:pPr marL="342900" lvl="1">
              <a:lnSpc>
                <a:spcPct val="80000"/>
              </a:lnSpc>
              <a:buClr>
                <a:schemeClr val="accent1"/>
              </a:buClr>
            </a:pPr>
            <a:r>
              <a:rPr lang="en-US" sz="2200" dirty="0"/>
              <a:t>International District Dragon Street Fair - SPU</a:t>
            </a:r>
          </a:p>
          <a:p>
            <a:pPr marL="342900" lvl="1">
              <a:lnSpc>
                <a:spcPct val="80000"/>
              </a:lnSpc>
              <a:buClr>
                <a:schemeClr val="accent1"/>
              </a:buClr>
            </a:pPr>
            <a:r>
              <a:rPr lang="en-US" sz="2200" dirty="0"/>
              <a:t>Duwamish River Festival – SPU</a:t>
            </a:r>
          </a:p>
          <a:p>
            <a:pPr marL="342900" lvl="1">
              <a:lnSpc>
                <a:spcPct val="80000"/>
              </a:lnSpc>
              <a:buClr>
                <a:schemeClr val="accent1"/>
              </a:buClr>
            </a:pPr>
            <a:r>
              <a:rPr lang="en-US" sz="2200" dirty="0" smtClean="0"/>
              <a:t>Maple </a:t>
            </a:r>
            <a:r>
              <a:rPr lang="en-US" sz="2200" dirty="0"/>
              <a:t>Hills HOA Night Out – WD 90</a:t>
            </a:r>
          </a:p>
          <a:p>
            <a:pPr marL="342900" lvl="1">
              <a:lnSpc>
                <a:spcPct val="80000"/>
              </a:lnSpc>
              <a:buClr>
                <a:schemeClr val="accent1"/>
              </a:buClr>
            </a:pPr>
            <a:r>
              <a:rPr lang="en-US" sz="2200" dirty="0"/>
              <a:t>Celebrate Woodinville - Woodinville WD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51421-EB30-404B-B90C-75F6195DEDC9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90" y="3826656"/>
            <a:ext cx="5263109" cy="272654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Content Placeholder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305" y="3116540"/>
            <a:ext cx="2577495" cy="343666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9819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84582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Communication w/ Customers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815" y="1447800"/>
            <a:ext cx="8001000" cy="4114800"/>
          </a:xfrm>
        </p:spPr>
        <p:txBody>
          <a:bodyPr>
            <a:normAutofit/>
          </a:bodyPr>
          <a:lstStyle/>
          <a:p>
            <a:pPr marL="342900" lvl="1">
              <a:lnSpc>
                <a:spcPct val="80000"/>
              </a:lnSpc>
              <a:buClr>
                <a:schemeClr val="accent1"/>
              </a:buClr>
              <a:defRPr/>
            </a:pPr>
            <a:r>
              <a:rPr lang="en-US" sz="2200" b="1" dirty="0" smtClean="0"/>
              <a:t>Language </a:t>
            </a:r>
            <a:r>
              <a:rPr lang="en-US" sz="2200" b="1" dirty="0"/>
              <a:t>Line:  </a:t>
            </a:r>
            <a:r>
              <a:rPr lang="en-US" sz="2200" dirty="0"/>
              <a:t>Instant language interpretation available to all wholesale customers</a:t>
            </a:r>
          </a:p>
          <a:p>
            <a:endParaRPr lang="en-US" dirty="0"/>
          </a:p>
        </p:txBody>
      </p:sp>
      <p:pic>
        <p:nvPicPr>
          <p:cNvPr id="4" name="Picture 3" descr="Picture1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2162555"/>
            <a:ext cx="4648200" cy="444132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51421-EB30-404B-B90C-75F6195DEDC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9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4582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dirty="0" smtClean="0"/>
              <a:t>Communication w/ Customers </a:t>
            </a:r>
            <a:r>
              <a:rPr lang="en-US" sz="3600" dirty="0" smtClean="0"/>
              <a:t>(cont.)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4343400" cy="4572000"/>
          </a:xfrm>
        </p:spPr>
        <p:txBody>
          <a:bodyPr>
            <a:normAutofit/>
          </a:bodyPr>
          <a:lstStyle/>
          <a:p>
            <a:pPr marL="342900" lvl="1">
              <a:lnSpc>
                <a:spcPct val="80000"/>
              </a:lnSpc>
              <a:buClr>
                <a:schemeClr val="accent1"/>
              </a:buClr>
            </a:pPr>
            <a:r>
              <a:rPr lang="en-US" sz="2200" b="1" dirty="0"/>
              <a:t>Salmon Messaging: </a:t>
            </a:r>
          </a:p>
          <a:p>
            <a:pPr lvl="1"/>
            <a:r>
              <a:rPr lang="en-US" dirty="0"/>
              <a:t>Partnering with King </a:t>
            </a:r>
            <a:r>
              <a:rPr lang="en-US" dirty="0" smtClean="0"/>
              <a:t>County / WRIA </a:t>
            </a:r>
            <a:r>
              <a:rPr lang="en-US" dirty="0"/>
              <a:t>8 “Salmon </a:t>
            </a:r>
            <a:r>
              <a:rPr lang="en-US" dirty="0" err="1"/>
              <a:t>SEEson</a:t>
            </a:r>
            <a:r>
              <a:rPr lang="en-US" dirty="0"/>
              <a:t>” campaign for 2nd </a:t>
            </a:r>
            <a:r>
              <a:rPr lang="en-US" dirty="0" smtClean="0"/>
              <a:t>year</a:t>
            </a:r>
          </a:p>
          <a:p>
            <a:pPr lvl="1"/>
            <a:r>
              <a:rPr lang="en-US" dirty="0" smtClean="0"/>
              <a:t>Encourages people to go see salmon spawning in local rivers</a:t>
            </a:r>
            <a:endParaRPr lang="en-US" dirty="0"/>
          </a:p>
          <a:p>
            <a:pPr lvl="1"/>
            <a:r>
              <a:rPr lang="en-US" dirty="0"/>
              <a:t>Reminds people that saving water helps people, salmon, and </a:t>
            </a:r>
            <a:r>
              <a:rPr lang="en-US" dirty="0" smtClean="0"/>
              <a:t>wildlife</a:t>
            </a:r>
            <a:endParaRPr lang="en-US" dirty="0"/>
          </a:p>
          <a:p>
            <a:pPr lvl="1"/>
            <a:r>
              <a:rPr lang="en-US" dirty="0"/>
              <a:t>Helps fulfill resource agency &amp; tribal </a:t>
            </a:r>
            <a:r>
              <a:rPr lang="en-US" dirty="0" smtClean="0"/>
              <a:t>agreements</a:t>
            </a:r>
            <a:endParaRPr lang="en-US" dirty="0"/>
          </a:p>
          <a:p>
            <a:pPr marL="342900" lvl="1" indent="-342900"/>
            <a:endParaRPr lang="en-US" sz="2200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51421-EB30-404B-B90C-75F6195DEDC9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5378" name="Picture 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930" y="1147741"/>
            <a:ext cx="3728670" cy="548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382000" cy="1143000"/>
          </a:xfrm>
        </p:spPr>
        <p:txBody>
          <a:bodyPr/>
          <a:lstStyle/>
          <a:p>
            <a:r>
              <a:rPr lang="en-US" sz="4400" dirty="0"/>
              <a:t>Communication w/ Customers </a:t>
            </a:r>
            <a:r>
              <a:rPr lang="en-US" sz="3200" dirty="0"/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620000" cy="5029200"/>
          </a:xfrm>
        </p:spPr>
        <p:txBody>
          <a:bodyPr/>
          <a:lstStyle/>
          <a:p>
            <a:pPr marL="342900" lvl="1">
              <a:buClr>
                <a:schemeClr val="accent1"/>
              </a:buClr>
            </a:pPr>
            <a:r>
              <a:rPr lang="en-US" sz="2200" b="1" dirty="0"/>
              <a:t>Upgraded Website: </a:t>
            </a:r>
            <a:r>
              <a:rPr lang="en-US" sz="2200" dirty="0"/>
              <a:t>Usability testing shows that the site is credible and customer-friendly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51421-EB30-404B-B90C-75F6195DEDC9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819" y="2447808"/>
            <a:ext cx="5400381" cy="415628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19848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458200" cy="1096962"/>
          </a:xfrm>
        </p:spPr>
        <p:txBody>
          <a:bodyPr/>
          <a:lstStyle/>
          <a:p>
            <a:pPr algn="ctr"/>
            <a:r>
              <a:rPr lang="en-US" sz="4400" dirty="0" smtClean="0"/>
              <a:t>Communication w/ Customers </a:t>
            </a:r>
            <a:r>
              <a:rPr lang="en-US" sz="3200" dirty="0" smtClean="0"/>
              <a:t>(cont.)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7848600" cy="3810000"/>
          </a:xfrm>
        </p:spPr>
        <p:txBody>
          <a:bodyPr/>
          <a:lstStyle/>
          <a:p>
            <a:r>
              <a:rPr lang="en-US" b="1" dirty="0" smtClean="0"/>
              <a:t>Checking in with Customers</a:t>
            </a:r>
          </a:p>
          <a:p>
            <a:pPr lvl="1"/>
            <a:r>
              <a:rPr lang="en-US" b="1" dirty="0"/>
              <a:t>New Annual Survey:  </a:t>
            </a:r>
            <a:r>
              <a:rPr lang="en-US" dirty="0"/>
              <a:t>Planning online survey of customer attitudes – </a:t>
            </a:r>
            <a:r>
              <a:rPr lang="en-US" dirty="0" smtClean="0"/>
              <a:t>possible promotion </a:t>
            </a:r>
            <a:r>
              <a:rPr lang="en-US" dirty="0"/>
              <a:t>in </a:t>
            </a:r>
            <a:r>
              <a:rPr lang="en-US" dirty="0" smtClean="0"/>
              <a:t>CCR, utility websites, etc.</a:t>
            </a:r>
            <a:endParaRPr lang="en-US" dirty="0"/>
          </a:p>
          <a:p>
            <a:pPr lvl="1"/>
            <a:r>
              <a:rPr lang="en-US" b="1" dirty="0" smtClean="0"/>
              <a:t>King County Survey:  </a:t>
            </a:r>
            <a:r>
              <a:rPr lang="en-US" dirty="0" smtClean="0"/>
              <a:t>Participating in King County Environmental </a:t>
            </a:r>
            <a:r>
              <a:rPr lang="en-US" dirty="0"/>
              <a:t>Behavior </a:t>
            </a:r>
            <a:r>
              <a:rPr lang="en-US" dirty="0" smtClean="0"/>
              <a:t>Survey being </a:t>
            </a:r>
            <a:r>
              <a:rPr lang="en-US" dirty="0"/>
              <a:t>fielded </a:t>
            </a:r>
            <a:r>
              <a:rPr lang="en-US" dirty="0" smtClean="0"/>
              <a:t>now</a:t>
            </a:r>
          </a:p>
          <a:p>
            <a:pPr lvl="1"/>
            <a:r>
              <a:rPr lang="en-US" b="1" dirty="0" smtClean="0"/>
              <a:t>New Program Participant Surveys: </a:t>
            </a:r>
            <a:r>
              <a:rPr lang="en-US" dirty="0" smtClean="0"/>
              <a:t> Online surveys to gauge motivation for participation, satisfaction with equipment, satisfaction with program process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51421-EB30-404B-B90C-75F6195DEDC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5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7848600" cy="1143000"/>
          </a:xfrm>
        </p:spPr>
        <p:txBody>
          <a:bodyPr/>
          <a:lstStyle/>
          <a:p>
            <a:pPr algn="ctr"/>
            <a:r>
              <a:rPr lang="en-US" dirty="0" smtClean="0"/>
              <a:t>Multifamily Customer Research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942" y="1600200"/>
            <a:ext cx="5038515" cy="4800600"/>
          </a:xfrm>
          <a:ln w="38100"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51421-EB30-404B-B90C-75F6195DEDC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292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4582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Communication with Members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1600200"/>
            <a:ext cx="2895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lvl="1" indent="-2286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2200" b="1" dirty="0"/>
              <a:t>Operating </a:t>
            </a:r>
            <a:r>
              <a:rPr lang="en-US" sz="2200" b="1" dirty="0" smtClean="0"/>
              <a:t>Board Website:  </a:t>
            </a:r>
            <a:endParaRPr lang="en-US" sz="2200" b="1" dirty="0"/>
          </a:p>
          <a:p>
            <a:pPr marL="640080" lvl="1" indent="-22860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2000" dirty="0"/>
              <a:t>Active page on the Operating Board </a:t>
            </a:r>
            <a:r>
              <a:rPr lang="en-US" sz="2000" dirty="0" smtClean="0"/>
              <a:t>website</a:t>
            </a:r>
          </a:p>
          <a:p>
            <a:pPr marL="640080" lvl="1" indent="-22860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2000" dirty="0" smtClean="0"/>
              <a:t>Meeting schedules, agendas &amp; notes</a:t>
            </a:r>
          </a:p>
          <a:p>
            <a:pPr marL="640080" lvl="1" indent="-22860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2000" dirty="0" smtClean="0"/>
              <a:t>Helps keep people engaged with CTF &amp; working groups</a:t>
            </a:r>
            <a:endParaRPr lang="en-US" sz="2000" dirty="0"/>
          </a:p>
          <a:p>
            <a:endParaRPr lang="en-US" dirty="0">
              <a:solidFill>
                <a:srgbClr val="FF0000"/>
              </a:solidFill>
            </a:endParaRPr>
          </a:p>
          <a:p>
            <a:pPr marL="0" marR="0" lvl="1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51421-EB30-404B-B90C-75F6195DEDC9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600200"/>
            <a:ext cx="5326185" cy="480106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0968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458200" cy="1143000"/>
          </a:xfrm>
        </p:spPr>
        <p:txBody>
          <a:bodyPr/>
          <a:lstStyle/>
          <a:p>
            <a:pPr algn="ctr"/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Purpose &amp; focus</a:t>
            </a:r>
          </a:p>
          <a:p>
            <a:r>
              <a:rPr lang="en-US" dirty="0" smtClean="0"/>
              <a:t>Reminder of role of Conservation Technical Forum (CTF) and relationship to Operating Board</a:t>
            </a:r>
          </a:p>
          <a:p>
            <a:r>
              <a:rPr lang="en-US" dirty="0" smtClean="0"/>
              <a:t>Reminder of planning process</a:t>
            </a:r>
          </a:p>
          <a:p>
            <a:r>
              <a:rPr lang="en-US" dirty="0" smtClean="0"/>
              <a:t>Updates on individual programs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51421-EB30-404B-B90C-75F6195DEDC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39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9"/>
            <a:ext cx="8458200" cy="8683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Communication </a:t>
            </a:r>
            <a:r>
              <a:rPr lang="en-US" dirty="0"/>
              <a:t>with Members (cont.)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6200" y="1600200"/>
            <a:ext cx="335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1" indent="-2286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200" b="1" dirty="0"/>
              <a:t>Seasonal Message Repository:  </a:t>
            </a:r>
          </a:p>
          <a:p>
            <a:pPr marL="640080" marR="0" lvl="1" indent="-2286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/>
              <a:t>Ready-to-go newsletter </a:t>
            </a:r>
            <a:r>
              <a:rPr lang="en-US" sz="2000" dirty="0"/>
              <a:t>articles, bill </a:t>
            </a:r>
            <a:r>
              <a:rPr lang="en-US" sz="2000" dirty="0" smtClean="0"/>
              <a:t>messages, Facebook posts, </a:t>
            </a:r>
            <a:r>
              <a:rPr lang="en-US" sz="2000" dirty="0" err="1" smtClean="0"/>
              <a:t>etc</a:t>
            </a:r>
            <a:endParaRPr lang="en-US" sz="2000" dirty="0" smtClean="0"/>
          </a:p>
          <a:p>
            <a:pPr marL="640080" marR="0" lvl="1" indent="-2286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/>
              <a:t>Members can use them in their utility-specific communications </a:t>
            </a:r>
          </a:p>
          <a:p>
            <a:pPr marL="640080" lvl="1" indent="-22860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2000" dirty="0"/>
              <a:t>Arranged by season</a:t>
            </a:r>
          </a:p>
          <a:p>
            <a:pPr marL="640080" marR="0" lvl="1" indent="-2286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/>
              <a:t>Available on Operating Board website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pPr marL="0" marR="0" lvl="1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51421-EB30-404B-B90C-75F6195DEDC9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3581400" y="1248727"/>
            <a:ext cx="4800600" cy="522890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5272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229600" cy="1143000"/>
          </a:xfrm>
        </p:spPr>
        <p:txBody>
          <a:bodyPr/>
          <a:lstStyle/>
          <a:p>
            <a:r>
              <a:rPr lang="en-US" sz="4100" dirty="0"/>
              <a:t>Communication with Members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51421-EB30-404B-B90C-75F6195DEDC9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74" y="2590800"/>
            <a:ext cx="7774526" cy="164319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031445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458200" cy="1143000"/>
          </a:xfrm>
        </p:spPr>
        <p:txBody>
          <a:bodyPr/>
          <a:lstStyle/>
          <a:p>
            <a:pPr algn="ctr"/>
            <a:r>
              <a:rPr lang="en-US" dirty="0" smtClean="0"/>
              <a:t>Landscape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620000" cy="48006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Hosted 17 Savvy Gardener classes in 2013</a:t>
            </a:r>
          </a:p>
          <a:p>
            <a:r>
              <a:rPr lang="en-US" dirty="0"/>
              <a:t>Hosted 13 classes through September of 2014</a:t>
            </a:r>
          </a:p>
          <a:p>
            <a:r>
              <a:rPr lang="en-US" dirty="0" smtClean="0"/>
              <a:t>Supporting </a:t>
            </a:r>
            <a:r>
              <a:rPr lang="en-US" dirty="0"/>
              <a:t>SWP members who want to host their own classes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" y="3200400"/>
            <a:ext cx="2286000" cy="3048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2" descr="C:\Users\lucasn\Pictures\stories 0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218795"/>
            <a:ext cx="4038600" cy="302960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51421-EB30-404B-B90C-75F6195DEDC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458200" cy="1143000"/>
          </a:xfrm>
        </p:spPr>
        <p:txBody>
          <a:bodyPr/>
          <a:lstStyle/>
          <a:p>
            <a:pPr algn="ctr"/>
            <a:r>
              <a:rPr lang="en-US" dirty="0" smtClean="0"/>
              <a:t>Landscape Education </a:t>
            </a:r>
            <a:r>
              <a:rPr lang="en-US" sz="4000" dirty="0" smtClean="0"/>
              <a:t>(cont.)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Irrigation c</a:t>
            </a:r>
            <a:r>
              <a:rPr lang="en-US" dirty="0" smtClean="0"/>
              <a:t>lock </a:t>
            </a:r>
            <a:r>
              <a:rPr lang="en-US" dirty="0"/>
              <a:t>p</a:t>
            </a:r>
            <a:r>
              <a:rPr lang="en-US" dirty="0" smtClean="0"/>
              <a:t>rogramming </a:t>
            </a:r>
            <a:r>
              <a:rPr lang="en-US" dirty="0"/>
              <a:t>class for homeowners</a:t>
            </a:r>
          </a:p>
          <a:p>
            <a:r>
              <a:rPr lang="en-US" dirty="0"/>
              <a:t>Developing outreach materials for new gardeners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762375"/>
            <a:ext cx="3429000" cy="25717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500" y="3762375"/>
            <a:ext cx="3429000" cy="25717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51421-EB30-404B-B90C-75F6195DEDC9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92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458200" cy="1143000"/>
          </a:xfrm>
        </p:spPr>
        <p:txBody>
          <a:bodyPr/>
          <a:lstStyle/>
          <a:p>
            <a:pPr algn="ctr"/>
            <a:r>
              <a:rPr lang="en-US" dirty="0" smtClean="0"/>
              <a:t>Customer Efficiency Upgrades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Single family and multifamily residential customers</a:t>
            </a:r>
          </a:p>
          <a:p>
            <a:r>
              <a:rPr lang="en-US" dirty="0"/>
              <a:t>Small and large commercial customers</a:t>
            </a:r>
          </a:p>
          <a:p>
            <a:r>
              <a:rPr lang="en-US" dirty="0"/>
              <a:t>Large irrigators</a:t>
            </a:r>
          </a:p>
          <a:p>
            <a:endParaRPr lang="en-US" dirty="0" smtClean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3429000"/>
            <a:ext cx="4064000" cy="3048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0" y="3429000"/>
            <a:ext cx="4064000" cy="3048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51421-EB30-404B-B90C-75F6195DEDC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73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458200" cy="1143000"/>
          </a:xfrm>
        </p:spPr>
        <p:txBody>
          <a:bodyPr/>
          <a:lstStyle/>
          <a:p>
            <a:pPr algn="ctr"/>
            <a:r>
              <a:rPr lang="en-US" dirty="0" smtClean="0"/>
              <a:t>Other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620000" cy="5029200"/>
          </a:xfrm>
        </p:spPr>
        <p:txBody>
          <a:bodyPr/>
          <a:lstStyle/>
          <a:p>
            <a:r>
              <a:rPr lang="en-US" dirty="0"/>
              <a:t>For Customers</a:t>
            </a:r>
          </a:p>
          <a:p>
            <a:pPr lvl="1"/>
            <a:r>
              <a:rPr lang="en-US" dirty="0" smtClean="0"/>
              <a:t>Hotline: 206-684-SAVE</a:t>
            </a:r>
          </a:p>
          <a:p>
            <a:pPr lvl="1"/>
            <a:r>
              <a:rPr lang="en-US" dirty="0" smtClean="0"/>
              <a:t>Technical assistance for irrigation and commercial projects</a:t>
            </a:r>
          </a:p>
          <a:p>
            <a:pPr lvl="1"/>
            <a:r>
              <a:rPr lang="en-US" dirty="0"/>
              <a:t>Take-home </a:t>
            </a:r>
            <a:r>
              <a:rPr lang="en-US" dirty="0" smtClean="0"/>
              <a:t>items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For Partner Utilities</a:t>
            </a:r>
          </a:p>
          <a:p>
            <a:pPr lvl="1"/>
            <a:r>
              <a:rPr lang="en-US" dirty="0" smtClean="0"/>
              <a:t>Water Use Efficiency Rule reporting</a:t>
            </a:r>
          </a:p>
          <a:p>
            <a:pPr lvl="1"/>
            <a:r>
              <a:rPr lang="en-US" dirty="0" smtClean="0"/>
              <a:t>SWP annual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51421-EB30-404B-B90C-75F6195DEDC9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095750"/>
            <a:ext cx="3581400" cy="26860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808381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8458200" cy="1143000"/>
          </a:xfrm>
        </p:spPr>
        <p:txBody>
          <a:bodyPr/>
          <a:lstStyle/>
          <a:p>
            <a:pPr algn="ctr"/>
            <a:r>
              <a:rPr lang="en-US" dirty="0" smtClean="0"/>
              <a:t>2015 Emphasis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600200"/>
            <a:ext cx="8077200" cy="5105400"/>
          </a:xfrm>
        </p:spPr>
        <p:txBody>
          <a:bodyPr>
            <a:normAutofit fontScale="92500"/>
          </a:bodyPr>
          <a:lstStyle/>
          <a:p>
            <a:pPr marL="342900" lvl="2">
              <a:lnSpc>
                <a:spcPct val="80000"/>
              </a:lnSpc>
              <a:buClr>
                <a:schemeClr val="accent1"/>
              </a:buClr>
            </a:pPr>
            <a:r>
              <a:rPr lang="en-US" sz="2400" dirty="0"/>
              <a:t>Youth and Community Education</a:t>
            </a:r>
          </a:p>
          <a:p>
            <a:pPr lvl="1"/>
            <a:r>
              <a:rPr lang="en-US" sz="2200" dirty="0"/>
              <a:t>Double </a:t>
            </a:r>
            <a:r>
              <a:rPr lang="en-US" sz="2200" dirty="0" smtClean="0"/>
              <a:t>number </a:t>
            </a:r>
            <a:r>
              <a:rPr lang="en-US" sz="2200" dirty="0"/>
              <a:t>of classroom presentations</a:t>
            </a:r>
          </a:p>
          <a:p>
            <a:pPr lvl="1"/>
            <a:r>
              <a:rPr lang="en-US" sz="2200" dirty="0"/>
              <a:t>Reach all member </a:t>
            </a:r>
            <a:r>
              <a:rPr lang="en-US" sz="2200" dirty="0" smtClean="0"/>
              <a:t>areas</a:t>
            </a:r>
          </a:p>
          <a:p>
            <a:pPr lvl="1"/>
            <a:r>
              <a:rPr lang="en-US" sz="2200" dirty="0" smtClean="0"/>
              <a:t>Transition </a:t>
            </a:r>
            <a:r>
              <a:rPr lang="en-US" sz="2200" dirty="0"/>
              <a:t>Fix-a-Leak into classroom </a:t>
            </a:r>
            <a:r>
              <a:rPr lang="en-US" sz="2200" dirty="0" smtClean="0"/>
              <a:t>presentation</a:t>
            </a:r>
            <a:endParaRPr lang="en-US" sz="2200" dirty="0"/>
          </a:p>
          <a:p>
            <a:pPr lvl="1"/>
            <a:r>
              <a:rPr lang="en-US" sz="2200" dirty="0"/>
              <a:t>Water refilling station: more </a:t>
            </a:r>
            <a:r>
              <a:rPr lang="en-US" sz="2200" dirty="0" smtClean="0"/>
              <a:t>festivals; train wholesale staff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00B050"/>
              </a:solidFill>
            </a:endParaRPr>
          </a:p>
          <a:p>
            <a:pPr marL="342900" lvl="2">
              <a:lnSpc>
                <a:spcPct val="80000"/>
              </a:lnSpc>
              <a:buClr>
                <a:schemeClr val="accent1"/>
              </a:buClr>
            </a:pPr>
            <a:r>
              <a:rPr lang="en-US" sz="2400" dirty="0" smtClean="0"/>
              <a:t>Communications</a:t>
            </a:r>
          </a:p>
          <a:p>
            <a:pPr lvl="1"/>
            <a:r>
              <a:rPr lang="en-US" sz="2200" dirty="0"/>
              <a:t>New annual regional </a:t>
            </a:r>
            <a:r>
              <a:rPr lang="en-US" sz="2200" dirty="0" smtClean="0"/>
              <a:t>customer research</a:t>
            </a:r>
            <a:endParaRPr lang="en-US" sz="2200" dirty="0"/>
          </a:p>
          <a:p>
            <a:pPr lvl="1"/>
            <a:r>
              <a:rPr lang="en-US" sz="2200" dirty="0"/>
              <a:t>New program satisfaction </a:t>
            </a:r>
            <a:r>
              <a:rPr lang="en-US" sz="2200" dirty="0" smtClean="0"/>
              <a:t>customer research</a:t>
            </a:r>
            <a:endParaRPr lang="en-US" sz="2200" dirty="0"/>
          </a:p>
          <a:p>
            <a:pPr lvl="1"/>
            <a:r>
              <a:rPr lang="en-US" sz="2200" dirty="0"/>
              <a:t>Enhance communication </a:t>
            </a:r>
            <a:r>
              <a:rPr lang="en-US" sz="2200" dirty="0" smtClean="0"/>
              <a:t>w/ </a:t>
            </a:r>
            <a:r>
              <a:rPr lang="en-US" sz="2200" dirty="0"/>
              <a:t>non-English </a:t>
            </a:r>
            <a:r>
              <a:rPr lang="en-US" sz="2200" dirty="0" smtClean="0"/>
              <a:t>speakers (e.g. Language Line)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342900" lvl="2">
              <a:lnSpc>
                <a:spcPct val="80000"/>
              </a:lnSpc>
              <a:buClr>
                <a:schemeClr val="accent1"/>
              </a:buClr>
            </a:pPr>
            <a:r>
              <a:rPr lang="en-US" sz="2400" dirty="0" smtClean="0"/>
              <a:t>Landscape Education</a:t>
            </a:r>
            <a:endParaRPr lang="en-US" sz="2400" dirty="0"/>
          </a:p>
          <a:p>
            <a:pPr lvl="1"/>
            <a:r>
              <a:rPr lang="en-US" sz="2200" dirty="0"/>
              <a:t>F</a:t>
            </a:r>
            <a:r>
              <a:rPr lang="en-US" sz="2200" dirty="0" smtClean="0"/>
              <a:t>ocus </a:t>
            </a:r>
            <a:r>
              <a:rPr lang="en-US" sz="2200" dirty="0"/>
              <a:t>on new gardeners</a:t>
            </a:r>
          </a:p>
          <a:p>
            <a:pPr lvl="1"/>
            <a:r>
              <a:rPr lang="en-US" sz="2200" dirty="0" smtClean="0"/>
              <a:t>Develop resources w/ broad reach (e.g. web pages &amp; Garden Hotline)</a:t>
            </a:r>
            <a:endParaRPr lang="en-US" sz="2200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51421-EB30-404B-B90C-75F6195DEDC9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8458200" cy="1143000"/>
          </a:xfrm>
        </p:spPr>
        <p:txBody>
          <a:bodyPr/>
          <a:lstStyle/>
          <a:p>
            <a:pPr algn="ctr"/>
            <a:r>
              <a:rPr lang="en-US" dirty="0" smtClean="0"/>
              <a:t>Thanks and Questions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334000"/>
            <a:ext cx="7620000" cy="914400"/>
          </a:xfrm>
        </p:spPr>
        <p:txBody>
          <a:bodyPr>
            <a:normAutofit fontScale="25000" lnSpcReduction="20000"/>
          </a:bodyPr>
          <a:lstStyle/>
          <a:p>
            <a:pPr marL="114300" indent="0">
              <a:buNone/>
            </a:pPr>
            <a:r>
              <a:rPr lang="en-US" sz="8800" i="1" dirty="0"/>
              <a:t>Conservation prepares the region for potential water supply challenges, helps customers use water wisely, and preserves the ethic of stewarding natural resources.</a:t>
            </a:r>
          </a:p>
          <a:p>
            <a:pPr lvl="1"/>
            <a:r>
              <a:rPr lang="en-US" sz="2000" dirty="0"/>
              <a:t/>
            </a:r>
            <a:br>
              <a:rPr lang="en-US" sz="2000" dirty="0"/>
            </a:br>
            <a:r>
              <a:rPr lang="en-US" sz="2200" dirty="0" smtClean="0">
                <a:solidFill>
                  <a:srgbClr val="FF0000"/>
                </a:solidFill>
              </a:rPr>
              <a:t/>
            </a:r>
            <a:br>
              <a:rPr lang="en-US" sz="2200" dirty="0" smtClean="0">
                <a:solidFill>
                  <a:srgbClr val="FF0000"/>
                </a:solidFill>
              </a:rPr>
            </a:br>
            <a:endParaRPr lang="en-US" sz="2200" dirty="0" smtClean="0">
              <a:solidFill>
                <a:srgbClr val="FF0000"/>
              </a:solidFill>
            </a:endParaRPr>
          </a:p>
        </p:txBody>
      </p:sp>
      <p:pic>
        <p:nvPicPr>
          <p:cNvPr id="4" name="Picture 3" descr="swpEducaitonProgram">
            <a:hlinkClick r:id="rId3" tgtFrame="&quot;&quot;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01"/>
            <a:ext cx="6007005" cy="342899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51421-EB30-404B-B90C-75F6195DEDC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25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458200" cy="1143000"/>
          </a:xfrm>
        </p:spPr>
        <p:txBody>
          <a:bodyPr/>
          <a:lstStyle/>
          <a:p>
            <a:pPr algn="ctr"/>
            <a:r>
              <a:rPr lang="en-US" dirty="0" smtClean="0"/>
              <a:t>Purpose </a:t>
            </a:r>
            <a:r>
              <a:rPr lang="en-US" dirty="0"/>
              <a:t>&amp; Focus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an update on 2013 and 2014 YTD activities</a:t>
            </a:r>
          </a:p>
          <a:p>
            <a:r>
              <a:rPr lang="en-US" dirty="0" smtClean="0"/>
              <a:t>Focus presentation on:</a:t>
            </a:r>
          </a:p>
          <a:p>
            <a:pPr lvl="1"/>
            <a:r>
              <a:rPr lang="en-US" dirty="0" smtClean="0"/>
              <a:t>Areas Operating Board indicated should be emphasized</a:t>
            </a:r>
          </a:p>
          <a:p>
            <a:pPr lvl="1"/>
            <a:r>
              <a:rPr lang="en-US" dirty="0" smtClean="0"/>
              <a:t>New activities</a:t>
            </a:r>
          </a:p>
          <a:p>
            <a:r>
              <a:rPr lang="en-US" dirty="0" smtClean="0"/>
              <a:t>2013 SWP Annual Report provides comprehensive information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51421-EB30-404B-B90C-75F6195DEDC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29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924800" cy="44958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Who’s involved – Staff from each member utility meet quarterly</a:t>
            </a:r>
          </a:p>
          <a:p>
            <a:r>
              <a:rPr lang="en-US" dirty="0" smtClean="0"/>
              <a:t>Relationship to Operating Board</a:t>
            </a:r>
          </a:p>
          <a:p>
            <a:pPr lvl="1"/>
            <a:r>
              <a:rPr lang="en-US" dirty="0"/>
              <a:t>Operating Board sets the policy for the program </a:t>
            </a:r>
            <a:r>
              <a:rPr lang="en-US" i="1" dirty="0"/>
              <a:t>(the “what”)</a:t>
            </a:r>
          </a:p>
          <a:p>
            <a:pPr lvl="1"/>
            <a:r>
              <a:rPr lang="en-US" dirty="0"/>
              <a:t>CTF designs the program elements </a:t>
            </a:r>
            <a:r>
              <a:rPr lang="en-US" i="1" dirty="0"/>
              <a:t>(the “how</a:t>
            </a:r>
            <a:r>
              <a:rPr lang="en-US" i="1" dirty="0" smtClean="0"/>
              <a:t>”)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Established three </a:t>
            </a:r>
            <a:r>
              <a:rPr lang="en-US" dirty="0"/>
              <a:t>working groups – </a:t>
            </a:r>
            <a:r>
              <a:rPr lang="en-US" dirty="0" smtClean="0"/>
              <a:t>Meet monthly or bi-monthly</a:t>
            </a:r>
          </a:p>
          <a:p>
            <a:pPr lvl="1"/>
            <a:r>
              <a:rPr lang="en-US" dirty="0" smtClean="0"/>
              <a:t>Youth &amp; Community Education</a:t>
            </a:r>
          </a:p>
          <a:p>
            <a:pPr lvl="1"/>
            <a:r>
              <a:rPr lang="en-US" dirty="0" smtClean="0"/>
              <a:t>Communications</a:t>
            </a:r>
          </a:p>
          <a:p>
            <a:pPr lvl="1"/>
            <a:r>
              <a:rPr lang="en-US" dirty="0" smtClean="0"/>
              <a:t>Landscape Education</a:t>
            </a:r>
          </a:p>
          <a:p>
            <a:pPr defTabSz="931774">
              <a:spcBef>
                <a:spcPts val="1200"/>
              </a:spcBef>
              <a:defRPr/>
            </a:pPr>
            <a:r>
              <a:rPr lang="en-US" dirty="0" smtClean="0"/>
              <a:t>Working group participants include: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458200" cy="1143000"/>
          </a:xfrm>
        </p:spPr>
        <p:txBody>
          <a:bodyPr/>
          <a:lstStyle/>
          <a:p>
            <a:pPr algn="ctr"/>
            <a:r>
              <a:rPr lang="en-US" dirty="0" smtClean="0"/>
              <a:t>Conservation Technical Forum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51421-EB30-404B-B90C-75F6195DEDC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5091767"/>
            <a:ext cx="7848600" cy="298543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640080" lvl="1" indent="-22860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2000" dirty="0"/>
              <a:t>Cedar River W&amp;SD</a:t>
            </a:r>
          </a:p>
          <a:p>
            <a:pPr marL="640080" lvl="1" indent="-22860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2000" dirty="0"/>
              <a:t>City of Renton</a:t>
            </a:r>
          </a:p>
          <a:p>
            <a:pPr marL="640080" lvl="1" indent="-22860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2000" dirty="0"/>
              <a:t>North City WD</a:t>
            </a:r>
          </a:p>
          <a:p>
            <a:pPr marL="640080" lvl="1" indent="-22860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2000" dirty="0" err="1"/>
              <a:t>Northshore</a:t>
            </a:r>
            <a:r>
              <a:rPr lang="en-US" sz="2000" dirty="0"/>
              <a:t> Utility </a:t>
            </a:r>
            <a:r>
              <a:rPr lang="en-US" sz="2000" dirty="0" smtClean="0"/>
              <a:t>District</a:t>
            </a:r>
          </a:p>
          <a:p>
            <a:pPr marL="640080" lvl="1" indent="-22860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endParaRPr lang="en-US" sz="2000" dirty="0"/>
          </a:p>
          <a:p>
            <a:pPr marL="640080" lvl="1" indent="-22860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endParaRPr lang="en-US" sz="2000" dirty="0" smtClean="0"/>
          </a:p>
          <a:p>
            <a:pPr marL="640080" lvl="1" indent="-22860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endParaRPr lang="en-US" sz="2000" dirty="0" smtClean="0"/>
          </a:p>
          <a:p>
            <a:pPr marL="411480" lvl="1">
              <a:spcBef>
                <a:spcPct val="20000"/>
              </a:spcBef>
              <a:buClr>
                <a:schemeClr val="accent2"/>
              </a:buClr>
              <a:defRPr/>
            </a:pPr>
            <a:endParaRPr lang="en-US" sz="2000" dirty="0"/>
          </a:p>
          <a:p>
            <a:pPr marL="640080" lvl="1" indent="-22860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2000" dirty="0"/>
              <a:t>Olympic View W&amp;SD</a:t>
            </a:r>
          </a:p>
          <a:p>
            <a:pPr marL="640080" lvl="1" indent="-22860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2000" dirty="0"/>
              <a:t>Seattle Public Utilities (SPU)</a:t>
            </a:r>
          </a:p>
          <a:p>
            <a:pPr marL="640080" lvl="1" indent="-22860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2000" dirty="0"/>
              <a:t>Water District 119</a:t>
            </a:r>
          </a:p>
          <a:p>
            <a:pPr marL="640080" lvl="1" indent="-22860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US" sz="2000" dirty="0"/>
              <a:t>Woodinville WD </a:t>
            </a:r>
          </a:p>
        </p:txBody>
      </p:sp>
    </p:spTree>
    <p:extLst>
      <p:ext uri="{BB962C8B-B14F-4D97-AF65-F5344CB8AC3E}">
        <p14:creationId xmlns:p14="http://schemas.microsoft.com/office/powerpoint/2010/main" val="1181636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458200" cy="1143000"/>
          </a:xfrm>
        </p:spPr>
        <p:txBody>
          <a:bodyPr/>
          <a:lstStyle/>
          <a:p>
            <a:pPr algn="ctr"/>
            <a:r>
              <a:rPr lang="en-US" dirty="0" smtClean="0"/>
              <a:t>Planning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8305800" cy="4800600"/>
          </a:xfrm>
        </p:spPr>
        <p:txBody>
          <a:bodyPr/>
          <a:lstStyle/>
          <a:p>
            <a:pPr marL="114300" indent="0" algn="ctr">
              <a:buNone/>
            </a:pPr>
            <a:r>
              <a:rPr lang="en-US" sz="2400" dirty="0" smtClean="0"/>
              <a:t>Regional Program is key </a:t>
            </a:r>
            <a:r>
              <a:rPr lang="en-US" sz="2400" dirty="0"/>
              <a:t>c</a:t>
            </a:r>
            <a:r>
              <a:rPr lang="en-US" sz="2400" dirty="0" smtClean="0"/>
              <a:t>omponent in meeting WUE Goal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b="1" dirty="0" smtClean="0"/>
              <a:t>Water Use Efficiency Goal: </a:t>
            </a:r>
            <a:r>
              <a:rPr lang="en-US" dirty="0" smtClean="0"/>
              <a:t>Set through the Operating Board in 2012</a:t>
            </a:r>
          </a:p>
          <a:p>
            <a:r>
              <a:rPr lang="en-US" b="1" dirty="0" smtClean="0"/>
              <a:t>Areas of Emphasis: </a:t>
            </a:r>
            <a:r>
              <a:rPr lang="en-US" dirty="0" smtClean="0"/>
              <a:t>Determined by the Operating Board</a:t>
            </a:r>
          </a:p>
          <a:p>
            <a:r>
              <a:rPr lang="en-US" b="1" dirty="0" smtClean="0"/>
              <a:t>2013-2018 Strategies and Actions: </a:t>
            </a:r>
            <a:r>
              <a:rPr lang="en-US" dirty="0" smtClean="0"/>
              <a:t>Developed by the CTF</a:t>
            </a:r>
          </a:p>
          <a:p>
            <a:endParaRPr lang="en-US" sz="2000" dirty="0"/>
          </a:p>
          <a:p>
            <a:pPr marL="114300" indent="0">
              <a:buNone/>
            </a:pPr>
            <a:r>
              <a:rPr lang="en-US" i="1" dirty="0" smtClean="0"/>
              <a:t>Conservation prepares the region for potential water supply challenges, helps customers use water wisely, and preserves the ethic of stewarding natural resources.</a:t>
            </a:r>
            <a:endParaRPr lang="en-US" i="1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38200" y="6019800"/>
            <a:ext cx="7315200" cy="40011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ndara" pitchFamily="34" charset="0"/>
                <a:ea typeface="Calibri" pitchFamily="34" charset="0"/>
                <a:cs typeface="Arial" pitchFamily="34" charset="0"/>
              </a:rPr>
              <a:t>Preserving the Customer Conservation Ethic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Picture 5" descr="En Route by Thomas Stream 2003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43150" y="4724400"/>
            <a:ext cx="3886200" cy="121920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51421-EB30-404B-B90C-75F6195DEDC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00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4582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Youth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229600" cy="4525963"/>
          </a:xfrm>
        </p:spPr>
        <p:txBody>
          <a:bodyPr>
            <a:normAutofit/>
          </a:bodyPr>
          <a:lstStyle/>
          <a:p>
            <a:pPr marL="342900" lvl="1">
              <a:buClr>
                <a:schemeClr val="accent1"/>
              </a:buClr>
            </a:pPr>
            <a:r>
              <a:rPr lang="en-US" sz="2200" dirty="0"/>
              <a:t>Launched a new program of in-classroom presentations</a:t>
            </a:r>
          </a:p>
          <a:p>
            <a:pPr marL="342900" lvl="1">
              <a:buClr>
                <a:schemeClr val="accent1"/>
              </a:buClr>
            </a:pPr>
            <a:r>
              <a:rPr lang="en-US" sz="2200" dirty="0"/>
              <a:t>Hired Nature Vision; local non-profit</a:t>
            </a:r>
          </a:p>
          <a:p>
            <a:pPr marL="342900" lvl="1">
              <a:buClr>
                <a:schemeClr val="accent1"/>
              </a:buClr>
            </a:pPr>
            <a:r>
              <a:rPr lang="en-US" sz="2200" dirty="0"/>
              <a:t>2013-14 pilot school year</a:t>
            </a:r>
          </a:p>
          <a:p>
            <a:pPr lvl="1"/>
            <a:r>
              <a:rPr lang="en-US" dirty="0"/>
              <a:t>160 presentations; 4,068 students</a:t>
            </a:r>
          </a:p>
          <a:p>
            <a:pPr lvl="1"/>
            <a:r>
              <a:rPr lang="en-US" dirty="0"/>
              <a:t>35 schools; 14 SWP </a:t>
            </a:r>
            <a:r>
              <a:rPr lang="en-US" dirty="0" smtClean="0"/>
              <a:t>members</a:t>
            </a:r>
          </a:p>
          <a:p>
            <a:r>
              <a:rPr lang="en-US" dirty="0" smtClean="0"/>
              <a:t>2014-15 goal is to double presentations</a:t>
            </a:r>
            <a:endParaRPr lang="en-US" dirty="0"/>
          </a:p>
        </p:txBody>
      </p:sp>
      <p:pic>
        <p:nvPicPr>
          <p:cNvPr id="4" name="Picture 2" descr="C:\Users\orourkk\Desktop\3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343400"/>
            <a:ext cx="2743200" cy="20574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orourkk\Desktop\untitled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43274"/>
            <a:ext cx="2286000" cy="304800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51421-EB30-404B-B90C-75F6195DEDC9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Picture 7" descr="C:\Users\orourkk\Desktop\2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43400"/>
            <a:ext cx="2743200" cy="20574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In-Classroom Presentations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51421-EB30-404B-B90C-75F6195DEDC9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22" y="1600200"/>
            <a:ext cx="6726955" cy="4800600"/>
          </a:xfrm>
        </p:spPr>
      </p:pic>
    </p:spTree>
    <p:extLst>
      <p:ext uri="{BB962C8B-B14F-4D97-AF65-F5344CB8AC3E}">
        <p14:creationId xmlns:p14="http://schemas.microsoft.com/office/powerpoint/2010/main" val="3132652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458200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Youth Education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229600" cy="4525963"/>
          </a:xfrm>
        </p:spPr>
        <p:txBody>
          <a:bodyPr>
            <a:normAutofit/>
          </a:bodyPr>
          <a:lstStyle/>
          <a:p>
            <a:pPr marL="342900" lvl="1">
              <a:buClr>
                <a:schemeClr val="accent1"/>
              </a:buClr>
            </a:pPr>
            <a:r>
              <a:rPr lang="en-US" sz="2200" dirty="0"/>
              <a:t>Fix-A-Leak Week</a:t>
            </a:r>
          </a:p>
          <a:p>
            <a:pPr lvl="1"/>
            <a:r>
              <a:rPr lang="en-US" dirty="0"/>
              <a:t>Started with one-week challenge</a:t>
            </a:r>
          </a:p>
          <a:p>
            <a:pPr lvl="1"/>
            <a:r>
              <a:rPr lang="en-US" dirty="0"/>
              <a:t>Moving to a </a:t>
            </a:r>
            <a:r>
              <a:rPr lang="en-US" dirty="0" smtClean="0"/>
              <a:t>curriculum-based presentation</a:t>
            </a:r>
            <a:endParaRPr lang="en-US" dirty="0"/>
          </a:p>
          <a:p>
            <a:pPr marL="708660" lvl="2" indent="-342900"/>
            <a:endParaRPr lang="en-US" sz="2400" dirty="0" smtClean="0">
              <a:solidFill>
                <a:srgbClr val="FF0000"/>
              </a:solidFill>
            </a:endParaRPr>
          </a:p>
          <a:p>
            <a:pPr marL="708660" lvl="2" indent="-342900"/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51421-EB30-404B-B90C-75F6195DEDC9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22352"/>
            <a:ext cx="4953000" cy="297844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035" y="3420580"/>
            <a:ext cx="2191056" cy="294363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6176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458200" cy="838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Community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001000" cy="4525963"/>
          </a:xfrm>
        </p:spPr>
        <p:txBody>
          <a:bodyPr>
            <a:normAutofit/>
          </a:bodyPr>
          <a:lstStyle/>
          <a:p>
            <a:pPr marL="342900" lvl="1">
              <a:buClr>
                <a:schemeClr val="accent1"/>
              </a:buClr>
            </a:pPr>
            <a:r>
              <a:rPr lang="en-US" sz="2200" dirty="0"/>
              <a:t>2013 </a:t>
            </a:r>
            <a:r>
              <a:rPr lang="en-US" sz="2200" dirty="0" smtClean="0"/>
              <a:t>Supported </a:t>
            </a:r>
            <a:r>
              <a:rPr lang="en-US" sz="2200" dirty="0"/>
              <a:t>and </a:t>
            </a:r>
            <a:r>
              <a:rPr lang="en-US" sz="2200" dirty="0" smtClean="0"/>
              <a:t>staffed community </a:t>
            </a:r>
            <a:r>
              <a:rPr lang="en-US" sz="2200" dirty="0"/>
              <a:t>festivals</a:t>
            </a:r>
          </a:p>
          <a:p>
            <a:pPr marL="342900" lvl="1">
              <a:buClr>
                <a:schemeClr val="accent1"/>
              </a:buClr>
            </a:pPr>
            <a:r>
              <a:rPr lang="en-US" sz="2200" dirty="0"/>
              <a:t>2014 Added the Water Refilling Station</a:t>
            </a:r>
          </a:p>
          <a:p>
            <a:pPr lvl="1"/>
            <a:r>
              <a:rPr lang="en-US" dirty="0" smtClean="0"/>
              <a:t>Inspired by Woodinville and North City WD efforts in 2013</a:t>
            </a:r>
          </a:p>
          <a:p>
            <a:pPr lvl="1"/>
            <a:r>
              <a:rPr lang="en-US" dirty="0" smtClean="0"/>
              <a:t>Allows </a:t>
            </a:r>
            <a:r>
              <a:rPr lang="en-US" dirty="0"/>
              <a:t>festival goers to refill their water bottles with tap water</a:t>
            </a:r>
          </a:p>
          <a:p>
            <a:pPr lvl="1"/>
            <a:r>
              <a:rPr lang="en-US" dirty="0"/>
              <a:t>Tap Water </a:t>
            </a:r>
            <a:r>
              <a:rPr lang="en-US" dirty="0" err="1"/>
              <a:t>Msg</a:t>
            </a:r>
            <a:r>
              <a:rPr lang="en-US" dirty="0"/>
              <a:t>: It’s high quality, a great value, and worth conserving</a:t>
            </a:r>
          </a:p>
          <a:p>
            <a:pPr lvl="1"/>
            <a:r>
              <a:rPr lang="en-US" dirty="0"/>
              <a:t>Piloted at six festivals</a:t>
            </a:r>
          </a:p>
          <a:p>
            <a:pPr lvl="1"/>
            <a:r>
              <a:rPr lang="en-US" dirty="0"/>
              <a:t>Great response from customers!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sz="2600" dirty="0"/>
          </a:p>
        </p:txBody>
      </p:sp>
      <p:pic>
        <p:nvPicPr>
          <p:cNvPr id="6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5675" y="4251325"/>
            <a:ext cx="2717800" cy="203835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51421-EB30-404B-B90C-75F6195DEDC9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886200"/>
            <a:ext cx="3663664" cy="274774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8736</TotalTime>
  <Words>945</Words>
  <Application>Microsoft Office PowerPoint</Application>
  <PresentationFormat>On-screen Show (4:3)</PresentationFormat>
  <Paragraphs>220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Adjacency</vt:lpstr>
      <vt:lpstr>2014 Operating Board Update:  Implementing the 2013-2018  Saving Water Partnership Conservation Program </vt:lpstr>
      <vt:lpstr>Presentation Outline</vt:lpstr>
      <vt:lpstr>Purpose &amp; Focus</vt:lpstr>
      <vt:lpstr>Conservation Technical Forum</vt:lpstr>
      <vt:lpstr>Planning Process</vt:lpstr>
      <vt:lpstr>Youth Education</vt:lpstr>
      <vt:lpstr>In-Classroom Presentations</vt:lpstr>
      <vt:lpstr>Youth Education (cont.)</vt:lpstr>
      <vt:lpstr>Community Education</vt:lpstr>
      <vt:lpstr>PowerPoint Presentation</vt:lpstr>
      <vt:lpstr>2014 Community Festivals</vt:lpstr>
      <vt:lpstr>2014 Community Festivals (cont.)</vt:lpstr>
      <vt:lpstr>2014 Community Festivals (cont.)</vt:lpstr>
      <vt:lpstr>Communication w/ Customers</vt:lpstr>
      <vt:lpstr>Communication w/ Customers (cont.)</vt:lpstr>
      <vt:lpstr>Communication w/ Customers (cont.)</vt:lpstr>
      <vt:lpstr>Communication w/ Customers (cont.)</vt:lpstr>
      <vt:lpstr>Multifamily Customer Research</vt:lpstr>
      <vt:lpstr>Communication with Members</vt:lpstr>
      <vt:lpstr>Communication with Members (cont.)</vt:lpstr>
      <vt:lpstr>Communication with Members (cont.)</vt:lpstr>
      <vt:lpstr>Landscape Education</vt:lpstr>
      <vt:lpstr>Landscape Education (cont.)</vt:lpstr>
      <vt:lpstr>Customer Efficiency Upgrades</vt:lpstr>
      <vt:lpstr>Other Services</vt:lpstr>
      <vt:lpstr>2015 Emphasis</vt:lpstr>
      <vt:lpstr>Thanks and Questions</vt:lpstr>
    </vt:vector>
  </TitlesOfParts>
  <Company>Seattle Public Utilites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Implementing the 2013-2018 Conservation Program</dc:title>
  <dc:creator>Josem</dc:creator>
  <cp:lastModifiedBy>Jose, Mialee</cp:lastModifiedBy>
  <cp:revision>922</cp:revision>
  <cp:lastPrinted>2014-09-17T01:06:35Z</cp:lastPrinted>
  <dcterms:created xsi:type="dcterms:W3CDTF">2013-07-23T21:40:52Z</dcterms:created>
  <dcterms:modified xsi:type="dcterms:W3CDTF">2014-09-24T21:07:46Z</dcterms:modified>
</cp:coreProperties>
</file>