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73" r:id="rId3"/>
    <p:sldMasterId id="2147483684" r:id="rId4"/>
    <p:sldMasterId id="2147483675" r:id="rId5"/>
    <p:sldMasterId id="2147483688" r:id="rId6"/>
  </p:sldMasterIdLst>
  <p:notesMasterIdLst>
    <p:notesMasterId r:id="rId21"/>
  </p:notesMasterIdLst>
  <p:handoutMasterIdLst>
    <p:handoutMasterId r:id="rId22"/>
  </p:handoutMasterIdLst>
  <p:sldIdLst>
    <p:sldId id="297" r:id="rId7"/>
    <p:sldId id="298" r:id="rId8"/>
    <p:sldId id="299" r:id="rId9"/>
    <p:sldId id="300" r:id="rId10"/>
    <p:sldId id="301" r:id="rId11"/>
    <p:sldId id="310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ubach, Bill" initials="HB" lastIdx="8" clrIdx="0"/>
  <p:cmAuthor id="1" name="Alex Chen" initials="AK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9" autoAdjust="0"/>
  </p:normalViewPr>
  <p:slideViewPr>
    <p:cSldViewPr>
      <p:cViewPr>
        <p:scale>
          <a:sx n="66" d="100"/>
          <a:sy n="66" d="100"/>
        </p:scale>
        <p:origin x="-25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5F381A-8EFE-4CB9-845F-8AB865E33273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51E072-DD8F-442D-A45B-CDAAEF1A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6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0BA00E-E4B1-4DF2-85D6-8B550E15872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A9B353-D3EE-4315-BA49-CACF7DC86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2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>
              <a:defRPr sz="3600" b="1" i="0" baseline="0">
                <a:solidFill>
                  <a:srgbClr val="062E7B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2EB15268-26F1-4DD5-B340-DF25354D99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66800"/>
            <a:ext cx="8229600" cy="4953000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 b="1" i="0" baseline="0">
                <a:latin typeface="Arial" pitchFamily="34" charset="0"/>
              </a:defRPr>
            </a:lvl1pPr>
            <a:lvl2pPr marL="742950" indent="-285750">
              <a:buFont typeface="Calibri" pitchFamily="34" charset="0"/>
              <a:buChar char="─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buFont typeface="Calibri" pitchFamily="34" charset="0"/>
              <a:buChar char="□"/>
              <a:defRPr sz="1800"/>
            </a:lvl4pPr>
            <a:lvl5pPr>
              <a:buFont typeface="Calibri" pitchFamily="34" charset="0"/>
              <a:buChar char="□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 algn="r">
              <a:defRPr sz="4000" b="1" i="0" baseline="0">
                <a:solidFill>
                  <a:srgbClr val="948A54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32C3C86-F45C-4568-A57D-EB7383299B0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948A54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>
            <a:lvl1pPr>
              <a:buFont typeface="Calibri" pitchFamily="34" charset="0"/>
              <a:buNone/>
              <a:defRPr b="1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/>
            </a:lvl2pPr>
            <a:lvl3pPr>
              <a:buFont typeface="Calibri" pitchFamily="34" charset="0"/>
              <a:buChar char="□"/>
              <a:defRPr/>
            </a:lvl3pPr>
            <a:lvl4pPr>
              <a:buFont typeface="Calibri" pitchFamily="34" charset="0"/>
              <a:buChar char="□"/>
              <a:defRPr/>
            </a:lvl4pPr>
            <a:lvl5pPr>
              <a:buFont typeface="Calibri" pitchFamily="34" charset="0"/>
              <a:buChar char="□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32C3C86-F45C-4568-A57D-EB7383299B0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948A54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5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1600200"/>
            <a:ext cx="3733800" cy="4495800"/>
          </a:xfrm>
          <a:prstGeom prst="rect">
            <a:avLst/>
          </a:prstGeom>
        </p:spPr>
        <p:txBody>
          <a:bodyPr/>
          <a:lstStyle>
            <a:lvl1pPr indent="0">
              <a:buFont typeface="Calibri" pitchFamily="34" charset="0"/>
              <a:buNone/>
              <a:defRPr sz="2400" b="1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 baseline="0">
                <a:latin typeface="Arial" pitchFamily="34" charset="0"/>
              </a:defRPr>
            </a:lvl2pPr>
            <a:lvl3pPr>
              <a:buFont typeface="Calibri" pitchFamily="34" charset="0"/>
              <a:buChar char="□"/>
              <a:defRPr baseline="0">
                <a:latin typeface="Arial" pitchFamily="34" charset="0"/>
              </a:defRPr>
            </a:lvl3pPr>
            <a:lvl4pPr>
              <a:buFont typeface="Calibri" pitchFamily="34" charset="0"/>
              <a:buChar char="□"/>
              <a:defRPr baseline="0">
                <a:latin typeface="Arial" pitchFamily="34" charset="0"/>
              </a:defRPr>
            </a:lvl4pPr>
            <a:lvl5pPr>
              <a:buFont typeface="Calibri" pitchFamily="34" charset="0"/>
              <a:buChar char="□"/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532C3C86-F45C-4568-A57D-EB7383299B0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rgbClr val="948A54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062E7B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5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5268-26F1-4DD5-B340-DF25354D99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1600200"/>
            <a:ext cx="3733800" cy="4495800"/>
          </a:xfrm>
          <a:prstGeom prst="rect">
            <a:avLst/>
          </a:prstGeom>
        </p:spPr>
        <p:txBody>
          <a:bodyPr/>
          <a:lstStyle>
            <a:lvl1pPr indent="0">
              <a:buFont typeface="Calibri" pitchFamily="34" charset="0"/>
              <a:buNone/>
              <a:defRPr sz="2400" b="1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 baseline="0">
                <a:latin typeface="Arial" pitchFamily="34" charset="0"/>
              </a:defRPr>
            </a:lvl2pPr>
            <a:lvl3pPr>
              <a:buFont typeface="Calibri" pitchFamily="34" charset="0"/>
              <a:buChar char="□"/>
              <a:defRPr baseline="0">
                <a:latin typeface="Arial" pitchFamily="34" charset="0"/>
              </a:defRPr>
            </a:lvl3pPr>
            <a:lvl4pPr>
              <a:buFont typeface="Calibri" pitchFamily="34" charset="0"/>
              <a:buChar char="□"/>
              <a:defRPr baseline="0">
                <a:latin typeface="Arial" pitchFamily="34" charset="0"/>
              </a:defRPr>
            </a:lvl4pPr>
            <a:lvl5pPr>
              <a:buFont typeface="Calibri" pitchFamily="34" charset="0"/>
              <a:buChar char="□"/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rgbClr val="062E7B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5268-26F1-4DD5-B340-DF25354D99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4EA398-4E77-46A8-BD0D-5DDEF20A633D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F322-22B1-4409-B58D-AD3194D6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9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rgbClr val="062E7B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5268-26F1-4DD5-B340-DF25354D99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0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153400" cy="1143000"/>
          </a:xfrm>
          <a:prstGeom prst="rect">
            <a:avLst/>
          </a:prstGeom>
        </p:spPr>
        <p:txBody>
          <a:bodyPr/>
          <a:lstStyle>
            <a:lvl1pPr algn="r">
              <a:defRPr sz="4000" b="1" i="0" baseline="0">
                <a:solidFill>
                  <a:srgbClr val="4F6228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57400" y="2438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3400" baseline="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57400" y="3200400"/>
            <a:ext cx="6858000" cy="762000"/>
          </a:xfrm>
          <a:prstGeom prst="rect">
            <a:avLst/>
          </a:prstGeom>
        </p:spPr>
        <p:txBody>
          <a:bodyPr/>
          <a:lstStyle>
            <a:lvl1pPr algn="r">
              <a:buNone/>
              <a:defRPr sz="2600" baseline="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12A0249-E6F8-460C-BD3F-EAE80B0696D9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4F6228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>
            <a:lvl1pPr>
              <a:buFont typeface="Calibri" pitchFamily="34" charset="0"/>
              <a:buNone/>
              <a:defRPr b="1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/>
            </a:lvl2pPr>
            <a:lvl3pPr>
              <a:buFont typeface="Calibri" pitchFamily="34" charset="0"/>
              <a:buChar char="□"/>
              <a:defRPr/>
            </a:lvl3pPr>
            <a:lvl4pPr>
              <a:buFont typeface="Calibri" pitchFamily="34" charset="0"/>
              <a:buChar char="□"/>
              <a:defRPr/>
            </a:lvl4pPr>
            <a:lvl5pPr>
              <a:buFont typeface="Calibri" pitchFamily="34" charset="0"/>
              <a:buChar char="□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12A0249-E6F8-460C-BD3F-EAE80B0696D9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rgbClr val="4F6228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5800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1600200"/>
            <a:ext cx="3733800" cy="4495800"/>
          </a:xfrm>
          <a:prstGeom prst="rect">
            <a:avLst/>
          </a:prstGeom>
        </p:spPr>
        <p:txBody>
          <a:bodyPr/>
          <a:lstStyle>
            <a:lvl1pPr indent="0">
              <a:buFont typeface="Calibri" pitchFamily="34" charset="0"/>
              <a:buNone/>
              <a:defRPr sz="2400" b="1" i="0" baseline="0">
                <a:latin typeface="Arial" pitchFamily="34" charset="0"/>
              </a:defRPr>
            </a:lvl1pPr>
            <a:lvl2pPr>
              <a:buFont typeface="Calibri" pitchFamily="34" charset="0"/>
              <a:buChar char="□"/>
              <a:defRPr baseline="0">
                <a:latin typeface="Arial" pitchFamily="34" charset="0"/>
              </a:defRPr>
            </a:lvl2pPr>
            <a:lvl3pPr>
              <a:buFont typeface="Calibri" pitchFamily="34" charset="0"/>
              <a:buChar char="□"/>
              <a:defRPr baseline="0">
                <a:latin typeface="Arial" pitchFamily="34" charset="0"/>
              </a:defRPr>
            </a:lvl3pPr>
            <a:lvl4pPr>
              <a:buFont typeface="Calibri" pitchFamily="34" charset="0"/>
              <a:buChar char="□"/>
              <a:defRPr baseline="0">
                <a:latin typeface="Arial" pitchFamily="34" charset="0"/>
              </a:defRPr>
            </a:lvl4pPr>
            <a:lvl5pPr>
              <a:buFont typeface="Calibri" pitchFamily="34" charset="0"/>
              <a:buChar char="□"/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12A0249-E6F8-460C-BD3F-EAE80B069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rgbClr val="4F6228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 point start2.ps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6413"/>
            <a:ext cx="9144000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r" defTabSz="914400" rtl="0" eaLnBrk="1" latinLnBrk="0" hangingPunct="1">
        <a:spcBef>
          <a:spcPct val="0"/>
        </a:spcBef>
        <a:buNone/>
        <a:defRPr sz="4000" b="1" i="0" kern="1200" baseline="0">
          <a:solidFill>
            <a:srgbClr val="062E7B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2EB15268-26F1-4DD5-B340-DF25354D99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 point start2-2.psd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9963" y="4430713"/>
            <a:ext cx="4373562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3" r:id="rId3"/>
    <p:sldLayoutId id="2147483692" r:id="rId4"/>
    <p:sldLayoutId id="214748369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.ps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66888"/>
            <a:ext cx="91440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A12A0249-E6F8-460C-BD3F-EAE80B0696D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7" name="Picture 6" descr="Green.Bottom.psd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7100" y="4406900"/>
            <a:ext cx="44069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ld.ps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66888"/>
            <a:ext cx="91440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532C3C86-F45C-4568-A57D-EB7383299B05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7" name="Picture 6" descr="Gold.Bottom.psd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7100" y="4406900"/>
            <a:ext cx="44069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 smtClean="0"/>
              <a:t>Eastside Reservoir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sz="3600" i="1" dirty="0" smtClean="0"/>
              <a:t>Site Drainage and Leakage Issues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Attachment 4A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Recommendations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13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altLang="en-US" smtClean="0"/>
              <a:t>Roof-to-wall joint leaks</a:t>
            </a:r>
          </a:p>
          <a:p>
            <a:pPr lvl="1"/>
            <a:r>
              <a:rPr lang="en-US" altLang="en-US" smtClean="0"/>
              <a:t>Dig up exterior joint cover and replace</a:t>
            </a:r>
          </a:p>
          <a:p>
            <a:pPr lvl="1"/>
            <a:r>
              <a:rPr lang="en-US" altLang="en-US" smtClean="0"/>
              <a:t>Improve site drainage by adding roof drain piping in a drain trench around the perimeter</a:t>
            </a:r>
          </a:p>
          <a:p>
            <a:r>
              <a:rPr lang="en-US" altLang="en-US" smtClean="0"/>
              <a:t>Roof permeation</a:t>
            </a:r>
          </a:p>
          <a:p>
            <a:pPr lvl="1"/>
            <a:r>
              <a:rPr lang="en-US" altLang="en-US" smtClean="0"/>
              <a:t>Add drains on roof</a:t>
            </a:r>
          </a:p>
          <a:p>
            <a:endParaRPr lang="en-US" altLang="en-US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55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Design – Roof Drains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t="25707" r="22619" b="20247"/>
          <a:stretch/>
        </p:blipFill>
        <p:spPr bwMode="auto">
          <a:xfrm>
            <a:off x="914400" y="1118478"/>
            <a:ext cx="7137400" cy="573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9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Design – Roof Drain Ring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3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3" t="18428" r="5476" b="42547"/>
          <a:stretch/>
        </p:blipFill>
        <p:spPr bwMode="auto">
          <a:xfrm>
            <a:off x="547914" y="1030514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63434" r="15476" b="16744"/>
          <a:stretch/>
        </p:blipFill>
        <p:spPr bwMode="auto">
          <a:xfrm>
            <a:off x="4851799" y="4191001"/>
            <a:ext cx="429220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8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Design – Waterproofing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17964" r="54881" b="49671"/>
          <a:stretch/>
        </p:blipFill>
        <p:spPr bwMode="auto">
          <a:xfrm>
            <a:off x="477620" y="1090512"/>
            <a:ext cx="8285380" cy="575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8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Next Steps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3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altLang="en-US" smtClean="0"/>
              <a:t>Work being bid now</a:t>
            </a:r>
          </a:p>
          <a:p>
            <a:r>
              <a:rPr lang="en-US" altLang="en-US" smtClean="0"/>
              <a:t>Construction over summer 2015</a:t>
            </a:r>
          </a:p>
          <a:p>
            <a:endParaRPr lang="en-US" altLang="en-US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68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Background – Eastside Reservoir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3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altLang="en-US" dirty="0" smtClean="0"/>
              <a:t>Transmission/regional asset – in Bellevue</a:t>
            </a:r>
          </a:p>
          <a:p>
            <a:r>
              <a:rPr lang="en-US" altLang="en-US" dirty="0" smtClean="0"/>
              <a:t>Buried concrete reservoir</a:t>
            </a:r>
          </a:p>
          <a:p>
            <a:pPr lvl="1"/>
            <a:r>
              <a:rPr lang="en-US" altLang="en-US" dirty="0" smtClean="0"/>
              <a:t>32 million gallons</a:t>
            </a:r>
          </a:p>
          <a:p>
            <a:pPr lvl="1"/>
            <a:r>
              <a:rPr lang="en-US" altLang="en-US" dirty="0" smtClean="0"/>
              <a:t>Constructed late 1980’s</a:t>
            </a:r>
          </a:p>
          <a:p>
            <a:pPr lvl="1"/>
            <a:r>
              <a:rPr lang="en-US" altLang="en-US" dirty="0" smtClean="0"/>
              <a:t>2-ft soil cover, no public access</a:t>
            </a:r>
          </a:p>
        </p:txBody>
      </p:sp>
      <p:pic>
        <p:nvPicPr>
          <p:cNvPr id="3076" name="Picture 13" descr="J:\USM\WS753\Members\ChenA\In-town Facilities\Eastside Reservoir\2013-07 site visit (roof drainage, floor joints)\2013-11-08 site visit (drainage)\Picture 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3698713"/>
            <a:ext cx="4211637" cy="31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352800"/>
            <a:ext cx="27574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7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Issues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3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altLang="en-US" dirty="0" smtClean="0"/>
              <a:t>Groundwater leaking into reservoir </a:t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i="1" dirty="0" smtClean="0"/>
              <a:t>today’s topic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Via roof-to-wall joint (direct access)</a:t>
            </a:r>
          </a:p>
          <a:p>
            <a:pPr lvl="1"/>
            <a:r>
              <a:rPr lang="en-US" altLang="en-US" dirty="0" smtClean="0"/>
              <a:t>Via standing water on the soil cover (slow permeation through concrete roof)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Treated water has almost always leaked out more than AWWA standards</a:t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i="1" dirty="0" smtClean="0"/>
              <a:t>being addressed separately by SPU crews</a:t>
            </a:r>
            <a:r>
              <a:rPr lang="en-US" altLang="en-US" dirty="0" smtClean="0"/>
              <a:t>)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4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Roof-to-Wall Joint</a:t>
            </a:r>
            <a:endParaRPr lang="en-US" altLang="en-US" dirty="0" smtClean="0"/>
          </a:p>
        </p:txBody>
      </p:sp>
      <p:sp>
        <p:nvSpPr>
          <p:cNvPr id="5123" name="Content Placeholder 4"/>
          <p:cNvSpPr>
            <a:spLocks noGrp="1"/>
          </p:cNvSpPr>
          <p:nvPr>
            <p:ph idx="13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altLang="en-US" dirty="0" smtClean="0"/>
              <a:t>A movable joint between roof and wall allows for roof to expand and contract separately from the wall</a:t>
            </a:r>
          </a:p>
          <a:p>
            <a:pPr lvl="1"/>
            <a:r>
              <a:rPr lang="en-US" altLang="en-US" dirty="0" smtClean="0"/>
              <a:t>Different design than newer buried reservoirs</a:t>
            </a:r>
          </a:p>
          <a:p>
            <a:r>
              <a:rPr lang="en-US" altLang="en-US" dirty="0" smtClean="0"/>
              <a:t>Joint is “stepped,”</a:t>
            </a:r>
            <a:br>
              <a:rPr lang="en-US" altLang="en-US" dirty="0" smtClean="0"/>
            </a:br>
            <a:r>
              <a:rPr lang="en-US" altLang="en-US" dirty="0" smtClean="0"/>
              <a:t>meant for seismic </a:t>
            </a:r>
            <a:br>
              <a:rPr lang="en-US" altLang="en-US" dirty="0" smtClean="0"/>
            </a:br>
            <a:r>
              <a:rPr lang="en-US" altLang="en-US" dirty="0" smtClean="0"/>
              <a:t>(lateral force) </a:t>
            </a:r>
            <a:br>
              <a:rPr lang="en-US" altLang="en-US" dirty="0" smtClean="0"/>
            </a:br>
            <a:r>
              <a:rPr lang="en-US" altLang="en-US" dirty="0" smtClean="0"/>
              <a:t>resistance</a:t>
            </a:r>
          </a:p>
          <a:p>
            <a:pPr lvl="1"/>
            <a:r>
              <a:rPr lang="en-US" altLang="en-US" dirty="0"/>
              <a:t>Seismic </a:t>
            </a:r>
            <a:r>
              <a:rPr lang="en-US" altLang="en-US" dirty="0" err="1"/>
              <a:t>calcs</a:t>
            </a:r>
            <a:r>
              <a:rPr lang="en-US" altLang="en-US" dirty="0"/>
              <a:t> </a:t>
            </a:r>
            <a:r>
              <a:rPr lang="en-US" altLang="en-US" dirty="0" smtClean="0"/>
              <a:t>appear to </a:t>
            </a:r>
            <a:br>
              <a:rPr lang="en-US" altLang="en-US" dirty="0" smtClean="0"/>
            </a:br>
            <a:r>
              <a:rPr lang="en-US" altLang="en-US" dirty="0" smtClean="0"/>
              <a:t>be</a:t>
            </a:r>
            <a:r>
              <a:rPr lang="en-US" altLang="en-US" dirty="0"/>
              <a:t> </a:t>
            </a:r>
            <a:r>
              <a:rPr lang="en-US" altLang="en-US" dirty="0" smtClean="0"/>
              <a:t>adequate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02" y="3200401"/>
            <a:ext cx="466969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Roof-to-Wall Joint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3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altLang="en-US" dirty="0" smtClean="0"/>
              <a:t>Stepped joint has filler in vertical sections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5" t="7757" r="2809" b="60116"/>
          <a:stretch/>
        </p:blipFill>
        <p:spPr bwMode="auto">
          <a:xfrm>
            <a:off x="914400" y="2143432"/>
            <a:ext cx="735446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3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Roof-to-Wall Joint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3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altLang="en-US" smtClean="0"/>
              <a:t>An exterior cover over the joint is designed to prevent groundwater from entering through any gaps in the joint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867025"/>
            <a:ext cx="701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05" y="4495800"/>
            <a:ext cx="682169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Roof-to-Wall Joint</a:t>
            </a:r>
          </a:p>
        </p:txBody>
      </p:sp>
      <p:sp>
        <p:nvSpPr>
          <p:cNvPr id="7172" name="Content Placeholder 4"/>
          <p:cNvSpPr>
            <a:spLocks noGrp="1"/>
          </p:cNvSpPr>
          <p:nvPr>
            <p:ph idx="13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altLang="en-US" dirty="0" smtClean="0"/>
              <a:t>Joint has moved </a:t>
            </a:r>
            <a:br>
              <a:rPr lang="en-US" altLang="en-US" dirty="0" smtClean="0"/>
            </a:br>
            <a:r>
              <a:rPr lang="en-US" altLang="en-US" dirty="0" smtClean="0"/>
              <a:t>laterally, resulting </a:t>
            </a:r>
            <a:br>
              <a:rPr lang="en-US" altLang="en-US" dirty="0" smtClean="0"/>
            </a:br>
            <a:r>
              <a:rPr lang="en-US" altLang="en-US" dirty="0" smtClean="0"/>
              <a:t>in gaps between </a:t>
            </a:r>
            <a:br>
              <a:rPr lang="en-US" altLang="en-US" dirty="0" smtClean="0"/>
            </a:br>
            <a:r>
              <a:rPr lang="en-US" altLang="en-US" dirty="0" smtClean="0"/>
              <a:t>vertical faces</a:t>
            </a:r>
          </a:p>
          <a:p>
            <a:r>
              <a:rPr lang="en-US" altLang="en-US" dirty="0" smtClean="0"/>
              <a:t>Exterior joint cover </a:t>
            </a:r>
            <a:br>
              <a:rPr lang="en-US" altLang="en-US" dirty="0" smtClean="0"/>
            </a:br>
            <a:r>
              <a:rPr lang="en-US" altLang="en-US" dirty="0" smtClean="0"/>
              <a:t>has failed</a:t>
            </a:r>
          </a:p>
          <a:p>
            <a:r>
              <a:rPr lang="en-US" altLang="en-US" dirty="0" smtClean="0"/>
              <a:t>Groundwater flowing </a:t>
            </a:r>
            <a:br>
              <a:rPr lang="en-US" altLang="en-US" dirty="0" smtClean="0"/>
            </a:br>
            <a:r>
              <a:rPr lang="en-US" altLang="en-US" dirty="0" smtClean="0"/>
              <a:t>through </a:t>
            </a:r>
            <a:br>
              <a:rPr lang="en-US" altLang="en-US" dirty="0" smtClean="0"/>
            </a:br>
            <a:r>
              <a:rPr lang="en-US" altLang="en-US" dirty="0" smtClean="0"/>
              <a:t>gaps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91968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Groundwater Leaks Through Roof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3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altLang="en-US" dirty="0" smtClean="0"/>
              <a:t>Standing water after rains</a:t>
            </a:r>
          </a:p>
          <a:p>
            <a:r>
              <a:rPr lang="en-US" altLang="en-US" dirty="0" smtClean="0"/>
              <a:t>No waterproofing layer over </a:t>
            </a:r>
            <a:br>
              <a:rPr lang="en-US" altLang="en-US" dirty="0" smtClean="0"/>
            </a:br>
            <a:r>
              <a:rPr lang="en-US" altLang="en-US" dirty="0" smtClean="0"/>
              <a:t>reservoir roof</a:t>
            </a:r>
          </a:p>
          <a:p>
            <a:r>
              <a:rPr lang="en-US" altLang="en-US" dirty="0" smtClean="0"/>
              <a:t>No roof drain piping around </a:t>
            </a:r>
            <a:br>
              <a:rPr lang="en-US" altLang="en-US" dirty="0" smtClean="0"/>
            </a:br>
            <a:r>
              <a:rPr lang="en-US" altLang="en-US" dirty="0" smtClean="0"/>
              <a:t>perimeter</a:t>
            </a:r>
          </a:p>
          <a:p>
            <a:r>
              <a:rPr lang="en-US" altLang="en-US" dirty="0" smtClean="0"/>
              <a:t>Standing water permeates </a:t>
            </a:r>
            <a:br>
              <a:rPr lang="en-US" altLang="en-US" dirty="0" smtClean="0"/>
            </a:br>
            <a:r>
              <a:rPr lang="en-US" altLang="en-US" dirty="0" smtClean="0"/>
              <a:t>slowly through </a:t>
            </a:r>
            <a:br>
              <a:rPr lang="en-US" altLang="en-US" dirty="0" smtClean="0"/>
            </a:br>
            <a:r>
              <a:rPr lang="en-US" altLang="en-US" dirty="0" smtClean="0"/>
              <a:t>roof concrete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8196" name="Picture 2" descr="Picture 014 stalactites along roof j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90" y="4419600"/>
            <a:ext cx="531301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J:\USM\WS753\Members\ChenA\In-town Facilities\Eastside Reservoir\2013-07 site visit (roof drainage, floor joints)\2013-11-08 site visit (drainage)\Picture 039 ponded water on 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300551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9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Discussion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3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altLang="en-US" dirty="0" smtClean="0"/>
              <a:t>No regulatory issues with design back in 1980’s</a:t>
            </a:r>
          </a:p>
          <a:p>
            <a:r>
              <a:rPr lang="en-US" altLang="en-US" dirty="0" smtClean="0"/>
              <a:t>DOH recent sanitary survey:</a:t>
            </a:r>
          </a:p>
          <a:p>
            <a:pPr lvl="1"/>
            <a:r>
              <a:rPr lang="en-US" altLang="en-US" dirty="0" smtClean="0"/>
              <a:t>Roof-to-wall joint leaks are a “significant deficiency”</a:t>
            </a:r>
          </a:p>
          <a:p>
            <a:pPr lvl="1"/>
            <a:r>
              <a:rPr lang="en-US" altLang="en-US" dirty="0" smtClean="0"/>
              <a:t>Roof permeation should be addressed (but not uncommon)</a:t>
            </a:r>
          </a:p>
          <a:p>
            <a:r>
              <a:rPr lang="en-US" altLang="en-US" dirty="0" smtClean="0"/>
              <a:t>SPU agreed to address both issues</a:t>
            </a:r>
          </a:p>
          <a:p>
            <a:pPr lvl="1"/>
            <a:r>
              <a:rPr lang="en-US" altLang="en-US" dirty="0" smtClean="0"/>
              <a:t>Can still operate reservoir while developing </a:t>
            </a:r>
            <a:br>
              <a:rPr lang="en-US" altLang="en-US" dirty="0" smtClean="0"/>
            </a:br>
            <a:r>
              <a:rPr lang="en-US" altLang="en-US" dirty="0" smtClean="0"/>
              <a:t>path forward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31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U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SPU PPT template</Template>
  <TotalTime>24861</TotalTime>
  <Words>211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SPU PPT template</vt:lpstr>
      <vt:lpstr>3_Custom Design</vt:lpstr>
      <vt:lpstr>1_Custom Design</vt:lpstr>
      <vt:lpstr>4_Custom Design</vt:lpstr>
      <vt:lpstr>2_Custom Design</vt:lpstr>
      <vt:lpstr>5_Custom Design</vt:lpstr>
      <vt:lpstr>Eastside Reservoir   Site Drainage and Leakage Issues</vt:lpstr>
      <vt:lpstr>Background – Eastside Reservoir</vt:lpstr>
      <vt:lpstr>Issues</vt:lpstr>
      <vt:lpstr>Roof-to-Wall Joint</vt:lpstr>
      <vt:lpstr>Roof-to-Wall Joint</vt:lpstr>
      <vt:lpstr>Roof-to-Wall Joint</vt:lpstr>
      <vt:lpstr>Roof-to-Wall Joint</vt:lpstr>
      <vt:lpstr>Groundwater Leaks Through Roof</vt:lpstr>
      <vt:lpstr>Discussion</vt:lpstr>
      <vt:lpstr>Recommendations</vt:lpstr>
      <vt:lpstr>Design – Roof Drains</vt:lpstr>
      <vt:lpstr>Design – Roof Drain Ring</vt:lpstr>
      <vt:lpstr>Design – Waterproofing </vt:lpstr>
      <vt:lpstr>Next Steps</vt:lpstr>
    </vt:vector>
  </TitlesOfParts>
  <Company>City of Seattle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KelleyMA</dc:creator>
  <cp:lastModifiedBy>Gregg, Terri</cp:lastModifiedBy>
  <cp:revision>81</cp:revision>
  <cp:lastPrinted>2015-05-28T16:20:53Z</cp:lastPrinted>
  <dcterms:created xsi:type="dcterms:W3CDTF">2011-03-09T21:40:34Z</dcterms:created>
  <dcterms:modified xsi:type="dcterms:W3CDTF">2015-05-28T16:31:38Z</dcterms:modified>
</cp:coreProperties>
</file>