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0" r:id="rId4"/>
    <p:sldId id="288" r:id="rId5"/>
    <p:sldId id="285" r:id="rId6"/>
    <p:sldId id="279" r:id="rId7"/>
    <p:sldId id="278" r:id="rId8"/>
    <p:sldId id="286" r:id="rId9"/>
    <p:sldId id="282" r:id="rId10"/>
    <p:sldId id="283" r:id="rId11"/>
    <p:sldId id="290" r:id="rId12"/>
    <p:sldId id="289" r:id="rId13"/>
    <p:sldId id="291" r:id="rId14"/>
    <p:sldId id="265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>
      <p:cViewPr>
        <p:scale>
          <a:sx n="80" d="100"/>
          <a:sy n="80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DWSRF</a:t>
            </a:r>
            <a:r>
              <a:rPr lang="en-US" sz="1600" baseline="0" dirty="0"/>
              <a:t> Appropriation</a:t>
            </a:r>
          </a:p>
          <a:p>
            <a:pPr>
              <a:defRPr sz="1600"/>
            </a:pPr>
            <a:r>
              <a:rPr lang="en-US" sz="1600" baseline="0" dirty="0"/>
              <a:t>Nationwide vs Washington State</a:t>
            </a:r>
            <a:endParaRPr lang="en-US" sz="1600" dirty="0"/>
          </a:p>
        </c:rich>
      </c:tx>
      <c:layout>
        <c:manualLayout>
          <c:xMode val="edge"/>
          <c:yMode val="edge"/>
          <c:x val="0.36267040483575919"/>
          <c:y val="5.47945205479452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15918866028079"/>
          <c:y val="0.19587926509186351"/>
          <c:w val="0.48698229375547625"/>
          <c:h val="0.57294155379337919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Nationwide </c:v>
                </c:pt>
              </c:strCache>
            </c:strRef>
          </c:tx>
          <c:marker>
            <c:symbol val="none"/>
          </c:marker>
          <c:cat>
            <c:strRef>
              <c:f>Sheet2!$B$1:$K$1</c:f>
              <c:strCache>
                <c:ptCount val="10"/>
                <c:pt idx="0">
                  <c:v>FY 2005</c:v>
                </c:pt>
                <c:pt idx="1">
                  <c:v>FY 2006</c:v>
                </c:pt>
                <c:pt idx="2">
                  <c:v>FY 2007</c:v>
                </c:pt>
                <c:pt idx="3">
                  <c:v>FY 2008</c:v>
                </c:pt>
                <c:pt idx="4">
                  <c:v>FY 2009</c:v>
                </c:pt>
                <c:pt idx="5">
                  <c:v>FY 2010</c:v>
                </c:pt>
                <c:pt idx="6">
                  <c:v>FY 2011</c:v>
                </c:pt>
                <c:pt idx="7">
                  <c:v>FY 2012</c:v>
                </c:pt>
                <c:pt idx="8">
                  <c:v>FY 2013</c:v>
                </c:pt>
                <c:pt idx="9">
                  <c:v>FY 2014</c:v>
                </c:pt>
              </c:strCache>
            </c:strRef>
          </c:cat>
          <c:val>
            <c:numRef>
              <c:f>Sheet2!$B$2:$K$2</c:f>
              <c:numCache>
                <c:formatCode>"$"#,##0_);[Red]\("$"#,##0\)</c:formatCode>
                <c:ptCount val="10"/>
                <c:pt idx="0">
                  <c:v>843200000</c:v>
                </c:pt>
                <c:pt idx="1">
                  <c:v>837494900</c:v>
                </c:pt>
                <c:pt idx="2">
                  <c:v>837495000</c:v>
                </c:pt>
                <c:pt idx="3">
                  <c:v>829029000</c:v>
                </c:pt>
                <c:pt idx="4">
                  <c:v>829029000</c:v>
                </c:pt>
                <c:pt idx="5">
                  <c:v>1387000000</c:v>
                </c:pt>
                <c:pt idx="6">
                  <c:v>963070000</c:v>
                </c:pt>
                <c:pt idx="7">
                  <c:v>917892000</c:v>
                </c:pt>
                <c:pt idx="8">
                  <c:v>861326000</c:v>
                </c:pt>
                <c:pt idx="9">
                  <c:v>906896000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03104"/>
        <c:axId val="22704896"/>
      </c:lineChart>
      <c:lineChart>
        <c:grouping val="standard"/>
        <c:varyColors val="0"/>
        <c:ser>
          <c:idx val="1"/>
          <c:order val="1"/>
          <c:tx>
            <c:strRef>
              <c:f>Sheet2!$A$3</c:f>
              <c:strCache>
                <c:ptCount val="1"/>
                <c:pt idx="0">
                  <c:v>Washington</c:v>
                </c:pt>
              </c:strCache>
            </c:strRef>
          </c:tx>
          <c:marker>
            <c:symbol val="none"/>
          </c:marker>
          <c:cat>
            <c:strRef>
              <c:f>Sheet2!$B$1:$K$1</c:f>
              <c:strCache>
                <c:ptCount val="10"/>
                <c:pt idx="0">
                  <c:v>FY 2005</c:v>
                </c:pt>
                <c:pt idx="1">
                  <c:v>FY 2006</c:v>
                </c:pt>
                <c:pt idx="2">
                  <c:v>FY 2007</c:v>
                </c:pt>
                <c:pt idx="3">
                  <c:v>FY 2008</c:v>
                </c:pt>
                <c:pt idx="4">
                  <c:v>FY 2009</c:v>
                </c:pt>
                <c:pt idx="5">
                  <c:v>FY 2010</c:v>
                </c:pt>
                <c:pt idx="6">
                  <c:v>FY 2011</c:v>
                </c:pt>
                <c:pt idx="7">
                  <c:v>FY 2012</c:v>
                </c:pt>
                <c:pt idx="8">
                  <c:v>FY 2013</c:v>
                </c:pt>
                <c:pt idx="9">
                  <c:v>FY 2014</c:v>
                </c:pt>
              </c:strCache>
            </c:strRef>
          </c:cat>
          <c:val>
            <c:numRef>
              <c:f>Sheet2!$B$3:$K$3</c:f>
              <c:numCache>
                <c:formatCode>"$"#,##0_);[Red]\("$"#,##0\)</c:formatCode>
                <c:ptCount val="10"/>
                <c:pt idx="0">
                  <c:v>20447100</c:v>
                </c:pt>
                <c:pt idx="1">
                  <c:v>17642800</c:v>
                </c:pt>
                <c:pt idx="2">
                  <c:v>17643000</c:v>
                </c:pt>
                <c:pt idx="3">
                  <c:v>17464000</c:v>
                </c:pt>
                <c:pt idx="4">
                  <c:v>17464000</c:v>
                </c:pt>
                <c:pt idx="5">
                  <c:v>34650000</c:v>
                </c:pt>
                <c:pt idx="6">
                  <c:v>24044000</c:v>
                </c:pt>
                <c:pt idx="7">
                  <c:v>22914000</c:v>
                </c:pt>
                <c:pt idx="8">
                  <c:v>21499000</c:v>
                </c:pt>
                <c:pt idx="9">
                  <c:v>19741000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08224"/>
        <c:axId val="22706432"/>
      </c:lineChart>
      <c:catAx>
        <c:axId val="22703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en-US"/>
          </a:p>
        </c:txPr>
        <c:crossAx val="22704896"/>
        <c:crosses val="autoZero"/>
        <c:auto val="1"/>
        <c:lblAlgn val="ctr"/>
        <c:lblOffset val="100"/>
        <c:noMultiLvlLbl val="0"/>
      </c:catAx>
      <c:valAx>
        <c:axId val="2270489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2703104"/>
        <c:crosses val="autoZero"/>
        <c:crossBetween val="between"/>
      </c:valAx>
      <c:valAx>
        <c:axId val="22706432"/>
        <c:scaling>
          <c:orientation val="minMax"/>
        </c:scaling>
        <c:delete val="0"/>
        <c:axPos val="r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22708224"/>
        <c:crosses val="max"/>
        <c:crossBetween val="between"/>
      </c:valAx>
      <c:catAx>
        <c:axId val="22708224"/>
        <c:scaling>
          <c:orientation val="minMax"/>
        </c:scaling>
        <c:delete val="1"/>
        <c:axPos val="b"/>
        <c:majorTickMark val="out"/>
        <c:minorTickMark val="none"/>
        <c:tickLblPos val="nextTo"/>
        <c:crossAx val="2270643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Loans Request</c:v>
                </c:pt>
              </c:strCache>
            </c:strRef>
          </c:tx>
          <c:marker>
            <c:symbol val="none"/>
          </c:marker>
          <c:cat>
            <c:strRef>
              <c:f>Sheet1!$B$16:$K$16</c:f>
              <c:strCache>
                <c:ptCount val="10"/>
                <c:pt idx="0">
                  <c:v>FY 2005</c:v>
                </c:pt>
                <c:pt idx="1">
                  <c:v>FY 2006</c:v>
                </c:pt>
                <c:pt idx="2">
                  <c:v>FY 2007</c:v>
                </c:pt>
                <c:pt idx="3">
                  <c:v>FY 2008</c:v>
                </c:pt>
                <c:pt idx="4">
                  <c:v>FY 2009-ARRA</c:v>
                </c:pt>
                <c:pt idx="5">
                  <c:v>FY 2010</c:v>
                </c:pt>
                <c:pt idx="6">
                  <c:v>FY 2011</c:v>
                </c:pt>
                <c:pt idx="7">
                  <c:v>FY 2012</c:v>
                </c:pt>
                <c:pt idx="8">
                  <c:v>FY 2013</c:v>
                </c:pt>
                <c:pt idx="9">
                  <c:v>FY 2014</c:v>
                </c:pt>
              </c:strCache>
            </c:strRef>
          </c:cat>
          <c:val>
            <c:numRef>
              <c:f>Sheet1!$B$17:$K$17</c:f>
              <c:numCache>
                <c:formatCode>_(* #,##0_);_(* \(#,##0\);_(* "-"??_);_(@_)</c:formatCode>
                <c:ptCount val="10"/>
                <c:pt idx="0">
                  <c:v>55602543</c:v>
                </c:pt>
                <c:pt idx="1">
                  <c:v>51992287</c:v>
                </c:pt>
                <c:pt idx="2">
                  <c:v>61326451</c:v>
                </c:pt>
                <c:pt idx="3">
                  <c:v>43350546</c:v>
                </c:pt>
                <c:pt idx="4" formatCode="#,##0">
                  <c:v>369073706</c:v>
                </c:pt>
                <c:pt idx="5">
                  <c:v>241196970</c:v>
                </c:pt>
                <c:pt idx="6">
                  <c:v>70572293</c:v>
                </c:pt>
                <c:pt idx="7">
                  <c:v>192310545</c:v>
                </c:pt>
                <c:pt idx="8">
                  <c:v>241043182</c:v>
                </c:pt>
                <c:pt idx="9">
                  <c:v>146723286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1040"/>
        <c:axId val="24765184"/>
      </c:lineChart>
      <c:lineChart>
        <c:grouping val="standard"/>
        <c:varyColors val="0"/>
        <c:ser>
          <c:idx val="1"/>
          <c:order val="1"/>
          <c:tx>
            <c:strRef>
              <c:f>Sheet1!$A$18</c:f>
              <c:strCache>
                <c:ptCount val="1"/>
                <c:pt idx="0">
                  <c:v>Loans Funded</c:v>
                </c:pt>
              </c:strCache>
            </c:strRef>
          </c:tx>
          <c:marker>
            <c:symbol val="none"/>
          </c:marker>
          <c:cat>
            <c:strRef>
              <c:f>Sheet1!$B$16:$K$16</c:f>
              <c:strCache>
                <c:ptCount val="10"/>
                <c:pt idx="0">
                  <c:v>FY 2005</c:v>
                </c:pt>
                <c:pt idx="1">
                  <c:v>FY 2006</c:v>
                </c:pt>
                <c:pt idx="2">
                  <c:v>FY 2007</c:v>
                </c:pt>
                <c:pt idx="3">
                  <c:v>FY 2008</c:v>
                </c:pt>
                <c:pt idx="4">
                  <c:v>FY 2009-ARRA</c:v>
                </c:pt>
                <c:pt idx="5">
                  <c:v>FY 2010</c:v>
                </c:pt>
                <c:pt idx="6">
                  <c:v>FY 2011</c:v>
                </c:pt>
                <c:pt idx="7">
                  <c:v>FY 2012</c:v>
                </c:pt>
                <c:pt idx="8">
                  <c:v>FY 2013</c:v>
                </c:pt>
                <c:pt idx="9">
                  <c:v>FY 2014</c:v>
                </c:pt>
              </c:strCache>
            </c:strRef>
          </c:cat>
          <c:val>
            <c:numRef>
              <c:f>Sheet1!$B$18:$K$18</c:f>
              <c:numCache>
                <c:formatCode>_(* #,##0_);_(* \(#,##0\);_(* "-"??_);_(@_)</c:formatCode>
                <c:ptCount val="10"/>
                <c:pt idx="0">
                  <c:v>27410152</c:v>
                </c:pt>
                <c:pt idx="1">
                  <c:v>23395542</c:v>
                </c:pt>
                <c:pt idx="2">
                  <c:v>46215138</c:v>
                </c:pt>
                <c:pt idx="3">
                  <c:v>38688118</c:v>
                </c:pt>
                <c:pt idx="4" formatCode="#,##0">
                  <c:v>38407450</c:v>
                </c:pt>
                <c:pt idx="5">
                  <c:v>63540774</c:v>
                </c:pt>
                <c:pt idx="6">
                  <c:v>69149077</c:v>
                </c:pt>
                <c:pt idx="7">
                  <c:v>96553758</c:v>
                </c:pt>
                <c:pt idx="8">
                  <c:v>166381049</c:v>
                </c:pt>
                <c:pt idx="9">
                  <c:v>89224890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53280"/>
        <c:axId val="24766720"/>
      </c:lineChart>
      <c:catAx>
        <c:axId val="22871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4765184"/>
        <c:crosses val="autoZero"/>
        <c:auto val="1"/>
        <c:lblAlgn val="ctr"/>
        <c:lblOffset val="100"/>
        <c:noMultiLvlLbl val="0"/>
      </c:catAx>
      <c:valAx>
        <c:axId val="247651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en-US"/>
          </a:p>
        </c:txPr>
        <c:crossAx val="22871040"/>
        <c:crosses val="autoZero"/>
        <c:crossBetween val="between"/>
      </c:valAx>
      <c:valAx>
        <c:axId val="24766720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22753280"/>
        <c:crosses val="max"/>
        <c:crossBetween val="between"/>
      </c:valAx>
      <c:catAx>
        <c:axId val="2275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2476672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0.7037</cdr:x>
      <cdr:y>0.43774</cdr:y>
    </cdr:from>
    <cdr:to>
      <cdr:x>0.7037</cdr:x>
      <cdr:y>0.48825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791200" y="1981200"/>
          <a:ext cx="0" cy="228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7FFFA3-4947-40B3-A34E-E388B17F5A9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6D8216-948E-4A1B-8BAF-BCF316907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Official name is Drinking Water Infrastructure Needs</a:t>
            </a:r>
            <a:r>
              <a:rPr lang="en-US" baseline="0" dirty="0" smtClean="0"/>
              <a:t> Survey and Assessment (DWINSA).  Sometimes I’ll fall into calling it “the survey”.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2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our</a:t>
            </a:r>
            <a:r>
              <a:rPr lang="en-US" baseline="0" dirty="0" smtClean="0"/>
              <a:t> percentage</a:t>
            </a:r>
            <a:r>
              <a:rPr lang="en-US" dirty="0" smtClean="0"/>
              <a:t> had stayed at 2.55 percent, we would have received from EPA over $3 million more per year since 2011 to loan to Washington’s public water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8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7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80 percent of projects are inventory “</a:t>
            </a:r>
            <a:r>
              <a:rPr lang="en-US" dirty="0" err="1" smtClean="0"/>
              <a:t>gimmies</a:t>
            </a:r>
            <a:r>
              <a:rPr lang="en-US" dirty="0" smtClean="0"/>
              <a:t>”.  Our priority will be to ensure we document all your inventory.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D8216-948E-4A1B-8BAF-BCF316907A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263336"/>
            <a:ext cx="1219200" cy="1603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1328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85800"/>
            <a:ext cx="1771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logo-comm_color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25963"/>
            <a:ext cx="18049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5105400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9479"/>
          <a:stretch/>
        </p:blipFill>
        <p:spPr>
          <a:xfrm flipH="1">
            <a:off x="4927189" y="5261050"/>
            <a:ext cx="1628001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79" y="5258002"/>
            <a:ext cx="1371600" cy="16032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8002"/>
            <a:ext cx="1877568" cy="16032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52" y="5261050"/>
            <a:ext cx="1450848" cy="160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532"/>
          <a:stretch/>
        </p:blipFill>
        <p:spPr>
          <a:xfrm>
            <a:off x="3237879" y="5257800"/>
            <a:ext cx="188754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7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6826"/>
            <a:ext cx="8728364" cy="188926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0"/>
                  <a:lumOff val="100000"/>
                </a:schemeClr>
              </a:gs>
              <a:gs pos="68000">
                <a:srgbClr val="5E9AC2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7" y="6200721"/>
            <a:ext cx="1348706" cy="5965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15844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28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rgbClr val="13288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3288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3288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3288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3288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ige.Igoe@doh.wa.gov" TargetMode="External"/><Relationship Id="rId4" Type="http://schemas.openxmlformats.org/officeDocument/2006/relationships/hyperlink" Target="mailto:Scott.Torpie@doh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4000" dirty="0" smtClean="0"/>
              <a:t>An Introduction to the 2015 Needs Assessment and Survey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600" dirty="0" smtClean="0"/>
              <a:t>Paige Igoe</a:t>
            </a:r>
            <a:br>
              <a:rPr lang="en-US" sz="3600" dirty="0" smtClean="0"/>
            </a:br>
            <a:r>
              <a:rPr lang="en-US" sz="2200" dirty="0" smtClean="0"/>
              <a:t>Washington </a:t>
            </a:r>
            <a:r>
              <a:rPr lang="en-US" sz="2200" dirty="0"/>
              <a:t>State </a:t>
            </a:r>
            <a:r>
              <a:rPr lang="en-US" sz="2200" dirty="0" smtClean="0"/>
              <a:t>Office of Drinking Water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67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Project Information Needed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0505"/>
              </p:ext>
            </p:extLst>
          </p:nvPr>
        </p:nvGraphicFramePr>
        <p:xfrm>
          <a:off x="457200" y="1524000"/>
          <a:ext cx="8229600" cy="335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8070"/>
                <a:gridCol w="4501530"/>
              </a:tblGrid>
              <a:tr h="272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 projects planned through 2035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 projects identified in 2011 Needs </a:t>
                      </a:r>
                      <a:r>
                        <a:rPr lang="en-US" sz="1200" dirty="0" smtClean="0">
                          <a:effectLst/>
                        </a:rPr>
                        <a:t>Assessment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See 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 end of presentation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3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Pipeline replacement program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 and size of pipe; phasing (if appropriate).  Provide documentation of </a:t>
                      </a:r>
                      <a:r>
                        <a:rPr lang="en-US" sz="1200" dirty="0" smtClean="0">
                          <a:effectLst/>
                        </a:rPr>
                        <a:t>need; </a:t>
                      </a:r>
                      <a:r>
                        <a:rPr lang="en-US" sz="1200" dirty="0">
                          <a:effectLst/>
                        </a:rPr>
                        <a:t>include cost estimate and estimate date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6804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or replacement source, ASR project, reservoir, booster pump station, pumps, or treatment (complete or chemical injection)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Project need cannot be to primarily driven by growth or provision of fire flow.  Provide documentation of </a:t>
                      </a:r>
                      <a:r>
                        <a:rPr lang="en-US" sz="1200" dirty="0" smtClean="0">
                          <a:effectLst/>
                        </a:rPr>
                        <a:t>need; </a:t>
                      </a:r>
                      <a:r>
                        <a:rPr lang="en-US" sz="1200" dirty="0">
                          <a:effectLst/>
                        </a:rPr>
                        <a:t>include cost estimate and estimate date.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Membrane replacement or filter media replacement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Rated capacity (MGD) of membrane plant and replacement frequency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Upgrade to existing treatment plant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treatment element (e.g., add UV or corrosion control) to an existing treatment process.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 of new treatment (no treatment exists at present)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Example:  adding disinfection or fluoridation treatment; rated treatment capacity (MGD)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emergency power facilities (no emergency power exists at present)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Rated kW per new unit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7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of 2011 Needs Survey Spreadsheet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9" t="21094" r="2501" b="9923"/>
          <a:stretch/>
        </p:blipFill>
        <p:spPr bwMode="auto">
          <a:xfrm>
            <a:off x="152399" y="914400"/>
            <a:ext cx="889015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King County Utilities Selected for 2015 Survey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228547"/>
              </p:ext>
            </p:extLst>
          </p:nvPr>
        </p:nvGraphicFramePr>
        <p:xfrm>
          <a:off x="457200" y="1351280"/>
          <a:ext cx="82296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447800"/>
                <a:gridCol w="2667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Utility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</a:t>
                      </a:r>
                      <a:r>
                        <a:rPr lang="en-US" baseline="0" dirty="0" smtClean="0"/>
                        <a:t> in 2011 Survey?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</a:t>
                      </a:r>
                      <a:r>
                        <a:rPr lang="en-US" baseline="0" dirty="0" smtClean="0"/>
                        <a:t> in 2011 Survey?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Bellevue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Northshore Utility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Cascade Water Alliance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Pacific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Cedar River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Redmond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Duvall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Renton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Highline WD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Sammamish Plateau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Issaquah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Seattle</a:t>
                      </a:r>
                      <a:r>
                        <a:rPr lang="en-US" b="1" baseline="0" dirty="0" smtClean="0"/>
                        <a:t> Public Utilities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Lakehaven</a:t>
                      </a:r>
                      <a:r>
                        <a:rPr lang="en-US" b="1" dirty="0" smtClean="0"/>
                        <a:t> Utility</a:t>
                      </a:r>
                      <a:r>
                        <a:rPr lang="en-US" b="1" baseline="0" dirty="0" smtClean="0"/>
                        <a:t>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Skyway W&amp;S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 City</a:t>
                      </a:r>
                      <a:r>
                        <a:rPr lang="en-US" b="1" baseline="0" dirty="0" smtClean="0"/>
                        <a:t> WD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Soos</a:t>
                      </a:r>
                      <a:r>
                        <a:rPr lang="en-US" b="1" baseline="0" dirty="0" smtClean="0"/>
                        <a:t> Creek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Point of Contact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47484"/>
              </p:ext>
            </p:extLst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752600"/>
                <a:gridCol w="22860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 of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</a:t>
                      </a:r>
                      <a:r>
                        <a:rPr lang="en-US" baseline="0" dirty="0" smtClean="0"/>
                        <a:t> of Contact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Bellevue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Doug 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Northshore Utility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Fanny Yee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Cascade Water Alliance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Chuck</a:t>
                      </a:r>
                      <a:r>
                        <a:rPr lang="en-US" baseline="0" dirty="0" smtClean="0"/>
                        <a:t> Clarke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Pacific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 </a:t>
                      </a:r>
                      <a:r>
                        <a:rPr lang="en-US" dirty="0" err="1" smtClean="0"/>
                        <a:t>Schunke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Cedar River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Ron </a:t>
                      </a:r>
                      <a:r>
                        <a:rPr lang="en-US" dirty="0" err="1" smtClean="0"/>
                        <a:t>Sheadel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Redmond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Jeff Thompson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Duvall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Leniszewski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Renton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Abdoul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Gafour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JD</a:t>
                      </a:r>
                      <a:r>
                        <a:rPr lang="en-US" baseline="0" dirty="0" smtClean="0"/>
                        <a:t> Wilson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Highline WD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</a:t>
                      </a:r>
                      <a:r>
                        <a:rPr lang="en-US" baseline="0" dirty="0" smtClean="0"/>
                        <a:t> Everett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Sammamish Plateau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Jay Krauss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Issaquah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Bret Heath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Seattle</a:t>
                      </a:r>
                      <a:r>
                        <a:rPr lang="en-US" b="1" baseline="0" dirty="0" smtClean="0"/>
                        <a:t> Public Utilities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Kersnar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Lakehaven</a:t>
                      </a:r>
                      <a:r>
                        <a:rPr lang="en-US" b="1" dirty="0" smtClean="0"/>
                        <a:t> Utility</a:t>
                      </a:r>
                      <a:r>
                        <a:rPr lang="en-US" b="1" baseline="0" dirty="0" smtClean="0"/>
                        <a:t> District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Bowman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Skyway W&amp;S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Cynthia Lamothe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North City</a:t>
                      </a:r>
                      <a:r>
                        <a:rPr lang="en-US" b="1" baseline="0" dirty="0" smtClean="0"/>
                        <a:t> WD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Diane Pottinger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Soos</a:t>
                      </a:r>
                      <a:r>
                        <a:rPr lang="en-US" b="1" baseline="0" dirty="0" smtClean="0"/>
                        <a:t> Creek WSD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Ron Speer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08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537617" cy="3609640"/>
          </a:xfrm>
        </p:spPr>
      </p:pic>
      <p:sp>
        <p:nvSpPr>
          <p:cNvPr id="7" name="TextBox 6"/>
          <p:cNvSpPr txBox="1"/>
          <p:nvPr/>
        </p:nvSpPr>
        <p:spPr>
          <a:xfrm>
            <a:off x="457200" y="1964376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CONTACTS: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Scott Torpie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Needs Assessment Coordinator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Phone: (360) 236-3131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Email: </a:t>
            </a:r>
            <a:r>
              <a:rPr lang="en-US" sz="2000" dirty="0" smtClean="0">
                <a:solidFill>
                  <a:schemeClr val="tx2"/>
                </a:solidFill>
                <a:hlinkClick r:id="rId4"/>
              </a:rPr>
              <a:t>Scott.Torpie@doh.wa.gov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>
                <a:solidFill>
                  <a:schemeClr val="tx2"/>
                </a:solidFill>
              </a:rPr>
              <a:t>Paige Igoe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King County Regional Engineer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Phone: (253) 395-6764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Email: </a:t>
            </a:r>
            <a:r>
              <a:rPr lang="en-US" sz="2000" dirty="0" smtClean="0">
                <a:solidFill>
                  <a:schemeClr val="tx2"/>
                </a:solidFill>
                <a:hlinkClick r:id="rId5"/>
              </a:rPr>
              <a:t>Paige.Igoe@doh.wa.gov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Needs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20-year forecast of capital investment needs</a:t>
            </a:r>
          </a:p>
          <a:p>
            <a:r>
              <a:rPr lang="en-US" sz="3500" dirty="0" smtClean="0"/>
              <a:t>Required by Congress every four years.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Includes all 11 large utilities ( over 100,000 population)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Includes 44 medium-sized utilities (3,300 to 100,000 population)</a:t>
            </a:r>
          </a:p>
          <a:p>
            <a:r>
              <a:rPr lang="en-US" sz="3500" dirty="0" smtClean="0"/>
              <a:t>Framework:</a:t>
            </a:r>
            <a:endParaRPr lang="en-US" sz="3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Project-by-project bottom-up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Statistically </a:t>
            </a:r>
            <a:r>
              <a:rPr lang="en-US" dirty="0" smtClean="0"/>
              <a:t>valid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igorous </a:t>
            </a:r>
            <a:r>
              <a:rPr lang="en-US" dirty="0"/>
              <a:t>documentation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3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Utilities?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annual DWSRF allotment will </a:t>
            </a:r>
            <a:r>
              <a:rPr lang="en-US" sz="3200" dirty="0"/>
              <a:t>be determined by </a:t>
            </a:r>
            <a:r>
              <a:rPr lang="en-US" sz="3200" dirty="0" smtClean="0"/>
              <a:t>the Needs </a:t>
            </a:r>
            <a:r>
              <a:rPr lang="en-US" sz="3200" dirty="0" smtClean="0"/>
              <a:t>Assessment</a:t>
            </a:r>
            <a:endParaRPr lang="en-US" sz="3200" dirty="0" smtClean="0"/>
          </a:p>
          <a:p>
            <a:r>
              <a:rPr lang="en-US" sz="3200" dirty="0" smtClean="0"/>
              <a:t>Small </a:t>
            </a:r>
            <a:r>
              <a:rPr lang="en-US" sz="3200" dirty="0"/>
              <a:t>change in </a:t>
            </a:r>
            <a:r>
              <a:rPr lang="en-US" sz="3200" dirty="0" smtClean="0"/>
              <a:t>national share makes </a:t>
            </a:r>
            <a:r>
              <a:rPr lang="en-US" sz="3200" dirty="0"/>
              <a:t>a </a:t>
            </a:r>
            <a:r>
              <a:rPr lang="en-US" sz="3200" dirty="0" smtClean="0"/>
              <a:t>big </a:t>
            </a:r>
            <a:r>
              <a:rPr lang="en-US" sz="3200" dirty="0"/>
              <a:t>difference </a:t>
            </a:r>
            <a:r>
              <a:rPr lang="en-US" sz="3200" dirty="0" smtClean="0"/>
              <a:t>in the annual DWSRF </a:t>
            </a:r>
            <a:r>
              <a:rPr lang="en-US" sz="3200" dirty="0" smtClean="0"/>
              <a:t>allotment</a:t>
            </a:r>
            <a:endParaRPr lang="en-US" sz="3200" dirty="0" smtClean="0"/>
          </a:p>
          <a:p>
            <a:r>
              <a:rPr lang="en-US" sz="3200" dirty="0" smtClean="0"/>
              <a:t>Recent Needs Assessment results: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2007:  2.55 percent of national need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2011:  2.33 percent of national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DWSRF Appropriation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97556"/>
              </p:ext>
            </p:extLst>
          </p:nvPr>
        </p:nvGraphicFramePr>
        <p:xfrm>
          <a:off x="-914400" y="1219200"/>
          <a:ext cx="10058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50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DWSRF Loans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2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162800" y="41910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We </a:t>
            </a:r>
            <a:r>
              <a:rPr lang="en-US" sz="3800" dirty="0"/>
              <a:t>may “set aside” </a:t>
            </a:r>
            <a:r>
              <a:rPr lang="en-US" sz="3800" dirty="0" smtClean="0"/>
              <a:t>some of </a:t>
            </a:r>
            <a:r>
              <a:rPr lang="en-US" sz="3800" dirty="0"/>
              <a:t>our annual </a:t>
            </a:r>
            <a:r>
              <a:rPr lang="en-US" sz="3800" dirty="0" smtClean="0"/>
              <a:t>SRF allotment for important activities: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 smtClean="0"/>
              <a:t>Provide source </a:t>
            </a:r>
            <a:r>
              <a:rPr lang="en-US" sz="3500" dirty="0"/>
              <a:t>water protection mapping and data </a:t>
            </a:r>
            <a:r>
              <a:rPr lang="en-US" sz="3500" dirty="0" smtClean="0"/>
              <a:t>storage</a:t>
            </a:r>
            <a:endParaRPr lang="en-US" sz="3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/>
              <a:t>Fund our source water protection, </a:t>
            </a:r>
            <a:r>
              <a:rPr lang="en-US" sz="3500" dirty="0" smtClean="0"/>
              <a:t>preconstruction</a:t>
            </a:r>
            <a:r>
              <a:rPr lang="en-US" sz="3500" dirty="0"/>
              <a:t>, and consolidation/feasibility study grant </a:t>
            </a:r>
            <a:r>
              <a:rPr lang="en-US" sz="3500" dirty="0" smtClean="0"/>
              <a:t>programs</a:t>
            </a:r>
            <a:endParaRPr lang="en-US" sz="3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/>
              <a:t>Pay third-party technical assistance </a:t>
            </a:r>
            <a:r>
              <a:rPr lang="en-US" sz="3500" dirty="0" smtClean="0"/>
              <a:t>contractors</a:t>
            </a:r>
            <a:endParaRPr lang="en-US" sz="3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/>
              <a:t>Fund our treatment optimization </a:t>
            </a:r>
            <a:r>
              <a:rPr lang="en-US" sz="3500" dirty="0" smtClean="0"/>
              <a:t>program</a:t>
            </a:r>
            <a:endParaRPr lang="en-US" sz="3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dirty="0" smtClean="0"/>
              <a:t>Subsidize </a:t>
            </a:r>
            <a:r>
              <a:rPr lang="en-US" sz="3500" dirty="0"/>
              <a:t>the cost of </a:t>
            </a:r>
            <a:r>
              <a:rPr lang="en-US" sz="3500" dirty="0" smtClean="0"/>
              <a:t>LHJ surveys</a:t>
            </a:r>
            <a:r>
              <a:rPr lang="en-US" sz="3500" dirty="0"/>
              <a:t>, technical assistance, special purpose investigations, emergency </a:t>
            </a:r>
            <a:r>
              <a:rPr lang="en-US" sz="3500" dirty="0" smtClean="0"/>
              <a:t>response to </a:t>
            </a:r>
            <a:r>
              <a:rPr lang="en-US" sz="3500" dirty="0" smtClean="0"/>
              <a:t>purveyors</a:t>
            </a:r>
            <a:endParaRPr lang="en-US" sz="35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75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Schedule utilities into three groups: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April – May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June – July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August – September</a:t>
            </a:r>
          </a:p>
          <a:p>
            <a:pPr lvl="0"/>
            <a:r>
              <a:rPr lang="en-US" sz="3200" dirty="0"/>
              <a:t>Assign </a:t>
            </a:r>
            <a:r>
              <a:rPr lang="en-US" sz="3200" dirty="0" smtClean="0"/>
              <a:t>an ODW main point-of-contact </a:t>
            </a:r>
            <a:r>
              <a:rPr lang="en-US" sz="3200" dirty="0"/>
              <a:t>to work with each water </a:t>
            </a:r>
            <a:r>
              <a:rPr lang="en-US" sz="3200" dirty="0" smtClean="0"/>
              <a:t>utility</a:t>
            </a:r>
            <a:endParaRPr lang="en-US" sz="3200" dirty="0"/>
          </a:p>
          <a:p>
            <a:pPr lvl="0"/>
            <a:r>
              <a:rPr lang="en-US" sz="3200" dirty="0"/>
              <a:t>Communicate by phone and in writing with each water utility, and request the utility assemble </a:t>
            </a:r>
            <a:r>
              <a:rPr lang="en-US" sz="3200" dirty="0" smtClean="0"/>
              <a:t>their </a:t>
            </a:r>
            <a:r>
              <a:rPr lang="en-US" sz="3200" dirty="0" smtClean="0"/>
              <a:t>records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00" dirty="0"/>
              <a:t>Meet at the utility and </a:t>
            </a:r>
            <a:r>
              <a:rPr lang="en-US" sz="3200" dirty="0" smtClean="0"/>
              <a:t>review/collect </a:t>
            </a:r>
            <a:r>
              <a:rPr lang="en-US" sz="3200" dirty="0"/>
              <a:t>inventory and project </a:t>
            </a:r>
            <a:r>
              <a:rPr lang="en-US" sz="3200" dirty="0" smtClean="0"/>
              <a:t>information</a:t>
            </a:r>
            <a:endParaRPr lang="en-US" sz="3200" dirty="0"/>
          </a:p>
          <a:p>
            <a:pPr lvl="0"/>
            <a:r>
              <a:rPr lang="en-US" sz="3200" dirty="0"/>
              <a:t>Update 2011 Needs Assessment survey information (for systems that </a:t>
            </a:r>
            <a:r>
              <a:rPr lang="en-US" sz="3200" dirty="0" smtClean="0"/>
              <a:t>participated in 2011)</a:t>
            </a:r>
            <a:endParaRPr lang="en-US" sz="3200" dirty="0"/>
          </a:p>
          <a:p>
            <a:pPr lvl="0"/>
            <a:r>
              <a:rPr lang="en-US" sz="3200" dirty="0"/>
              <a:t>Assemble inventory and project information, confirm with the utility, and submit to </a:t>
            </a:r>
            <a:r>
              <a:rPr lang="en-US" sz="3200" dirty="0" smtClean="0"/>
              <a:t>EPA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 smtClean="0"/>
              <a:t>All information must be to EPA by Nov 31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; </a:t>
            </a:r>
            <a:r>
              <a:rPr lang="en-US" sz="3200" dirty="0" smtClean="0"/>
              <a:t> Internal deadline for information will be sooner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Information Needed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30413"/>
              </p:ext>
            </p:extLst>
          </p:nvPr>
        </p:nvGraphicFramePr>
        <p:xfrm>
          <a:off x="533400" y="1600200"/>
          <a:ext cx="7772400" cy="4025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/>
                <a:gridCol w="3962400"/>
              </a:tblGrid>
              <a:tr h="227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Inventory of Existing Infrastructure</a:t>
                      </a:r>
                      <a:r>
                        <a:rPr lang="en-US" sz="1200" baseline="30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and transmission mains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 (feet) broken down by size (pipe diameter)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Reservoirs (raw water storage and finished water storage)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Elevated (stored volume is above the ground) or Ground-level (bottom of tank is in contact with the ground); and volume of each reservoir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Hydropneumatic (pressurized) storage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Volume of each tank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Well or spring (each source)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production capacity (MGD) of each source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Well or spring pump (each pump)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capacity (MGD) of each source pump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ASR well (each well)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withdrawal capacity (MGD) of each well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Raw water source pump (each pump)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production capacity (MGD) of each source pump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Booster pump station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capacity of each station (MGD)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Customer service connections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broken down by size (diameter)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Customer service meters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broken down by size (diameter)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Emergency power (gen sets)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Rated kW of each unit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Backflow valves owned by the utility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broken down by size (diameter)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Distribution system control valves (PRVs)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broken down by size (diameter)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Treatment – complete system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Rated treatment capacity (MGD) of each treatment plant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Treatment – limited to chemical injection (e.g., disinfection, fluoridation)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Rated treatment capacity (MGD) of each treatment system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SCADA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Yes, utility has SCADA; or No, utility doesn’t have SCADA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8674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1.  Includes </a:t>
            </a:r>
            <a:r>
              <a:rPr lang="en-US" sz="1400" dirty="0"/>
              <a:t>any component under construction since 01/01/2015 but not yet in service.</a:t>
            </a:r>
          </a:p>
        </p:txBody>
      </p:sp>
    </p:spTree>
    <p:extLst>
      <p:ext uri="{BB962C8B-B14F-4D97-AF65-F5344CB8AC3E}">
        <p14:creationId xmlns:p14="http://schemas.microsoft.com/office/powerpoint/2010/main" val="24527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y for Success 0213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Strategy for Success 021315</Template>
  <TotalTime>557</TotalTime>
  <Words>1020</Words>
  <Application>Microsoft Office PowerPoint</Application>
  <PresentationFormat>On-screen Show (4:3)</PresentationFormat>
  <Paragraphs>196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Strategy for Success 021315</vt:lpstr>
      <vt:lpstr>   An Introduction to the 2015 Needs Assessment and Survey  Paige Igoe Washington State Office of Drinking Water</vt:lpstr>
      <vt:lpstr>What is the Needs Assessment?</vt:lpstr>
      <vt:lpstr>Why is it Important to Utilities?</vt:lpstr>
      <vt:lpstr>DWSRF Appropriation</vt:lpstr>
      <vt:lpstr>DWSRF Loans </vt:lpstr>
      <vt:lpstr>Why is it Important to Us?</vt:lpstr>
      <vt:lpstr>Strategy</vt:lpstr>
      <vt:lpstr>Strategy </vt:lpstr>
      <vt:lpstr>Inventory Information Needed</vt:lpstr>
      <vt:lpstr>Project Information Needed</vt:lpstr>
      <vt:lpstr>Example of 2011 Needs Survey Spreadsheet</vt:lpstr>
      <vt:lpstr>King County Utilities Selected for 2015 Survey</vt:lpstr>
      <vt:lpstr>Utility Point of Contact</vt:lpstr>
      <vt:lpstr>Questions?</vt:lpstr>
    </vt:vector>
  </TitlesOfParts>
  <Company>Washington State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Needs Assessment Our Strategy for Success  Scott Torpie Washington State Office of Drinking Water</dc:title>
  <dc:creator>hdadmin</dc:creator>
  <cp:lastModifiedBy>Igoe, Paige S  (DOH)</cp:lastModifiedBy>
  <cp:revision>19</cp:revision>
  <cp:lastPrinted>2015-03-05T00:52:42Z</cp:lastPrinted>
  <dcterms:created xsi:type="dcterms:W3CDTF">2015-02-13T21:03:35Z</dcterms:created>
  <dcterms:modified xsi:type="dcterms:W3CDTF">2015-03-05T00:57:06Z</dcterms:modified>
</cp:coreProperties>
</file>