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59" r:id="rId4"/>
    <p:sldId id="258" r:id="rId5"/>
    <p:sldId id="257" r:id="rId6"/>
    <p:sldId id="264" r:id="rId7"/>
    <p:sldId id="265" r:id="rId8"/>
    <p:sldId id="266" r:id="rId9"/>
    <p:sldId id="269" r:id="rId10"/>
    <p:sldId id="268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93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108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741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597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082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392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470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418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618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116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625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D6E0-66D7-4BB7-A4A6-3BE2E63C5278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1A303-11C9-45B9-9FDD-35C052844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981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ss.freeman@mercegov.org" TargetMode="External"/><Relationship Id="rId2" Type="http://schemas.openxmlformats.org/officeDocument/2006/relationships/hyperlink" Target="mailto:jennifer.franklin@mercergov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rfreeman\Desktop\E_coli\Images\Readerboard_Video.MOV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media" Target="file:///C:\Users\rfreeman\Desktop\E_coli\Images\Readerboard_Video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524000" y="3048000"/>
            <a:ext cx="7086600" cy="3200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b="1" dirty="0" smtClean="0"/>
              <a:t>Jennifer Franklin, Emergency Operations Manager</a:t>
            </a:r>
            <a:br>
              <a:rPr lang="en-US" sz="2800" b="1" dirty="0" smtClean="0"/>
            </a:br>
            <a:r>
              <a:rPr lang="en-US" sz="2800" b="1" dirty="0" smtClean="0"/>
              <a:t>	</a:t>
            </a:r>
            <a:r>
              <a:rPr lang="en-US" sz="2800" b="1" dirty="0" smtClean="0">
                <a:hlinkClick r:id="rId2"/>
              </a:rPr>
              <a:t>jennifer.franklin@mercergov.org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Ross Freeman, Communications Manager</a:t>
            </a:r>
            <a:br>
              <a:rPr lang="en-US" sz="2800" b="1" dirty="0" smtClean="0"/>
            </a:br>
            <a:r>
              <a:rPr lang="en-US" sz="2800" b="1" dirty="0" smtClean="0"/>
              <a:t>	</a:t>
            </a:r>
            <a:r>
              <a:rPr lang="en-US" sz="2800" b="1" dirty="0" smtClean="0">
                <a:hlinkClick r:id="rId3"/>
              </a:rPr>
              <a:t>ross.freeman@mercegov.org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i="1" dirty="0" smtClean="0"/>
              <a:t>SPU Operating Board </a:t>
            </a:r>
            <a:r>
              <a:rPr lang="en-US" sz="2800" b="1" i="1" dirty="0" err="1" smtClean="0"/>
              <a:t>Mtg</a:t>
            </a:r>
            <a:r>
              <a:rPr lang="en-US" sz="2800" b="1" i="1" dirty="0" smtClean="0"/>
              <a:t> </a:t>
            </a:r>
            <a:br>
              <a:rPr lang="en-US" sz="2800" b="1" i="1" dirty="0" smtClean="0"/>
            </a:br>
            <a:r>
              <a:rPr lang="en-US" sz="2800" b="1" i="1" dirty="0" smtClean="0"/>
              <a:t>6 Nov, 2014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45872"/>
            <a:ext cx="86868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</a:t>
            </a:r>
            <a:r>
              <a:rPr lang="en-US" sz="3200" b="1" dirty="0" smtClean="0">
                <a:solidFill>
                  <a:schemeClr val="bg1"/>
                </a:solidFill>
              </a:rPr>
              <a:t>City of Mercer Island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Boil </a:t>
            </a:r>
            <a:r>
              <a:rPr lang="en-US" sz="3200" b="1" dirty="0" smtClean="0">
                <a:solidFill>
                  <a:schemeClr val="bg1"/>
                </a:solidFill>
              </a:rPr>
              <a:t>Water Advisory </a:t>
            </a:r>
            <a:r>
              <a:rPr lang="en-US" sz="3200" b="1" dirty="0" smtClean="0">
                <a:solidFill>
                  <a:schemeClr val="bg1"/>
                </a:solidFill>
              </a:rPr>
              <a:t>Event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Water_glass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762000" y="4495800"/>
            <a:ext cx="1761781" cy="1543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 descr="cmi seal-300dp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579" y="181945"/>
            <a:ext cx="1524000" cy="152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8171" y="1752600"/>
            <a:ext cx="3581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In effect: Sept 27 – Oct 8, 2014</a:t>
            </a:r>
            <a:endParaRPr lang="en-US" b="1" i="1" dirty="0"/>
          </a:p>
        </p:txBody>
      </p:sp>
    </p:spTree>
    <p:extLst>
      <p:ext uri="{BB962C8B-B14F-4D97-AF65-F5344CB8AC3E}">
        <p14:creationId xmlns="" xmlns:p14="http://schemas.microsoft.com/office/powerpoint/2010/main" val="19167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45872"/>
            <a:ext cx="8686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Boil Water Advisory Event - #14-3872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mi seal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376" y="242930"/>
            <a:ext cx="1041142" cy="1041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1143000"/>
            <a:ext cx="3581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Notification and Media</a:t>
            </a:r>
            <a:endParaRPr lang="en-US" sz="24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LATE-INCIDENT</a:t>
            </a:r>
          </a:p>
          <a:p>
            <a:r>
              <a:rPr lang="en-US" dirty="0" smtClean="0"/>
              <a:t>Prepare FAQ’s, and “What to do when”</a:t>
            </a:r>
          </a:p>
          <a:p>
            <a:r>
              <a:rPr lang="en-US" dirty="0" smtClean="0"/>
              <a:t>Plan for proactive good news stories (vols, staff)</a:t>
            </a:r>
          </a:p>
          <a:p>
            <a:r>
              <a:rPr lang="en-US" dirty="0" smtClean="0"/>
              <a:t>Recovery plan, public reassurance</a:t>
            </a:r>
          </a:p>
          <a:p>
            <a:r>
              <a:rPr lang="en-US" dirty="0" smtClean="0"/>
              <a:t>Plan for questions about legal and $$ </a:t>
            </a:r>
          </a:p>
          <a:p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half" idx="2"/>
          </p:nvPr>
        </p:nvSpPr>
        <p:spPr>
          <a:xfrm>
            <a:off x="4294359" y="1846906"/>
            <a:ext cx="4697241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Challenges &amp; Considerations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Tough to assemble all needed guidance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Find most interested media contacts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Dine Local Campaign promo; Loans; Restaurant map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City Attorney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648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45872"/>
            <a:ext cx="8686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Boil Water Advisory Event - #14-3872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mi seal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376" y="242930"/>
            <a:ext cx="1041142" cy="1041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1143000"/>
            <a:ext cx="3581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Notification and Media</a:t>
            </a:r>
            <a:endParaRPr lang="en-US" sz="2400" b="1" dirty="0"/>
          </a:p>
        </p:txBody>
      </p:sp>
      <p:pic>
        <p:nvPicPr>
          <p:cNvPr id="21507" name="Picture 3" descr="C:\Users\rfreeman\Desktop\E_coli\Images\MI-Reporter_cl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860799" cy="2895600"/>
          </a:xfrm>
          <a:prstGeom prst="rect">
            <a:avLst/>
          </a:prstGeom>
          <a:noFill/>
        </p:spPr>
      </p:pic>
      <p:pic>
        <p:nvPicPr>
          <p:cNvPr id="12" name="Picture 11" descr="KOMO_TV-Clip_Jennif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828800"/>
            <a:ext cx="3424238" cy="2906681"/>
          </a:xfrm>
          <a:prstGeom prst="rect">
            <a:avLst/>
          </a:prstGeom>
        </p:spPr>
      </p:pic>
      <p:pic>
        <p:nvPicPr>
          <p:cNvPr id="13" name="Picture 4" descr="S:\EMAC\Boil Water Advisory\photos\IMG_38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80795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rfreeman\Desktop\E_coli\Images\Komo-Tv_Cafe_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286000"/>
            <a:ext cx="4292600" cy="3536998"/>
          </a:xfrm>
          <a:prstGeom prst="rect">
            <a:avLst/>
          </a:prstGeom>
          <a:noFill/>
        </p:spPr>
      </p:pic>
      <p:pic>
        <p:nvPicPr>
          <p:cNvPr id="11" name="Picture 10" descr="Komo_TV_Cli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2590800"/>
            <a:ext cx="4586287" cy="3765070"/>
          </a:xfrm>
          <a:prstGeom prst="rect">
            <a:avLst/>
          </a:prstGeom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505200"/>
            <a:ext cx="3886200" cy="264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 descr="C:\Users\rfreeman\Desktop\E_coli\Images\Newscrew_7a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276600"/>
            <a:ext cx="3475678" cy="3457576"/>
          </a:xfrm>
          <a:prstGeom prst="rect">
            <a:avLst/>
          </a:prstGeom>
          <a:noFill/>
        </p:spPr>
      </p:pic>
      <p:pic>
        <p:nvPicPr>
          <p:cNvPr id="21506" name="Picture 2" descr="C:\Users\rfreeman\Desktop\E_coli\Images\Times_cli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1676400"/>
            <a:ext cx="371475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48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EMAC\Boil Water Advisory\photos\IMG_3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94" t="10168"/>
          <a:stretch>
            <a:fillRect/>
          </a:stretch>
        </p:blipFill>
        <p:spPr bwMode="auto">
          <a:xfrm>
            <a:off x="685800" y="1676400"/>
            <a:ext cx="4648200" cy="4039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45872"/>
            <a:ext cx="8686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Boil Water Advisory Event - #14-3872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mi seal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376" y="242930"/>
            <a:ext cx="1041142" cy="1041142"/>
          </a:xfrm>
          <a:prstGeom prst="rect">
            <a:avLst/>
          </a:prstGeom>
        </p:spPr>
      </p:pic>
      <p:pic>
        <p:nvPicPr>
          <p:cNvPr id="7" name="Picture 6" descr="DineMercerIsland_Mini_N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905000"/>
            <a:ext cx="2861656" cy="3703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64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1"/>
            <a:ext cx="8915400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2400" b="1" dirty="0" smtClean="0"/>
              <a:t>  </a:t>
            </a:r>
          </a:p>
          <a:p>
            <a:pPr marL="0" indent="0">
              <a:buNone/>
            </a:pPr>
            <a:r>
              <a:rPr lang="en-US" sz="8000" b="1" dirty="0" smtClean="0"/>
              <a:t> </a:t>
            </a:r>
            <a:r>
              <a:rPr lang="en-US" sz="8000" b="1" dirty="0" smtClean="0"/>
              <a:t>Overview</a:t>
            </a:r>
            <a:endParaRPr lang="en-US" sz="8000" b="1" dirty="0" smtClean="0"/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1.	</a:t>
            </a:r>
            <a:r>
              <a:rPr lang="en-US" sz="4800" b="1" dirty="0" smtClean="0"/>
              <a:t>Objective:  Establishing </a:t>
            </a:r>
            <a:r>
              <a:rPr lang="en-US" sz="4800" b="1" dirty="0" smtClean="0"/>
              <a:t>Incident Command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	</a:t>
            </a:r>
            <a:r>
              <a:rPr lang="en-US" sz="4800" dirty="0" smtClean="0"/>
              <a:t>Have a Clear Command Structure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Know each agency’s decision-making authority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Proclamation signed – WAMAS or RCF for MOU’s with other agencies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Use other agencies to assist – JIC/Operations/EOC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Clear Planning Clock and contact info. for all players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IAP brief out in the beginning of Operational Period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Conference Call 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Press Release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Press Conference (when needed)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SITREP provided at the end of the operational period.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Documentation – 214 forms, photos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Follow your Plan – EOC procedures and job duties checklist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Redundancy in positions – Other EM’s know how to function in your EOC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2.	</a:t>
            </a:r>
            <a:r>
              <a:rPr lang="en-US" sz="4800" b="1" dirty="0" smtClean="0"/>
              <a:t>Objective:  Notifying </a:t>
            </a:r>
            <a:r>
              <a:rPr lang="en-US" sz="4800" b="1" dirty="0" smtClean="0"/>
              <a:t>Public of E. Coli Health Risk / Coordination with </a:t>
            </a:r>
            <a:r>
              <a:rPr lang="en-US" sz="4800" b="1" dirty="0" smtClean="0"/>
              <a:t>Community </a:t>
            </a:r>
            <a:r>
              <a:rPr lang="en-US" sz="4800" b="1" dirty="0" smtClean="0"/>
              <a:t>&amp; Media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b="1" dirty="0" smtClean="0"/>
              <a:t>	3.	</a:t>
            </a:r>
            <a:r>
              <a:rPr lang="en-US" sz="4800" b="1" dirty="0" smtClean="0"/>
              <a:t>Objective:  Developing </a:t>
            </a:r>
            <a:r>
              <a:rPr lang="en-US" sz="4800" b="1" dirty="0" smtClean="0"/>
              <a:t>&amp; Implementing Action Plan 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MIEOC IAP should encompass Maintenance/ DOH / Public Health- Seattle &amp; King County/ MISD / SPU Plan 		The IAP should drive towards end state and show the progression of actions – this is necessary for decision 		makers and PIO.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4.	Coordinating </a:t>
            </a:r>
            <a:r>
              <a:rPr lang="en-US" sz="4800" b="1" dirty="0"/>
              <a:t>Illness </a:t>
            </a:r>
            <a:r>
              <a:rPr lang="en-US" sz="4800" b="1" dirty="0" smtClean="0"/>
              <a:t>Reports </a:t>
            </a: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	</a:t>
            </a:r>
            <a:r>
              <a:rPr lang="en-US" sz="4800" b="1" dirty="0" smtClean="0"/>
              <a:t>	</a:t>
            </a:r>
            <a:r>
              <a:rPr lang="en-US" sz="4800" dirty="0" smtClean="0"/>
              <a:t>Public </a:t>
            </a:r>
            <a:r>
              <a:rPr lang="en-US" sz="4800" dirty="0" smtClean="0"/>
              <a:t>Health Seattle &amp; King County is the </a:t>
            </a:r>
            <a:r>
              <a:rPr lang="en-US" sz="4800" dirty="0" smtClean="0"/>
              <a:t>decision-making </a:t>
            </a:r>
            <a:r>
              <a:rPr lang="en-US" sz="4800" dirty="0" smtClean="0"/>
              <a:t>authority in this </a:t>
            </a:r>
            <a:r>
              <a:rPr lang="en-US" sz="4800" dirty="0" smtClean="0"/>
              <a:t>arena</a:t>
            </a:r>
            <a:endParaRPr lang="en-US" sz="4800" dirty="0"/>
          </a:p>
          <a:p>
            <a:pPr marL="0" indent="0">
              <a:buNone/>
            </a:pPr>
            <a:r>
              <a:rPr lang="en-US" sz="4800" b="1" dirty="0" smtClean="0"/>
              <a:t>	5.	Establishing </a:t>
            </a:r>
            <a:r>
              <a:rPr lang="en-US" sz="4800" b="1" dirty="0"/>
              <a:t>Criteria to lift the </a:t>
            </a:r>
            <a:r>
              <a:rPr lang="en-US" sz="4800" b="1" dirty="0" smtClean="0"/>
              <a:t>Advisory 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</a:rPr>
              <a:t>	</a:t>
            </a:r>
            <a:r>
              <a:rPr lang="en-US" sz="4800" b="1" dirty="0" smtClean="0">
                <a:solidFill>
                  <a:srgbClr val="0070C0"/>
                </a:solidFill>
              </a:rPr>
              <a:t>	</a:t>
            </a:r>
            <a:r>
              <a:rPr lang="en-US" sz="4800" dirty="0" smtClean="0"/>
              <a:t>Clear plan progress and steps in IAP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</a:rPr>
              <a:t>	</a:t>
            </a:r>
            <a:r>
              <a:rPr lang="en-US" sz="4800" b="1" dirty="0" smtClean="0"/>
              <a:t>6.	Lifting Advisory 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	</a:t>
            </a:r>
            <a:r>
              <a:rPr lang="en-US" sz="4800" dirty="0" smtClean="0"/>
              <a:t>Joint messaging with FAQ’s in place for residents, restaurants, medical offices, schools, care centers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	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45872"/>
            <a:ext cx="8686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Boil Water Advisory Event - #14-3872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Water_glass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6705600" y="2209800"/>
            <a:ext cx="1761781" cy="1543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 descr="cmi seal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376" y="242930"/>
            <a:ext cx="1041142" cy="1041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1143000"/>
            <a:ext cx="3581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In effect: Sept 27 – Oct 8, 2014</a:t>
            </a:r>
            <a:endParaRPr lang="en-US" b="1" i="1" dirty="0"/>
          </a:p>
        </p:txBody>
      </p:sp>
    </p:spTree>
    <p:extLst>
      <p:ext uri="{BB962C8B-B14F-4D97-AF65-F5344CB8AC3E}">
        <p14:creationId xmlns="" xmlns:p14="http://schemas.microsoft.com/office/powerpoint/2010/main" val="19167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EMAC\Boil Water Advisory\photos\IMG_387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000"/>
          <a:stretch>
            <a:fillRect/>
          </a:stretch>
        </p:blipFill>
        <p:spPr bwMode="auto">
          <a:xfrm>
            <a:off x="685800" y="1447800"/>
            <a:ext cx="3486151" cy="3886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EMAC\Boil Water Advisory\photos\IMG_2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02" t="19355" b="11290"/>
          <a:stretch>
            <a:fillRect/>
          </a:stretch>
        </p:blipFill>
        <p:spPr bwMode="auto">
          <a:xfrm>
            <a:off x="3733800" y="1828800"/>
            <a:ext cx="32385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45872"/>
            <a:ext cx="8686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Boil Water Advisory Event - #14-3872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mi seal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376" y="242930"/>
            <a:ext cx="1041142" cy="1041142"/>
          </a:xfrm>
          <a:prstGeom prst="rect">
            <a:avLst/>
          </a:prstGeom>
        </p:spPr>
      </p:pic>
      <p:pic>
        <p:nvPicPr>
          <p:cNvPr id="7" name="Picture 4" descr="S:\EMAC\Boil Water Advisory\photos\IMG9583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2743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AutoShape 2" descr="https://scontent-a-sea.xx.fbcdn.net/hphotos-xap1/v/t1.0-9/10672430_1552457851634437_8653000366776425079_n.jpg?oh=8f91ad958ff04b0c0faca69161e81df3&amp;oe=54DF6D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48" name="AutoShape 4" descr="https://scontent-a-sea.xx.fbcdn.net/hphotos-xap1/v/t1.0-9/10672430_1552457851634437_8653000366776425079_n.jpg?oh=8f91ad958ff04b0c0faca69161e81df3&amp;oe=54DF6D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 descr="Heatlh_Ale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4724400"/>
            <a:ext cx="2136350" cy="160020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6149" name="Picture 5" descr="C:\Users\rfreeman\Desktop\E_coli\Images\Water_Fount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191000"/>
            <a:ext cx="1979242" cy="240704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400800" y="2057400"/>
            <a:ext cx="2438400" cy="1524000"/>
            <a:chOff x="1447800" y="533400"/>
            <a:chExt cx="5562600" cy="3810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23750" t="12414" r="24167" b="28540"/>
            <a:stretch>
              <a:fillRect/>
            </a:stretch>
          </p:blipFill>
          <p:spPr bwMode="auto">
            <a:xfrm>
              <a:off x="1447800" y="533400"/>
              <a:ext cx="5562600" cy="3810000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4" name="Picture 2" descr="C:\Users\rfreeman\Desktop\E_coli\Web_Graphics\Website_Template_Latest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39614" y="1286069"/>
              <a:ext cx="4075924" cy="1252498"/>
            </a:xfrm>
            <a:prstGeom prst="rect">
              <a:avLst/>
            </a:prstGeom>
            <a:noFill/>
            <a:ln w="31750">
              <a:solidFill>
                <a:schemeClr val="bg1"/>
              </a:solidFill>
            </a:ln>
          </p:spPr>
        </p:pic>
      </p:grpSp>
      <p:sp>
        <p:nvSpPr>
          <p:cNvPr id="15" name="Rectangle 14"/>
          <p:cNvSpPr/>
          <p:nvPr/>
        </p:nvSpPr>
        <p:spPr>
          <a:xfrm>
            <a:off x="5257800" y="1143000"/>
            <a:ext cx="3581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Managing the Incident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309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EMAC\Boil Water Advisory\photos\WP_20141004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52"/>
          <a:stretch>
            <a:fillRect/>
          </a:stretch>
        </p:blipFill>
        <p:spPr bwMode="auto">
          <a:xfrm>
            <a:off x="381001" y="1237306"/>
            <a:ext cx="4724400" cy="2508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EMAC\Boil Water Advisory\photos\IMG_3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22"/>
          <a:stretch>
            <a:fillRect/>
          </a:stretch>
        </p:blipFill>
        <p:spPr bwMode="auto">
          <a:xfrm>
            <a:off x="5334000" y="1752600"/>
            <a:ext cx="3434131" cy="2388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EMAC\Boil Water Advisory\photos\IMG_3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34"/>
          <a:stretch>
            <a:fillRect/>
          </a:stretch>
        </p:blipFill>
        <p:spPr bwMode="auto">
          <a:xfrm>
            <a:off x="5791200" y="3581400"/>
            <a:ext cx="2508207" cy="3061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:\EMAC\Boil Water Advisory\photos\IMG_3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4810331" cy="2661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445872"/>
            <a:ext cx="8686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Boil Water Advisory Event - #14-3872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cmi seal-300dp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376" y="242930"/>
            <a:ext cx="1041142" cy="10411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57800" y="1143000"/>
            <a:ext cx="3581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Managing the Incident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028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45872"/>
            <a:ext cx="8686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Boil Water Advisory Event - #14-3872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mi seal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376" y="242930"/>
            <a:ext cx="1041142" cy="1041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1143000"/>
            <a:ext cx="3581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Notification and Media</a:t>
            </a:r>
            <a:endParaRPr lang="en-US" sz="24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FIRST ACTIONS</a:t>
            </a:r>
          </a:p>
          <a:p>
            <a:r>
              <a:rPr lang="en-US" dirty="0" smtClean="0"/>
              <a:t>Backbone = “Reverse-911” type system</a:t>
            </a:r>
          </a:p>
          <a:p>
            <a:r>
              <a:rPr lang="en-US" dirty="0" smtClean="0"/>
              <a:t>Press release</a:t>
            </a:r>
          </a:p>
          <a:p>
            <a:r>
              <a:rPr lang="en-US" dirty="0" smtClean="0"/>
              <a:t>Full press conference</a:t>
            </a:r>
          </a:p>
          <a:p>
            <a:r>
              <a:rPr lang="en-US" dirty="0" smtClean="0"/>
              <a:t>Interviews: live TV, radio, and phone</a:t>
            </a:r>
          </a:p>
          <a:p>
            <a:r>
              <a:rPr lang="en-US" dirty="0" smtClean="0"/>
              <a:t>Postering</a:t>
            </a:r>
          </a:p>
          <a:p>
            <a:r>
              <a:rPr lang="en-US" dirty="0" smtClean="0"/>
              <a:t>Public Health closures</a:t>
            </a:r>
          </a:p>
          <a:p>
            <a:r>
              <a:rPr lang="en-US" dirty="0" smtClean="0"/>
              <a:t>Vulnerable pops.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419600" cy="4297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Challenges &amp; Considerations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Not completed, poor performance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Multi-author! Contact info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Ensure space available/EOC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Who’s available &amp; do they have talking points? Elected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Who, where, waterproof?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Staffing, media intrusion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Updated lists? Calls/visits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1219200"/>
            <a:ext cx="32004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A “silent incident” with urgent </a:t>
            </a:r>
          </a:p>
          <a:p>
            <a:pPr algn="ctr"/>
            <a:r>
              <a:rPr lang="en-US" sz="1600" i="1" dirty="0" smtClean="0"/>
              <a:t>outbound communication needs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42648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45872"/>
            <a:ext cx="8686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Boil Water Advisory Event - #14-3872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mi seal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376" y="242930"/>
            <a:ext cx="1041142" cy="1041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1143000"/>
            <a:ext cx="3581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Notification and Media</a:t>
            </a:r>
            <a:endParaRPr lang="en-US" sz="24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FIRST ACTIONS</a:t>
            </a:r>
          </a:p>
          <a:p>
            <a:r>
              <a:rPr lang="en-US" dirty="0" smtClean="0"/>
              <a:t>Social Media</a:t>
            </a:r>
          </a:p>
          <a:p>
            <a:endParaRPr lang="en-US" sz="2400" dirty="0" smtClean="0"/>
          </a:p>
          <a:p>
            <a:r>
              <a:rPr lang="en-US" dirty="0" smtClean="0"/>
              <a:t>City Website</a:t>
            </a:r>
          </a:p>
          <a:p>
            <a:endParaRPr lang="en-US" sz="2400" dirty="0" smtClean="0"/>
          </a:p>
          <a:p>
            <a:r>
              <a:rPr lang="en-US" dirty="0" smtClean="0"/>
              <a:t>Email lists</a:t>
            </a:r>
          </a:p>
          <a:p>
            <a:endParaRPr lang="en-US" sz="2000" dirty="0" smtClean="0"/>
          </a:p>
          <a:p>
            <a:r>
              <a:rPr lang="en-US" dirty="0" smtClean="0"/>
              <a:t>Notifying City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369501" y="1860569"/>
            <a:ext cx="5143114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Challenges &amp; Considerations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Early &amp; often; </a:t>
            </a:r>
            <a:r>
              <a:rPr lang="en-US" dirty="0" smtClean="0"/>
              <a:t>photos</a:t>
            </a:r>
            <a:r>
              <a:rPr lang="en-US" dirty="0" smtClean="0"/>
              <a:t>!; care &amp; feeding; replies; </a:t>
            </a:r>
            <a:r>
              <a:rPr lang="en-US" dirty="0" smtClean="0"/>
              <a:t>NextDoor.com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Quick updates difficult; timestamp; missed deadlines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Many places, many formats; be creative (e.g. utility billing)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All-staff emails; text alerts; City Council</a:t>
            </a:r>
          </a:p>
        </p:txBody>
      </p:sp>
    </p:spTree>
    <p:extLst>
      <p:ext uri="{BB962C8B-B14F-4D97-AF65-F5344CB8AC3E}">
        <p14:creationId xmlns="" xmlns:p14="http://schemas.microsoft.com/office/powerpoint/2010/main" val="42648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45872"/>
            <a:ext cx="8686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Boil Water Advisory Event - #14-3872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mi seal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376" y="242930"/>
            <a:ext cx="1041142" cy="1041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1143000"/>
            <a:ext cx="3581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Notification and Media</a:t>
            </a:r>
            <a:endParaRPr lang="en-US" sz="24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MID-INCIDENT</a:t>
            </a:r>
          </a:p>
          <a:p>
            <a:r>
              <a:rPr lang="en-US" dirty="0" smtClean="0"/>
              <a:t>Ongoing Media</a:t>
            </a:r>
          </a:p>
          <a:p>
            <a:r>
              <a:rPr lang="en-US" dirty="0" smtClean="0"/>
              <a:t>Council Briefing</a:t>
            </a:r>
          </a:p>
          <a:p>
            <a:endParaRPr lang="en-US" b="1" dirty="0" smtClean="0"/>
          </a:p>
          <a:p>
            <a:endParaRPr lang="en-US" sz="1800" b="1" dirty="0" smtClean="0"/>
          </a:p>
          <a:p>
            <a:pPr>
              <a:buNone/>
            </a:pP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962400" y="1828800"/>
            <a:ext cx="4724400" cy="42973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Challenges &amp; Considerations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Feeding the beast; steering message; damage control; illness reports; inviting </a:t>
            </a:r>
            <a:r>
              <a:rPr lang="en-US" dirty="0" smtClean="0"/>
              <a:t>media (using ‘handlers’)</a:t>
            </a:r>
            <a:endParaRPr lang="en-US" dirty="0" smtClean="0"/>
          </a:p>
        </p:txBody>
      </p:sp>
      <p:pic>
        <p:nvPicPr>
          <p:cNvPr id="20484" name="Picture 4" descr="C:\Users\rfreeman\Desktop\E_coli\Images\Testing_Backflow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2366962" cy="1775222"/>
          </a:xfrm>
          <a:prstGeom prst="rect">
            <a:avLst/>
          </a:prstGeom>
          <a:noFill/>
        </p:spPr>
      </p:pic>
      <p:pic>
        <p:nvPicPr>
          <p:cNvPr id="20485" name="Picture 5" descr="C:\Users\rfreeman\Desktop\E_coli\Images\Chlorine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0853" y="4419600"/>
            <a:ext cx="1752600" cy="1752600"/>
          </a:xfrm>
          <a:prstGeom prst="rect">
            <a:avLst/>
          </a:prstGeom>
          <a:noFill/>
        </p:spPr>
      </p:pic>
      <p:pic>
        <p:nvPicPr>
          <p:cNvPr id="20486" name="Picture 6" descr="C:\Users\rfreeman\Desktop\E_coli\Images\Water_Pipes_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4857" y="4419601"/>
            <a:ext cx="1693078" cy="1752600"/>
          </a:xfrm>
          <a:prstGeom prst="rect">
            <a:avLst/>
          </a:prstGeom>
          <a:noFill/>
        </p:spPr>
      </p:pic>
      <p:pic>
        <p:nvPicPr>
          <p:cNvPr id="20487" name="Picture 7" descr="C:\Users\rfreeman\Desktop\E_coli\Images\Diver_Exploration_Twit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3188" y="4398887"/>
            <a:ext cx="2057400" cy="178236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2648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45872"/>
            <a:ext cx="8686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Boil Water Advisory Event - #14-3872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mi seal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376" y="242930"/>
            <a:ext cx="1041142" cy="1041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1143000"/>
            <a:ext cx="3581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Notification and Media</a:t>
            </a:r>
            <a:endParaRPr lang="en-US" sz="24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19876" y="1810139"/>
            <a:ext cx="4191000" cy="27431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MID-INCIDENT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Notification Improvements</a:t>
            </a:r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dirty="0" smtClean="0"/>
              <a:t>Phone bank </a:t>
            </a:r>
            <a:r>
              <a:rPr lang="en-US" dirty="0" smtClean="0"/>
              <a:t>messages</a:t>
            </a:r>
          </a:p>
          <a:p>
            <a:pPr>
              <a:lnSpc>
                <a:spcPct val="160000"/>
              </a:lnSpc>
              <a:spcBef>
                <a:spcPts val="800"/>
              </a:spcBef>
            </a:pPr>
            <a:r>
              <a:rPr lang="en-US" dirty="0" smtClean="0"/>
              <a:t>Request info from public</a:t>
            </a:r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half" idx="2"/>
          </p:nvPr>
        </p:nvSpPr>
        <p:spPr>
          <a:xfrm>
            <a:off x="4397899" y="1865568"/>
            <a:ext cx="4472417" cy="28012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Challenges &amp; Considerations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en-US" sz="2600" dirty="0" smtClean="0"/>
              <a:t>Reader boards; DOT sign; larger posters; A-frames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en-US" sz="2600" dirty="0" smtClean="0"/>
              <a:t>Ensure simple &amp; timely; public health </a:t>
            </a:r>
            <a:r>
              <a:rPr lang="en-US" sz="2600" dirty="0" smtClean="0"/>
              <a:t>info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en-US" sz="2600" dirty="0" smtClean="0"/>
              <a:t>Encourage people to engage (revealing backflow issues)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1" name="Readerboard_Video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43400" y="4724400"/>
            <a:ext cx="2235200" cy="1676400"/>
          </a:xfrm>
          <a:prstGeom prst="rect">
            <a:avLst/>
          </a:prstGeom>
        </p:spPr>
      </p:pic>
      <p:pic>
        <p:nvPicPr>
          <p:cNvPr id="12" name="Picture 2" descr="C:\Users\rfreeman\Desktop\E_coli\Images\Readerboard.JPG"/>
          <p:cNvPicPr>
            <a:picLocks noChangeAspect="1" noChangeArrowheads="1"/>
          </p:cNvPicPr>
          <p:nvPr/>
        </p:nvPicPr>
        <p:blipFill>
          <a:blip r:embed="rId6" cstate="print">
            <a:lum contrast="-10000"/>
          </a:blip>
          <a:srcRect/>
          <a:stretch>
            <a:fillRect/>
          </a:stretch>
        </p:blipFill>
        <p:spPr bwMode="auto">
          <a:xfrm>
            <a:off x="2590800" y="4724400"/>
            <a:ext cx="1676400" cy="1676400"/>
          </a:xfrm>
          <a:prstGeom prst="rect">
            <a:avLst/>
          </a:prstGeom>
          <a:noFill/>
        </p:spPr>
      </p:pic>
      <p:pic>
        <p:nvPicPr>
          <p:cNvPr id="13" name="Picture 3" descr="C:\Users\rfreeman\Desktop\E_coli\Images\DOT_Sign_Mo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4604" y="4724400"/>
            <a:ext cx="2088396" cy="167640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8" cstate="print"/>
          <a:srcRect r="15000"/>
          <a:stretch>
            <a:fillRect/>
          </a:stretch>
        </p:blipFill>
        <p:spPr bwMode="auto">
          <a:xfrm>
            <a:off x="295747" y="4724400"/>
            <a:ext cx="2209800" cy="16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438262" y="6449007"/>
            <a:ext cx="2057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err="1" smtClean="0"/>
              <a:t>Quicktime</a:t>
            </a:r>
            <a:r>
              <a:rPr lang="en-US" sz="1200" i="1" dirty="0" smtClean="0"/>
              <a:t> Video</a:t>
            </a:r>
            <a:endParaRPr lang="en-US" sz="1200" i="1" dirty="0"/>
          </a:p>
        </p:txBody>
      </p:sp>
    </p:spTree>
    <p:extLst>
      <p:ext uri="{BB962C8B-B14F-4D97-AF65-F5344CB8AC3E}">
        <p14:creationId xmlns="" xmlns:p14="http://schemas.microsoft.com/office/powerpoint/2010/main" val="42648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7800" y="1143000"/>
            <a:ext cx="3581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Notification and Media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45872"/>
            <a:ext cx="8686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       Boil Water Advisory Event - #14-3872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mi seal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376" y="242930"/>
            <a:ext cx="1041142" cy="1041142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26499" t="15800" r="24290" b="1529"/>
          <a:stretch>
            <a:fillRect/>
          </a:stretch>
        </p:blipFill>
        <p:spPr bwMode="auto">
          <a:xfrm>
            <a:off x="795937" y="1484012"/>
            <a:ext cx="3886200" cy="4953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 l="27129" t="17004" r="24290" b="15789"/>
          <a:stretch>
            <a:fillRect/>
          </a:stretch>
        </p:blipFill>
        <p:spPr bwMode="auto">
          <a:xfrm>
            <a:off x="4758337" y="1865012"/>
            <a:ext cx="3888036" cy="4191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32083" t="8462" r="30833" b="2308"/>
          <a:stretch>
            <a:fillRect/>
          </a:stretch>
        </p:blipFill>
        <p:spPr bwMode="auto">
          <a:xfrm>
            <a:off x="2743200" y="1143000"/>
            <a:ext cx="4191000" cy="5462427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64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413</Words>
  <Application>Microsoft Office PowerPoint</Application>
  <PresentationFormat>On-screen Show (4:3)</PresentationFormat>
  <Paragraphs>108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Jennifer Franklin, Emergency Operations Manager  jennifer.franklin@mercergov.org Ross Freeman, Communications Manager  ross.freeman@mercegov.org   SPU Operating Board Mtg  6 Nov, 2014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City of Mercer Island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jfrankli</dc:creator>
  <cp:lastModifiedBy>Ross Freeman</cp:lastModifiedBy>
  <cp:revision>176</cp:revision>
  <dcterms:created xsi:type="dcterms:W3CDTF">2014-10-20T18:43:30Z</dcterms:created>
  <dcterms:modified xsi:type="dcterms:W3CDTF">2014-11-14T23:00:25Z</dcterms:modified>
</cp:coreProperties>
</file>