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19"/>
  </p:notesMasterIdLst>
  <p:sldIdLst>
    <p:sldId id="261" r:id="rId3"/>
    <p:sldId id="262" r:id="rId4"/>
    <p:sldId id="274" r:id="rId5"/>
    <p:sldId id="269" r:id="rId6"/>
    <p:sldId id="270" r:id="rId7"/>
    <p:sldId id="271" r:id="rId8"/>
    <p:sldId id="272" r:id="rId9"/>
    <p:sldId id="273" r:id="rId10"/>
    <p:sldId id="275" r:id="rId11"/>
    <p:sldId id="268" r:id="rId12"/>
    <p:sldId id="257" r:id="rId13"/>
    <p:sldId id="259" r:id="rId14"/>
    <p:sldId id="264" r:id="rId15"/>
    <p:sldId id="258" r:id="rId16"/>
    <p:sldId id="266"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0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31CC2-3EB6-42DC-A128-5224D90D334D}" type="datetimeFigureOut">
              <a:rPr lang="en-US" smtClean="0"/>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BD64B-C795-4004-A0BE-643B0C084655}" type="slidenum">
              <a:rPr lang="en-US" smtClean="0"/>
              <a:t>‹#›</a:t>
            </a:fld>
            <a:endParaRPr lang="en-US"/>
          </a:p>
        </p:txBody>
      </p:sp>
    </p:spTree>
    <p:extLst>
      <p:ext uri="{BB962C8B-B14F-4D97-AF65-F5344CB8AC3E}">
        <p14:creationId xmlns:p14="http://schemas.microsoft.com/office/powerpoint/2010/main" val="169671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Cedar River begins within a protected watershed on the west side of the Cascade Mountains and eventually drains into the south end of Lake Washington.  The watershed area totals about 79,700 acres of which 99.7 percent is owned by SPU.  The Cedar River water supply system also consists of Chester Morse Lake, the </a:t>
            </a:r>
            <a:r>
              <a:rPr lang="en-US" dirty="0" err="1" smtClean="0"/>
              <a:t>Landsburg</a:t>
            </a:r>
            <a:r>
              <a:rPr lang="en-US" dirty="0" smtClean="0"/>
              <a:t> Facilities, the Cedar Supply Pipelines, Lake Youngs, the Cedar Water Treatment Facility, the Lake Youngs Tunnel and Pump Station, and Control Works.</a:t>
            </a:r>
          </a:p>
          <a:p>
            <a:endParaRPr lang="en-US" dirty="0" smtClean="0"/>
          </a:p>
          <a:p>
            <a:r>
              <a:rPr lang="en-US" dirty="0" smtClean="0"/>
              <a:t>The South Fork Tolt River watershed has a drainage area of approximately 12,100 acres in northeastern King County.  The south fork of the river eventually flows into the Snoqualmie River.  The watershed is controlled by SPU, which owns 69 percent of the area.  The remainder is owned by the US Forest Service.  The Tolt River water supply system consists of the Tolt Reservoir, the Tolt Penstock, the Regulating Basin, the Tolt Treatment Facilities, and the Tolt Pipelines.</a:t>
            </a:r>
          </a:p>
          <a:p>
            <a:endParaRPr lang="en-US" dirty="0"/>
          </a:p>
        </p:txBody>
      </p:sp>
      <p:sp>
        <p:nvSpPr>
          <p:cNvPr id="4" name="Slide Number Placeholder 3"/>
          <p:cNvSpPr>
            <a:spLocks noGrp="1"/>
          </p:cNvSpPr>
          <p:nvPr>
            <p:ph type="sldNum" sz="quarter" idx="10"/>
          </p:nvPr>
        </p:nvSpPr>
        <p:spPr/>
        <p:txBody>
          <a:bodyPr/>
          <a:lstStyle/>
          <a:p>
            <a:fld id="{9F23B5FD-CABA-4D8B-AF83-73D8981EC350}"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762000" y="1295400"/>
            <a:ext cx="8153400" cy="1143000"/>
          </a:xfrm>
          <a:prstGeom prst="rect">
            <a:avLst/>
          </a:prstGeom>
        </p:spPr>
        <p:txBody>
          <a:bodyPr/>
          <a:lstStyle/>
          <a:p>
            <a:r>
              <a:rPr lang="en-US" smtClean="0"/>
              <a:t>Click to edit Master title style</a:t>
            </a:r>
            <a:endParaRPr lang="en-US" dirty="0"/>
          </a:p>
        </p:txBody>
      </p:sp>
      <p:sp>
        <p:nvSpPr>
          <p:cNvPr id="8" name="Text Placeholder 7"/>
          <p:cNvSpPr>
            <a:spLocks noGrp="1"/>
          </p:cNvSpPr>
          <p:nvPr>
            <p:ph type="body" sz="quarter" idx="10" hasCustomPrompt="1"/>
          </p:nvPr>
        </p:nvSpPr>
        <p:spPr>
          <a:xfrm>
            <a:off x="2057400" y="2438400"/>
            <a:ext cx="6858000" cy="762000"/>
          </a:xfrm>
          <a:prstGeom prst="rect">
            <a:avLst/>
          </a:prstGeom>
        </p:spPr>
        <p:txBody>
          <a:bodyPr/>
          <a:lstStyle>
            <a:lvl1pPr algn="r">
              <a:buNone/>
              <a:defRPr sz="3400" baseline="0">
                <a:latin typeface="Arial" pitchFamily="34" charset="0"/>
              </a:defRPr>
            </a:lvl1pPr>
          </a:lstStyle>
          <a:p>
            <a:pPr lvl="0"/>
            <a:r>
              <a:rPr lang="en-US" dirty="0" smtClean="0"/>
              <a:t>Click to edit subtitle</a:t>
            </a:r>
            <a:endParaRPr lang="en-US" dirty="0"/>
          </a:p>
        </p:txBody>
      </p:sp>
      <p:sp>
        <p:nvSpPr>
          <p:cNvPr id="9" name="Text Placeholder 7"/>
          <p:cNvSpPr>
            <a:spLocks noGrp="1"/>
          </p:cNvSpPr>
          <p:nvPr>
            <p:ph type="body" sz="quarter" idx="11" hasCustomPrompt="1"/>
          </p:nvPr>
        </p:nvSpPr>
        <p:spPr>
          <a:xfrm>
            <a:off x="2057400" y="3200400"/>
            <a:ext cx="6858000" cy="762000"/>
          </a:xfrm>
          <a:prstGeom prst="rect">
            <a:avLst/>
          </a:prstGeom>
        </p:spPr>
        <p:txBody>
          <a:bodyPr/>
          <a:lstStyle>
            <a:lvl1pPr algn="r">
              <a:buNone/>
              <a:defRPr sz="2600" baseline="0">
                <a:latin typeface="Arial" pitchFamily="34" charset="0"/>
              </a:defRPr>
            </a:lvl1pPr>
          </a:lstStyle>
          <a:p>
            <a:pPr lvl="0"/>
            <a:r>
              <a:rPr lang="en-US" dirty="0" smtClean="0"/>
              <a:t>Click to edit subtitle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762000" y="1295400"/>
            <a:ext cx="8153400" cy="1143000"/>
          </a:xfrm>
          <a:prstGeom prst="rect">
            <a:avLst/>
          </a:prstGeom>
        </p:spPr>
        <p:txBody>
          <a:bodyPr/>
          <a:lstStyle/>
          <a:p>
            <a:r>
              <a:rPr lang="en-US" smtClean="0"/>
              <a:t>Click to edit Master title style</a:t>
            </a:r>
            <a:endParaRPr lang="en-US" dirty="0"/>
          </a:p>
        </p:txBody>
      </p:sp>
      <p:sp>
        <p:nvSpPr>
          <p:cNvPr id="8" name="Text Placeholder 7"/>
          <p:cNvSpPr>
            <a:spLocks noGrp="1"/>
          </p:cNvSpPr>
          <p:nvPr>
            <p:ph type="body" sz="quarter" idx="10" hasCustomPrompt="1"/>
          </p:nvPr>
        </p:nvSpPr>
        <p:spPr>
          <a:xfrm>
            <a:off x="2057400" y="2438400"/>
            <a:ext cx="6858000" cy="762000"/>
          </a:xfrm>
          <a:prstGeom prst="rect">
            <a:avLst/>
          </a:prstGeom>
        </p:spPr>
        <p:txBody>
          <a:bodyPr/>
          <a:lstStyle>
            <a:lvl1pPr algn="r">
              <a:buNone/>
              <a:defRPr sz="3400" baseline="0">
                <a:latin typeface="Arial" pitchFamily="34" charset="0"/>
              </a:defRPr>
            </a:lvl1pPr>
          </a:lstStyle>
          <a:p>
            <a:pPr lvl="0"/>
            <a:r>
              <a:rPr lang="en-US" dirty="0" smtClean="0"/>
              <a:t>Click to edit subtitle</a:t>
            </a:r>
            <a:endParaRPr lang="en-US" dirty="0"/>
          </a:p>
        </p:txBody>
      </p:sp>
      <p:sp>
        <p:nvSpPr>
          <p:cNvPr id="9" name="Text Placeholder 7"/>
          <p:cNvSpPr>
            <a:spLocks noGrp="1"/>
          </p:cNvSpPr>
          <p:nvPr>
            <p:ph type="body" sz="quarter" idx="11" hasCustomPrompt="1"/>
          </p:nvPr>
        </p:nvSpPr>
        <p:spPr>
          <a:xfrm>
            <a:off x="2057400" y="3200400"/>
            <a:ext cx="6858000" cy="762000"/>
          </a:xfrm>
          <a:prstGeom prst="rect">
            <a:avLst/>
          </a:prstGeom>
        </p:spPr>
        <p:txBody>
          <a:bodyPr/>
          <a:lstStyle>
            <a:lvl1pPr algn="r">
              <a:buNone/>
              <a:defRPr sz="2600" baseline="0">
                <a:latin typeface="Arial" pitchFamily="34" charset="0"/>
              </a:defRPr>
            </a:lvl1pPr>
          </a:lstStyle>
          <a:p>
            <a:pPr lvl="0"/>
            <a:r>
              <a:rPr lang="en-US" dirty="0" smtClean="0"/>
              <a:t>Click to edit subtitle</a:t>
            </a:r>
            <a:endParaRPr lang="en-US" dirty="0"/>
          </a:p>
        </p:txBody>
      </p:sp>
    </p:spTree>
    <p:extLst>
      <p:ext uri="{BB962C8B-B14F-4D97-AF65-F5344CB8AC3E}">
        <p14:creationId xmlns:p14="http://schemas.microsoft.com/office/powerpoint/2010/main" val="161993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b="1" i="0" baseline="0">
                <a:solidFill>
                  <a:srgbClr val="062E7B"/>
                </a:solidFill>
                <a:latin typeface="Aria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457200" y="6324600"/>
            <a:ext cx="2133600" cy="365125"/>
          </a:xfrm>
        </p:spPr>
        <p:txBody>
          <a:bodyPr/>
          <a:lstStyle/>
          <a:p>
            <a:fld id="{32DEF3B3-4D30-45D4-83D7-B2115A6F56B2}" type="slidenum">
              <a:rPr lang="en-US" smtClean="0"/>
              <a:t>‹#›</a:t>
            </a:fld>
            <a:endParaRPr lang="en-US"/>
          </a:p>
        </p:txBody>
      </p:sp>
      <p:sp>
        <p:nvSpPr>
          <p:cNvPr id="8" name="Text Placeholder 7"/>
          <p:cNvSpPr>
            <a:spLocks noGrp="1"/>
          </p:cNvSpPr>
          <p:nvPr>
            <p:ph type="body" sz="quarter" idx="13"/>
          </p:nvPr>
        </p:nvSpPr>
        <p:spPr>
          <a:xfrm>
            <a:off x="457200" y="1600200"/>
            <a:ext cx="8229600" cy="4495800"/>
          </a:xfrm>
          <a:prstGeom prst="rect">
            <a:avLst/>
          </a:prstGeom>
        </p:spPr>
        <p:txBody>
          <a:bodyPr/>
          <a:lstStyle>
            <a:lvl1pPr>
              <a:buFont typeface="Calibri" pitchFamily="34" charset="0"/>
              <a:buNone/>
              <a:defRPr b="1" i="0" baseline="0">
                <a:latin typeface="Arial" pitchFamily="34" charset="0"/>
              </a:defRPr>
            </a:lvl1pPr>
            <a:lvl2pPr>
              <a:buFont typeface="Calibri" pitchFamily="34" charset="0"/>
              <a:buChar char="□"/>
              <a:defRPr/>
            </a:lvl2pPr>
            <a:lvl3pPr>
              <a:buFont typeface="Calibri" pitchFamily="34" charset="0"/>
              <a:buChar char="□"/>
              <a:defRPr/>
            </a:lvl3pPr>
            <a:lvl4pPr>
              <a:buFont typeface="Calibri" pitchFamily="34" charset="0"/>
              <a:buChar char="□"/>
              <a:defRPr/>
            </a:lvl4pPr>
            <a:lvl5pPr>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b="1" i="0" baseline="0">
                <a:solidFill>
                  <a:srgbClr val="062E7B"/>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495800"/>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7" name="Slide Number Placeholder 6"/>
          <p:cNvSpPr>
            <a:spLocks noGrp="1"/>
          </p:cNvSpPr>
          <p:nvPr>
            <p:ph type="sldNum" sz="quarter" idx="12"/>
          </p:nvPr>
        </p:nvSpPr>
        <p:spPr/>
        <p:txBody>
          <a:bodyPr/>
          <a:lstStyle/>
          <a:p>
            <a:fld id="{32DEF3B3-4D30-45D4-83D7-B2115A6F56B2}" type="slidenum">
              <a:rPr lang="en-US" smtClean="0"/>
              <a:t>‹#›</a:t>
            </a:fld>
            <a:endParaRPr lang="en-US"/>
          </a:p>
        </p:txBody>
      </p:sp>
      <p:sp>
        <p:nvSpPr>
          <p:cNvPr id="9" name="Text Placeholder 8"/>
          <p:cNvSpPr>
            <a:spLocks noGrp="1"/>
          </p:cNvSpPr>
          <p:nvPr>
            <p:ph type="body" sz="quarter" idx="13"/>
          </p:nvPr>
        </p:nvSpPr>
        <p:spPr>
          <a:xfrm>
            <a:off x="4724400" y="1600200"/>
            <a:ext cx="3733800" cy="4495800"/>
          </a:xfrm>
          <a:prstGeom prst="rect">
            <a:avLst/>
          </a:prstGeom>
        </p:spPr>
        <p:txBody>
          <a:bodyPr/>
          <a:lstStyle>
            <a:lvl1pPr indent="0">
              <a:buFont typeface="Calibri" pitchFamily="34" charset="0"/>
              <a:buNone/>
              <a:defRPr sz="2400" b="1" i="0" baseline="0">
                <a:latin typeface="Arial" pitchFamily="34" charset="0"/>
              </a:defRPr>
            </a:lvl1pPr>
            <a:lvl2pPr>
              <a:buFont typeface="Calibri" pitchFamily="34" charset="0"/>
              <a:buChar char="□"/>
              <a:defRPr baseline="0">
                <a:latin typeface="Arial" pitchFamily="34" charset="0"/>
              </a:defRPr>
            </a:lvl2pPr>
            <a:lvl3pPr>
              <a:buFont typeface="Calibri" pitchFamily="34" charset="0"/>
              <a:buChar char="□"/>
              <a:defRPr baseline="0">
                <a:latin typeface="Arial" pitchFamily="34" charset="0"/>
              </a:defRPr>
            </a:lvl3pPr>
            <a:lvl4pPr>
              <a:buFont typeface="Calibri" pitchFamily="34" charset="0"/>
              <a:buChar char="□"/>
              <a:defRPr baseline="0">
                <a:latin typeface="Arial" pitchFamily="34" charset="0"/>
              </a:defRPr>
            </a:lvl4pPr>
            <a:lvl5pPr>
              <a:buFont typeface="Calibri" pitchFamily="34" charset="0"/>
              <a:buChar char="□"/>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000" b="1" i="0" baseline="0">
                <a:solidFill>
                  <a:srgbClr val="062E7B"/>
                </a:solidFill>
                <a:latin typeface="Arial"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32DEF3B3-4D30-45D4-83D7-B2115A6F56B2}" type="slidenum">
              <a:rPr lang="en-US" smtClean="0"/>
              <a:t>‹#›</a:t>
            </a:fld>
            <a:endParaRPr lang="en-US"/>
          </a:p>
        </p:txBody>
      </p:sp>
      <p:sp>
        <p:nvSpPr>
          <p:cNvPr id="8" name="Content Placeholder 2"/>
          <p:cNvSpPr>
            <a:spLocks noGrp="1"/>
          </p:cNvSpPr>
          <p:nvPr>
            <p:ph sz="half" idx="1"/>
          </p:nvPr>
        </p:nvSpPr>
        <p:spPr>
          <a:xfrm>
            <a:off x="457200" y="1600200"/>
            <a:ext cx="8229600" cy="4525963"/>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46935F-AA0A-4AA7-92F4-01EF829D5791}" type="datetimeFigureOut">
              <a:rPr lang="en-US" smtClean="0"/>
              <a:t>10/23/2014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4AE4A86-1346-4530-B881-C0BC68A57C02}" type="slidenum">
              <a:rPr lang="en-US" smtClean="0"/>
              <a:t>‹#›</a:t>
            </a:fld>
            <a:endParaRPr lang="en-US"/>
          </a:p>
        </p:txBody>
      </p:sp>
    </p:spTree>
    <p:extLst>
      <p:ext uri="{BB962C8B-B14F-4D97-AF65-F5344CB8AC3E}">
        <p14:creationId xmlns:p14="http://schemas.microsoft.com/office/powerpoint/2010/main" val="2322884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 point start2.psd"/>
          <p:cNvPicPr>
            <a:picLocks noChangeAspect="1"/>
          </p:cNvPicPr>
          <p:nvPr/>
        </p:nvPicPr>
        <p:blipFill>
          <a:blip r:embed="rId4" cstate="print"/>
          <a:srcRect/>
          <a:stretch>
            <a:fillRect/>
          </a:stretch>
        </p:blipFill>
        <p:spPr bwMode="auto">
          <a:xfrm>
            <a:off x="0" y="1776413"/>
            <a:ext cx="9144000" cy="5081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r" defTabSz="914400" rtl="0" eaLnBrk="1" latinLnBrk="0" hangingPunct="1">
        <a:spcBef>
          <a:spcPct val="0"/>
        </a:spcBef>
        <a:buNone/>
        <a:defRPr sz="4000" b="1" i="0" kern="1200" baseline="0">
          <a:solidFill>
            <a:srgbClr val="062E7B"/>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pitchFamily="34" charset="0"/>
              </a:defRPr>
            </a:lvl1pPr>
          </a:lstStyle>
          <a:p>
            <a:fld id="{32DEF3B3-4D30-45D4-83D7-B2115A6F56B2}" type="slidenum">
              <a:rPr lang="en-US" smtClean="0"/>
              <a:t>‹#›</a:t>
            </a:fld>
            <a:endParaRPr lang="en-US"/>
          </a:p>
        </p:txBody>
      </p:sp>
      <p:pic>
        <p:nvPicPr>
          <p:cNvPr id="7" name="Picture 6" descr="power point start2-2.psd"/>
          <p:cNvPicPr>
            <a:picLocks noChangeAspect="1"/>
          </p:cNvPicPr>
          <p:nvPr/>
        </p:nvPicPr>
        <p:blipFill>
          <a:blip r:embed="rId6" cstate="print"/>
          <a:srcRect/>
          <a:stretch>
            <a:fillRect/>
          </a:stretch>
        </p:blipFill>
        <p:spPr bwMode="auto">
          <a:xfrm>
            <a:off x="4779963" y="4430713"/>
            <a:ext cx="4373562" cy="2427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king5.com/news/cities/seattle/Water-main-breaks-near-Seattles-University-Village-226978511.html?gallery=y&amp;img=6&amp;c=y&amp;c=y&amp;c=y" TargetMode="Externa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p:cNvSpPr>
            <a:spLocks noGrp="1"/>
          </p:cNvSpPr>
          <p:nvPr>
            <p:ph type="title"/>
          </p:nvPr>
        </p:nvSpPr>
        <p:spPr>
          <a:xfrm>
            <a:off x="762000" y="762000"/>
            <a:ext cx="8153400" cy="1143000"/>
          </a:xfrm>
        </p:spPr>
        <p:txBody>
          <a:bodyPr/>
          <a:lstStyle/>
          <a:p>
            <a:pPr algn="l"/>
            <a:r>
              <a:rPr lang="en-US" dirty="0" smtClean="0"/>
              <a:t>Boil Water Notices </a:t>
            </a:r>
            <a:r>
              <a:rPr lang="en-US" dirty="0"/>
              <a:t>– </a:t>
            </a:r>
            <a:r>
              <a:rPr lang="en-US" dirty="0" smtClean="0"/>
              <a:t/>
            </a:r>
            <a:br>
              <a:rPr lang="en-US" dirty="0" smtClean="0"/>
            </a:br>
            <a:r>
              <a:rPr lang="en-US" dirty="0" smtClean="0"/>
              <a:t>Mandated vs. Precautionary </a:t>
            </a:r>
            <a:endParaRPr lang="en-US" dirty="0"/>
          </a:p>
        </p:txBody>
      </p:sp>
      <p:sp>
        <p:nvSpPr>
          <p:cNvPr id="8" name="Text Placeholder 7"/>
          <p:cNvSpPr>
            <a:spLocks noGrp="1"/>
          </p:cNvSpPr>
          <p:nvPr>
            <p:ph type="body" sz="quarter" idx="10"/>
          </p:nvPr>
        </p:nvSpPr>
        <p:spPr/>
        <p:txBody>
          <a:bodyPr/>
          <a:lstStyle/>
          <a:p>
            <a:r>
              <a:rPr lang="en-US" dirty="0" smtClean="0"/>
              <a:t>Operating Board</a:t>
            </a:r>
            <a:endParaRPr lang="en-US" dirty="0"/>
          </a:p>
        </p:txBody>
      </p:sp>
      <p:sp>
        <p:nvSpPr>
          <p:cNvPr id="9" name="Text Placeholder 8"/>
          <p:cNvSpPr>
            <a:spLocks noGrp="1"/>
          </p:cNvSpPr>
          <p:nvPr>
            <p:ph type="body" sz="quarter" idx="11"/>
          </p:nvPr>
        </p:nvSpPr>
        <p:spPr/>
        <p:txBody>
          <a:bodyPr/>
          <a:lstStyle/>
          <a:p>
            <a:r>
              <a:rPr lang="en-US" dirty="0" smtClean="0"/>
              <a:t>November 6</a:t>
            </a:r>
            <a:r>
              <a:rPr lang="en-US" dirty="0" smtClean="0"/>
              <a:t>, </a:t>
            </a:r>
            <a:r>
              <a:rPr lang="en-US" dirty="0" smtClean="0"/>
              <a:t>2014</a:t>
            </a:r>
            <a:endParaRPr lang="en-US" dirty="0"/>
          </a:p>
        </p:txBody>
      </p:sp>
    </p:spTree>
    <p:extLst>
      <p:ext uri="{BB962C8B-B14F-4D97-AF65-F5344CB8AC3E}">
        <p14:creationId xmlns:p14="http://schemas.microsoft.com/office/powerpoint/2010/main" val="363922328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SPU Main Breaks and Pressure Loss</a:t>
            </a:r>
            <a:endParaRPr lang="en-US" dirty="0"/>
          </a:p>
        </p:txBody>
      </p:sp>
      <p:sp>
        <p:nvSpPr>
          <p:cNvPr id="3" name="Content Placeholder 2"/>
          <p:cNvSpPr>
            <a:spLocks noGrp="1"/>
          </p:cNvSpPr>
          <p:nvPr>
            <p:ph type="body" sz="quarter" idx="13"/>
          </p:nvPr>
        </p:nvSpPr>
        <p:spPr>
          <a:xfrm>
            <a:off x="457200" y="1600200"/>
            <a:ext cx="7924800" cy="4267200"/>
          </a:xfrm>
        </p:spPr>
        <p:txBody>
          <a:bodyPr>
            <a:normAutofit lnSpcReduction="10000"/>
          </a:bodyPr>
          <a:lstStyle/>
          <a:p>
            <a:pPr marL="0" indent="0">
              <a:spcBef>
                <a:spcPts val="1200"/>
              </a:spcBef>
              <a:spcAft>
                <a:spcPts val="1200"/>
              </a:spcAft>
            </a:pPr>
            <a:r>
              <a:rPr lang="en-US" dirty="0" smtClean="0"/>
              <a:t>Events in Recent years</a:t>
            </a:r>
            <a:endParaRPr lang="en-US" dirty="0"/>
          </a:p>
          <a:p>
            <a:pPr lvl="1">
              <a:spcBef>
                <a:spcPts val="1200"/>
              </a:spcBef>
              <a:spcAft>
                <a:spcPts val="1200"/>
              </a:spcAft>
              <a:buFont typeface="Arial" pitchFamily="34" charset="0"/>
              <a:buChar char="•"/>
            </a:pPr>
            <a:r>
              <a:rPr lang="en-US" dirty="0" smtClean="0"/>
              <a:t>Beacon Hill 2008 – BWA</a:t>
            </a:r>
          </a:p>
          <a:p>
            <a:pPr lvl="1">
              <a:spcBef>
                <a:spcPts val="1200"/>
              </a:spcBef>
              <a:spcAft>
                <a:spcPts val="1200"/>
              </a:spcAft>
              <a:buFont typeface="Arial" pitchFamily="34" charset="0"/>
              <a:buChar char="•"/>
            </a:pPr>
            <a:r>
              <a:rPr lang="en-US" dirty="0" smtClean="0"/>
              <a:t>Graham Hill 2012 – BWA</a:t>
            </a:r>
          </a:p>
          <a:p>
            <a:pPr lvl="1">
              <a:spcBef>
                <a:spcPts val="1200"/>
              </a:spcBef>
              <a:spcAft>
                <a:spcPts val="1200"/>
              </a:spcAft>
              <a:buFont typeface="Arial" pitchFamily="34" charset="0"/>
              <a:buChar char="•"/>
            </a:pPr>
            <a:r>
              <a:rPr lang="en-US" dirty="0" smtClean="0"/>
              <a:t>University Village 2013 – No BWA</a:t>
            </a:r>
          </a:p>
          <a:p>
            <a:pPr lvl="1">
              <a:spcBef>
                <a:spcPts val="1200"/>
              </a:spcBef>
              <a:spcAft>
                <a:spcPts val="1200"/>
              </a:spcAft>
              <a:buFont typeface="Arial" pitchFamily="34" charset="0"/>
              <a:buChar char="•"/>
            </a:pPr>
            <a:r>
              <a:rPr lang="en-US" dirty="0" smtClean="0"/>
              <a:t>Capitol Hill 2013 – BWA</a:t>
            </a:r>
          </a:p>
          <a:p>
            <a:pPr lvl="1">
              <a:spcBef>
                <a:spcPts val="1200"/>
              </a:spcBef>
              <a:spcAft>
                <a:spcPts val="1200"/>
              </a:spcAft>
              <a:buFont typeface="Arial" pitchFamily="34" charset="0"/>
              <a:buChar char="•"/>
            </a:pPr>
            <a:r>
              <a:rPr lang="en-US" dirty="0" smtClean="0"/>
              <a:t>Sandpoint Way 2014 – No BWA</a:t>
            </a:r>
          </a:p>
          <a:p>
            <a:pPr lvl="1">
              <a:spcBef>
                <a:spcPts val="1200"/>
              </a:spcBef>
              <a:spcAft>
                <a:spcPts val="1200"/>
              </a:spcAft>
              <a:buFont typeface="Arial" pitchFamily="34" charset="0"/>
              <a:buChar char="•"/>
            </a:pPr>
            <a:endParaRPr lang="en-US" dirty="0" smtClean="0"/>
          </a:p>
          <a:p>
            <a:pPr>
              <a:spcBef>
                <a:spcPts val="1200"/>
              </a:spcBef>
              <a:spcAft>
                <a:spcPts val="1200"/>
              </a:spcAft>
              <a:buFont typeface="Arial" pitchFamily="34" charset="0"/>
              <a:buChar char="•"/>
            </a:pPr>
            <a:endParaRPr lang="en-US" dirty="0" smtClean="0"/>
          </a:p>
          <a:p>
            <a:pPr>
              <a:spcBef>
                <a:spcPts val="1200"/>
              </a:spcBef>
              <a:spcAft>
                <a:spcPts val="1200"/>
              </a:spcAft>
            </a:pPr>
            <a:endParaRPr lang="en-US" dirty="0" smtClean="0"/>
          </a:p>
          <a:p>
            <a:pPr>
              <a:spcBef>
                <a:spcPts val="1200"/>
              </a:spcBef>
              <a:spcAft>
                <a:spcPts val="1200"/>
              </a:spcAft>
            </a:pPr>
            <a:endParaRPr lang="en-US" dirty="0" smtClean="0"/>
          </a:p>
        </p:txBody>
      </p:sp>
      <p:sp>
        <p:nvSpPr>
          <p:cNvPr id="4" name="Oval 3"/>
          <p:cNvSpPr/>
          <p:nvPr/>
        </p:nvSpPr>
        <p:spPr>
          <a:xfrm>
            <a:off x="885825" y="3657600"/>
            <a:ext cx="5410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62000" y="4419600"/>
            <a:ext cx="5410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395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U-Village</a:t>
            </a:r>
            <a:r>
              <a:rPr lang="en-US" dirty="0"/>
              <a:t> </a:t>
            </a:r>
            <a:r>
              <a:rPr lang="en-US" dirty="0" smtClean="0"/>
              <a:t>Break</a:t>
            </a:r>
            <a:endParaRPr lang="en-US" dirty="0"/>
          </a:p>
        </p:txBody>
      </p:sp>
      <p:sp>
        <p:nvSpPr>
          <p:cNvPr id="10" name="Content Placeholder 2"/>
          <p:cNvSpPr>
            <a:spLocks noGrp="1"/>
          </p:cNvSpPr>
          <p:nvPr>
            <p:ph type="body" sz="quarter" idx="13"/>
          </p:nvPr>
        </p:nvSpPr>
        <p:spPr>
          <a:xfrm>
            <a:off x="460899" y="1600200"/>
            <a:ext cx="3866225" cy="2971800"/>
          </a:xfrm>
          <a:prstGeom prst="rect">
            <a:avLst/>
          </a:prstGeom>
        </p:spPr>
        <p:txBody>
          <a:bodyPr>
            <a:normAutofit fontScale="92500" lnSpcReduction="10000"/>
          </a:bodyPr>
          <a:lstStyle/>
          <a:p>
            <a:pPr>
              <a:spcBef>
                <a:spcPts val="1200"/>
              </a:spcBef>
              <a:spcAft>
                <a:spcPts val="1200"/>
              </a:spcAft>
              <a:buFont typeface="Arial" pitchFamily="34" charset="0"/>
              <a:buChar char="•"/>
            </a:pPr>
            <a:r>
              <a:rPr lang="en-US" dirty="0" smtClean="0"/>
              <a:t>10/8/13, ~ 3:00pm</a:t>
            </a:r>
          </a:p>
          <a:p>
            <a:pPr>
              <a:spcBef>
                <a:spcPts val="1200"/>
              </a:spcBef>
              <a:spcAft>
                <a:spcPts val="1200"/>
              </a:spcAft>
              <a:buFont typeface="Arial" pitchFamily="34" charset="0"/>
              <a:buChar char="•"/>
            </a:pPr>
            <a:r>
              <a:rPr lang="en-US" dirty="0" smtClean="0"/>
              <a:t>16” main</a:t>
            </a:r>
          </a:p>
          <a:p>
            <a:pPr>
              <a:spcBef>
                <a:spcPts val="1200"/>
              </a:spcBef>
              <a:spcAft>
                <a:spcPts val="1200"/>
              </a:spcAft>
              <a:buFont typeface="Arial" pitchFamily="34" charset="0"/>
              <a:buChar char="•"/>
            </a:pPr>
            <a:r>
              <a:rPr lang="en-US" dirty="0" smtClean="0"/>
              <a:t>Several thousand customers impacted</a:t>
            </a:r>
          </a:p>
          <a:p>
            <a:pPr lvl="1">
              <a:spcBef>
                <a:spcPts val="1200"/>
              </a:spcBef>
              <a:spcAft>
                <a:spcPts val="1200"/>
              </a:spcAft>
              <a:buFont typeface="Arial" pitchFamily="34" charset="0"/>
              <a:buChar char="•"/>
            </a:pPr>
            <a:endParaRPr lang="en-US" dirty="0" smtClean="0"/>
          </a:p>
          <a:p>
            <a:pPr>
              <a:spcBef>
                <a:spcPts val="1200"/>
              </a:spcBef>
              <a:spcAft>
                <a:spcPts val="1200"/>
              </a:spcAft>
              <a:buFont typeface="Arial" pitchFamily="34" charset="0"/>
              <a:buChar char="•"/>
            </a:pPr>
            <a:endParaRPr lang="en-US" dirty="0" smtClean="0"/>
          </a:p>
          <a:p>
            <a:pPr>
              <a:spcBef>
                <a:spcPts val="1200"/>
              </a:spcBef>
              <a:spcAft>
                <a:spcPts val="1200"/>
              </a:spcAft>
            </a:pPr>
            <a:endParaRPr lang="en-US" dirty="0" smtClean="0"/>
          </a:p>
          <a:p>
            <a:pPr>
              <a:spcBef>
                <a:spcPts val="1200"/>
              </a:spcBef>
              <a:spcAft>
                <a:spcPts val="1200"/>
              </a:spcAft>
            </a:pPr>
            <a:endParaRPr lang="en-US" dirty="0" smtClean="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descr="http://media.king5.com/images/1008water_break3.jpg">
            <a:hlinkClick r:id="rId3" tooltip="Next Imag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48579"/>
            <a:ext cx="3962400" cy="22255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J:\PDB\WS480\Public\university village Pipe 10-8-2013\university village 10-8-2013 0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295400"/>
            <a:ext cx="3505200" cy="467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0683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8" name="Title 1"/>
          <p:cNvSpPr>
            <a:spLocks noGrp="1"/>
          </p:cNvSpPr>
          <p:nvPr>
            <p:ph type="title"/>
          </p:nvPr>
        </p:nvSpPr>
        <p:spPr/>
        <p:txBody>
          <a:bodyPr>
            <a:normAutofit/>
          </a:bodyPr>
          <a:lstStyle/>
          <a:p>
            <a:r>
              <a:rPr lang="en-US" dirty="0"/>
              <a:t>U-Village Break</a:t>
            </a:r>
          </a:p>
        </p:txBody>
      </p:sp>
      <p:pic>
        <p:nvPicPr>
          <p:cNvPr id="4146"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7379452" cy="55610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3704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Capitol Hill Break </a:t>
            </a:r>
            <a:endParaRPr lang="en-US" dirty="0"/>
          </a:p>
        </p:txBody>
      </p:sp>
      <p:sp>
        <p:nvSpPr>
          <p:cNvPr id="10" name="Content Placeholder 2"/>
          <p:cNvSpPr>
            <a:spLocks noGrp="1"/>
          </p:cNvSpPr>
          <p:nvPr>
            <p:ph type="body" sz="quarter" idx="13"/>
          </p:nvPr>
        </p:nvSpPr>
        <p:spPr>
          <a:xfrm>
            <a:off x="460899" y="1600200"/>
            <a:ext cx="3866225" cy="2971800"/>
          </a:xfrm>
          <a:prstGeom prst="rect">
            <a:avLst/>
          </a:prstGeom>
        </p:spPr>
        <p:txBody>
          <a:bodyPr>
            <a:normAutofit fontScale="85000" lnSpcReduction="20000"/>
          </a:bodyPr>
          <a:lstStyle/>
          <a:p>
            <a:pPr>
              <a:spcBef>
                <a:spcPts val="1200"/>
              </a:spcBef>
              <a:spcAft>
                <a:spcPts val="1200"/>
              </a:spcAft>
              <a:buFont typeface="Arial" pitchFamily="34" charset="0"/>
              <a:buChar char="•"/>
            </a:pPr>
            <a:r>
              <a:rPr lang="en-US" dirty="0" smtClean="0"/>
              <a:t>10</a:t>
            </a:r>
            <a:r>
              <a:rPr lang="en-US" baseline="30000" dirty="0" smtClean="0"/>
              <a:t>th</a:t>
            </a:r>
            <a:r>
              <a:rPr lang="en-US" dirty="0" smtClean="0"/>
              <a:t> Ave E</a:t>
            </a:r>
          </a:p>
          <a:p>
            <a:pPr>
              <a:spcBef>
                <a:spcPts val="1200"/>
              </a:spcBef>
              <a:spcAft>
                <a:spcPts val="1200"/>
              </a:spcAft>
              <a:buFont typeface="Arial" pitchFamily="34" charset="0"/>
              <a:buChar char="•"/>
            </a:pPr>
            <a:r>
              <a:rPr lang="en-US" dirty="0" smtClean="0"/>
              <a:t>10/30/13, </a:t>
            </a:r>
            <a:r>
              <a:rPr lang="en-US" dirty="0"/>
              <a:t>~ </a:t>
            </a:r>
            <a:r>
              <a:rPr lang="en-US" dirty="0" smtClean="0"/>
              <a:t>3:45am</a:t>
            </a:r>
            <a:endParaRPr lang="en-US" dirty="0"/>
          </a:p>
          <a:p>
            <a:pPr>
              <a:spcBef>
                <a:spcPts val="1200"/>
              </a:spcBef>
              <a:spcAft>
                <a:spcPts val="1200"/>
              </a:spcAft>
              <a:buFont typeface="Arial" pitchFamily="34" charset="0"/>
              <a:buChar char="•"/>
            </a:pPr>
            <a:r>
              <a:rPr lang="en-US" dirty="0" smtClean="0"/>
              <a:t>8” </a:t>
            </a:r>
            <a:r>
              <a:rPr lang="en-US" dirty="0"/>
              <a:t>main</a:t>
            </a:r>
          </a:p>
          <a:p>
            <a:pPr>
              <a:spcBef>
                <a:spcPts val="1200"/>
              </a:spcBef>
              <a:spcAft>
                <a:spcPts val="1200"/>
              </a:spcAft>
              <a:buFont typeface="Arial" pitchFamily="34" charset="0"/>
              <a:buChar char="•"/>
            </a:pPr>
            <a:r>
              <a:rPr lang="en-US" dirty="0" smtClean="0"/>
              <a:t>About 145 customers impacted</a:t>
            </a:r>
            <a:endParaRPr lang="en-US" dirty="0"/>
          </a:p>
          <a:p>
            <a:pPr lvl="1">
              <a:spcBef>
                <a:spcPts val="1200"/>
              </a:spcBef>
              <a:spcAft>
                <a:spcPts val="1200"/>
              </a:spcAft>
              <a:buFont typeface="Arial" pitchFamily="34" charset="0"/>
              <a:buChar char="•"/>
            </a:pPr>
            <a:endParaRPr lang="en-US" dirty="0" smtClean="0"/>
          </a:p>
          <a:p>
            <a:pPr marL="0" indent="0">
              <a:spcBef>
                <a:spcPts val="1200"/>
              </a:spcBef>
              <a:spcAft>
                <a:spcPts val="1200"/>
              </a:spcAft>
            </a:pPr>
            <a:endParaRPr lang="en-US" dirty="0" smtClean="0"/>
          </a:p>
          <a:p>
            <a:pPr>
              <a:spcBef>
                <a:spcPts val="1200"/>
              </a:spcBef>
              <a:spcAft>
                <a:spcPts val="1200"/>
              </a:spcAft>
            </a:pPr>
            <a:endParaRPr lang="en-US" dirty="0" smtClean="0"/>
          </a:p>
          <a:p>
            <a:pPr>
              <a:spcBef>
                <a:spcPts val="1200"/>
              </a:spcBef>
              <a:spcAft>
                <a:spcPts val="1200"/>
              </a:spcAft>
            </a:pPr>
            <a:endParaRPr lang="en-US" dirty="0" smtClean="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p:nvPr/>
        </p:nvPicPr>
        <p:blipFill>
          <a:blip r:embed="rId3"/>
          <a:stretch>
            <a:fillRect/>
          </a:stretch>
        </p:blipFill>
        <p:spPr>
          <a:xfrm>
            <a:off x="4800600" y="1143000"/>
            <a:ext cx="3048000" cy="4800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958351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200"/>
              </a:spcBef>
              <a:spcAft>
                <a:spcPts val="1200"/>
              </a:spcAft>
            </a:pPr>
            <a:r>
              <a:rPr lang="en-US" dirty="0"/>
              <a:t>Pressure Loss </a:t>
            </a:r>
            <a:r>
              <a:rPr lang="en-US" dirty="0" smtClean="0"/>
              <a:t>Responses</a:t>
            </a:r>
            <a:endParaRPr lang="en-US" dirty="0"/>
          </a:p>
        </p:txBody>
      </p:sp>
      <p:sp>
        <p:nvSpPr>
          <p:cNvPr id="6" name="Content Placeholder 5"/>
          <p:cNvSpPr>
            <a:spLocks noGrp="1"/>
          </p:cNvSpPr>
          <p:nvPr>
            <p:ph sz="half" idx="1"/>
          </p:nvPr>
        </p:nvSpPr>
        <p:spPr/>
        <p:txBody>
          <a:bodyPr/>
          <a:lstStyle/>
          <a:p>
            <a:r>
              <a:rPr lang="en-US" b="1" dirty="0">
                <a:latin typeface="Arial" pitchFamily="34" charset="0"/>
              </a:rPr>
              <a:t>At the Break Site</a:t>
            </a:r>
          </a:p>
          <a:p>
            <a:pPr lvl="1">
              <a:spcBef>
                <a:spcPts val="1200"/>
              </a:spcBef>
              <a:spcAft>
                <a:spcPts val="1200"/>
              </a:spcAft>
              <a:buFont typeface="Arial" pitchFamily="34" charset="0"/>
              <a:buChar char="•"/>
            </a:pPr>
            <a:r>
              <a:rPr lang="en-US" dirty="0">
                <a:latin typeface="Arial" pitchFamily="34" charset="0"/>
              </a:rPr>
              <a:t>Isolate break site</a:t>
            </a:r>
          </a:p>
          <a:p>
            <a:pPr lvl="1">
              <a:spcBef>
                <a:spcPts val="1200"/>
              </a:spcBef>
              <a:spcAft>
                <a:spcPts val="1200"/>
              </a:spcAft>
              <a:buFont typeface="Arial" pitchFamily="34" charset="0"/>
              <a:buChar char="•"/>
            </a:pPr>
            <a:r>
              <a:rPr lang="en-US" dirty="0">
                <a:latin typeface="Arial" pitchFamily="34" charset="0"/>
              </a:rPr>
              <a:t>Excavate, assess, repair</a:t>
            </a:r>
          </a:p>
          <a:p>
            <a:pPr lvl="1">
              <a:spcBef>
                <a:spcPts val="1200"/>
              </a:spcBef>
              <a:spcAft>
                <a:spcPts val="1200"/>
              </a:spcAft>
              <a:buFont typeface="Arial" pitchFamily="34" charset="0"/>
              <a:buChar char="•"/>
            </a:pPr>
            <a:r>
              <a:rPr lang="en-US" dirty="0">
                <a:latin typeface="Arial" pitchFamily="34" charset="0"/>
              </a:rPr>
              <a:t>Disinfect repair parts</a:t>
            </a:r>
          </a:p>
          <a:p>
            <a:pPr lvl="1">
              <a:spcBef>
                <a:spcPts val="1200"/>
              </a:spcBef>
              <a:spcAft>
                <a:spcPts val="1200"/>
              </a:spcAft>
              <a:buFont typeface="Arial" pitchFamily="34" charset="0"/>
              <a:buChar char="•"/>
            </a:pPr>
            <a:r>
              <a:rPr lang="en-US" dirty="0" smtClean="0">
                <a:latin typeface="Arial" pitchFamily="34" charset="0"/>
              </a:rPr>
              <a:t>Flush &amp; sample  </a:t>
            </a:r>
            <a:r>
              <a:rPr lang="en-US" dirty="0">
                <a:latin typeface="Arial" pitchFamily="34" charset="0"/>
              </a:rPr>
              <a:t>repaired section</a:t>
            </a:r>
          </a:p>
          <a:p>
            <a:endParaRPr lang="en-US" dirty="0"/>
          </a:p>
        </p:txBody>
      </p:sp>
      <p:sp>
        <p:nvSpPr>
          <p:cNvPr id="3" name="Content Placeholder 2"/>
          <p:cNvSpPr>
            <a:spLocks noGrp="1"/>
          </p:cNvSpPr>
          <p:nvPr>
            <p:ph type="body" sz="quarter" idx="13"/>
          </p:nvPr>
        </p:nvSpPr>
        <p:spPr>
          <a:prstGeom prst="rect">
            <a:avLst/>
          </a:prstGeom>
        </p:spPr>
        <p:txBody>
          <a:bodyPr>
            <a:normAutofit fontScale="85000" lnSpcReduction="20000"/>
          </a:bodyPr>
          <a:lstStyle/>
          <a:p>
            <a:pPr>
              <a:spcBef>
                <a:spcPts val="1200"/>
              </a:spcBef>
              <a:spcAft>
                <a:spcPts val="1200"/>
              </a:spcAft>
            </a:pPr>
            <a:r>
              <a:rPr lang="en-US" sz="3000" dirty="0" smtClean="0"/>
              <a:t>Beyond the Break Site</a:t>
            </a:r>
          </a:p>
          <a:p>
            <a:pPr lvl="1">
              <a:spcBef>
                <a:spcPts val="1200"/>
              </a:spcBef>
              <a:spcAft>
                <a:spcPts val="1200"/>
              </a:spcAft>
              <a:buFont typeface="Arial" pitchFamily="34" charset="0"/>
              <a:buChar char="•"/>
            </a:pPr>
            <a:r>
              <a:rPr lang="en-US" dirty="0" smtClean="0"/>
              <a:t>2 rounds minimum of bacterial sampling</a:t>
            </a:r>
          </a:p>
          <a:p>
            <a:pPr lvl="1">
              <a:spcBef>
                <a:spcPts val="1200"/>
              </a:spcBef>
              <a:spcAft>
                <a:spcPts val="1200"/>
              </a:spcAft>
              <a:buFont typeface="Arial" pitchFamily="34" charset="0"/>
              <a:buChar char="•"/>
            </a:pPr>
            <a:r>
              <a:rPr lang="en-US" dirty="0" smtClean="0"/>
              <a:t>Evaluate potential sources of contamination</a:t>
            </a:r>
          </a:p>
          <a:p>
            <a:pPr lvl="1">
              <a:spcBef>
                <a:spcPts val="1200"/>
              </a:spcBef>
              <a:spcAft>
                <a:spcPts val="1200"/>
              </a:spcAft>
              <a:buFont typeface="Arial" pitchFamily="34" charset="0"/>
              <a:buChar char="•"/>
            </a:pPr>
            <a:r>
              <a:rPr lang="en-US" dirty="0" smtClean="0"/>
              <a:t>Low velocity flushes</a:t>
            </a:r>
          </a:p>
          <a:p>
            <a:pPr lvl="1">
              <a:spcBef>
                <a:spcPts val="1200"/>
              </a:spcBef>
              <a:spcAft>
                <a:spcPts val="1200"/>
              </a:spcAft>
              <a:buFont typeface="Arial" pitchFamily="34" charset="0"/>
              <a:buChar char="•"/>
            </a:pPr>
            <a:r>
              <a:rPr lang="en-US" dirty="0" smtClean="0"/>
              <a:t>Check chlorine residuals</a:t>
            </a:r>
          </a:p>
          <a:p>
            <a:pPr lvl="1">
              <a:spcBef>
                <a:spcPts val="1200"/>
              </a:spcBef>
              <a:spcAft>
                <a:spcPts val="1200"/>
              </a:spcAft>
              <a:buFont typeface="Arial" pitchFamily="34" charset="0"/>
              <a:buChar char="•"/>
            </a:pPr>
            <a:endParaRPr lang="en-US" dirty="0" smtClean="0"/>
          </a:p>
          <a:p>
            <a:pPr>
              <a:spcBef>
                <a:spcPts val="1200"/>
              </a:spcBef>
              <a:spcAft>
                <a:spcPts val="1200"/>
              </a:spcAft>
              <a:buFont typeface="Arial" pitchFamily="34" charset="0"/>
              <a:buChar char="•"/>
            </a:pPr>
            <a:endParaRPr lang="en-US" dirty="0" smtClean="0"/>
          </a:p>
          <a:p>
            <a:pPr>
              <a:spcBef>
                <a:spcPts val="1200"/>
              </a:spcBef>
              <a:spcAft>
                <a:spcPts val="1200"/>
              </a:spcAft>
            </a:pPr>
            <a:endParaRPr lang="en-US" dirty="0" smtClean="0"/>
          </a:p>
          <a:p>
            <a:pPr>
              <a:spcBef>
                <a:spcPts val="1200"/>
              </a:spcBef>
              <a:spcAft>
                <a:spcPts val="1200"/>
              </a:spcAft>
            </a:pPr>
            <a:endParaRPr lang="en-US" dirty="0" smtClean="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561034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Take </a:t>
            </a:r>
            <a:r>
              <a:rPr lang="en-US" dirty="0" err="1" smtClean="0"/>
              <a:t>Away’s</a:t>
            </a:r>
            <a:r>
              <a:rPr lang="en-US" dirty="0" smtClean="0"/>
              <a:t> - Impacts and Challenges</a:t>
            </a:r>
            <a:endParaRPr lang="en-US" dirty="0"/>
          </a:p>
        </p:txBody>
      </p:sp>
      <p:sp>
        <p:nvSpPr>
          <p:cNvPr id="5" name="Content Placeholder 4"/>
          <p:cNvSpPr>
            <a:spLocks noGrp="1"/>
          </p:cNvSpPr>
          <p:nvPr>
            <p:ph sz="half" idx="1"/>
          </p:nvPr>
        </p:nvSpPr>
        <p:spPr>
          <a:xfrm>
            <a:off x="381000" y="1600200"/>
            <a:ext cx="4038600" cy="4495800"/>
          </a:xfrm>
        </p:spPr>
        <p:txBody>
          <a:bodyPr/>
          <a:lstStyle/>
          <a:p>
            <a:pPr lvl="1">
              <a:lnSpc>
                <a:spcPct val="90000"/>
              </a:lnSpc>
              <a:spcBef>
                <a:spcPts val="0"/>
              </a:spcBef>
              <a:spcAft>
                <a:spcPts val="1200"/>
              </a:spcAft>
              <a:buFont typeface="Arial" pitchFamily="34" charset="0"/>
              <a:buChar char="•"/>
            </a:pPr>
            <a:r>
              <a:rPr lang="en-US" dirty="0">
                <a:latin typeface="Arial" pitchFamily="34" charset="0"/>
              </a:rPr>
              <a:t>Health protection and customer confidence are primary drivers</a:t>
            </a:r>
          </a:p>
          <a:p>
            <a:pPr lvl="1">
              <a:lnSpc>
                <a:spcPct val="90000"/>
              </a:lnSpc>
              <a:spcBef>
                <a:spcPts val="0"/>
              </a:spcBef>
              <a:spcAft>
                <a:spcPts val="1200"/>
              </a:spcAft>
              <a:buFont typeface="Arial" pitchFamily="34" charset="0"/>
              <a:buChar char="•"/>
            </a:pPr>
            <a:r>
              <a:rPr lang="en-US" dirty="0">
                <a:latin typeface="Arial" pitchFamily="34" charset="0"/>
              </a:rPr>
              <a:t>Early communication to customers is essential, </a:t>
            </a:r>
            <a:r>
              <a:rPr lang="en-US" dirty="0" smtClean="0">
                <a:latin typeface="Arial" pitchFamily="34" charset="0"/>
              </a:rPr>
              <a:t>yet…</a:t>
            </a:r>
            <a:endParaRPr lang="en-US" dirty="0">
              <a:latin typeface="Arial" pitchFamily="34" charset="0"/>
            </a:endParaRPr>
          </a:p>
          <a:p>
            <a:pPr lvl="1">
              <a:lnSpc>
                <a:spcPct val="90000"/>
              </a:lnSpc>
              <a:spcBef>
                <a:spcPts val="0"/>
              </a:spcBef>
              <a:spcAft>
                <a:spcPts val="1200"/>
              </a:spcAft>
              <a:buFont typeface="Arial" pitchFamily="34" charset="0"/>
              <a:buChar char="•"/>
            </a:pPr>
            <a:r>
              <a:rPr lang="en-US" dirty="0">
                <a:latin typeface="Arial" pitchFamily="34" charset="0"/>
              </a:rPr>
              <a:t>Early event information is limited</a:t>
            </a:r>
          </a:p>
          <a:p>
            <a:pPr lvl="1">
              <a:lnSpc>
                <a:spcPct val="90000"/>
              </a:lnSpc>
              <a:spcBef>
                <a:spcPts val="0"/>
              </a:spcBef>
              <a:spcAft>
                <a:spcPts val="1200"/>
              </a:spcAft>
              <a:buFont typeface="Arial" pitchFamily="34" charset="0"/>
              <a:buChar char="•"/>
            </a:pPr>
            <a:r>
              <a:rPr lang="en-US" dirty="0">
                <a:latin typeface="Arial" pitchFamily="34" charset="0"/>
              </a:rPr>
              <a:t>Pre-planned messaging is key</a:t>
            </a:r>
          </a:p>
          <a:p>
            <a:endParaRPr lang="en-US" dirty="0"/>
          </a:p>
        </p:txBody>
      </p:sp>
      <p:sp>
        <p:nvSpPr>
          <p:cNvPr id="3" name="Content Placeholder 2"/>
          <p:cNvSpPr>
            <a:spLocks noGrp="1"/>
          </p:cNvSpPr>
          <p:nvPr>
            <p:ph type="body" sz="quarter" idx="13"/>
          </p:nvPr>
        </p:nvSpPr>
        <p:spPr>
          <a:prstGeom prst="rect">
            <a:avLst/>
          </a:prstGeom>
        </p:spPr>
        <p:txBody>
          <a:bodyPr>
            <a:normAutofit fontScale="92500"/>
          </a:bodyPr>
          <a:lstStyle/>
          <a:p>
            <a:pPr lvl="1">
              <a:spcBef>
                <a:spcPts val="0"/>
              </a:spcBef>
              <a:spcAft>
                <a:spcPts val="1200"/>
              </a:spcAft>
              <a:buFont typeface="Arial" pitchFamily="34" charset="0"/>
              <a:buChar char="•"/>
            </a:pPr>
            <a:r>
              <a:rPr lang="en-US" sz="2600" dirty="0"/>
              <a:t>Key customers may be more impacted</a:t>
            </a:r>
          </a:p>
          <a:p>
            <a:pPr lvl="2">
              <a:spcBef>
                <a:spcPts val="0"/>
              </a:spcBef>
              <a:spcAft>
                <a:spcPts val="1200"/>
              </a:spcAft>
              <a:buFont typeface="Arial" pitchFamily="34" charset="0"/>
              <a:buChar char="•"/>
            </a:pPr>
            <a:r>
              <a:rPr lang="en-US" sz="2200" dirty="0" smtClean="0"/>
              <a:t>restaurants</a:t>
            </a:r>
            <a:endParaRPr lang="en-US" sz="2200" dirty="0"/>
          </a:p>
          <a:p>
            <a:pPr lvl="2">
              <a:spcBef>
                <a:spcPts val="0"/>
              </a:spcBef>
              <a:spcAft>
                <a:spcPts val="1200"/>
              </a:spcAft>
              <a:buFont typeface="Arial" pitchFamily="34" charset="0"/>
              <a:buChar char="•"/>
            </a:pPr>
            <a:r>
              <a:rPr lang="en-US" sz="2200" dirty="0" smtClean="0"/>
              <a:t>schools</a:t>
            </a:r>
            <a:endParaRPr lang="en-US" sz="2200" dirty="0"/>
          </a:p>
          <a:p>
            <a:pPr lvl="2">
              <a:spcBef>
                <a:spcPts val="0"/>
              </a:spcBef>
              <a:spcAft>
                <a:spcPts val="1200"/>
              </a:spcAft>
              <a:buFont typeface="Arial" pitchFamily="34" charset="0"/>
              <a:buChar char="•"/>
            </a:pPr>
            <a:r>
              <a:rPr lang="en-US" sz="2200" dirty="0" smtClean="0"/>
              <a:t>medical </a:t>
            </a:r>
            <a:r>
              <a:rPr lang="en-US" sz="2200" dirty="0"/>
              <a:t>facilities</a:t>
            </a:r>
          </a:p>
          <a:p>
            <a:pPr lvl="1">
              <a:spcBef>
                <a:spcPts val="0"/>
              </a:spcBef>
              <a:spcAft>
                <a:spcPts val="1200"/>
              </a:spcAft>
              <a:buFont typeface="Arial" pitchFamily="34" charset="0"/>
              <a:buChar char="•"/>
            </a:pPr>
            <a:r>
              <a:rPr lang="en-US" sz="2600" dirty="0"/>
              <a:t>Requires partnering with WDOH and PHSKC</a:t>
            </a:r>
          </a:p>
          <a:p>
            <a:pPr lvl="1">
              <a:spcBef>
                <a:spcPts val="0"/>
              </a:spcBef>
              <a:spcAft>
                <a:spcPts val="1200"/>
              </a:spcAft>
              <a:buFont typeface="Arial" pitchFamily="34" charset="0"/>
              <a:buChar char="•"/>
            </a:pPr>
            <a:r>
              <a:rPr lang="en-US" sz="2600" dirty="0"/>
              <a:t>Each event is different</a:t>
            </a:r>
          </a:p>
          <a:p>
            <a:pPr>
              <a:spcBef>
                <a:spcPts val="1200"/>
              </a:spcBef>
              <a:spcAft>
                <a:spcPts val="1200"/>
              </a:spcAft>
              <a:buFont typeface="Arial" pitchFamily="34" charset="0"/>
              <a:buChar char="•"/>
            </a:pPr>
            <a:endParaRPr lang="en-US" dirty="0" smtClean="0"/>
          </a:p>
          <a:p>
            <a:pPr>
              <a:spcBef>
                <a:spcPts val="1200"/>
              </a:spcBef>
              <a:spcAft>
                <a:spcPts val="1200"/>
              </a:spcAft>
            </a:pPr>
            <a:endParaRPr lang="en-US" dirty="0" smtClean="0"/>
          </a:p>
          <a:p>
            <a:pPr>
              <a:spcBef>
                <a:spcPts val="1200"/>
              </a:spcBef>
              <a:spcAft>
                <a:spcPts val="1200"/>
              </a:spcAft>
            </a:pPr>
            <a:endParaRPr lang="en-US" dirty="0" smtClean="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24903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2514600"/>
            <a:ext cx="3657600" cy="1143000"/>
          </a:xfrm>
        </p:spPr>
        <p:txBody>
          <a:bodyPr>
            <a:normAutofit/>
          </a:bodyPr>
          <a:lstStyle/>
          <a:p>
            <a:pPr algn="l"/>
            <a:r>
              <a:rPr lang="en-US" dirty="0" smtClean="0"/>
              <a:t>Questions?</a:t>
            </a:r>
            <a:endParaRPr 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869249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Agenda</a:t>
            </a:r>
            <a:endParaRPr lang="en-US" dirty="0"/>
          </a:p>
        </p:txBody>
      </p:sp>
      <p:sp>
        <p:nvSpPr>
          <p:cNvPr id="3" name="Content Placeholder 2"/>
          <p:cNvSpPr>
            <a:spLocks noGrp="1"/>
          </p:cNvSpPr>
          <p:nvPr>
            <p:ph type="body" sz="quarter" idx="13"/>
          </p:nvPr>
        </p:nvSpPr>
        <p:spPr>
          <a:xfrm>
            <a:off x="457200" y="1600200"/>
            <a:ext cx="7924800" cy="4267200"/>
          </a:xfrm>
        </p:spPr>
        <p:txBody>
          <a:bodyPr>
            <a:normAutofit fontScale="77500" lnSpcReduction="20000"/>
          </a:bodyPr>
          <a:lstStyle/>
          <a:p>
            <a:pPr>
              <a:spcBef>
                <a:spcPts val="1200"/>
              </a:spcBef>
              <a:spcAft>
                <a:spcPts val="1200"/>
              </a:spcAft>
              <a:buFont typeface="Arial" pitchFamily="34" charset="0"/>
              <a:buChar char="•"/>
            </a:pPr>
            <a:r>
              <a:rPr lang="en-US" dirty="0" smtClean="0"/>
              <a:t>Seattle System Overview</a:t>
            </a:r>
          </a:p>
          <a:p>
            <a:pPr>
              <a:spcBef>
                <a:spcPts val="1200"/>
              </a:spcBef>
              <a:spcAft>
                <a:spcPts val="1200"/>
              </a:spcAft>
              <a:buFont typeface="Arial" pitchFamily="34" charset="0"/>
              <a:buChar char="•"/>
            </a:pPr>
            <a:r>
              <a:rPr lang="en-US" dirty="0" smtClean="0"/>
              <a:t>Mandated vs. Precautionary</a:t>
            </a:r>
            <a:endParaRPr lang="en-US" dirty="0"/>
          </a:p>
          <a:p>
            <a:pPr>
              <a:spcBef>
                <a:spcPts val="1200"/>
              </a:spcBef>
              <a:spcAft>
                <a:spcPts val="1200"/>
              </a:spcAft>
              <a:buFont typeface="Arial" pitchFamily="34" charset="0"/>
              <a:buChar char="•"/>
            </a:pPr>
            <a:r>
              <a:rPr lang="en-US" dirty="0" smtClean="0"/>
              <a:t>Regulatory Drivers</a:t>
            </a:r>
          </a:p>
          <a:p>
            <a:pPr>
              <a:spcBef>
                <a:spcPts val="1200"/>
              </a:spcBef>
              <a:spcAft>
                <a:spcPts val="1200"/>
              </a:spcAft>
              <a:buFont typeface="Arial" pitchFamily="34" charset="0"/>
              <a:buChar char="•"/>
            </a:pPr>
            <a:r>
              <a:rPr lang="en-US" dirty="0" smtClean="0"/>
              <a:t>Occurrences &amp; Events</a:t>
            </a:r>
            <a:endParaRPr lang="en-US" dirty="0"/>
          </a:p>
          <a:p>
            <a:pPr lvl="1">
              <a:spcBef>
                <a:spcPts val="1200"/>
              </a:spcBef>
              <a:spcAft>
                <a:spcPts val="1200"/>
              </a:spcAft>
              <a:buFont typeface="Arial" pitchFamily="34" charset="0"/>
              <a:buChar char="•"/>
            </a:pPr>
            <a:r>
              <a:rPr lang="en-US" dirty="0" smtClean="0"/>
              <a:t>Mercer Island</a:t>
            </a:r>
            <a:endParaRPr lang="en-US" dirty="0"/>
          </a:p>
          <a:p>
            <a:pPr lvl="1">
              <a:spcBef>
                <a:spcPts val="1200"/>
              </a:spcBef>
              <a:spcAft>
                <a:spcPts val="1200"/>
              </a:spcAft>
              <a:buFont typeface="Arial" pitchFamily="34" charset="0"/>
              <a:buChar char="•"/>
            </a:pPr>
            <a:r>
              <a:rPr lang="en-US" dirty="0" smtClean="0"/>
              <a:t>Seattle main breaks with pressure loss</a:t>
            </a:r>
            <a:endParaRPr lang="en-US" dirty="0"/>
          </a:p>
          <a:p>
            <a:pPr>
              <a:spcBef>
                <a:spcPts val="1200"/>
              </a:spcBef>
              <a:spcAft>
                <a:spcPts val="1200"/>
              </a:spcAft>
              <a:buFont typeface="Arial" pitchFamily="34" charset="0"/>
              <a:buChar char="•"/>
            </a:pPr>
            <a:r>
              <a:rPr lang="en-US" dirty="0" smtClean="0"/>
              <a:t>Impacts and Challenges</a:t>
            </a:r>
          </a:p>
          <a:p>
            <a:pPr lvl="1">
              <a:spcBef>
                <a:spcPts val="1200"/>
              </a:spcBef>
              <a:spcAft>
                <a:spcPts val="1200"/>
              </a:spcAft>
              <a:buFont typeface="Arial" pitchFamily="34" charset="0"/>
              <a:buChar char="•"/>
            </a:pPr>
            <a:endParaRPr lang="en-US" dirty="0" smtClean="0"/>
          </a:p>
          <a:p>
            <a:pPr>
              <a:spcBef>
                <a:spcPts val="1200"/>
              </a:spcBef>
              <a:spcAft>
                <a:spcPts val="1200"/>
              </a:spcAft>
              <a:buFont typeface="Arial" pitchFamily="34" charset="0"/>
              <a:buChar char="•"/>
            </a:pPr>
            <a:endParaRPr lang="en-US" dirty="0" smtClean="0"/>
          </a:p>
          <a:p>
            <a:pPr>
              <a:spcBef>
                <a:spcPts val="1200"/>
              </a:spcBef>
              <a:spcAft>
                <a:spcPts val="1200"/>
              </a:spcAft>
            </a:pPr>
            <a:endParaRPr lang="en-US" dirty="0" smtClean="0"/>
          </a:p>
          <a:p>
            <a:pPr>
              <a:spcBef>
                <a:spcPts val="1200"/>
              </a:spcBef>
              <a:spcAft>
                <a:spcPts val="1200"/>
              </a:spcAft>
            </a:pPr>
            <a:endParaRPr lang="en-US" dirty="0" smtClean="0"/>
          </a:p>
        </p:txBody>
      </p:sp>
    </p:spTree>
    <p:extLst>
      <p:ext uri="{BB962C8B-B14F-4D97-AF65-F5344CB8AC3E}">
        <p14:creationId xmlns:p14="http://schemas.microsoft.com/office/powerpoint/2010/main" val="2339853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SPU Drinking Water System</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33400" y="1143000"/>
            <a:ext cx="7239000" cy="540822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287806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 vs. Precautionary</a:t>
            </a:r>
            <a:endParaRPr lang="en-US" dirty="0"/>
          </a:p>
        </p:txBody>
      </p:sp>
      <p:sp>
        <p:nvSpPr>
          <p:cNvPr id="3" name="Content Placeholder 2"/>
          <p:cNvSpPr>
            <a:spLocks noGrp="1"/>
          </p:cNvSpPr>
          <p:nvPr>
            <p:ph sz="half" idx="1"/>
          </p:nvPr>
        </p:nvSpPr>
        <p:spPr/>
        <p:txBody>
          <a:bodyPr/>
          <a:lstStyle/>
          <a:p>
            <a:r>
              <a:rPr lang="en-US" b="1" i="1" dirty="0">
                <a:latin typeface="Arial" pitchFamily="34" charset="0"/>
              </a:rPr>
              <a:t>Boil Water </a:t>
            </a:r>
            <a:r>
              <a:rPr lang="en-US" b="1" i="1" dirty="0" smtClean="0">
                <a:latin typeface="Arial" pitchFamily="34" charset="0"/>
              </a:rPr>
              <a:t>Notice</a:t>
            </a:r>
          </a:p>
          <a:p>
            <a:pPr>
              <a:buFont typeface="Arial" panose="020B0604020202020204" pitchFamily="34" charset="0"/>
              <a:buChar char="•"/>
            </a:pPr>
            <a:endParaRPr lang="en-US" sz="2400" b="1" dirty="0" smtClean="0">
              <a:latin typeface="Arial" pitchFamily="34" charset="0"/>
            </a:endParaRPr>
          </a:p>
          <a:p>
            <a:pPr>
              <a:buFont typeface="Arial" panose="020B0604020202020204" pitchFamily="34" charset="0"/>
              <a:buChar char="•"/>
            </a:pPr>
            <a:r>
              <a:rPr lang="en-US" sz="2400" b="1" dirty="0">
                <a:latin typeface="Arial" pitchFamily="34" charset="0"/>
              </a:rPr>
              <a:t>Contamination </a:t>
            </a:r>
            <a:r>
              <a:rPr lang="en-US" sz="2400" b="1" u="sng" dirty="0">
                <a:latin typeface="Arial" pitchFamily="34" charset="0"/>
              </a:rPr>
              <a:t>confirmed</a:t>
            </a:r>
            <a:r>
              <a:rPr lang="en-US" sz="2400" b="1" dirty="0">
                <a:latin typeface="Arial" pitchFamily="34" charset="0"/>
              </a:rPr>
              <a:t> present</a:t>
            </a:r>
          </a:p>
          <a:p>
            <a:pPr>
              <a:buFont typeface="Arial" panose="020B0604020202020204" pitchFamily="34" charset="0"/>
              <a:buChar char="•"/>
            </a:pPr>
            <a:r>
              <a:rPr lang="en-US" sz="2400" b="1" dirty="0" smtClean="0">
                <a:latin typeface="Arial" pitchFamily="34" charset="0"/>
              </a:rPr>
              <a:t>Regulatory Tier 1 Acute MCL Violation</a:t>
            </a:r>
          </a:p>
          <a:p>
            <a:pPr>
              <a:buFont typeface="Arial" panose="020B0604020202020204" pitchFamily="34" charset="0"/>
              <a:buChar char="•"/>
            </a:pPr>
            <a:r>
              <a:rPr lang="en-US" sz="2400" b="1" dirty="0" smtClean="0">
                <a:latin typeface="Arial" pitchFamily="34" charset="0"/>
              </a:rPr>
              <a:t>Public Notice within 24 </a:t>
            </a:r>
            <a:r>
              <a:rPr lang="en-US" sz="2400" b="1" dirty="0" err="1" smtClean="0">
                <a:latin typeface="Arial" pitchFamily="34" charset="0"/>
              </a:rPr>
              <a:t>hrs</a:t>
            </a:r>
            <a:endParaRPr lang="en-US" sz="2400" b="1" dirty="0" smtClean="0">
              <a:latin typeface="Arial" pitchFamily="34" charset="0"/>
            </a:endParaRPr>
          </a:p>
          <a:p>
            <a:pPr>
              <a:buFont typeface="Arial" panose="020B0604020202020204" pitchFamily="34" charset="0"/>
              <a:buChar char="•"/>
            </a:pPr>
            <a:r>
              <a:rPr lang="en-US" sz="2400" b="1" dirty="0" smtClean="0">
                <a:latin typeface="Arial" pitchFamily="34" charset="0"/>
              </a:rPr>
              <a:t>Applies to whole water system</a:t>
            </a:r>
            <a:endParaRPr lang="en-US" sz="2400" b="1" dirty="0">
              <a:latin typeface="Arial" pitchFamily="34" charset="0"/>
            </a:endParaRPr>
          </a:p>
        </p:txBody>
      </p:sp>
      <p:sp>
        <p:nvSpPr>
          <p:cNvPr id="4" name="Text Placeholder 3"/>
          <p:cNvSpPr>
            <a:spLocks noGrp="1"/>
          </p:cNvSpPr>
          <p:nvPr>
            <p:ph type="body" sz="quarter" idx="13"/>
          </p:nvPr>
        </p:nvSpPr>
        <p:spPr/>
        <p:txBody>
          <a:bodyPr/>
          <a:lstStyle/>
          <a:p>
            <a:r>
              <a:rPr lang="en-US" sz="2800" i="1" dirty="0" smtClean="0"/>
              <a:t>Precautionary Boil Water Advisory</a:t>
            </a:r>
          </a:p>
          <a:p>
            <a:endParaRPr lang="en-US" dirty="0" smtClean="0"/>
          </a:p>
          <a:p>
            <a:pPr marL="685800" indent="-342900">
              <a:buFont typeface="Arial" panose="020B0604020202020204" pitchFamily="34" charset="0"/>
              <a:buChar char="•"/>
            </a:pPr>
            <a:r>
              <a:rPr lang="en-US" dirty="0"/>
              <a:t>Contamination </a:t>
            </a:r>
            <a:r>
              <a:rPr lang="en-US" u="sng" dirty="0"/>
              <a:t>possible</a:t>
            </a:r>
          </a:p>
          <a:p>
            <a:pPr marL="685800" indent="-342900">
              <a:buFont typeface="Arial" panose="020B0604020202020204" pitchFamily="34" charset="0"/>
              <a:buChar char="•"/>
            </a:pPr>
            <a:r>
              <a:rPr lang="en-US" dirty="0" smtClean="0"/>
              <a:t>Guidance due to pressure loss</a:t>
            </a:r>
          </a:p>
          <a:p>
            <a:pPr marL="685800" indent="-342900">
              <a:buFont typeface="Arial" panose="020B0604020202020204" pitchFamily="34" charset="0"/>
              <a:buChar char="•"/>
            </a:pPr>
            <a:r>
              <a:rPr lang="en-US" dirty="0" smtClean="0"/>
              <a:t>Applies to impacted area/neighborhood</a:t>
            </a:r>
          </a:p>
          <a:p>
            <a:pPr marL="6858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67240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45211" y="1083835"/>
            <a:ext cx="1666875" cy="485775"/>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PWS collects required ROUTINE samples?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57"/>
          <p:cNvSpPr txBox="1">
            <a:spLocks noChangeArrowheads="1"/>
          </p:cNvSpPr>
          <p:nvPr/>
        </p:nvSpPr>
        <p:spPr bwMode="auto">
          <a:xfrm>
            <a:off x="2608193" y="1068336"/>
            <a:ext cx="1666875" cy="501271"/>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ROUTINE sample TC+?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56"/>
          <p:cNvSpPr txBox="1">
            <a:spLocks noChangeArrowheads="1"/>
          </p:cNvSpPr>
          <p:nvPr/>
        </p:nvSpPr>
        <p:spPr bwMode="auto">
          <a:xfrm>
            <a:off x="4715686" y="1083834"/>
            <a:ext cx="1666875" cy="485775"/>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TC+ ROUTINE sample analyzed for FC/EC?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5"/>
          <p:cNvSpPr txBox="1">
            <a:spLocks noChangeArrowheads="1"/>
          </p:cNvSpPr>
          <p:nvPr/>
        </p:nvSpPr>
        <p:spPr bwMode="auto">
          <a:xfrm>
            <a:off x="6798158" y="1083833"/>
            <a:ext cx="1666875" cy="485775"/>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PWS collects REPEAT samples within 24 </a:t>
            </a:r>
            <a:r>
              <a:rPr kumimoji="0" lang="en-US" alt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hrs</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6"/>
          <p:cNvSpPr>
            <a:spLocks noChangeArrowheads="1"/>
          </p:cNvSpPr>
          <p:nvPr/>
        </p:nvSpPr>
        <p:spPr bwMode="auto">
          <a:xfrm>
            <a:off x="1021779" y="1897856"/>
            <a:ext cx="704850" cy="647700"/>
          </a:xfrm>
          <a:prstGeom prst="ellipse">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M/R VIOL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7"/>
          <p:cNvSpPr>
            <a:spLocks noChangeArrowheads="1"/>
          </p:cNvSpPr>
          <p:nvPr/>
        </p:nvSpPr>
        <p:spPr bwMode="auto">
          <a:xfrm>
            <a:off x="5262243" y="1867933"/>
            <a:ext cx="704850" cy="647700"/>
          </a:xfrm>
          <a:prstGeom prst="ellipse">
            <a:avLst/>
          </a:prstGeom>
          <a:solidFill>
            <a:srgbClr val="FFFF00"/>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M/R VIOL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Oval 8"/>
          <p:cNvSpPr>
            <a:spLocks noChangeArrowheads="1"/>
          </p:cNvSpPr>
          <p:nvPr/>
        </p:nvSpPr>
        <p:spPr bwMode="auto">
          <a:xfrm>
            <a:off x="7353535" y="1867933"/>
            <a:ext cx="704850" cy="647700"/>
          </a:xfrm>
          <a:prstGeom prst="ellipse">
            <a:avLst/>
          </a:prstGeom>
          <a:solidFill>
            <a:srgbClr val="FFFF00"/>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M/R VIOL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Flowchart: Preparation 9"/>
          <p:cNvSpPr>
            <a:spLocks noChangeArrowheads="1"/>
          </p:cNvSpPr>
          <p:nvPr/>
        </p:nvSpPr>
        <p:spPr bwMode="auto">
          <a:xfrm>
            <a:off x="2743200" y="1999456"/>
            <a:ext cx="1438275" cy="447675"/>
          </a:xfrm>
          <a:prstGeom prst="flowChartPreparation">
            <a:avLst/>
          </a:prstGeom>
          <a:solidFill>
            <a:srgbClr val="00B05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No Further Action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51"/>
          <p:cNvSpPr txBox="1">
            <a:spLocks noChangeArrowheads="1"/>
          </p:cNvSpPr>
          <p:nvPr/>
        </p:nvSpPr>
        <p:spPr bwMode="auto">
          <a:xfrm>
            <a:off x="2663031" y="2854437"/>
            <a:ext cx="2428875" cy="666750"/>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Must continue collecting REPEAT samples until all are TC negative or an MCL is violated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50"/>
          <p:cNvSpPr txBox="1">
            <a:spLocks noChangeArrowheads="1"/>
          </p:cNvSpPr>
          <p:nvPr/>
        </p:nvSpPr>
        <p:spPr bwMode="auto">
          <a:xfrm>
            <a:off x="5402097" y="2870994"/>
            <a:ext cx="1666875" cy="485775"/>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TC+ REPEATS Analyzed for FC/EC?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49"/>
          <p:cNvSpPr txBox="1">
            <a:spLocks noChangeArrowheads="1"/>
          </p:cNvSpPr>
          <p:nvPr/>
        </p:nvSpPr>
        <p:spPr bwMode="auto">
          <a:xfrm>
            <a:off x="390335" y="4412406"/>
            <a:ext cx="1666875" cy="966497"/>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ea typeface="Calibri" pitchFamily="34" charset="0"/>
                <a:cs typeface="Times New Roman" pitchFamily="18" charset="0"/>
              </a:rPr>
              <a:t>ROUTINE TC+ and</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REPEAT FC/EC+?</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Or</a:t>
            </a:r>
          </a:p>
          <a:p>
            <a:pPr algn="ctr" fontAlgn="base">
              <a:spcBef>
                <a:spcPct val="0"/>
              </a:spcBef>
              <a:spcAft>
                <a:spcPct val="0"/>
              </a:spcAft>
            </a:pPr>
            <a:r>
              <a:rPr lang="en-US" altLang="en-US" sz="1100" dirty="0">
                <a:latin typeface="Calibri" pitchFamily="34" charset="0"/>
                <a:ea typeface="Calibri" pitchFamily="34" charset="0"/>
                <a:cs typeface="Times New Roman" pitchFamily="18" charset="0"/>
              </a:rPr>
              <a:t>ROUTINE FC/EC+ and REPEAT TC+?</a:t>
            </a:r>
          </a:p>
          <a:p>
            <a:pPr algn="ctr" fontAlgn="base">
              <a:spcBef>
                <a:spcPct val="0"/>
              </a:spcBef>
              <a:spcAft>
                <a:spcPct val="0"/>
              </a:spcAft>
            </a:pPr>
            <a:endParaRPr lang="en-US" altLang="en-US" sz="1100" dirty="0">
              <a:latin typeface="Calibri" pitchFamily="34" charset="0"/>
              <a:ea typeface="Calibri" pitchFamily="34" charset="0"/>
              <a:cs typeface="Times New Roman" pitchFamily="18" charset="0"/>
            </a:endParaRPr>
          </a:p>
        </p:txBody>
      </p:sp>
      <p:sp>
        <p:nvSpPr>
          <p:cNvPr id="15" name="Text Box 48"/>
          <p:cNvSpPr txBox="1">
            <a:spLocks noChangeArrowheads="1"/>
          </p:cNvSpPr>
          <p:nvPr/>
        </p:nvSpPr>
        <p:spPr bwMode="auto">
          <a:xfrm>
            <a:off x="2771775" y="4412406"/>
            <a:ext cx="1800225" cy="1123950"/>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 the percent of ROUTINE TC+’s plus REPEAT TC+’s &gt;5% of total (this is 10 or more samples for Seattle Public Utilities)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Oval 20"/>
          <p:cNvSpPr>
            <a:spLocks noChangeArrowheads="1"/>
          </p:cNvSpPr>
          <p:nvPr/>
        </p:nvSpPr>
        <p:spPr bwMode="auto">
          <a:xfrm>
            <a:off x="3062684" y="5839496"/>
            <a:ext cx="1198562" cy="831850"/>
          </a:xfrm>
          <a:prstGeom prst="ellipse">
            <a:avLst/>
          </a:prstGeom>
          <a:solidFill>
            <a:srgbClr val="FFFF00"/>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Monthly MCL  VIOL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 name="Straight Arrow Connector 21"/>
          <p:cNvCxnSpPr/>
          <p:nvPr/>
        </p:nvCxnSpPr>
        <p:spPr>
          <a:xfrm>
            <a:off x="1374204" y="1606477"/>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25" name="Straight Arrow Connector 24"/>
          <p:cNvCxnSpPr/>
          <p:nvPr/>
        </p:nvCxnSpPr>
        <p:spPr>
          <a:xfrm>
            <a:off x="1223773" y="3182828"/>
            <a:ext cx="0" cy="371475"/>
          </a:xfrm>
          <a:prstGeom prst="straightConnector1">
            <a:avLst/>
          </a:prstGeom>
          <a:noFill/>
          <a:ln w="9525" cap="flat" cmpd="sng" algn="ctr">
            <a:solidFill>
              <a:srgbClr val="4F81BD">
                <a:shade val="95000"/>
                <a:satMod val="105000"/>
              </a:srgbClr>
            </a:solidFill>
            <a:prstDash val="solid"/>
            <a:tailEnd type="arrow"/>
          </a:ln>
          <a:effectLst/>
        </p:spPr>
      </p:cxnSp>
      <p:sp>
        <p:nvSpPr>
          <p:cNvPr id="36" name="Text Box 297"/>
          <p:cNvSpPr txBox="1">
            <a:spLocks noChangeArrowheads="1"/>
          </p:cNvSpPr>
          <p:nvPr/>
        </p:nvSpPr>
        <p:spPr bwMode="auto">
          <a:xfrm>
            <a:off x="1519719" y="1653082"/>
            <a:ext cx="37623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Text Box 298"/>
          <p:cNvSpPr txBox="1">
            <a:spLocks noChangeArrowheads="1"/>
          </p:cNvSpPr>
          <p:nvPr/>
        </p:nvSpPr>
        <p:spPr bwMode="auto">
          <a:xfrm>
            <a:off x="3533029" y="1644006"/>
            <a:ext cx="3762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Text Box 299"/>
          <p:cNvSpPr txBox="1">
            <a:spLocks noChangeArrowheads="1"/>
          </p:cNvSpPr>
          <p:nvPr/>
        </p:nvSpPr>
        <p:spPr bwMode="auto">
          <a:xfrm>
            <a:off x="5859297" y="1668389"/>
            <a:ext cx="3762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Text Box 300"/>
          <p:cNvSpPr txBox="1">
            <a:spLocks noChangeArrowheads="1"/>
          </p:cNvSpPr>
          <p:nvPr/>
        </p:nvSpPr>
        <p:spPr bwMode="auto">
          <a:xfrm>
            <a:off x="7903224" y="1664494"/>
            <a:ext cx="37623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Text Box 301"/>
          <p:cNvSpPr txBox="1">
            <a:spLocks noChangeArrowheads="1"/>
          </p:cNvSpPr>
          <p:nvPr/>
        </p:nvSpPr>
        <p:spPr bwMode="auto">
          <a:xfrm>
            <a:off x="2165280" y="821993"/>
            <a:ext cx="442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302"/>
          <p:cNvSpPr txBox="1">
            <a:spLocks noChangeArrowheads="1"/>
          </p:cNvSpPr>
          <p:nvPr/>
        </p:nvSpPr>
        <p:spPr bwMode="auto">
          <a:xfrm>
            <a:off x="4321464" y="839857"/>
            <a:ext cx="479136" cy="2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303"/>
          <p:cNvSpPr txBox="1">
            <a:spLocks noChangeArrowheads="1"/>
          </p:cNvSpPr>
          <p:nvPr/>
        </p:nvSpPr>
        <p:spPr bwMode="auto">
          <a:xfrm>
            <a:off x="6355245" y="822017"/>
            <a:ext cx="442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304"/>
          <p:cNvSpPr txBox="1">
            <a:spLocks noChangeArrowheads="1"/>
          </p:cNvSpPr>
          <p:nvPr/>
        </p:nvSpPr>
        <p:spPr bwMode="auto">
          <a:xfrm>
            <a:off x="8534402" y="866953"/>
            <a:ext cx="44291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305"/>
          <p:cNvSpPr txBox="1">
            <a:spLocks noChangeArrowheads="1"/>
          </p:cNvSpPr>
          <p:nvPr/>
        </p:nvSpPr>
        <p:spPr bwMode="auto">
          <a:xfrm>
            <a:off x="2147728" y="2854437"/>
            <a:ext cx="44291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Oval 306"/>
          <p:cNvSpPr>
            <a:spLocks noChangeArrowheads="1"/>
          </p:cNvSpPr>
          <p:nvPr/>
        </p:nvSpPr>
        <p:spPr bwMode="auto">
          <a:xfrm>
            <a:off x="5885571" y="3485361"/>
            <a:ext cx="704850" cy="647700"/>
          </a:xfrm>
          <a:prstGeom prst="ellipse">
            <a:avLst/>
          </a:prstGeom>
          <a:solidFill>
            <a:srgbClr val="FFFF00"/>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M/R VIOL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Text Box 308"/>
          <p:cNvSpPr txBox="1">
            <a:spLocks noChangeArrowheads="1"/>
          </p:cNvSpPr>
          <p:nvPr/>
        </p:nvSpPr>
        <p:spPr bwMode="auto">
          <a:xfrm>
            <a:off x="6573833" y="3479609"/>
            <a:ext cx="376238"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7" name="Straight Arrow Connector 46"/>
          <p:cNvCxnSpPr/>
          <p:nvPr/>
        </p:nvCxnSpPr>
        <p:spPr>
          <a:xfrm>
            <a:off x="5105398" y="3124199"/>
            <a:ext cx="313690" cy="0"/>
          </a:xfrm>
          <a:prstGeom prst="straightConnector1">
            <a:avLst/>
          </a:prstGeom>
          <a:noFill/>
          <a:ln w="9525" cap="flat" cmpd="sng" algn="ctr">
            <a:solidFill>
              <a:srgbClr val="4F81BD">
                <a:shade val="95000"/>
                <a:satMod val="105000"/>
              </a:srgbClr>
            </a:solidFill>
            <a:prstDash val="solid"/>
            <a:tailEnd type="arrow"/>
          </a:ln>
          <a:effectLst/>
        </p:spPr>
      </p:cxnSp>
      <p:sp>
        <p:nvSpPr>
          <p:cNvPr id="51" name="Text Box 313"/>
          <p:cNvSpPr txBox="1">
            <a:spLocks noChangeArrowheads="1"/>
          </p:cNvSpPr>
          <p:nvPr/>
        </p:nvSpPr>
        <p:spPr bwMode="auto">
          <a:xfrm>
            <a:off x="1224114" y="5480273"/>
            <a:ext cx="442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Text Box 319"/>
          <p:cNvSpPr txBox="1">
            <a:spLocks noChangeArrowheads="1"/>
          </p:cNvSpPr>
          <p:nvPr/>
        </p:nvSpPr>
        <p:spPr bwMode="auto">
          <a:xfrm>
            <a:off x="1304925" y="3251883"/>
            <a:ext cx="3762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 Box 6"/>
          <p:cNvSpPr txBox="1">
            <a:spLocks noChangeArrowheads="1"/>
          </p:cNvSpPr>
          <p:nvPr/>
        </p:nvSpPr>
        <p:spPr bwMode="auto">
          <a:xfrm>
            <a:off x="374491" y="2870994"/>
            <a:ext cx="1666875" cy="295275"/>
          </a:xfrm>
          <a:prstGeom prst="rect">
            <a:avLst/>
          </a:prstGeom>
          <a:solidFill>
            <a:srgbClr val="C6D9F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REPEAT Samples TC+?</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Text Box 5"/>
          <p:cNvSpPr txBox="1">
            <a:spLocks noChangeArrowheads="1"/>
          </p:cNvSpPr>
          <p:nvPr/>
        </p:nvSpPr>
        <p:spPr bwMode="auto">
          <a:xfrm>
            <a:off x="7068972" y="4305393"/>
            <a:ext cx="1997875" cy="149055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Definitions:</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PWS = Public Water System</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TC = Total Coliform</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TC+ = Total Coliform Positive</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FC = Fecal Coliform</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EC = E. Coli</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M/R = Monitoring/Reporting</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MCL = Maximum Contaminant Level</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VIOL = Violation</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Flowchart: Preparation 15"/>
          <p:cNvSpPr>
            <a:spLocks noChangeArrowheads="1"/>
          </p:cNvSpPr>
          <p:nvPr/>
        </p:nvSpPr>
        <p:spPr bwMode="auto">
          <a:xfrm>
            <a:off x="5262243" y="4660713"/>
            <a:ext cx="1414463" cy="482600"/>
          </a:xfrm>
          <a:prstGeom prst="flowChartPreparation">
            <a:avLst/>
          </a:prstGeom>
          <a:solidFill>
            <a:srgbClr val="00B050"/>
          </a:solidFill>
          <a:ln w="254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 Further Action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Oval 16"/>
          <p:cNvSpPr>
            <a:spLocks noChangeArrowheads="1"/>
          </p:cNvSpPr>
          <p:nvPr/>
        </p:nvSpPr>
        <p:spPr bwMode="auto">
          <a:xfrm>
            <a:off x="548072" y="5802984"/>
            <a:ext cx="1198562" cy="831850"/>
          </a:xfrm>
          <a:prstGeom prst="ellipse">
            <a:avLst/>
          </a:prstGeom>
          <a:solidFill>
            <a:srgbClr val="C0504D"/>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24hr Acute MCL  VIOL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6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4" name="Rectangle 62"/>
          <p:cNvSpPr>
            <a:spLocks noChangeArrowheads="1"/>
          </p:cNvSpPr>
          <p:nvPr/>
        </p:nvSpPr>
        <p:spPr bwMode="auto">
          <a:xfrm>
            <a:off x="500901" y="-77294"/>
            <a:ext cx="77785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fontAlgn="base">
              <a:lnSpc>
                <a:spcPct val="100000"/>
              </a:lnSpc>
              <a:spcBef>
                <a:spcPct val="0"/>
              </a:spcBef>
              <a:spcAft>
                <a:spcPct val="0"/>
              </a:spcAft>
              <a:buClrTx/>
              <a:buSzTx/>
              <a:tabLst/>
            </a:pPr>
            <a:r>
              <a:rPr lang="en-US" altLang="en-US" sz="3200" b="1" dirty="0" smtClean="0">
                <a:solidFill>
                  <a:srgbClr val="062E7B"/>
                </a:solidFill>
                <a:latin typeface="Arial" pitchFamily="34" charset="0"/>
                <a:ea typeface="+mj-ea"/>
                <a:cs typeface="+mj-cs"/>
              </a:rPr>
              <a:t>Regulated </a:t>
            </a:r>
            <a:r>
              <a:rPr lang="en-US" altLang="en-US" sz="2000" b="1" dirty="0" smtClean="0">
                <a:solidFill>
                  <a:srgbClr val="062E7B"/>
                </a:solidFill>
                <a:latin typeface="Arial" pitchFamily="34" charset="0"/>
                <a:ea typeface="+mj-ea"/>
                <a:cs typeface="+mj-cs"/>
              </a:rPr>
              <a:t>– TCR Compliance </a:t>
            </a:r>
            <a:r>
              <a:rPr lang="en-US" altLang="en-US" sz="2000" b="1" dirty="0">
                <a:solidFill>
                  <a:srgbClr val="062E7B"/>
                </a:solidFill>
                <a:latin typeface="Arial" pitchFamily="34" charset="0"/>
                <a:ea typeface="+mj-ea"/>
                <a:cs typeface="+mj-cs"/>
              </a:rPr>
              <a:t>Flow Chart</a:t>
            </a:r>
          </a:p>
          <a:p>
            <a:pPr marL="0" marR="0" lvl="0" indent="0" algn="r" fontAlgn="base">
              <a:lnSpc>
                <a:spcPct val="100000"/>
              </a:lnSpc>
              <a:spcBef>
                <a:spcPct val="0"/>
              </a:spcBef>
              <a:spcAft>
                <a:spcPct val="0"/>
              </a:spcAft>
              <a:buClrTx/>
              <a:buSzTx/>
              <a:tabLst/>
            </a:pPr>
            <a:endParaRPr lang="en-US" altLang="en-US" sz="2000" b="1" dirty="0">
              <a:solidFill>
                <a:srgbClr val="062E7B"/>
              </a:solidFill>
              <a:latin typeface="Arial" pitchFamily="34" charset="0"/>
              <a:ea typeface="+mj-ea"/>
              <a:cs typeface="+mj-cs"/>
            </a:endParaRPr>
          </a:p>
        </p:txBody>
      </p:sp>
      <p:cxnSp>
        <p:nvCxnSpPr>
          <p:cNvPr id="109" name="Elbow Connector 108"/>
          <p:cNvCxnSpPr>
            <a:stCxn id="7" idx="3"/>
          </p:cNvCxnSpPr>
          <p:nvPr/>
        </p:nvCxnSpPr>
        <p:spPr>
          <a:xfrm flipH="1">
            <a:off x="1207928" y="1326721"/>
            <a:ext cx="7257105" cy="1291067"/>
          </a:xfrm>
          <a:prstGeom prst="bentConnector3">
            <a:avLst>
              <a:gd name="adj1" fmla="val -3150"/>
            </a:avLst>
          </a:prstGeom>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1207928" y="2617788"/>
            <a:ext cx="1" cy="253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5" name="Flowchart: Preparation 9"/>
          <p:cNvSpPr>
            <a:spLocks noChangeArrowheads="1"/>
          </p:cNvSpPr>
          <p:nvPr/>
        </p:nvSpPr>
        <p:spPr bwMode="auto">
          <a:xfrm>
            <a:off x="500901" y="3554303"/>
            <a:ext cx="1438275" cy="447675"/>
          </a:xfrm>
          <a:prstGeom prst="flowChartPreparation">
            <a:avLst/>
          </a:prstGeom>
          <a:solidFill>
            <a:srgbClr val="00B050"/>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No Further Action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9" name="Straight Arrow Connector 138"/>
          <p:cNvCxnSpPr/>
          <p:nvPr/>
        </p:nvCxnSpPr>
        <p:spPr>
          <a:xfrm>
            <a:off x="6237996" y="3342030"/>
            <a:ext cx="0" cy="212273"/>
          </a:xfrm>
          <a:prstGeom prst="straightConnector1">
            <a:avLst/>
          </a:prstGeom>
          <a:noFill/>
          <a:ln w="9525" cap="flat" cmpd="sng" algn="ctr">
            <a:solidFill>
              <a:srgbClr val="4F81BD">
                <a:shade val="95000"/>
                <a:satMod val="105000"/>
              </a:srgbClr>
            </a:solidFill>
            <a:prstDash val="solid"/>
            <a:tailEnd type="arrow"/>
          </a:ln>
          <a:effectLst/>
        </p:spPr>
      </p:cxnSp>
      <p:sp>
        <p:nvSpPr>
          <p:cNvPr id="144" name="Text Box 313"/>
          <p:cNvSpPr txBox="1">
            <a:spLocks noChangeArrowheads="1"/>
          </p:cNvSpPr>
          <p:nvPr/>
        </p:nvSpPr>
        <p:spPr bwMode="auto">
          <a:xfrm>
            <a:off x="3878551" y="5599894"/>
            <a:ext cx="442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9" name="Straight Arrow Connector 148"/>
          <p:cNvCxnSpPr/>
          <p:nvPr/>
        </p:nvCxnSpPr>
        <p:spPr>
          <a:xfrm>
            <a:off x="4637789" y="4902013"/>
            <a:ext cx="527936" cy="0"/>
          </a:xfrm>
          <a:prstGeom prst="straightConnector1">
            <a:avLst/>
          </a:prstGeom>
          <a:noFill/>
          <a:ln w="9525" cap="flat" cmpd="sng" algn="ctr">
            <a:solidFill>
              <a:srgbClr val="4F81BD">
                <a:shade val="95000"/>
                <a:satMod val="105000"/>
              </a:srgbClr>
            </a:solidFill>
            <a:prstDash val="solid"/>
            <a:tailEnd type="arrow"/>
          </a:ln>
          <a:effectLst/>
        </p:spPr>
      </p:cxnSp>
      <p:sp>
        <p:nvSpPr>
          <p:cNvPr id="156" name="Text Box 314"/>
          <p:cNvSpPr txBox="1">
            <a:spLocks noChangeArrowheads="1"/>
          </p:cNvSpPr>
          <p:nvPr/>
        </p:nvSpPr>
        <p:spPr bwMode="auto">
          <a:xfrm>
            <a:off x="2212086" y="4572000"/>
            <a:ext cx="3762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7" name="Text Box 314"/>
          <p:cNvSpPr txBox="1">
            <a:spLocks noChangeArrowheads="1"/>
          </p:cNvSpPr>
          <p:nvPr/>
        </p:nvSpPr>
        <p:spPr bwMode="auto">
          <a:xfrm>
            <a:off x="4693256" y="4578724"/>
            <a:ext cx="3762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9" name="Elbow Connector 158"/>
          <p:cNvCxnSpPr>
            <a:stCxn id="13" idx="3"/>
          </p:cNvCxnSpPr>
          <p:nvPr/>
        </p:nvCxnSpPr>
        <p:spPr>
          <a:xfrm flipH="1">
            <a:off x="990598" y="3113882"/>
            <a:ext cx="6078374" cy="1085222"/>
          </a:xfrm>
          <a:prstGeom prst="bentConnector3">
            <a:avLst>
              <a:gd name="adj1" fmla="val -3761"/>
            </a:avLst>
          </a:prstGeom>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2147728" y="3087800"/>
            <a:ext cx="442913"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70" name="Straight Arrow Connector 169"/>
          <p:cNvCxnSpPr/>
          <p:nvPr/>
        </p:nvCxnSpPr>
        <p:spPr>
          <a:xfrm>
            <a:off x="4417231" y="1336673"/>
            <a:ext cx="220558"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71" name="Straight Arrow Connector 170"/>
          <p:cNvCxnSpPr/>
          <p:nvPr/>
        </p:nvCxnSpPr>
        <p:spPr>
          <a:xfrm>
            <a:off x="2300607" y="1347980"/>
            <a:ext cx="220558"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72" name="Straight Arrow Connector 171"/>
          <p:cNvCxnSpPr/>
          <p:nvPr/>
        </p:nvCxnSpPr>
        <p:spPr>
          <a:xfrm>
            <a:off x="6466422" y="1360320"/>
            <a:ext cx="220558"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73" name="Straight Arrow Connector 172"/>
          <p:cNvCxnSpPr/>
          <p:nvPr/>
        </p:nvCxnSpPr>
        <p:spPr>
          <a:xfrm>
            <a:off x="5622409" y="1606477"/>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174" name="Straight Arrow Connector 173"/>
          <p:cNvCxnSpPr/>
          <p:nvPr/>
        </p:nvCxnSpPr>
        <p:spPr>
          <a:xfrm>
            <a:off x="7718679" y="1580257"/>
            <a:ext cx="0" cy="295275"/>
          </a:xfrm>
          <a:prstGeom prst="straightConnector1">
            <a:avLst/>
          </a:prstGeom>
          <a:noFill/>
          <a:ln w="9525" cap="flat" cmpd="sng" algn="ctr">
            <a:solidFill>
              <a:srgbClr val="4F81BD">
                <a:shade val="95000"/>
                <a:satMod val="105000"/>
              </a:srgbClr>
            </a:solidFill>
            <a:prstDash val="solid"/>
            <a:tailEnd type="arrow"/>
          </a:ln>
          <a:effectLst/>
        </p:spPr>
      </p:cxnSp>
      <p:cxnSp>
        <p:nvCxnSpPr>
          <p:cNvPr id="175" name="Straight Arrow Connector 174"/>
          <p:cNvCxnSpPr/>
          <p:nvPr/>
        </p:nvCxnSpPr>
        <p:spPr>
          <a:xfrm>
            <a:off x="3441630" y="1663215"/>
            <a:ext cx="0" cy="295275"/>
          </a:xfrm>
          <a:prstGeom prst="straightConnector1">
            <a:avLst/>
          </a:prstGeom>
          <a:noFill/>
          <a:ln w="9525" cap="flat" cmpd="sng" algn="ctr">
            <a:solidFill>
              <a:srgbClr val="4F81BD">
                <a:shade val="95000"/>
                <a:satMod val="105000"/>
              </a:srgbClr>
            </a:solidFill>
            <a:prstDash val="solid"/>
            <a:tailEnd type="arrow"/>
          </a:ln>
          <a:effectLst/>
        </p:spPr>
      </p:cxnSp>
      <p:sp>
        <p:nvSpPr>
          <p:cNvPr id="176" name="Text Box 312"/>
          <p:cNvSpPr txBox="1">
            <a:spLocks noChangeArrowheads="1"/>
          </p:cNvSpPr>
          <p:nvPr/>
        </p:nvSpPr>
        <p:spPr bwMode="auto">
          <a:xfrm>
            <a:off x="7224737" y="2901950"/>
            <a:ext cx="4429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1" name="Straight Arrow Connector 180"/>
          <p:cNvCxnSpPr/>
          <p:nvPr/>
        </p:nvCxnSpPr>
        <p:spPr>
          <a:xfrm>
            <a:off x="3649120" y="5583677"/>
            <a:ext cx="0" cy="212273"/>
          </a:xfrm>
          <a:prstGeom prst="straightConnector1">
            <a:avLst/>
          </a:prstGeom>
          <a:noFill/>
          <a:ln w="9525" cap="flat" cmpd="sng" algn="ctr">
            <a:solidFill>
              <a:srgbClr val="4F81BD">
                <a:shade val="95000"/>
                <a:satMod val="105000"/>
              </a:srgbClr>
            </a:solidFill>
            <a:prstDash val="solid"/>
            <a:tailEnd type="arrow"/>
          </a:ln>
          <a:effectLst/>
        </p:spPr>
      </p:cxnSp>
      <p:cxnSp>
        <p:nvCxnSpPr>
          <p:cNvPr id="182" name="Straight Arrow Connector 181"/>
          <p:cNvCxnSpPr/>
          <p:nvPr/>
        </p:nvCxnSpPr>
        <p:spPr>
          <a:xfrm>
            <a:off x="1159421" y="5438424"/>
            <a:ext cx="0" cy="212273"/>
          </a:xfrm>
          <a:prstGeom prst="straightConnector1">
            <a:avLst/>
          </a:prstGeom>
          <a:noFill/>
          <a:ln w="9525" cap="flat" cmpd="sng" algn="ctr">
            <a:solidFill>
              <a:srgbClr val="4F81BD">
                <a:shade val="95000"/>
                <a:satMod val="105000"/>
              </a:srgbClr>
            </a:solidFill>
            <a:prstDash val="solid"/>
            <a:tailEnd type="arrow"/>
          </a:ln>
          <a:effectLst/>
        </p:spPr>
      </p:cxnSp>
      <p:cxnSp>
        <p:nvCxnSpPr>
          <p:cNvPr id="183" name="Straight Arrow Connector 182"/>
          <p:cNvCxnSpPr/>
          <p:nvPr/>
        </p:nvCxnSpPr>
        <p:spPr>
          <a:xfrm>
            <a:off x="990597" y="4199105"/>
            <a:ext cx="0" cy="212273"/>
          </a:xfrm>
          <a:prstGeom prst="straightConnector1">
            <a:avLst/>
          </a:prstGeom>
          <a:noFill/>
          <a:ln w="9525" cap="flat" cmpd="sng" algn="ctr">
            <a:solidFill>
              <a:srgbClr val="4F81BD">
                <a:shade val="95000"/>
                <a:satMod val="105000"/>
              </a:srgbClr>
            </a:solidFill>
            <a:prstDash val="solid"/>
            <a:tailEnd type="arrow"/>
          </a:ln>
          <a:effectLst/>
        </p:spPr>
      </p:cxnSp>
      <p:cxnSp>
        <p:nvCxnSpPr>
          <p:cNvPr id="187" name="Straight Arrow Connector 186"/>
          <p:cNvCxnSpPr/>
          <p:nvPr/>
        </p:nvCxnSpPr>
        <p:spPr>
          <a:xfrm>
            <a:off x="2105216" y="4974381"/>
            <a:ext cx="527936" cy="0"/>
          </a:xfrm>
          <a:prstGeom prst="straightConnector1">
            <a:avLst/>
          </a:prstGeom>
          <a:noFill/>
          <a:ln w="9525" cap="flat" cmpd="sng" algn="ctr">
            <a:solidFill>
              <a:srgbClr val="4F81BD">
                <a:shade val="95000"/>
                <a:satMod val="105000"/>
              </a:srgbClr>
            </a:solidFill>
            <a:prstDash val="solid"/>
            <a:tailEnd type="arrow"/>
          </a:ln>
          <a:effectLst/>
        </p:spPr>
      </p:cxnSp>
    </p:spTree>
    <p:extLst>
      <p:ext uri="{BB962C8B-B14F-4D97-AF65-F5344CB8AC3E}">
        <p14:creationId xmlns:p14="http://schemas.microsoft.com/office/powerpoint/2010/main" val="260986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Recommended</a:t>
            </a:r>
            <a:endParaRPr lang="en-US" dirty="0"/>
          </a:p>
        </p:txBody>
      </p:sp>
      <p:sp>
        <p:nvSpPr>
          <p:cNvPr id="3" name="Content Placeholder 2"/>
          <p:cNvSpPr>
            <a:spLocks noGrp="1"/>
          </p:cNvSpPr>
          <p:nvPr>
            <p:ph type="body" sz="quarter" idx="13"/>
          </p:nvPr>
        </p:nvSpPr>
        <p:spPr>
          <a:xfrm>
            <a:off x="457200" y="1371600"/>
            <a:ext cx="8077200" cy="4572000"/>
          </a:xfrm>
          <a:prstGeom prst="rect">
            <a:avLst/>
          </a:prstGeom>
        </p:spPr>
        <p:txBody>
          <a:bodyPr>
            <a:normAutofit/>
          </a:bodyPr>
          <a:lstStyle/>
          <a:p>
            <a:pPr marL="0" indent="0" algn="ctr">
              <a:spcBef>
                <a:spcPts val="1200"/>
              </a:spcBef>
              <a:spcAft>
                <a:spcPts val="1200"/>
              </a:spcAft>
            </a:pPr>
            <a:r>
              <a:rPr lang="en-US" dirty="0" smtClean="0"/>
              <a:t>WDOH </a:t>
            </a:r>
            <a:r>
              <a:rPr lang="en-US" i="1" dirty="0" smtClean="0"/>
              <a:t>DRAFT</a:t>
            </a:r>
            <a:r>
              <a:rPr lang="en-US" dirty="0" smtClean="0"/>
              <a:t> Guidance</a:t>
            </a:r>
          </a:p>
          <a:p>
            <a:pPr lvl="1">
              <a:spcBef>
                <a:spcPts val="1200"/>
              </a:spcBef>
              <a:spcAft>
                <a:spcPts val="1200"/>
              </a:spcAft>
              <a:buFont typeface="Arial" pitchFamily="34" charset="0"/>
              <a:buChar char="•"/>
            </a:pPr>
            <a:endParaRPr lang="en-US" dirty="0" smtClean="0"/>
          </a:p>
          <a:p>
            <a:pPr>
              <a:spcBef>
                <a:spcPts val="1200"/>
              </a:spcBef>
              <a:spcAft>
                <a:spcPts val="1200"/>
              </a:spcAft>
              <a:buFont typeface="Arial" pitchFamily="34" charset="0"/>
              <a:buChar char="•"/>
            </a:pPr>
            <a:endParaRPr lang="en-US" dirty="0" smtClean="0"/>
          </a:p>
          <a:p>
            <a:pPr>
              <a:spcBef>
                <a:spcPts val="1200"/>
              </a:spcBef>
              <a:spcAft>
                <a:spcPts val="1200"/>
              </a:spcAft>
            </a:pPr>
            <a:endParaRPr lang="en-US" dirty="0" smtClean="0"/>
          </a:p>
          <a:p>
            <a:pPr>
              <a:spcBef>
                <a:spcPts val="1200"/>
              </a:spcBef>
              <a:spcAft>
                <a:spcPts val="1200"/>
              </a:spcAft>
            </a:pPr>
            <a:endParaRPr lang="en-US" dirty="0" smtClean="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75788555"/>
              </p:ext>
            </p:extLst>
          </p:nvPr>
        </p:nvGraphicFramePr>
        <p:xfrm>
          <a:off x="1143000" y="2286000"/>
          <a:ext cx="6629400" cy="3930365"/>
        </p:xfrm>
        <a:graphic>
          <a:graphicData uri="http://schemas.openxmlformats.org/drawingml/2006/table">
            <a:tbl>
              <a:tblPr firstRow="1" firstCol="1" bandRow="1">
                <a:tableStyleId>{5C22544A-7EE6-4342-B048-85BDC9FD1C3A}</a:tableStyleId>
              </a:tblPr>
              <a:tblGrid>
                <a:gridCol w="1619104"/>
                <a:gridCol w="1695596"/>
                <a:gridCol w="1695596"/>
                <a:gridCol w="1619104"/>
              </a:tblGrid>
              <a:tr h="303245">
                <a:tc>
                  <a:txBody>
                    <a:bodyPr/>
                    <a:lstStyle/>
                    <a:p>
                      <a:pPr marL="0" marR="0" algn="ctr">
                        <a:spcBef>
                          <a:spcPts val="300"/>
                        </a:spcBef>
                        <a:spcAft>
                          <a:spcPts val="300"/>
                        </a:spcAft>
                      </a:pPr>
                      <a:r>
                        <a:rPr lang="en-US" sz="1400" dirty="0">
                          <a:effectLst/>
                        </a:rPr>
                        <a:t>Type I Break</a:t>
                      </a:r>
                      <a:endParaRPr lang="en-US" sz="1400" dirty="0">
                        <a:effectLst/>
                        <a:latin typeface="Times New Roman"/>
                        <a:ea typeface="Calibri"/>
                      </a:endParaRPr>
                    </a:p>
                  </a:txBody>
                  <a:tcPr marL="68580" marR="68580" marT="0" marB="0"/>
                </a:tc>
                <a:tc>
                  <a:txBody>
                    <a:bodyPr/>
                    <a:lstStyle/>
                    <a:p>
                      <a:pPr marL="0" marR="0" algn="ctr">
                        <a:spcBef>
                          <a:spcPts val="300"/>
                        </a:spcBef>
                        <a:spcAft>
                          <a:spcPts val="300"/>
                        </a:spcAft>
                      </a:pPr>
                      <a:r>
                        <a:rPr lang="en-US" sz="1400">
                          <a:effectLst/>
                        </a:rPr>
                        <a:t>Type II Break</a:t>
                      </a:r>
                      <a:endParaRPr lang="en-US" sz="1400">
                        <a:effectLst/>
                        <a:latin typeface="Times New Roman"/>
                        <a:ea typeface="Calibri"/>
                      </a:endParaRPr>
                    </a:p>
                  </a:txBody>
                  <a:tcPr marL="68580" marR="68580" marT="0" marB="0"/>
                </a:tc>
                <a:tc>
                  <a:txBody>
                    <a:bodyPr/>
                    <a:lstStyle/>
                    <a:p>
                      <a:pPr marL="0" marR="0" algn="ctr">
                        <a:spcBef>
                          <a:spcPts val="300"/>
                        </a:spcBef>
                        <a:spcAft>
                          <a:spcPts val="300"/>
                        </a:spcAft>
                      </a:pPr>
                      <a:r>
                        <a:rPr lang="en-US" sz="1400">
                          <a:effectLst/>
                        </a:rPr>
                        <a:t>Type III Break</a:t>
                      </a:r>
                      <a:endParaRPr lang="en-US" sz="1400">
                        <a:effectLst/>
                        <a:latin typeface="Times New Roman"/>
                        <a:ea typeface="Calibri"/>
                      </a:endParaRPr>
                    </a:p>
                  </a:txBody>
                  <a:tcPr marL="68580" marR="68580" marT="0" marB="0"/>
                </a:tc>
                <a:tc>
                  <a:txBody>
                    <a:bodyPr/>
                    <a:lstStyle/>
                    <a:p>
                      <a:pPr marL="0" marR="0" algn="ctr">
                        <a:spcBef>
                          <a:spcPts val="300"/>
                        </a:spcBef>
                        <a:spcAft>
                          <a:spcPts val="300"/>
                        </a:spcAft>
                      </a:pPr>
                      <a:r>
                        <a:rPr lang="en-US" sz="1400" dirty="0">
                          <a:effectLst/>
                        </a:rPr>
                        <a:t>Type IV Break</a:t>
                      </a:r>
                      <a:endParaRPr lang="en-US" sz="1400" dirty="0">
                        <a:effectLst/>
                        <a:latin typeface="Times New Roman"/>
                        <a:ea typeface="Calibri"/>
                      </a:endParaRPr>
                    </a:p>
                  </a:txBody>
                  <a:tcPr marL="68580" marR="68580" marT="0" marB="0"/>
                </a:tc>
              </a:tr>
              <a:tr h="727787">
                <a:tc>
                  <a:txBody>
                    <a:bodyPr/>
                    <a:lstStyle/>
                    <a:p>
                      <a:pPr marL="0" marR="0">
                        <a:spcBef>
                          <a:spcPts val="300"/>
                        </a:spcBef>
                        <a:spcAft>
                          <a:spcPts val="300"/>
                        </a:spcAft>
                      </a:pPr>
                      <a:r>
                        <a:rPr lang="en-US" sz="1400" dirty="0">
                          <a:solidFill>
                            <a:schemeClr val="tx1"/>
                          </a:solidFill>
                          <a:effectLst/>
                        </a:rPr>
                        <a:t>Positive pressure </a:t>
                      </a:r>
                      <a:r>
                        <a:rPr lang="en-US" sz="1400" kern="1200" dirty="0">
                          <a:solidFill>
                            <a:schemeClr val="tx1"/>
                          </a:solidFill>
                          <a:effectLst/>
                          <a:latin typeface="+mn-lt"/>
                          <a:ea typeface="+mn-ea"/>
                          <a:cs typeface="+mn-cs"/>
                        </a:rPr>
                        <a:t>maintained</a:t>
                      </a:r>
                      <a:r>
                        <a:rPr lang="en-US" sz="1400" dirty="0">
                          <a:solidFill>
                            <a:schemeClr val="tx1"/>
                          </a:solidFill>
                          <a:effectLst/>
                        </a:rPr>
                        <a:t> during break</a:t>
                      </a:r>
                      <a:endParaRPr lang="en-US" sz="1400" dirty="0">
                        <a:solidFill>
                          <a:schemeClr val="tx1"/>
                        </a:solidFill>
                        <a:effectLst/>
                        <a:latin typeface="Times New Roman"/>
                        <a:ea typeface="Calibri"/>
                      </a:endParaRPr>
                    </a:p>
                  </a:txBody>
                  <a:tcPr marL="68580" marR="68580" marT="0" marB="0">
                    <a:solidFill>
                      <a:schemeClr val="accent5">
                        <a:lumMod val="40000"/>
                        <a:lumOff val="60000"/>
                      </a:schemeClr>
                    </a:solidFill>
                  </a:tcPr>
                </a:tc>
                <a:tc>
                  <a:txBody>
                    <a:bodyPr/>
                    <a:lstStyle/>
                    <a:p>
                      <a:pPr marL="0" marR="0">
                        <a:spcBef>
                          <a:spcPts val="300"/>
                        </a:spcBef>
                        <a:spcAft>
                          <a:spcPts val="300"/>
                        </a:spcAft>
                      </a:pPr>
                      <a:r>
                        <a:rPr lang="en-US" sz="1400" b="1" dirty="0">
                          <a:effectLst/>
                        </a:rPr>
                        <a:t>Positive pressure maintained during break</a:t>
                      </a:r>
                      <a:endParaRPr lang="en-US" sz="1400" b="1" dirty="0">
                        <a:effectLst/>
                        <a:latin typeface="Times New Roman"/>
                        <a:ea typeface="Calibri"/>
                      </a:endParaRPr>
                    </a:p>
                  </a:txBody>
                  <a:tcPr marL="68580" marR="68580" marT="0" marB="0">
                    <a:solidFill>
                      <a:schemeClr val="accent5">
                        <a:lumMod val="40000"/>
                        <a:lumOff val="60000"/>
                      </a:schemeClr>
                    </a:solidFill>
                  </a:tcPr>
                </a:tc>
                <a:tc>
                  <a:txBody>
                    <a:bodyPr/>
                    <a:lstStyle/>
                    <a:p>
                      <a:pPr marL="0" marR="0">
                        <a:spcBef>
                          <a:spcPts val="300"/>
                        </a:spcBef>
                        <a:spcAft>
                          <a:spcPts val="300"/>
                        </a:spcAft>
                      </a:pPr>
                      <a:r>
                        <a:rPr lang="en-US" sz="1400" b="1" dirty="0">
                          <a:effectLst/>
                        </a:rPr>
                        <a:t>Loss of pressure at break site </a:t>
                      </a:r>
                      <a:r>
                        <a:rPr lang="en-US" sz="1400" b="1" u="sng" dirty="0">
                          <a:effectLst/>
                        </a:rPr>
                        <a:t>or</a:t>
                      </a:r>
                      <a:r>
                        <a:rPr lang="en-US" sz="1400" b="1" dirty="0">
                          <a:effectLst/>
                        </a:rPr>
                        <a:t> limited water system depressurization elsewhere</a:t>
                      </a:r>
                      <a:endParaRPr lang="en-US" sz="1400" b="1" dirty="0">
                        <a:effectLst/>
                        <a:latin typeface="Times New Roman"/>
                        <a:ea typeface="Calibri"/>
                      </a:endParaRPr>
                    </a:p>
                  </a:txBody>
                  <a:tcPr marL="68580" marR="68580" marT="0" marB="0">
                    <a:solidFill>
                      <a:schemeClr val="accent5">
                        <a:lumMod val="40000"/>
                        <a:lumOff val="60000"/>
                      </a:schemeClr>
                    </a:solidFill>
                  </a:tcPr>
                </a:tc>
                <a:tc>
                  <a:txBody>
                    <a:bodyPr/>
                    <a:lstStyle/>
                    <a:p>
                      <a:pPr marL="0" marR="0">
                        <a:spcBef>
                          <a:spcPts val="300"/>
                        </a:spcBef>
                        <a:spcAft>
                          <a:spcPts val="300"/>
                        </a:spcAft>
                      </a:pPr>
                      <a:r>
                        <a:rPr lang="en-US" sz="1400" b="1">
                          <a:effectLst/>
                        </a:rPr>
                        <a:t>Loss of pressure at break site </a:t>
                      </a:r>
                      <a:r>
                        <a:rPr lang="en-US" sz="1400" b="1" u="sng">
                          <a:effectLst/>
                        </a:rPr>
                        <a:t>and</a:t>
                      </a:r>
                      <a:r>
                        <a:rPr lang="en-US" sz="1400" b="1">
                          <a:effectLst/>
                        </a:rPr>
                        <a:t> depressurization elsewhere in the system</a:t>
                      </a:r>
                      <a:endParaRPr lang="en-US" sz="1400" b="1">
                        <a:effectLst/>
                        <a:latin typeface="Times New Roman"/>
                        <a:ea typeface="Calibri"/>
                      </a:endParaRPr>
                    </a:p>
                  </a:txBody>
                  <a:tcPr marL="68580" marR="68580" marT="0" marB="0">
                    <a:solidFill>
                      <a:schemeClr val="accent5">
                        <a:lumMod val="40000"/>
                        <a:lumOff val="60000"/>
                      </a:schemeClr>
                    </a:solidFill>
                  </a:tcPr>
                </a:tc>
              </a:tr>
              <a:tr h="1455575">
                <a:tc>
                  <a:txBody>
                    <a:bodyPr/>
                    <a:lstStyle/>
                    <a:p>
                      <a:pPr marL="0" marR="0">
                        <a:spcBef>
                          <a:spcPts val="300"/>
                        </a:spcBef>
                        <a:spcAft>
                          <a:spcPts val="300"/>
                        </a:spcAft>
                      </a:pPr>
                      <a:r>
                        <a:rPr lang="en-US" sz="1400" dirty="0">
                          <a:solidFill>
                            <a:schemeClr val="tx1"/>
                          </a:solidFill>
                          <a:effectLst/>
                        </a:rPr>
                        <a:t>Pressure maintained in pipe during repair</a:t>
                      </a:r>
                      <a:endParaRPr lang="en-US" sz="1400" dirty="0">
                        <a:solidFill>
                          <a:schemeClr val="tx1"/>
                        </a:solidFill>
                        <a:effectLst/>
                        <a:latin typeface="Times New Roman"/>
                        <a:ea typeface="Calibri"/>
                      </a:endParaRPr>
                    </a:p>
                  </a:txBody>
                  <a:tcPr marL="68580" marR="68580" marT="0" marB="0">
                    <a:solidFill>
                      <a:schemeClr val="accent5">
                        <a:lumMod val="40000"/>
                        <a:lumOff val="60000"/>
                      </a:schemeClr>
                    </a:solidFill>
                  </a:tcPr>
                </a:tc>
                <a:tc>
                  <a:txBody>
                    <a:bodyPr/>
                    <a:lstStyle/>
                    <a:p>
                      <a:pPr marL="0" marR="0">
                        <a:spcBef>
                          <a:spcPts val="300"/>
                        </a:spcBef>
                        <a:spcAft>
                          <a:spcPts val="300"/>
                        </a:spcAft>
                      </a:pPr>
                      <a:r>
                        <a:rPr lang="en-US" sz="1400" b="1" dirty="0">
                          <a:effectLst/>
                        </a:rPr>
                        <a:t>Pressure maintained at break site until pipe exposed &amp; hole dewatered, shutdown limited to immediate </a:t>
                      </a:r>
                      <a:r>
                        <a:rPr lang="en-US" sz="1400" b="1" dirty="0" err="1">
                          <a:effectLst/>
                        </a:rPr>
                        <a:t>valved</a:t>
                      </a:r>
                      <a:r>
                        <a:rPr lang="en-US" sz="1400" b="1" dirty="0">
                          <a:effectLst/>
                        </a:rPr>
                        <a:t> off area, no loss of pressure elsewhere in system </a:t>
                      </a:r>
                      <a:endParaRPr lang="en-US" sz="1400" b="1" dirty="0">
                        <a:effectLst/>
                        <a:latin typeface="Times New Roman"/>
                        <a:ea typeface="Calibri"/>
                      </a:endParaRPr>
                    </a:p>
                  </a:txBody>
                  <a:tcPr marL="68580" marR="68580" marT="0" marB="0">
                    <a:solidFill>
                      <a:schemeClr val="accent5">
                        <a:lumMod val="40000"/>
                        <a:lumOff val="60000"/>
                      </a:schemeClr>
                    </a:solidFill>
                  </a:tcPr>
                </a:tc>
                <a:tc>
                  <a:txBody>
                    <a:bodyPr/>
                    <a:lstStyle/>
                    <a:p>
                      <a:pPr marL="0" marR="0">
                        <a:spcBef>
                          <a:spcPts val="300"/>
                        </a:spcBef>
                        <a:spcAft>
                          <a:spcPts val="300"/>
                        </a:spcAft>
                      </a:pPr>
                      <a:r>
                        <a:rPr lang="en-US" sz="1400" b="1" dirty="0">
                          <a:effectLst/>
                        </a:rPr>
                        <a:t>Loss of pressure at the break site while the pipe is still buried or submerged / or no pressure loss at break site, but pressure loss elsewhere in the system</a:t>
                      </a:r>
                      <a:endParaRPr lang="en-US" sz="1400" b="1" dirty="0">
                        <a:effectLst/>
                        <a:latin typeface="Times New Roman"/>
                        <a:ea typeface="Calibri"/>
                      </a:endParaRPr>
                    </a:p>
                  </a:txBody>
                  <a:tcPr marL="68580" marR="68580" marT="0" marB="0">
                    <a:solidFill>
                      <a:schemeClr val="accent5">
                        <a:lumMod val="40000"/>
                        <a:lumOff val="60000"/>
                      </a:schemeClr>
                    </a:solidFill>
                  </a:tcPr>
                </a:tc>
                <a:tc>
                  <a:txBody>
                    <a:bodyPr/>
                    <a:lstStyle/>
                    <a:p>
                      <a:pPr marL="0" marR="0">
                        <a:spcBef>
                          <a:spcPts val="300"/>
                        </a:spcBef>
                        <a:spcAft>
                          <a:spcPts val="300"/>
                        </a:spcAft>
                      </a:pPr>
                      <a:r>
                        <a:rPr lang="en-US" sz="1400" b="1" dirty="0">
                          <a:effectLst/>
                        </a:rPr>
                        <a:t>Loss of pressure at the break site while the pipe is still buried or submerged and widespread depressurization</a:t>
                      </a:r>
                      <a:endParaRPr lang="en-US" sz="1400" b="1" dirty="0">
                        <a:effectLst/>
                        <a:latin typeface="Times New Roman"/>
                        <a:ea typeface="Calibri"/>
                      </a:endParaRPr>
                    </a:p>
                  </a:txBody>
                  <a:tcPr marL="68580" marR="68580" marT="0" marB="0">
                    <a:solidFill>
                      <a:schemeClr val="accent5">
                        <a:lumMod val="40000"/>
                        <a:lumOff val="60000"/>
                      </a:schemeClr>
                    </a:solidFill>
                  </a:tcPr>
                </a:tc>
              </a:tr>
              <a:tr h="485192">
                <a:tc>
                  <a:txBody>
                    <a:bodyPr/>
                    <a:lstStyle/>
                    <a:p>
                      <a:pPr marL="0" marR="0">
                        <a:spcBef>
                          <a:spcPts val="300"/>
                        </a:spcBef>
                        <a:spcAft>
                          <a:spcPts val="300"/>
                        </a:spcAft>
                      </a:pPr>
                      <a:r>
                        <a:rPr lang="en-US" sz="1400" dirty="0">
                          <a:solidFill>
                            <a:schemeClr val="tx1"/>
                          </a:solidFill>
                          <a:effectLst/>
                        </a:rPr>
                        <a:t>No signs of contamination intrusion </a:t>
                      </a:r>
                      <a:endParaRPr lang="en-US" sz="1400" dirty="0">
                        <a:solidFill>
                          <a:schemeClr val="tx1"/>
                        </a:solidFill>
                        <a:effectLst/>
                        <a:latin typeface="Times New Roman"/>
                        <a:ea typeface="Calibri"/>
                      </a:endParaRPr>
                    </a:p>
                  </a:txBody>
                  <a:tcPr marL="68580" marR="68580" marT="0" marB="0">
                    <a:solidFill>
                      <a:schemeClr val="accent5">
                        <a:lumMod val="40000"/>
                        <a:lumOff val="60000"/>
                      </a:schemeClr>
                    </a:solidFill>
                  </a:tcPr>
                </a:tc>
                <a:tc>
                  <a:txBody>
                    <a:bodyPr/>
                    <a:lstStyle/>
                    <a:p>
                      <a:pPr marL="0" marR="0">
                        <a:spcBef>
                          <a:spcPts val="300"/>
                        </a:spcBef>
                        <a:spcAft>
                          <a:spcPts val="300"/>
                        </a:spcAft>
                      </a:pPr>
                      <a:r>
                        <a:rPr lang="en-US" sz="1400" b="1">
                          <a:effectLst/>
                        </a:rPr>
                        <a:t>Limited possibility of contamination  intrusion</a:t>
                      </a:r>
                      <a:endParaRPr lang="en-US" sz="1400" b="1">
                        <a:effectLst/>
                        <a:latin typeface="Times New Roman"/>
                        <a:ea typeface="Calibri"/>
                      </a:endParaRPr>
                    </a:p>
                  </a:txBody>
                  <a:tcPr marL="68580" marR="68580" marT="0" marB="0">
                    <a:solidFill>
                      <a:schemeClr val="accent5">
                        <a:lumMod val="40000"/>
                        <a:lumOff val="60000"/>
                      </a:schemeClr>
                    </a:solidFill>
                  </a:tcPr>
                </a:tc>
                <a:tc>
                  <a:txBody>
                    <a:bodyPr/>
                    <a:lstStyle/>
                    <a:p>
                      <a:pPr marL="0" marR="0">
                        <a:spcBef>
                          <a:spcPts val="300"/>
                        </a:spcBef>
                        <a:spcAft>
                          <a:spcPts val="300"/>
                        </a:spcAft>
                      </a:pPr>
                      <a:r>
                        <a:rPr lang="en-US" sz="1400" b="1">
                          <a:effectLst/>
                        </a:rPr>
                        <a:t>Possible contamination intrusion</a:t>
                      </a:r>
                      <a:endParaRPr lang="en-US" sz="1400" b="1">
                        <a:effectLst/>
                        <a:latin typeface="Times New Roman"/>
                        <a:ea typeface="Calibri"/>
                      </a:endParaRPr>
                    </a:p>
                  </a:txBody>
                  <a:tcPr marL="68580" marR="68580" marT="0" marB="0">
                    <a:solidFill>
                      <a:schemeClr val="accent5">
                        <a:lumMod val="40000"/>
                        <a:lumOff val="60000"/>
                      </a:schemeClr>
                    </a:solidFill>
                  </a:tcPr>
                </a:tc>
                <a:tc>
                  <a:txBody>
                    <a:bodyPr/>
                    <a:lstStyle/>
                    <a:p>
                      <a:pPr marL="0" marR="0">
                        <a:spcBef>
                          <a:spcPts val="300"/>
                        </a:spcBef>
                        <a:spcAft>
                          <a:spcPts val="300"/>
                        </a:spcAft>
                      </a:pPr>
                      <a:r>
                        <a:rPr lang="en-US" sz="1400" b="1" dirty="0">
                          <a:effectLst/>
                        </a:rPr>
                        <a:t>Possible/ actual contamination  intrusion</a:t>
                      </a:r>
                      <a:endParaRPr lang="en-US" sz="1400" b="1" dirty="0">
                        <a:effectLst/>
                        <a:latin typeface="Times New Roman"/>
                        <a:ea typeface="Calibri"/>
                      </a:endParaRPr>
                    </a:p>
                  </a:txBody>
                  <a:tcPr marL="68580" marR="68580" marT="0" marB="0">
                    <a:solidFill>
                      <a:schemeClr val="accent5">
                        <a:lumMod val="40000"/>
                        <a:lumOff val="60000"/>
                      </a:schemeClr>
                    </a:solidFill>
                  </a:tcPr>
                </a:tc>
              </a:tr>
            </a:tbl>
          </a:graphicData>
        </a:graphic>
      </p:graphicFrame>
      <p:sp>
        <p:nvSpPr>
          <p:cNvPr id="6" name="Oval 5"/>
          <p:cNvSpPr/>
          <p:nvPr/>
        </p:nvSpPr>
        <p:spPr>
          <a:xfrm>
            <a:off x="5638800" y="2057400"/>
            <a:ext cx="990600" cy="426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836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Mercer Island Boil Notice</a:t>
            </a:r>
            <a:endParaRPr lang="en-US" dirty="0"/>
          </a:p>
        </p:txBody>
      </p:sp>
      <p:sp>
        <p:nvSpPr>
          <p:cNvPr id="3" name="Content Placeholder 2"/>
          <p:cNvSpPr>
            <a:spLocks noGrp="1"/>
          </p:cNvSpPr>
          <p:nvPr>
            <p:ph sz="half" idx="1"/>
          </p:nvPr>
        </p:nvSpPr>
        <p:spPr/>
        <p:txBody>
          <a:bodyPr/>
          <a:lstStyle/>
          <a:p>
            <a:pPr marL="457200" indent="-457200">
              <a:buFont typeface="Arial" pitchFamily="34" charset="0"/>
              <a:buChar char="•"/>
            </a:pPr>
            <a:r>
              <a:rPr lang="en-US" sz="2000" dirty="0"/>
              <a:t>1st E. coli detected 9/26, confirmed 9/27</a:t>
            </a:r>
          </a:p>
          <a:p>
            <a:pPr marL="857250" lvl="1" indent="-457200">
              <a:buFont typeface="Arial" panose="020B0604020202020204" pitchFamily="34" charset="0"/>
              <a:buChar char="•"/>
            </a:pPr>
            <a:r>
              <a:rPr lang="en-US" sz="1600" dirty="0" smtClean="0"/>
              <a:t>Boil notice issued 9/27</a:t>
            </a:r>
          </a:p>
          <a:p>
            <a:pPr marL="857250" lvl="1" indent="-457200">
              <a:buFont typeface="Arial" panose="020B0604020202020204" pitchFamily="34" charset="0"/>
              <a:buChar char="•"/>
            </a:pPr>
            <a:r>
              <a:rPr lang="en-US" sz="1600" dirty="0" smtClean="0"/>
              <a:t>Lifted 9/29</a:t>
            </a:r>
          </a:p>
          <a:p>
            <a:pPr marL="857250" lvl="1" indent="-457200">
              <a:buFont typeface="Arial" panose="020B0604020202020204" pitchFamily="34" charset="0"/>
              <a:buChar char="•"/>
            </a:pPr>
            <a:r>
              <a:rPr lang="en-US" sz="1600" dirty="0" smtClean="0"/>
              <a:t>Monitoring clear through 10/1</a:t>
            </a:r>
          </a:p>
          <a:p>
            <a:pPr marL="457200" indent="-457200">
              <a:buFont typeface="Arial" pitchFamily="34" charset="0"/>
              <a:buChar char="•"/>
            </a:pPr>
            <a:r>
              <a:rPr lang="en-US" sz="2000" dirty="0"/>
              <a:t>2nd E. coli detected 10/2</a:t>
            </a:r>
          </a:p>
          <a:p>
            <a:pPr marL="857250" lvl="1" indent="-457200">
              <a:buFont typeface="Arial" panose="020B0604020202020204" pitchFamily="34" charset="0"/>
              <a:buChar char="•"/>
            </a:pPr>
            <a:r>
              <a:rPr lang="en-US" sz="1600" dirty="0" smtClean="0"/>
              <a:t>Boil notice issued 10/2</a:t>
            </a:r>
          </a:p>
          <a:p>
            <a:pPr marL="857250" lvl="1" indent="-457200">
              <a:buFont typeface="Arial" panose="020B0604020202020204" pitchFamily="34" charset="0"/>
              <a:buChar char="•"/>
            </a:pPr>
            <a:r>
              <a:rPr lang="en-US" sz="1600" dirty="0" smtClean="0"/>
              <a:t>Monitoring continues</a:t>
            </a:r>
          </a:p>
          <a:p>
            <a:pPr marL="457200" indent="-457200">
              <a:buFont typeface="Arial" panose="020B0604020202020204" pitchFamily="34" charset="0"/>
              <a:buChar char="•"/>
            </a:pPr>
            <a:r>
              <a:rPr lang="en-US" sz="2000" dirty="0" smtClean="0"/>
              <a:t>Notice Lifted 10/8</a:t>
            </a:r>
          </a:p>
          <a:p>
            <a:pPr marL="857250" lvl="1" indent="-457200">
              <a:buFont typeface="Arial" panose="020B0604020202020204" pitchFamily="34" charset="0"/>
              <a:buChar char="•"/>
            </a:pPr>
            <a:r>
              <a:rPr lang="en-US" sz="1600" dirty="0" smtClean="0"/>
              <a:t>6 consecutive days of clear samples</a:t>
            </a:r>
          </a:p>
          <a:p>
            <a:pPr marL="857250" lvl="1" indent="-457200">
              <a:buFont typeface="Arial" panose="020B0604020202020204" pitchFamily="34" charset="0"/>
              <a:buChar char="•"/>
            </a:pPr>
            <a:r>
              <a:rPr lang="en-US" sz="1600" dirty="0" smtClean="0"/>
              <a:t>Extensive inspections of vaults and valves</a:t>
            </a:r>
          </a:p>
          <a:p>
            <a:pPr marL="857250" lvl="1" indent="-457200">
              <a:buFont typeface="Arial" panose="020B0604020202020204" pitchFamily="34" charset="0"/>
              <a:buChar char="•"/>
            </a:pPr>
            <a:r>
              <a:rPr lang="en-US" sz="1600" dirty="0" smtClean="0"/>
              <a:t>System flushing</a:t>
            </a:r>
          </a:p>
          <a:p>
            <a:pPr marL="857250" lvl="1" indent="-457200">
              <a:buFont typeface="Arial" panose="020B0604020202020204" pitchFamily="34" charset="0"/>
              <a:buChar char="•"/>
            </a:pPr>
            <a:r>
              <a:rPr lang="en-US" sz="1600" dirty="0" smtClean="0"/>
              <a:t>Booster chlorination</a:t>
            </a:r>
          </a:p>
          <a:p>
            <a:pPr marL="857250" lvl="1" indent="-457200">
              <a:buFont typeface="Arial" panose="020B0604020202020204" pitchFamily="34" charset="0"/>
              <a:buChar char="•"/>
            </a:pPr>
            <a:r>
              <a:rPr lang="en-US" sz="1600" dirty="0" smtClean="0"/>
              <a:t>Sampling continues</a:t>
            </a:r>
          </a:p>
          <a:p>
            <a:pPr marL="457200" indent="-457200">
              <a:buFont typeface="Arial" panose="020B0604020202020204" pitchFamily="34" charset="0"/>
              <a:buChar char="•"/>
            </a:pPr>
            <a:endParaRPr lang="en-US" sz="2000" dirty="0" smtClean="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923925"/>
            <a:ext cx="3851605" cy="4937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2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42537" y="-819150"/>
            <a:ext cx="5248275" cy="825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62"/>
          <p:cNvSpPr>
            <a:spLocks noChangeArrowheads="1"/>
          </p:cNvSpPr>
          <p:nvPr/>
        </p:nvSpPr>
        <p:spPr bwMode="auto">
          <a:xfrm>
            <a:off x="1123374" y="-106876"/>
            <a:ext cx="7086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fontAlgn="base">
              <a:lnSpc>
                <a:spcPct val="100000"/>
              </a:lnSpc>
              <a:spcBef>
                <a:spcPct val="0"/>
              </a:spcBef>
              <a:spcAft>
                <a:spcPct val="0"/>
              </a:spcAft>
              <a:buClrTx/>
              <a:buSzTx/>
              <a:tabLst/>
            </a:pPr>
            <a:r>
              <a:rPr lang="en-US" altLang="en-US" sz="4000" b="1" dirty="0" smtClean="0">
                <a:solidFill>
                  <a:srgbClr val="062E7B"/>
                </a:solidFill>
                <a:latin typeface="Arial" pitchFamily="34" charset="0"/>
                <a:ea typeface="+mj-ea"/>
                <a:cs typeface="+mj-cs"/>
              </a:rPr>
              <a:t>Mercer Island Boil Notice</a:t>
            </a:r>
            <a:endParaRPr lang="en-US" altLang="en-US" sz="4000" b="1" dirty="0">
              <a:solidFill>
                <a:srgbClr val="062E7B"/>
              </a:solidFill>
              <a:latin typeface="Arial" pitchFamily="34" charset="0"/>
              <a:ea typeface="+mj-ea"/>
              <a:cs typeface="+mj-cs"/>
            </a:endParaRPr>
          </a:p>
          <a:p>
            <a:pPr marL="0" marR="0" lvl="0" indent="0" algn="r" fontAlgn="base">
              <a:lnSpc>
                <a:spcPct val="100000"/>
              </a:lnSpc>
              <a:spcBef>
                <a:spcPct val="0"/>
              </a:spcBef>
              <a:spcAft>
                <a:spcPct val="0"/>
              </a:spcAft>
              <a:buClrTx/>
              <a:buSzTx/>
              <a:tabLst/>
            </a:pPr>
            <a:endParaRPr lang="en-US" altLang="en-US" sz="2000" b="1" dirty="0">
              <a:solidFill>
                <a:srgbClr val="062E7B"/>
              </a:solidFill>
              <a:latin typeface="Arial" pitchFamily="34" charset="0"/>
              <a:ea typeface="+mj-ea"/>
              <a:cs typeface="+mj-cs"/>
            </a:endParaRPr>
          </a:p>
        </p:txBody>
      </p:sp>
    </p:spTree>
    <p:extLst>
      <p:ext uri="{BB962C8B-B14F-4D97-AF65-F5344CB8AC3E}">
        <p14:creationId xmlns:p14="http://schemas.microsoft.com/office/powerpoint/2010/main" val="74400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Mercer Island Boil Notice</a:t>
            </a:r>
            <a:endParaRPr lang="en-US" dirty="0"/>
          </a:p>
        </p:txBody>
      </p:sp>
      <p:sp>
        <p:nvSpPr>
          <p:cNvPr id="5" name="Content Placeholder 4"/>
          <p:cNvSpPr>
            <a:spLocks noGrp="1"/>
          </p:cNvSpPr>
          <p:nvPr>
            <p:ph sz="half" idx="1"/>
          </p:nvPr>
        </p:nvSpPr>
        <p:spPr/>
        <p:txBody>
          <a:bodyPr/>
          <a:lstStyle/>
          <a:p>
            <a:pPr lvl="0" algn="ctr">
              <a:buFont typeface="Calibri" pitchFamily="34" charset="0"/>
            </a:pPr>
            <a:r>
              <a:rPr lang="en-US" sz="2400" b="1" dirty="0">
                <a:latin typeface="Arial" pitchFamily="34" charset="0"/>
              </a:rPr>
              <a:t>SPU </a:t>
            </a:r>
            <a:r>
              <a:rPr lang="en-US" sz="2400" b="1" dirty="0" smtClean="0">
                <a:latin typeface="Arial" pitchFamily="34" charset="0"/>
              </a:rPr>
              <a:t>Support</a:t>
            </a:r>
          </a:p>
          <a:p>
            <a:pPr lvl="0">
              <a:buFont typeface="Calibri" pitchFamily="34" charset="0"/>
            </a:pPr>
            <a:endParaRPr lang="en-US" sz="1200" b="1" dirty="0">
              <a:latin typeface="Arial" pitchFamily="34" charset="0"/>
            </a:endParaRPr>
          </a:p>
          <a:p>
            <a:pPr lvl="1">
              <a:buFont typeface="Calibri" pitchFamily="34" charset="0"/>
            </a:pPr>
            <a:r>
              <a:rPr lang="en-US" sz="1600" b="1" dirty="0">
                <a:latin typeface="Arial" pitchFamily="34" charset="0"/>
              </a:rPr>
              <a:t>Investigative sampling (collection and analysis)</a:t>
            </a:r>
          </a:p>
          <a:p>
            <a:pPr lvl="2">
              <a:buFont typeface="Calibri" pitchFamily="34" charset="0"/>
            </a:pPr>
            <a:r>
              <a:rPr lang="en-US" sz="1600" b="1" dirty="0">
                <a:latin typeface="Arial" pitchFamily="34" charset="0"/>
              </a:rPr>
              <a:t>Sent positives out for speciation, strain identification next</a:t>
            </a:r>
          </a:p>
          <a:p>
            <a:pPr lvl="2">
              <a:buFont typeface="Calibri" pitchFamily="34" charset="0"/>
            </a:pPr>
            <a:r>
              <a:rPr lang="en-US" sz="1600" b="1" dirty="0">
                <a:latin typeface="Arial" pitchFamily="34" charset="0"/>
              </a:rPr>
              <a:t>More than 100 samples in past 6 days</a:t>
            </a:r>
          </a:p>
          <a:p>
            <a:pPr lvl="1">
              <a:buFont typeface="Calibri" pitchFamily="34" charset="0"/>
            </a:pPr>
            <a:r>
              <a:rPr lang="en-US" sz="1600" b="1" dirty="0">
                <a:latin typeface="Arial" pitchFamily="34" charset="0"/>
              </a:rPr>
              <a:t>On-site water quality engineering support multiple days</a:t>
            </a:r>
          </a:p>
          <a:p>
            <a:pPr lvl="1">
              <a:buFont typeface="Calibri" pitchFamily="34" charset="0"/>
            </a:pPr>
            <a:r>
              <a:rPr lang="en-US" sz="1600" b="1" dirty="0">
                <a:latin typeface="Arial" pitchFamily="34" charset="0"/>
              </a:rPr>
              <a:t>Treatment crews to assist with booster chlorination</a:t>
            </a:r>
          </a:p>
          <a:p>
            <a:pPr lvl="1">
              <a:buFont typeface="Calibri" pitchFamily="34" charset="0"/>
            </a:pPr>
            <a:r>
              <a:rPr lang="en-US" sz="1600" b="1" dirty="0">
                <a:latin typeface="Arial" pitchFamily="34" charset="0"/>
              </a:rPr>
              <a:t>Media support to initial press releases</a:t>
            </a:r>
          </a:p>
          <a:p>
            <a:pPr lvl="1">
              <a:buFont typeface="Calibri" pitchFamily="34" charset="0"/>
            </a:pPr>
            <a:r>
              <a:rPr lang="en-US" sz="1600" b="1" dirty="0">
                <a:latin typeface="Arial" pitchFamily="34" charset="0"/>
              </a:rPr>
              <a:t>Participation in 2x daily conf. calls, press conferences</a:t>
            </a:r>
          </a:p>
          <a:p>
            <a:endParaRPr lang="en-US" dirty="0"/>
          </a:p>
        </p:txBody>
      </p:sp>
      <p:sp>
        <p:nvSpPr>
          <p:cNvPr id="6" name="Text Placeholder 5"/>
          <p:cNvSpPr>
            <a:spLocks noGrp="1"/>
          </p:cNvSpPr>
          <p:nvPr>
            <p:ph type="body" sz="quarter" idx="13"/>
          </p:nvPr>
        </p:nvSpPr>
        <p:spPr/>
        <p:txBody>
          <a:bodyPr/>
          <a:lstStyle/>
          <a:p>
            <a:pPr lvl="0" algn="ctr"/>
            <a:r>
              <a:rPr lang="en-US" dirty="0" smtClean="0"/>
              <a:t>Observations</a:t>
            </a:r>
          </a:p>
          <a:p>
            <a:pPr lvl="0"/>
            <a:endParaRPr lang="en-US" sz="1200" dirty="0"/>
          </a:p>
          <a:p>
            <a:pPr lvl="1">
              <a:buFont typeface="Calibri" pitchFamily="34" charset="0"/>
              <a:buChar char="–"/>
            </a:pPr>
            <a:r>
              <a:rPr lang="en-US" sz="1600" b="1" dirty="0"/>
              <a:t>Decision making by WDOH jointly with Mercer leadership</a:t>
            </a:r>
          </a:p>
          <a:p>
            <a:pPr lvl="1">
              <a:buFont typeface="Calibri" pitchFamily="34" charset="0"/>
              <a:buChar char="–"/>
            </a:pPr>
            <a:r>
              <a:rPr lang="en-US" sz="1600" b="1" dirty="0"/>
              <a:t>PHSKC closely partnered with a focus on food establishments</a:t>
            </a:r>
          </a:p>
          <a:p>
            <a:pPr lvl="1">
              <a:buFont typeface="Calibri" pitchFamily="34" charset="0"/>
              <a:buChar char="–"/>
            </a:pPr>
            <a:r>
              <a:rPr lang="en-US" sz="1600" b="1" dirty="0"/>
              <a:t>ICS structure maintained for event management</a:t>
            </a:r>
          </a:p>
          <a:p>
            <a:pPr lvl="1">
              <a:buFont typeface="Calibri" pitchFamily="34" charset="0"/>
              <a:buChar char="–"/>
            </a:pPr>
            <a:r>
              <a:rPr lang="en-US" sz="1600" b="1" dirty="0"/>
              <a:t>Substantial support/outreach needed for:</a:t>
            </a:r>
          </a:p>
          <a:p>
            <a:pPr lvl="2">
              <a:buFont typeface="Calibri" pitchFamily="34" charset="0"/>
              <a:buChar char="•"/>
            </a:pPr>
            <a:r>
              <a:rPr lang="en-US" sz="1600" b="1" dirty="0"/>
              <a:t>Media relations</a:t>
            </a:r>
          </a:p>
          <a:p>
            <a:pPr lvl="2">
              <a:buFont typeface="Calibri" pitchFamily="34" charset="0"/>
              <a:buChar char="•"/>
            </a:pPr>
            <a:r>
              <a:rPr lang="en-US" sz="1600" b="1" dirty="0"/>
              <a:t>Schools and daycare</a:t>
            </a:r>
          </a:p>
          <a:p>
            <a:pPr lvl="2">
              <a:buFont typeface="Calibri" pitchFamily="34" charset="0"/>
              <a:buChar char="•"/>
            </a:pPr>
            <a:r>
              <a:rPr lang="en-US" sz="1600" b="1" dirty="0"/>
              <a:t>Elder care facilities</a:t>
            </a:r>
          </a:p>
          <a:p>
            <a:endParaRPr lang="en-US" dirty="0"/>
          </a:p>
        </p:txBody>
      </p:sp>
    </p:spTree>
    <p:extLst>
      <p:ext uri="{BB962C8B-B14F-4D97-AF65-F5344CB8AC3E}">
        <p14:creationId xmlns:p14="http://schemas.microsoft.com/office/powerpoint/2010/main" val="98663202"/>
      </p:ext>
    </p:extLst>
  </p:cSld>
  <p:clrMapOvr>
    <a:masterClrMapping/>
  </p:clrMapOvr>
</p:sld>
</file>

<file path=ppt/theme/theme1.xml><?xml version="1.0" encoding="utf-8"?>
<a:theme xmlns:a="http://schemas.openxmlformats.org/drawingml/2006/main" name="1_SPU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288</TotalTime>
  <Words>907</Words>
  <Application>Microsoft Office PowerPoint</Application>
  <PresentationFormat>On-screen Show (4:3)</PresentationFormat>
  <Paragraphs>181</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1_SPU PPT template</vt:lpstr>
      <vt:lpstr>3_Custom Design</vt:lpstr>
      <vt:lpstr>Boil Water Notices –  Mandated vs. Precautionary </vt:lpstr>
      <vt:lpstr>Agenda</vt:lpstr>
      <vt:lpstr>SPU Drinking Water System</vt:lpstr>
      <vt:lpstr>Mandated vs. Precautionary</vt:lpstr>
      <vt:lpstr>PowerPoint Presentation</vt:lpstr>
      <vt:lpstr>Recommended</vt:lpstr>
      <vt:lpstr>Mercer Island Boil Notice</vt:lpstr>
      <vt:lpstr>PowerPoint Presentation</vt:lpstr>
      <vt:lpstr>Mercer Island Boil Notice</vt:lpstr>
      <vt:lpstr>SPU Main Breaks and Pressure Loss</vt:lpstr>
      <vt:lpstr>U-Village Break</vt:lpstr>
      <vt:lpstr>U-Village Break</vt:lpstr>
      <vt:lpstr>Capitol Hill Break </vt:lpstr>
      <vt:lpstr>Pressure Loss Responses</vt:lpstr>
      <vt:lpstr>Take Away’s - Impacts and Challenges</vt:lpstr>
      <vt:lpstr>Questions?</vt:lpstr>
    </vt:vector>
  </TitlesOfParts>
  <Company>Seattle Public Utilities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WQ Update –  Main Break Response</dc:title>
  <dc:creator>Harper, Wylie</dc:creator>
  <cp:lastModifiedBy>Harper, Wylie</cp:lastModifiedBy>
  <cp:revision>21</cp:revision>
  <dcterms:created xsi:type="dcterms:W3CDTF">2013-11-07T19:32:20Z</dcterms:created>
  <dcterms:modified xsi:type="dcterms:W3CDTF">2014-10-23T17:45:30Z</dcterms:modified>
</cp:coreProperties>
</file>