
<file path=[Content_Types].xml><?xml version="1.0" encoding="utf-8"?>
<Types xmlns="http://schemas.openxmlformats.org/package/2006/content-types">
  <Default Extension="png" ContentType="image/png"/>
  <Default Extension="tmp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7" r:id="rId5"/>
    <p:sldMasterId id="2147483673" r:id="rId6"/>
    <p:sldMasterId id="2147483684" r:id="rId7"/>
    <p:sldMasterId id="2147483675" r:id="rId8"/>
    <p:sldMasterId id="2147483688" r:id="rId9"/>
  </p:sldMasterIdLst>
  <p:notesMasterIdLst>
    <p:notesMasterId r:id="rId29"/>
  </p:notesMasterIdLst>
  <p:handoutMasterIdLst>
    <p:handoutMasterId r:id="rId30"/>
  </p:handoutMasterIdLst>
  <p:sldIdLst>
    <p:sldId id="256" r:id="rId10"/>
    <p:sldId id="595" r:id="rId11"/>
    <p:sldId id="611" r:id="rId12"/>
    <p:sldId id="621" r:id="rId13"/>
    <p:sldId id="622" r:id="rId14"/>
    <p:sldId id="623" r:id="rId15"/>
    <p:sldId id="604" r:id="rId16"/>
    <p:sldId id="617" r:id="rId17"/>
    <p:sldId id="619" r:id="rId18"/>
    <p:sldId id="620" r:id="rId19"/>
    <p:sldId id="600" r:id="rId20"/>
    <p:sldId id="624" r:id="rId21"/>
    <p:sldId id="631" r:id="rId22"/>
    <p:sldId id="630" r:id="rId23"/>
    <p:sldId id="625" r:id="rId24"/>
    <p:sldId id="627" r:id="rId25"/>
    <p:sldId id="628" r:id="rId26"/>
    <p:sldId id="629" r:id="rId27"/>
    <p:sldId id="602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3399"/>
    <a:srgbClr val="000066"/>
    <a:srgbClr val="0042A4"/>
    <a:srgbClr val="C0504D"/>
    <a:srgbClr val="006600"/>
    <a:srgbClr val="0066CC"/>
    <a:srgbClr val="3333CC"/>
    <a:srgbClr val="0066FF"/>
    <a:srgbClr val="004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64114" autoAdjust="0"/>
  </p:normalViewPr>
  <p:slideViewPr>
    <p:cSldViewPr>
      <p:cViewPr>
        <p:scale>
          <a:sx n="80" d="100"/>
          <a:sy n="80" d="100"/>
        </p:scale>
        <p:origin x="-264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3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>
        <p:scale>
          <a:sx n="80" d="100"/>
          <a:sy n="80" d="100"/>
        </p:scale>
        <p:origin x="-984" y="52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B584CB2-9E9A-4618-AF32-62DA63DB93BA}" type="datetimeFigureOut">
              <a:rPr lang="en-US" smtClean="0"/>
              <a:pPr/>
              <a:t>5/29/2014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28E20A9-2CCE-4FAB-92F4-894E1FBE9B0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91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383FB79-CFB2-4FB9-A450-B740129FFCDD}" type="datetimeFigureOut">
              <a:rPr lang="en-US" smtClean="0"/>
              <a:pPr/>
              <a:t>5/29/2014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0EFB156-8221-4ED0-8006-1D6616733BA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140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415790"/>
            <a:ext cx="6400800" cy="457581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en-US" dirty="0" smtClean="0"/>
          </a:p>
          <a:p>
            <a:pPr lvl="1">
              <a:buFont typeface="Arial" pitchFamily="34" charset="0"/>
              <a:buNone/>
            </a:pPr>
            <a:endParaRPr lang="en-US" baseline="0" dirty="0" smtClean="0"/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FB156-8221-4ED0-8006-1D6616733BA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8153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0" y="2438400"/>
            <a:ext cx="6858000" cy="762000"/>
          </a:xfrm>
          <a:prstGeom prst="rect">
            <a:avLst/>
          </a:prstGeom>
        </p:spPr>
        <p:txBody>
          <a:bodyPr/>
          <a:lstStyle>
            <a:lvl1pPr algn="r">
              <a:buNone/>
              <a:defRPr sz="3400" baseline="0"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057400" y="3200400"/>
            <a:ext cx="6858000" cy="762000"/>
          </a:xfrm>
          <a:prstGeom prst="rect">
            <a:avLst/>
          </a:prstGeom>
        </p:spPr>
        <p:txBody>
          <a:bodyPr/>
          <a:lstStyle>
            <a:lvl1pPr algn="r">
              <a:buNone/>
              <a:defRPr sz="2600" baseline="0"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12A0249-E6F8-460C-BD3F-EAE80B0696D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 b="1" i="0" baseline="0">
                <a:solidFill>
                  <a:srgbClr val="4F6228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95800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724400" y="1600200"/>
            <a:ext cx="3733800" cy="4495800"/>
          </a:xfrm>
          <a:prstGeom prst="rect">
            <a:avLst/>
          </a:prstGeom>
        </p:spPr>
        <p:txBody>
          <a:bodyPr/>
          <a:lstStyle>
            <a:lvl1pPr indent="0">
              <a:buFont typeface="Calibri" pitchFamily="34" charset="0"/>
              <a:buNone/>
              <a:defRPr sz="2400" b="1" i="0" baseline="0">
                <a:latin typeface="Arial" pitchFamily="34" charset="0"/>
              </a:defRPr>
            </a:lvl1pPr>
            <a:lvl2pPr>
              <a:buFont typeface="Calibri" pitchFamily="34" charset="0"/>
              <a:buChar char="□"/>
              <a:defRPr baseline="0">
                <a:latin typeface="Arial" pitchFamily="34" charset="0"/>
              </a:defRPr>
            </a:lvl2pPr>
            <a:lvl3pPr>
              <a:buFont typeface="Calibri" pitchFamily="34" charset="0"/>
              <a:buChar char="□"/>
              <a:defRPr baseline="0">
                <a:latin typeface="Arial" pitchFamily="34" charset="0"/>
              </a:defRPr>
            </a:lvl3pPr>
            <a:lvl4pPr>
              <a:buFont typeface="Calibri" pitchFamily="34" charset="0"/>
              <a:buChar char="□"/>
              <a:defRPr baseline="0">
                <a:latin typeface="Arial" pitchFamily="34" charset="0"/>
              </a:defRPr>
            </a:lvl4pPr>
            <a:lvl5pPr>
              <a:buFont typeface="Calibri" pitchFamily="34" charset="0"/>
              <a:buChar char="□"/>
              <a:defRPr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A12A0249-E6F8-460C-BD3F-EAE80B0696D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000" b="1" i="0" baseline="0">
                <a:solidFill>
                  <a:srgbClr val="4F6228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8153400" cy="1143000"/>
          </a:xfrm>
          <a:prstGeom prst="rect">
            <a:avLst/>
          </a:prstGeom>
        </p:spPr>
        <p:txBody>
          <a:bodyPr/>
          <a:lstStyle>
            <a:lvl1pPr algn="r">
              <a:defRPr sz="4000" b="1" i="0" baseline="0">
                <a:solidFill>
                  <a:srgbClr val="948A54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0" y="2438400"/>
            <a:ext cx="6858000" cy="762000"/>
          </a:xfrm>
          <a:prstGeom prst="rect">
            <a:avLst/>
          </a:prstGeom>
        </p:spPr>
        <p:txBody>
          <a:bodyPr/>
          <a:lstStyle>
            <a:lvl1pPr algn="r">
              <a:buNone/>
              <a:defRPr sz="3400" baseline="0"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057400" y="3200400"/>
            <a:ext cx="6858000" cy="762000"/>
          </a:xfrm>
          <a:prstGeom prst="rect">
            <a:avLst/>
          </a:prstGeom>
        </p:spPr>
        <p:txBody>
          <a:bodyPr/>
          <a:lstStyle>
            <a:lvl1pPr algn="r">
              <a:buNone/>
              <a:defRPr sz="2600" baseline="0"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532C3C86-F45C-4568-A57D-EB7383299B0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 b="1" i="0" baseline="0">
                <a:solidFill>
                  <a:srgbClr val="948A54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</p:spPr>
        <p:txBody>
          <a:bodyPr/>
          <a:lstStyle>
            <a:lvl1pPr>
              <a:buFont typeface="Calibri" pitchFamily="34" charset="0"/>
              <a:buNone/>
              <a:defRPr b="1" i="0" baseline="0">
                <a:latin typeface="Arial" pitchFamily="34" charset="0"/>
              </a:defRPr>
            </a:lvl1pPr>
            <a:lvl2pPr>
              <a:buFont typeface="Calibri" pitchFamily="34" charset="0"/>
              <a:buChar char="□"/>
              <a:defRPr/>
            </a:lvl2pPr>
            <a:lvl3pPr>
              <a:buFont typeface="Calibri" pitchFamily="34" charset="0"/>
              <a:buChar char="□"/>
              <a:defRPr/>
            </a:lvl3pPr>
            <a:lvl4pPr>
              <a:buFont typeface="Calibri" pitchFamily="34" charset="0"/>
              <a:buChar char="□"/>
              <a:defRPr/>
            </a:lvl4pPr>
            <a:lvl5pPr>
              <a:buFont typeface="Calibri" pitchFamily="34" charset="0"/>
              <a:buChar char="□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532C3C86-F45C-4568-A57D-EB7383299B0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 b="1" i="0" baseline="0">
                <a:solidFill>
                  <a:srgbClr val="948A54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95800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724400" y="1600200"/>
            <a:ext cx="3733800" cy="4495800"/>
          </a:xfrm>
          <a:prstGeom prst="rect">
            <a:avLst/>
          </a:prstGeom>
        </p:spPr>
        <p:txBody>
          <a:bodyPr/>
          <a:lstStyle>
            <a:lvl1pPr indent="0">
              <a:buFont typeface="Calibri" pitchFamily="34" charset="0"/>
              <a:buNone/>
              <a:defRPr sz="2400" b="1" i="0" baseline="0">
                <a:latin typeface="Arial" pitchFamily="34" charset="0"/>
              </a:defRPr>
            </a:lvl1pPr>
            <a:lvl2pPr>
              <a:buFont typeface="Calibri" pitchFamily="34" charset="0"/>
              <a:buChar char="□"/>
              <a:defRPr baseline="0">
                <a:latin typeface="Arial" pitchFamily="34" charset="0"/>
              </a:defRPr>
            </a:lvl2pPr>
            <a:lvl3pPr>
              <a:buFont typeface="Calibri" pitchFamily="34" charset="0"/>
              <a:buChar char="□"/>
              <a:defRPr baseline="0">
                <a:latin typeface="Arial" pitchFamily="34" charset="0"/>
              </a:defRPr>
            </a:lvl3pPr>
            <a:lvl4pPr>
              <a:buFont typeface="Calibri" pitchFamily="34" charset="0"/>
              <a:buChar char="□"/>
              <a:defRPr baseline="0">
                <a:latin typeface="Arial" pitchFamily="34" charset="0"/>
              </a:defRPr>
            </a:lvl4pPr>
            <a:lvl5pPr>
              <a:buFont typeface="Calibri" pitchFamily="34" charset="0"/>
              <a:buChar char="□"/>
              <a:defRPr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532C3C86-F45C-4568-A57D-EB7383299B05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000" b="1" i="0" baseline="0">
                <a:solidFill>
                  <a:srgbClr val="948A54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E212AA-3A6D-4715-89E8-3181AC15BBB5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49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74FC5F5-6157-4655-8E2F-68005FDDE3E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6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 b="1" i="0" baseline="0">
                <a:solidFill>
                  <a:srgbClr val="062E7B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24600"/>
            <a:ext cx="2133600" cy="365125"/>
          </a:xfrm>
        </p:spPr>
        <p:txBody>
          <a:bodyPr/>
          <a:lstStyle/>
          <a:p>
            <a:fld id="{2EB15268-26F1-4DD5-B340-DF25354D99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</p:spPr>
        <p:txBody>
          <a:bodyPr/>
          <a:lstStyle>
            <a:lvl1pPr>
              <a:buFont typeface="Calibri" pitchFamily="34" charset="0"/>
              <a:buNone/>
              <a:defRPr b="1" i="0" baseline="0">
                <a:latin typeface="Arial" pitchFamily="34" charset="0"/>
              </a:defRPr>
            </a:lvl1pPr>
            <a:lvl2pPr>
              <a:buFont typeface="Calibri" pitchFamily="34" charset="0"/>
              <a:buChar char="□"/>
              <a:defRPr/>
            </a:lvl2pPr>
            <a:lvl3pPr>
              <a:buFont typeface="Calibri" pitchFamily="34" charset="0"/>
              <a:buChar char="□"/>
              <a:defRPr/>
            </a:lvl3pPr>
            <a:lvl4pPr>
              <a:buFont typeface="Calibri" pitchFamily="34" charset="0"/>
              <a:buChar char="□"/>
              <a:defRPr/>
            </a:lvl4pPr>
            <a:lvl5pPr>
              <a:buFont typeface="Calibri" pitchFamily="34" charset="0"/>
              <a:buChar char="□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 b="1" i="0" baseline="0">
                <a:solidFill>
                  <a:srgbClr val="062E7B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95800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5268-26F1-4DD5-B340-DF25354D99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724400" y="1600200"/>
            <a:ext cx="3733800" cy="4495800"/>
          </a:xfrm>
          <a:prstGeom prst="rect">
            <a:avLst/>
          </a:prstGeom>
        </p:spPr>
        <p:txBody>
          <a:bodyPr/>
          <a:lstStyle>
            <a:lvl1pPr indent="0">
              <a:buFont typeface="Calibri" pitchFamily="34" charset="0"/>
              <a:buNone/>
              <a:defRPr sz="2400" b="1" i="0" baseline="0">
                <a:latin typeface="Arial" pitchFamily="34" charset="0"/>
              </a:defRPr>
            </a:lvl1pPr>
            <a:lvl2pPr>
              <a:buFont typeface="Calibri" pitchFamily="34" charset="0"/>
              <a:buChar char="□"/>
              <a:defRPr baseline="0">
                <a:latin typeface="Arial" pitchFamily="34" charset="0"/>
              </a:defRPr>
            </a:lvl2pPr>
            <a:lvl3pPr>
              <a:buFont typeface="Calibri" pitchFamily="34" charset="0"/>
              <a:buChar char="□"/>
              <a:defRPr baseline="0">
                <a:latin typeface="Arial" pitchFamily="34" charset="0"/>
              </a:defRPr>
            </a:lvl3pPr>
            <a:lvl4pPr>
              <a:buFont typeface="Calibri" pitchFamily="34" charset="0"/>
              <a:buChar char="□"/>
              <a:defRPr baseline="0">
                <a:latin typeface="Arial" pitchFamily="34" charset="0"/>
              </a:defRPr>
            </a:lvl4pPr>
            <a:lvl5pPr>
              <a:buFont typeface="Calibri" pitchFamily="34" charset="0"/>
              <a:buChar char="□"/>
              <a:defRPr baseline="0">
                <a:latin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4000" b="1" i="0" baseline="0">
                <a:solidFill>
                  <a:srgbClr val="062E7B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5268-26F1-4DD5-B340-DF25354D99C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1722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1722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1722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74FC5F5-6157-4655-8E2F-68005FDDE3E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49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0" y="1295400"/>
            <a:ext cx="8153400" cy="1143000"/>
          </a:xfrm>
          <a:prstGeom prst="rect">
            <a:avLst/>
          </a:prstGeom>
        </p:spPr>
        <p:txBody>
          <a:bodyPr/>
          <a:lstStyle>
            <a:lvl1pPr algn="r">
              <a:defRPr sz="4000" b="1" i="0" baseline="0">
                <a:solidFill>
                  <a:srgbClr val="4F6228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2057400" y="2438400"/>
            <a:ext cx="6858000" cy="762000"/>
          </a:xfrm>
          <a:prstGeom prst="rect">
            <a:avLst/>
          </a:prstGeom>
        </p:spPr>
        <p:txBody>
          <a:bodyPr/>
          <a:lstStyle>
            <a:lvl1pPr algn="r">
              <a:buNone/>
              <a:defRPr sz="3400" baseline="0"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057400" y="3200400"/>
            <a:ext cx="6858000" cy="762000"/>
          </a:xfrm>
          <a:prstGeom prst="rect">
            <a:avLst/>
          </a:prstGeom>
        </p:spPr>
        <p:txBody>
          <a:bodyPr/>
          <a:lstStyle>
            <a:lvl1pPr algn="r">
              <a:buNone/>
              <a:defRPr sz="2600" baseline="0">
                <a:latin typeface="Arial" pitchFamily="34" charset="0"/>
              </a:defRPr>
            </a:lvl1pPr>
          </a:lstStyle>
          <a:p>
            <a:pPr lvl="0"/>
            <a:r>
              <a:rPr lang="en-US" dirty="0" smtClean="0"/>
              <a:t>Click to edit subtitle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A12A0249-E6F8-460C-BD3F-EAE80B0696D9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4000" b="1" i="0" baseline="0">
                <a:solidFill>
                  <a:srgbClr val="4F6228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229600" cy="4495800"/>
          </a:xfrm>
          <a:prstGeom prst="rect">
            <a:avLst/>
          </a:prstGeom>
        </p:spPr>
        <p:txBody>
          <a:bodyPr/>
          <a:lstStyle>
            <a:lvl1pPr>
              <a:buFont typeface="Calibri" pitchFamily="34" charset="0"/>
              <a:buNone/>
              <a:defRPr b="1" i="0" baseline="0">
                <a:latin typeface="Arial" pitchFamily="34" charset="0"/>
              </a:defRPr>
            </a:lvl1pPr>
            <a:lvl2pPr>
              <a:buFont typeface="Calibri" pitchFamily="34" charset="0"/>
              <a:buChar char="□"/>
              <a:defRPr/>
            </a:lvl2pPr>
            <a:lvl3pPr>
              <a:buFont typeface="Calibri" pitchFamily="34" charset="0"/>
              <a:buChar char="□"/>
              <a:defRPr/>
            </a:lvl3pPr>
            <a:lvl4pPr>
              <a:buFont typeface="Calibri" pitchFamily="34" charset="0"/>
              <a:buChar char="□"/>
              <a:defRPr/>
            </a:lvl4pPr>
            <a:lvl5pPr>
              <a:buFont typeface="Calibri" pitchFamily="34" charset="0"/>
              <a:buChar char="□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4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2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ower point start2.psd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776413"/>
            <a:ext cx="9144000" cy="508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2" r:id="rId2"/>
    <p:sldLayoutId id="2147483694" r:id="rId3"/>
  </p:sldLayoutIdLst>
  <p:hf hdr="0" ftr="0" dt="0"/>
  <p:txStyles>
    <p:titleStyle>
      <a:lvl1pPr algn="r" defTabSz="914400" rtl="0" eaLnBrk="1" latinLnBrk="0" hangingPunct="1">
        <a:spcBef>
          <a:spcPct val="0"/>
        </a:spcBef>
        <a:buNone/>
        <a:defRPr sz="4000" b="1" i="0" kern="1200" baseline="0">
          <a:solidFill>
            <a:srgbClr val="062E7B"/>
          </a:solidFill>
          <a:latin typeface="Arial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2EB15268-26F1-4DD5-B340-DF25354D99C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power point start2-2.psd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79963" y="4430713"/>
            <a:ext cx="4373562" cy="242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1" r:id="rId2"/>
    <p:sldLayoutId id="2147483683" r:id="rId3"/>
    <p:sldLayoutId id="2147483695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een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66888"/>
            <a:ext cx="9144000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A12A0249-E6F8-460C-BD3F-EAE80B0696D9}" type="slidenum">
              <a:rPr lang="en-US" smtClean="0"/>
              <a:pPr algn="l"/>
              <a:t>‹#›</a:t>
            </a:fld>
            <a:endParaRPr lang="en-US" dirty="0"/>
          </a:p>
        </p:txBody>
      </p:sp>
      <p:pic>
        <p:nvPicPr>
          <p:cNvPr id="7" name="Picture 6" descr="Green.Bottom.psd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37100" y="4406900"/>
            <a:ext cx="4406900" cy="245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old.psd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766888"/>
            <a:ext cx="9144000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fld id="{532C3C86-F45C-4568-A57D-EB7383299B05}" type="slidenum">
              <a:rPr lang="en-US" smtClean="0"/>
              <a:pPr algn="l"/>
              <a:t>‹#›</a:t>
            </a:fld>
            <a:endParaRPr lang="en-US" dirty="0"/>
          </a:p>
        </p:txBody>
      </p:sp>
      <p:pic>
        <p:nvPicPr>
          <p:cNvPr id="7" name="Picture 6" descr="Gold.Bottom.psd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37100" y="4406900"/>
            <a:ext cx="4406900" cy="245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600200"/>
            <a:ext cx="8458200" cy="2209800"/>
          </a:xfrm>
          <a:prstGeom prst="rect">
            <a:avLst/>
          </a:prstGeom>
        </p:spPr>
        <p:txBody>
          <a:bodyPr/>
          <a:lstStyle/>
          <a:p>
            <a:r>
              <a:rPr lang="en-US" sz="3600" b="0" dirty="0"/>
              <a:t/>
            </a:r>
            <a:br>
              <a:rPr lang="en-US" sz="3600" b="0" dirty="0"/>
            </a:br>
            <a:r>
              <a:rPr lang="en-US" sz="3600" dirty="0" smtClean="0">
                <a:solidFill>
                  <a:srgbClr val="003399"/>
                </a:solidFill>
                <a:latin typeface="+mj-lt"/>
              </a:rPr>
              <a:t>Preliminary Regional Rate Study Results</a:t>
            </a:r>
            <a:br>
              <a:rPr lang="en-US" sz="3600" dirty="0" smtClean="0">
                <a:solidFill>
                  <a:srgbClr val="003399"/>
                </a:solidFill>
                <a:latin typeface="+mj-lt"/>
              </a:rPr>
            </a:br>
            <a:r>
              <a:rPr lang="en-US" sz="3600" dirty="0" smtClean="0">
                <a:solidFill>
                  <a:srgbClr val="003399"/>
                </a:solidFill>
                <a:latin typeface="+mj-lt"/>
              </a:rPr>
              <a:t>&amp; Remaining Rate Study Inputs </a:t>
            </a:r>
            <a:endParaRPr lang="en-US" sz="3600" dirty="0">
              <a:solidFill>
                <a:srgbClr val="003399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685800" y="4267200"/>
            <a:ext cx="8153400" cy="1447800"/>
          </a:xfrm>
          <a:prstGeom prst="rect">
            <a:avLst/>
          </a:prstGeom>
        </p:spPr>
        <p:txBody>
          <a:bodyPr/>
          <a:lstStyle/>
          <a:p>
            <a:pPr algn="r">
              <a:buNone/>
            </a:pPr>
            <a:r>
              <a:rPr lang="en-US" sz="2800" b="1" dirty="0" smtClean="0">
                <a:latin typeface="+mj-lt"/>
              </a:rPr>
              <a:t>June 5, 2014 Presentation</a:t>
            </a:r>
          </a:p>
          <a:p>
            <a:pPr algn="r">
              <a:buNone/>
            </a:pPr>
            <a:r>
              <a:rPr lang="en-US" sz="2800" b="1" dirty="0" smtClean="0">
                <a:latin typeface="+mj-lt"/>
              </a:rPr>
              <a:t>Water Supply Operating Board</a:t>
            </a:r>
            <a:endParaRPr lang="en-US" sz="2800" b="1" dirty="0">
              <a:latin typeface="+mj-lt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0" y="252351"/>
            <a:ext cx="7772400" cy="1347849"/>
          </a:xfrm>
          <a:prstGeom prst="rect">
            <a:avLst/>
          </a:prstGeom>
          <a:solidFill>
            <a:schemeClr val="tx1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dirty="0"/>
              <a:t>Wholesale Rate Setting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Regional O&amp;M – What is in the index? </a:t>
            </a:r>
            <a:endParaRPr lang="en-US" sz="3200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7924800" cy="4419600"/>
          </a:xfrm>
        </p:spPr>
        <p:txBody>
          <a:bodyPr/>
          <a:lstStyle/>
          <a:p>
            <a:pPr marL="0" indent="0">
              <a:buNone/>
            </a:pPr>
            <a:endParaRPr lang="en-US" sz="1800" dirty="0"/>
          </a:p>
          <a:p>
            <a:pPr lvl="1"/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C5F5-6157-4655-8E2F-68005FDDE3E7}" type="slidenum">
              <a:rPr lang="en-US" smtClean="0">
                <a:solidFill>
                  <a:schemeClr val="bg2"/>
                </a:solidFill>
              </a:rPr>
              <a:pPr/>
              <a:t>10</a:t>
            </a:fld>
            <a:endParaRPr lang="en-US" dirty="0">
              <a:solidFill>
                <a:schemeClr val="bg2"/>
              </a:solidFill>
            </a:endParaRPr>
          </a:p>
        </p:txBody>
      </p:sp>
      <p:pic>
        <p:nvPicPr>
          <p:cNvPr id="18" name="Picture 1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09459"/>
            <a:ext cx="8305800" cy="4889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357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685006" y="1676400"/>
            <a:ext cx="7772400" cy="411480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Regional O&amp;M Cost – History &amp; Projections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212AA-3A6D-4715-89E8-3181AC15BBB5}" type="slidenum">
              <a:rPr lang="en-US" smtClean="0">
                <a:solidFill>
                  <a:schemeClr val="tx2"/>
                </a:solidFill>
              </a:rPr>
              <a:pPr/>
              <a:t>11</a:t>
            </a:fld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72" y="1524000"/>
            <a:ext cx="7470828" cy="4587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7395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Rate Setting for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Seattle Regional Wholesale Contracts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C5F5-6157-4655-8E2F-68005FDDE3E7}" type="slidenum">
              <a:rPr lang="en-US" smtClean="0">
                <a:solidFill>
                  <a:schemeClr val="tx2"/>
                </a:solidFill>
              </a:rPr>
              <a:pPr/>
              <a:t>12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Regional revenue requirement is determined by three things:</a:t>
            </a:r>
          </a:p>
          <a:p>
            <a:pPr lvl="1"/>
            <a:r>
              <a:rPr lang="en-US" sz="1400" dirty="0" smtClean="0"/>
              <a:t>O&amp;M expenses (Supply and Transmission)</a:t>
            </a:r>
          </a:p>
          <a:p>
            <a:pPr lvl="1"/>
            <a:r>
              <a:rPr lang="en-US" sz="1400" dirty="0" smtClean="0"/>
              <a:t>Asset costs (Supply and Transmission)</a:t>
            </a:r>
          </a:p>
          <a:p>
            <a:pPr lvl="1"/>
            <a:r>
              <a:rPr lang="en-US" sz="1400" b="1" dirty="0" smtClean="0"/>
              <a:t>True Up balance </a:t>
            </a:r>
          </a:p>
          <a:p>
            <a:pPr lvl="1"/>
            <a:endParaRPr lang="en-US" sz="1400" dirty="0" smtClean="0"/>
          </a:p>
          <a:p>
            <a:pPr marL="0" indent="0">
              <a:buNone/>
            </a:pPr>
            <a:r>
              <a:rPr lang="en-US" sz="1800" dirty="0" smtClean="0"/>
              <a:t>Allocate revenue requirement  between Block and F&amp;P customers</a:t>
            </a:r>
          </a:p>
          <a:p>
            <a:pPr lvl="1"/>
            <a:r>
              <a:rPr lang="en-US" sz="1400" dirty="0" smtClean="0"/>
              <a:t>Block customers are </a:t>
            </a:r>
            <a:r>
              <a:rPr lang="en-US" sz="1400" dirty="0"/>
              <a:t>Cascade, Northshore, and Renton Conservation block	</a:t>
            </a:r>
          </a:p>
          <a:p>
            <a:pPr lvl="1"/>
            <a:r>
              <a:rPr lang="en-US" sz="1400" dirty="0" smtClean="0"/>
              <a:t>Seattle’s </a:t>
            </a:r>
            <a:r>
              <a:rPr lang="en-US" sz="1400" dirty="0"/>
              <a:t>distribution system is </a:t>
            </a:r>
            <a:r>
              <a:rPr lang="en-US" sz="1400" dirty="0" smtClean="0"/>
              <a:t>an F&amp;P customer </a:t>
            </a:r>
            <a:r>
              <a:rPr lang="en-US" sz="1400" dirty="0"/>
              <a:t>for </a:t>
            </a:r>
            <a:r>
              <a:rPr lang="en-US" sz="1400" dirty="0" smtClean="0"/>
              <a:t>rate setting purposes  </a:t>
            </a:r>
            <a:endParaRPr lang="en-US" sz="14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Divide by F&amp;P demand</a:t>
            </a:r>
          </a:p>
          <a:p>
            <a:pPr lvl="1"/>
            <a:r>
              <a:rPr lang="en-US" sz="1400" dirty="0" smtClean="0"/>
              <a:t>F&amp;P </a:t>
            </a:r>
            <a:r>
              <a:rPr lang="en-US" sz="1400" dirty="0"/>
              <a:t>demand </a:t>
            </a:r>
            <a:r>
              <a:rPr lang="en-US" sz="1400" dirty="0" smtClean="0"/>
              <a:t>is defined in contracts as 98</a:t>
            </a:r>
            <a:r>
              <a:rPr lang="en-US" sz="1400" dirty="0"/>
              <a:t>% of water produced minus block </a:t>
            </a:r>
            <a:r>
              <a:rPr lang="en-US" sz="1400" dirty="0" smtClean="0"/>
              <a:t>usage</a:t>
            </a: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= Rate per unit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990600" y="2438400"/>
            <a:ext cx="32004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219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153400" cy="4343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Projected 2014 Year Ending true up balance is the beginning point for the 2015-2017 rate study</a:t>
            </a:r>
          </a:p>
          <a:p>
            <a:pPr>
              <a:lnSpc>
                <a:spcPct val="8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2013 True Up currently being reviewed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Includes cumulative effect of prior year revenue adjustments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2014 revenues and costs based on same demand projection and O&amp;M and CIP inputs as rate study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Amounts just happen to be identical to 2013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Regional True Up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212AA-3A6D-4715-89E8-3181AC15BBB5}" type="slidenum">
              <a:rPr lang="en-US" smtClean="0">
                <a:solidFill>
                  <a:schemeClr val="tx2"/>
                </a:solidFill>
              </a:rPr>
              <a:pPr/>
              <a:t>13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5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Regional True Up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212AA-3A6D-4715-89E8-3181AC15BBB5}" type="slidenum">
              <a:rPr lang="en-US" smtClean="0">
                <a:solidFill>
                  <a:schemeClr val="tx2"/>
                </a:solidFill>
              </a:rPr>
              <a:pPr/>
              <a:t>14</a:t>
            </a:fld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189658"/>
              </p:ext>
            </p:extLst>
          </p:nvPr>
        </p:nvGraphicFramePr>
        <p:xfrm>
          <a:off x="609600" y="1981200"/>
          <a:ext cx="7924801" cy="30499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79371"/>
                <a:gridCol w="1426029"/>
                <a:gridCol w="381001"/>
                <a:gridCol w="762000"/>
                <a:gridCol w="1371599"/>
                <a:gridCol w="304801"/>
              </a:tblGrid>
              <a:tr h="381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4827"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Beginning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$(6.5M)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 smtClean="0"/>
                    </a:p>
                    <a:p>
                      <a:pPr algn="r"/>
                      <a:r>
                        <a:rPr lang="en-US" dirty="0" smtClean="0"/>
                        <a:t>$ 5.3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04827">
                <a:tc>
                  <a:txBody>
                    <a:bodyPr/>
                    <a:lstStyle/>
                    <a:p>
                      <a:r>
                        <a:rPr lang="en-US" dirty="0" smtClean="0"/>
                        <a:t>    + F&amp;P Revenues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78.1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78.1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409544">
                <a:tc>
                  <a:txBody>
                    <a:bodyPr/>
                    <a:lstStyle/>
                    <a:p>
                      <a:r>
                        <a:rPr lang="en-US" dirty="0" smtClean="0"/>
                        <a:t>    + CWA Transition Payment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404827">
                <a:tc>
                  <a:txBody>
                    <a:bodyPr/>
                    <a:lstStyle/>
                    <a:p>
                      <a:r>
                        <a:rPr lang="en-US" dirty="0" smtClean="0"/>
                        <a:t>    +  Prior Year Revenue Adjustments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(0.7)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404827">
                <a:tc>
                  <a:txBody>
                    <a:bodyPr/>
                    <a:lstStyle/>
                    <a:p>
                      <a:r>
                        <a:rPr lang="en-US" dirty="0" smtClean="0"/>
                        <a:t>    -   Regional</a:t>
                      </a:r>
                      <a:r>
                        <a:rPr lang="en-US" baseline="0" dirty="0" smtClean="0"/>
                        <a:t> Costs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u="none" dirty="0" smtClean="0"/>
                        <a:t>70.6</a:t>
                      </a:r>
                      <a:endParaRPr lang="en-US" u="non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u="none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70.6</a:t>
                      </a:r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4827">
                <a:tc>
                  <a:txBody>
                    <a:bodyPr/>
                    <a:lstStyle/>
                    <a:p>
                      <a:r>
                        <a:rPr lang="en-US" dirty="0" smtClean="0"/>
                        <a:t>= Ending</a:t>
                      </a:r>
                      <a:r>
                        <a:rPr lang="en-US" baseline="0" dirty="0" smtClean="0"/>
                        <a:t> Balance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$ 5.3M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$ 12.7M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57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Rate Setting for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Seattle Regional Wholesale Contracts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C5F5-6157-4655-8E2F-68005FDDE3E7}" type="slidenum">
              <a:rPr lang="en-US" smtClean="0">
                <a:solidFill>
                  <a:schemeClr val="tx2"/>
                </a:solidFill>
              </a:rPr>
              <a:pPr/>
              <a:t>15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Regional revenue requirement is determined by three things:</a:t>
            </a:r>
          </a:p>
          <a:p>
            <a:pPr lvl="1"/>
            <a:r>
              <a:rPr lang="en-US" sz="1400" dirty="0" smtClean="0"/>
              <a:t>O&amp;M expenses (Supply and Transmission)</a:t>
            </a:r>
          </a:p>
          <a:p>
            <a:pPr lvl="1"/>
            <a:r>
              <a:rPr lang="en-US" sz="1400" dirty="0" smtClean="0"/>
              <a:t>Asset costs (Supply and Transmission)</a:t>
            </a:r>
          </a:p>
          <a:p>
            <a:pPr lvl="1"/>
            <a:r>
              <a:rPr lang="en-US" sz="1400" dirty="0" smtClean="0"/>
              <a:t>True Up balance </a:t>
            </a:r>
          </a:p>
          <a:p>
            <a:pPr lvl="1"/>
            <a:endParaRPr lang="en-US" sz="1400" dirty="0" smtClean="0"/>
          </a:p>
          <a:p>
            <a:pPr marL="0" indent="0">
              <a:buNone/>
            </a:pPr>
            <a:r>
              <a:rPr lang="en-US" sz="1800" dirty="0" smtClean="0"/>
              <a:t>Allocate revenue requirement  between Block and F&amp;P customers</a:t>
            </a:r>
          </a:p>
          <a:p>
            <a:pPr lvl="1"/>
            <a:r>
              <a:rPr lang="en-US" sz="1400" dirty="0" smtClean="0"/>
              <a:t>Block customers are </a:t>
            </a:r>
            <a:r>
              <a:rPr lang="en-US" sz="1400" dirty="0"/>
              <a:t>Cascade, Northshore, and Renton Conservation block	</a:t>
            </a:r>
          </a:p>
          <a:p>
            <a:pPr lvl="1"/>
            <a:r>
              <a:rPr lang="en-US" sz="1400" dirty="0" smtClean="0"/>
              <a:t>Seattle’s </a:t>
            </a:r>
            <a:r>
              <a:rPr lang="en-US" sz="1400" dirty="0"/>
              <a:t>distribution system is </a:t>
            </a:r>
            <a:r>
              <a:rPr lang="en-US" sz="1400" dirty="0" smtClean="0"/>
              <a:t>an F&amp;P customer </a:t>
            </a:r>
            <a:r>
              <a:rPr lang="en-US" sz="1400" dirty="0"/>
              <a:t>for </a:t>
            </a:r>
            <a:r>
              <a:rPr lang="en-US" sz="1400" dirty="0" smtClean="0"/>
              <a:t>rate setting purposes  </a:t>
            </a:r>
            <a:endParaRPr lang="en-US" sz="14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Divide by F&amp;P demand</a:t>
            </a:r>
          </a:p>
          <a:p>
            <a:pPr lvl="1"/>
            <a:r>
              <a:rPr lang="en-US" sz="1400" dirty="0" smtClean="0"/>
              <a:t>F&amp;P </a:t>
            </a:r>
            <a:r>
              <a:rPr lang="en-US" sz="1400" dirty="0"/>
              <a:t>demand </a:t>
            </a:r>
            <a:r>
              <a:rPr lang="en-US" sz="1400" dirty="0" smtClean="0"/>
              <a:t>is defined in contracts as 98</a:t>
            </a:r>
            <a:r>
              <a:rPr lang="en-US" sz="1400" dirty="0"/>
              <a:t>% of water produced minus block </a:t>
            </a:r>
            <a:r>
              <a:rPr lang="en-US" sz="1400" dirty="0" smtClean="0"/>
              <a:t>usage</a:t>
            </a: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= Rate per unit</a:t>
            </a:r>
          </a:p>
          <a:p>
            <a:pPr marL="0" indent="0">
              <a:buNone/>
            </a:pPr>
            <a:endParaRPr lang="en-US" sz="1800" dirty="0"/>
          </a:p>
          <a:p>
            <a:pPr marL="0" lvl="1" indent="0">
              <a:buNone/>
            </a:pPr>
            <a:r>
              <a:rPr lang="en-US" sz="1800" b="1" dirty="0" smtClean="0">
                <a:latin typeface="Arial" pitchFamily="34" charset="0"/>
              </a:rPr>
              <a:t>     Rate </a:t>
            </a:r>
            <a:r>
              <a:rPr lang="en-US" sz="1800" b="1" dirty="0">
                <a:latin typeface="Arial" pitchFamily="34" charset="0"/>
              </a:rPr>
              <a:t>Design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0" y="5715000"/>
            <a:ext cx="32004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610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153400" cy="4343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Contracts say that rates should have a seasonal differential “to encourage the efficient use of water, conservation and the timely development of new environmentally responsible water sources”</a:t>
            </a:r>
          </a:p>
          <a:p>
            <a:pPr>
              <a:lnSpc>
                <a:spcPct val="8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MIT Agreement requires Seattle to encourage conservation by wholesale customers and a seasonal rate is one method for this</a:t>
            </a:r>
          </a:p>
          <a:p>
            <a:pPr>
              <a:lnSpc>
                <a:spcPct val="8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Peak Season ratio is not necessarily cost based</a:t>
            </a:r>
          </a:p>
          <a:p>
            <a:pPr>
              <a:lnSpc>
                <a:spcPct val="80000"/>
              </a:lnSpc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endParaRPr lang="en-US" sz="1000" dirty="0"/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Seasonal Component to F&amp;P Rates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212AA-3A6D-4715-89E8-3181AC15BBB5}" type="slidenum">
              <a:rPr lang="en-US" smtClean="0">
                <a:solidFill>
                  <a:schemeClr val="tx2"/>
                </a:solidFill>
              </a:rPr>
              <a:pPr/>
              <a:t>16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46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153400" cy="4343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Ratio decreased when growth charge expired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Difference has increased as rates have increased</a:t>
            </a:r>
          </a:p>
          <a:p>
            <a:pPr lvl="1">
              <a:lnSpc>
                <a:spcPct val="80000"/>
              </a:lnSpc>
            </a:pPr>
            <a:endParaRPr lang="en-US" sz="1000" dirty="0"/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Two Views of Seasonal Differential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212AA-3A6D-4715-89E8-3181AC15BBB5}" type="slidenum">
              <a:rPr lang="en-US" smtClean="0">
                <a:solidFill>
                  <a:schemeClr val="tx2"/>
                </a:solidFill>
              </a:rPr>
              <a:pPr/>
              <a:t>17</a:t>
            </a:fld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28544"/>
            <a:ext cx="7921513" cy="369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472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153400" cy="4343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Ratio being held constant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Difference decreases due to decrease in rates</a:t>
            </a:r>
          </a:p>
          <a:p>
            <a:pPr lvl="1">
              <a:lnSpc>
                <a:spcPct val="80000"/>
              </a:lnSpc>
            </a:pPr>
            <a:endParaRPr lang="en-US" sz="1000" dirty="0"/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Seasonal Differential for 2015-2017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212AA-3A6D-4715-89E8-3181AC15BBB5}" type="slidenum">
              <a:rPr lang="en-US" smtClean="0">
                <a:solidFill>
                  <a:schemeClr val="tx2"/>
                </a:solidFill>
              </a:rPr>
              <a:pPr/>
              <a:t>18</a:t>
            </a:fld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667000"/>
            <a:ext cx="7848600" cy="3703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9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Next Steps and Targeted Dates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212AA-3A6D-4715-89E8-3181AC15BBB5}" type="slidenum">
              <a:rPr lang="en-US" smtClean="0">
                <a:solidFill>
                  <a:schemeClr val="tx2"/>
                </a:solidFill>
              </a:rPr>
              <a:pPr/>
              <a:t>19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153400" cy="4343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endParaRPr lang="en-US" sz="1000" dirty="0"/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Richard Cuthbert to finish review, targeting these dates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July 10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Operating Board presentation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End of July for delivery of written report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Thirty days after independent review is finished, formal transmittal of proposal to Operating Board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Includes Seattle’s Rate Study Summary document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Targeting Sept 4</a:t>
            </a:r>
            <a:r>
              <a:rPr lang="en-US" sz="20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meeting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Begin Seattle City Council process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Targeting January 1, 2015 effective date</a:t>
            </a:r>
          </a:p>
          <a:p>
            <a:pPr lvl="1">
              <a:lnSpc>
                <a:spcPct val="80000"/>
              </a:lnSpc>
            </a:pPr>
            <a:endParaRPr lang="en-US" sz="1000" dirty="0"/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784541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5268-26F1-4DD5-B340-DF25354D99C0}" type="slidenum">
              <a:rPr lang="en-US" smtClean="0">
                <a:solidFill>
                  <a:schemeClr val="tx2"/>
                </a:solidFill>
              </a:rPr>
              <a:pPr/>
              <a:t>2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Preliminary Regional Rate Results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Regional O&amp;M Costs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True Up Results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Background on Peak Season Rate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89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Rate Setting for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Seattle Regional Wholesale Contracts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C5F5-6157-4655-8E2F-68005FDDE3E7}" type="slidenum">
              <a:rPr lang="en-US" smtClean="0">
                <a:solidFill>
                  <a:schemeClr val="tx2"/>
                </a:solidFill>
              </a:rPr>
              <a:pPr/>
              <a:t>3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Regional revenue requirement is determined by three things:</a:t>
            </a:r>
          </a:p>
          <a:p>
            <a:pPr lvl="1"/>
            <a:r>
              <a:rPr lang="en-US" sz="1400" dirty="0" smtClean="0"/>
              <a:t>O&amp;M expenses (Supply and Transmission)</a:t>
            </a:r>
          </a:p>
          <a:p>
            <a:pPr lvl="1"/>
            <a:r>
              <a:rPr lang="en-US" sz="1400" dirty="0" smtClean="0"/>
              <a:t>Asset costs (Supply and Transmission)</a:t>
            </a:r>
          </a:p>
          <a:p>
            <a:pPr lvl="1"/>
            <a:r>
              <a:rPr lang="en-US" sz="1400" dirty="0" smtClean="0"/>
              <a:t>True Up balance </a:t>
            </a:r>
          </a:p>
          <a:p>
            <a:pPr lvl="1"/>
            <a:endParaRPr lang="en-US" sz="1400" dirty="0" smtClean="0"/>
          </a:p>
          <a:p>
            <a:pPr marL="0" indent="0">
              <a:buNone/>
            </a:pPr>
            <a:r>
              <a:rPr lang="en-US" sz="1800" dirty="0" smtClean="0"/>
              <a:t>Allocate revenue requirement  between Block and F&amp;P customers</a:t>
            </a:r>
          </a:p>
          <a:p>
            <a:pPr lvl="1"/>
            <a:r>
              <a:rPr lang="en-US" sz="1400" dirty="0" smtClean="0"/>
              <a:t>Block customers are </a:t>
            </a:r>
            <a:r>
              <a:rPr lang="en-US" sz="1400" dirty="0"/>
              <a:t>Cascade, Northshore, and Renton Conservation block	</a:t>
            </a:r>
          </a:p>
          <a:p>
            <a:pPr lvl="1"/>
            <a:r>
              <a:rPr lang="en-US" sz="1400" dirty="0" smtClean="0"/>
              <a:t>Seattle’s </a:t>
            </a:r>
            <a:r>
              <a:rPr lang="en-US" sz="1400" dirty="0"/>
              <a:t>distribution system is </a:t>
            </a:r>
            <a:r>
              <a:rPr lang="en-US" sz="1400" dirty="0" smtClean="0"/>
              <a:t>an F&amp;P customer </a:t>
            </a:r>
            <a:r>
              <a:rPr lang="en-US" sz="1400" dirty="0"/>
              <a:t>for </a:t>
            </a:r>
            <a:r>
              <a:rPr lang="en-US" sz="1400" dirty="0" smtClean="0"/>
              <a:t>rate setting purposes  </a:t>
            </a:r>
            <a:endParaRPr lang="en-US" sz="14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Divide by F&amp;P demand</a:t>
            </a:r>
          </a:p>
          <a:p>
            <a:pPr lvl="1"/>
            <a:r>
              <a:rPr lang="en-US" sz="1400" dirty="0" smtClean="0"/>
              <a:t>F&amp;P </a:t>
            </a:r>
            <a:r>
              <a:rPr lang="en-US" sz="1400" dirty="0"/>
              <a:t>demand </a:t>
            </a:r>
            <a:r>
              <a:rPr lang="en-US" sz="1400" dirty="0" smtClean="0"/>
              <a:t>is defined in contracts as 98</a:t>
            </a:r>
            <a:r>
              <a:rPr lang="en-US" sz="1400" dirty="0"/>
              <a:t>% of water produced minus block </a:t>
            </a:r>
            <a:r>
              <a:rPr lang="en-US" sz="1400" dirty="0" smtClean="0"/>
              <a:t>usage</a:t>
            </a: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= Rate per unit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81000" y="5029200"/>
            <a:ext cx="22098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32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Preliminary Rate Study Results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C5F5-6157-4655-8E2F-68005FDDE3E7}" type="slidenum">
              <a:rPr lang="en-US" smtClean="0">
                <a:solidFill>
                  <a:schemeClr val="tx2"/>
                </a:solidFill>
              </a:rPr>
              <a:pPr/>
              <a:t>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/>
            <a:r>
              <a:rPr lang="en-US" sz="2400" b="0" dirty="0" smtClean="0"/>
              <a:t>Preliminary Results are based on:</a:t>
            </a:r>
          </a:p>
          <a:p>
            <a:pPr marL="457200" lvl="1">
              <a:lnSpc>
                <a:spcPct val="80000"/>
              </a:lnSpc>
              <a:buFont typeface="Arial" pitchFamily="34" charset="0"/>
              <a:buChar char="–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O&amp;M from Strategic Business Plan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Baseline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>
              <a:lnSpc>
                <a:spcPct val="80000"/>
              </a:lnSpc>
              <a:buFont typeface="Arial" pitchFamily="34" charset="0"/>
              <a:buChar char="–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6 Year CIP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presented at April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3, 2014 Operating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</a:p>
          <a:p>
            <a:pPr marL="457200" lvl="1">
              <a:lnSpc>
                <a:spcPct val="80000"/>
              </a:lnSpc>
              <a:buFont typeface="Arial" pitchFamily="34" charset="0"/>
              <a:buChar char="–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Preliminary 2013 True Up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>
              <a:lnSpc>
                <a:spcPct val="80000"/>
              </a:lnSpc>
              <a:buFont typeface="Arial" pitchFamily="34" charset="0"/>
              <a:buChar char="–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Demand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presented at April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2, 2014 Operating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Board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4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597845"/>
              </p:ext>
            </p:extLst>
          </p:nvPr>
        </p:nvGraphicFramePr>
        <p:xfrm>
          <a:off x="838200" y="3886200"/>
          <a:ext cx="7315200" cy="1752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5999"/>
                <a:gridCol w="894522"/>
                <a:gridCol w="1351722"/>
                <a:gridCol w="1401197"/>
                <a:gridCol w="1381760"/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2014</a:t>
                      </a:r>
                    </a:p>
                    <a:p>
                      <a:pPr algn="ctr"/>
                      <a:r>
                        <a:rPr lang="en-US" b="1" dirty="0" smtClean="0"/>
                        <a:t>Actual</a:t>
                      </a:r>
                      <a:endParaRPr lang="en-US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2015 Preliminary</a:t>
                      </a:r>
                      <a:endParaRPr lang="en-US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2016 Preliminary</a:t>
                      </a:r>
                      <a:endParaRPr lang="en-US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2017 Preliminary</a:t>
                      </a:r>
                      <a:endParaRPr lang="en-US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Peak Rate ($/ccf)</a:t>
                      </a:r>
                      <a:endParaRPr lang="en-US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2.27</a:t>
                      </a:r>
                      <a:endParaRPr lang="en-US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2.08</a:t>
                      </a:r>
                      <a:endParaRPr lang="en-US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2.08</a:t>
                      </a:r>
                      <a:endParaRPr lang="en-US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2.08</a:t>
                      </a:r>
                      <a:endParaRPr lang="en-US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Off-Peak</a:t>
                      </a:r>
                      <a:r>
                        <a:rPr lang="en-US" b="1" baseline="0" dirty="0" smtClean="0"/>
                        <a:t> Rate ($/ccf)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1.53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1.40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Percent Change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(8)%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0%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568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Rate Drivers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C5F5-6157-4655-8E2F-68005FDDE3E7}" type="slidenum">
              <a:rPr lang="en-US" smtClean="0">
                <a:solidFill>
                  <a:schemeClr val="tx2"/>
                </a:solidFill>
              </a:rPr>
              <a:pPr/>
              <a:t>5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 smtClean="0"/>
              <a:t>Regional costs are increasing steadily, with a bump in 2016 for the initial close of the MLPP project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 smtClean="0"/>
              <a:t>A large 2014 true up balance offsets the increase in costs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b="0" dirty="0" smtClean="0"/>
              <a:t>Increased demand over 2012-2014 is the main driver of the balance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000" dirty="0" smtClean="0"/>
              <a:t>CWA’s transition payment also a large </a:t>
            </a:r>
            <a:r>
              <a:rPr lang="en-US" sz="2000" dirty="0" smtClean="0"/>
              <a:t>factor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US" sz="14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1494252"/>
              </p:ext>
            </p:extLst>
          </p:nvPr>
        </p:nvGraphicFramePr>
        <p:xfrm>
          <a:off x="1295400" y="1498600"/>
          <a:ext cx="6248400" cy="238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9296"/>
                <a:gridCol w="1166368"/>
                <a:gridCol w="1166368"/>
                <a:gridCol w="1166368"/>
              </a:tblGrid>
              <a:tr h="477520">
                <a:tc>
                  <a:txBody>
                    <a:bodyPr/>
                    <a:lstStyle/>
                    <a:p>
                      <a:endParaRPr lang="en-US" sz="20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2015</a:t>
                      </a:r>
                      <a:endParaRPr lang="en-US" sz="20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2016</a:t>
                      </a:r>
                      <a:endParaRPr lang="en-US" sz="20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2017</a:t>
                      </a:r>
                      <a:endParaRPr lang="en-US" sz="20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5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Regional</a:t>
                      </a:r>
                      <a:r>
                        <a:rPr lang="en-US" sz="2000" b="1" baseline="0" dirty="0" smtClean="0"/>
                        <a:t> Cost</a:t>
                      </a:r>
                      <a:endParaRPr lang="en-US" sz="20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2.3%</a:t>
                      </a:r>
                      <a:endParaRPr lang="en-US" sz="20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4.4%</a:t>
                      </a:r>
                      <a:endParaRPr lang="en-US" sz="20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2.8%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775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True Up Balance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(2.7)%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(5.6)%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(3.9)%</a:t>
                      </a:r>
                    </a:p>
                  </a:txBody>
                  <a:tcPr/>
                </a:tc>
              </a:tr>
              <a:tr h="4775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Demand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(8.0)%</a:t>
                      </a:r>
                      <a:endParaRPr lang="en-US" sz="2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1.2%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1.2%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52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(8.4)%</a:t>
                      </a:r>
                      <a:endParaRPr lang="en-US" sz="2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0.0%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0.0%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590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Rate Drivers, continued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C5F5-6157-4655-8E2F-68005FDDE3E7}" type="slidenum">
              <a:rPr lang="en-US" smtClean="0">
                <a:solidFill>
                  <a:schemeClr val="tx2"/>
                </a:solidFill>
              </a:rPr>
              <a:pPr/>
              <a:t>6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524000"/>
            <a:ext cx="8229600" cy="4495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 smtClean="0"/>
              <a:t>Besides creating a positive true up balance, the increase in demand means a decrease in rates as we step from one demand line to the other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/>
            <a:endParaRPr lang="en-US" sz="1400" dirty="0" smtClean="0"/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400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6254045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0740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447800"/>
            <a:ext cx="8153400" cy="43434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</a:pPr>
            <a:endParaRPr lang="en-US" sz="1000" dirty="0"/>
          </a:p>
          <a:p>
            <a:pPr marL="285750" indent="-285750">
              <a:lnSpc>
                <a:spcPct val="80000"/>
              </a:lnSpc>
            </a:pPr>
            <a:r>
              <a:rPr lang="en-US" sz="2400" dirty="0" err="1">
                <a:latin typeface="Arial" pitchFamily="34" charset="0"/>
              </a:rPr>
              <a:t>Northshore’s</a:t>
            </a:r>
            <a:r>
              <a:rPr lang="en-US" sz="2400" dirty="0">
                <a:latin typeface="Arial" pitchFamily="34" charset="0"/>
              </a:rPr>
              <a:t> block and true up balances are driven by changes in cost </a:t>
            </a:r>
            <a:r>
              <a:rPr lang="en-US" sz="2400" dirty="0" smtClean="0">
                <a:latin typeface="Arial" pitchFamily="34" charset="0"/>
              </a:rPr>
              <a:t>only</a:t>
            </a:r>
          </a:p>
          <a:p>
            <a:pPr marL="285750" indent="-285750">
              <a:lnSpc>
                <a:spcPct val="80000"/>
              </a:lnSpc>
            </a:pPr>
            <a:r>
              <a:rPr lang="en-US" sz="2400" dirty="0" smtClean="0">
                <a:latin typeface="Arial" pitchFamily="34" charset="0"/>
              </a:rPr>
              <a:t>Decrease in 2015 due to New Supply Assets, which are in FCs for F&amp;P contracts rather than rates</a:t>
            </a:r>
          </a:p>
          <a:p>
            <a:pPr>
              <a:lnSpc>
                <a:spcPct val="80000"/>
              </a:lnSpc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Northshore Fixed Block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212AA-3A6D-4715-89E8-3181AC15BBB5}" type="slidenum">
              <a:rPr lang="en-US" smtClean="0">
                <a:solidFill>
                  <a:schemeClr val="tx2"/>
                </a:solidFill>
              </a:rPr>
              <a:pPr/>
              <a:t>7</a:t>
            </a:fld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11438"/>
              </p:ext>
            </p:extLst>
          </p:nvPr>
        </p:nvGraphicFramePr>
        <p:xfrm>
          <a:off x="609600" y="3599160"/>
          <a:ext cx="7620000" cy="2496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1295400"/>
                <a:gridCol w="1524000"/>
                <a:gridCol w="1524000"/>
                <a:gridCol w="1524000"/>
              </a:tblGrid>
              <a:tr h="68580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2014</a:t>
                      </a:r>
                    </a:p>
                    <a:p>
                      <a:pPr algn="ctr"/>
                      <a:r>
                        <a:rPr lang="en-US" dirty="0" smtClean="0"/>
                        <a:t>Actual</a:t>
                      </a:r>
                      <a:endParaRPr lang="en-US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2015 Preliminary</a:t>
                      </a:r>
                      <a:endParaRPr lang="en-US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2016 Preliminary</a:t>
                      </a:r>
                      <a:endParaRPr lang="en-US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2017 Preliminary</a:t>
                      </a:r>
                      <a:endParaRPr lang="en-US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548">
                <a:tc>
                  <a:txBody>
                    <a:bodyPr/>
                    <a:lstStyle/>
                    <a:p>
                      <a:r>
                        <a:rPr lang="en-US" dirty="0" smtClean="0"/>
                        <a:t>Fixed Block ($M)</a:t>
                      </a:r>
                      <a:endParaRPr lang="en-US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5.2</a:t>
                      </a:r>
                      <a:endParaRPr lang="en-US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5.1</a:t>
                      </a:r>
                      <a:endParaRPr lang="en-US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5.3</a:t>
                      </a:r>
                      <a:endParaRPr lang="en-US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5.5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29548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Prior Year True Up ($M)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0.2</a:t>
                      </a:r>
                    </a:p>
                    <a:p>
                      <a:pPr algn="ctr"/>
                      <a:endParaRPr lang="en-US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0.2</a:t>
                      </a:r>
                      <a:endParaRPr lang="en-US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TBD</a:t>
                      </a:r>
                      <a:endParaRPr lang="en-US" b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TBD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412">
                <a:tc>
                  <a:txBody>
                    <a:bodyPr/>
                    <a:lstStyle/>
                    <a:p>
                      <a:r>
                        <a:rPr lang="en-US" b="0" dirty="0" smtClean="0"/>
                        <a:t>Total</a:t>
                      </a:r>
                      <a:r>
                        <a:rPr lang="en-US" b="0" baseline="0" dirty="0" smtClean="0"/>
                        <a:t> ($M)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5.4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5.3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TBD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 smtClean="0"/>
                        <a:t>TBD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104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Rate Setting for</a:t>
            </a:r>
            <a:br>
              <a:rPr lang="en-US" sz="3200" dirty="0" smtClean="0">
                <a:solidFill>
                  <a:schemeClr val="tx1"/>
                </a:solidFill>
              </a:rPr>
            </a:br>
            <a:r>
              <a:rPr lang="en-US" sz="3200" dirty="0" smtClean="0">
                <a:solidFill>
                  <a:schemeClr val="tx1"/>
                </a:solidFill>
              </a:rPr>
              <a:t>Seattle Regional Wholesale Contracts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FC5F5-6157-4655-8E2F-68005FDDE3E7}" type="slidenum">
              <a:rPr lang="en-US" smtClean="0">
                <a:solidFill>
                  <a:schemeClr val="tx2"/>
                </a:solidFill>
              </a:rPr>
              <a:pPr/>
              <a:t>8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quarter" idx="13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Regional revenue requirement is determined by three things:</a:t>
            </a:r>
          </a:p>
          <a:p>
            <a:pPr lvl="1"/>
            <a:r>
              <a:rPr lang="en-US" sz="1400" b="1" dirty="0" smtClean="0"/>
              <a:t>O&amp;M expenses (Supply and Transmission)</a:t>
            </a:r>
          </a:p>
          <a:p>
            <a:pPr lvl="1"/>
            <a:r>
              <a:rPr lang="en-US" sz="1400" dirty="0" smtClean="0"/>
              <a:t>Asset costs (Supply and Transmission)</a:t>
            </a:r>
          </a:p>
          <a:p>
            <a:pPr lvl="1"/>
            <a:r>
              <a:rPr lang="en-US" sz="1400" dirty="0" smtClean="0"/>
              <a:t>True Up balance </a:t>
            </a:r>
          </a:p>
          <a:p>
            <a:pPr lvl="1"/>
            <a:endParaRPr lang="en-US" sz="1400" dirty="0" smtClean="0"/>
          </a:p>
          <a:p>
            <a:pPr marL="0" indent="0">
              <a:buNone/>
            </a:pPr>
            <a:r>
              <a:rPr lang="en-US" sz="1800" dirty="0" smtClean="0"/>
              <a:t>Allocate revenue requirement  between Block and F&amp;P customers</a:t>
            </a:r>
          </a:p>
          <a:p>
            <a:pPr lvl="1"/>
            <a:r>
              <a:rPr lang="en-US" sz="1400" dirty="0" smtClean="0"/>
              <a:t>Block customers are </a:t>
            </a:r>
            <a:r>
              <a:rPr lang="en-US" sz="1400" dirty="0"/>
              <a:t>Cascade, Northshore, and Renton Conservation block	</a:t>
            </a:r>
          </a:p>
          <a:p>
            <a:pPr lvl="1"/>
            <a:r>
              <a:rPr lang="en-US" sz="1400" dirty="0" smtClean="0"/>
              <a:t>Seattle’s </a:t>
            </a:r>
            <a:r>
              <a:rPr lang="en-US" sz="1400" dirty="0"/>
              <a:t>distribution system is </a:t>
            </a:r>
            <a:r>
              <a:rPr lang="en-US" sz="1400" dirty="0" smtClean="0"/>
              <a:t>an F&amp;P customer </a:t>
            </a:r>
            <a:r>
              <a:rPr lang="en-US" sz="1400" dirty="0"/>
              <a:t>for </a:t>
            </a:r>
            <a:r>
              <a:rPr lang="en-US" sz="1400" dirty="0" smtClean="0"/>
              <a:t>rate setting purposes  </a:t>
            </a:r>
            <a:endParaRPr lang="en-US" sz="14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Divide by F&amp;P demand</a:t>
            </a:r>
          </a:p>
          <a:p>
            <a:pPr lvl="1"/>
            <a:r>
              <a:rPr lang="en-US" sz="1400" dirty="0" smtClean="0"/>
              <a:t>F&amp;P </a:t>
            </a:r>
            <a:r>
              <a:rPr lang="en-US" sz="1400" dirty="0"/>
              <a:t>demand </a:t>
            </a:r>
            <a:r>
              <a:rPr lang="en-US" sz="1400" dirty="0" smtClean="0"/>
              <a:t>is defined in contracts as 98</a:t>
            </a:r>
            <a:r>
              <a:rPr lang="en-US" sz="1400" dirty="0"/>
              <a:t>% of water produced minus block </a:t>
            </a:r>
            <a:r>
              <a:rPr lang="en-US" sz="1400" dirty="0" smtClean="0"/>
              <a:t>usage</a:t>
            </a:r>
            <a:endParaRPr lang="en-US" sz="14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= Rate per unit</a:t>
            </a:r>
          </a:p>
          <a:p>
            <a:pPr marL="0" indent="0">
              <a:buNone/>
            </a:pPr>
            <a:endParaRPr lang="en-US" sz="1800" dirty="0"/>
          </a:p>
          <a:p>
            <a:pPr lvl="1"/>
            <a:endParaRPr lang="en-US" sz="1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217221" y="1905000"/>
            <a:ext cx="3200400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51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1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752600"/>
            <a:ext cx="8153400" cy="1828800"/>
          </a:xfrm>
          <a:prstGeom prst="rect">
            <a:avLst/>
          </a:prstGeo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Regional O&amp;M is determined using an index system  </a:t>
            </a: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initial amount for each category of cost (supply and transmission) was specified in the contracts.  This is the “base cost” for each category   </a:t>
            </a:r>
          </a:p>
          <a:p>
            <a:pPr lvl="1"/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Each of these amounts are then increased or decreased each year based on the total costs in “index activities” which were also set in the contracts (Exhibit IX)  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 bwMode="invGray">
          <a:solidFill>
            <a:srgbClr val="99CCFF"/>
          </a:solidFill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Regional O&amp;M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212AA-3A6D-4715-89E8-3181AC15BBB5}" type="slidenum">
              <a:rPr lang="en-US" smtClean="0">
                <a:solidFill>
                  <a:schemeClr val="tx2"/>
                </a:solidFill>
              </a:rPr>
              <a:pPr/>
              <a:t>9</a:t>
            </a:fld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188556"/>
      </p:ext>
    </p:extLst>
  </p:cSld>
  <p:clrMapOvr>
    <a:masterClrMapping/>
  </p:clrMapOvr>
</p:sld>
</file>

<file path=ppt/theme/theme1.xml><?xml version="1.0" encoding="utf-8"?>
<a:theme xmlns:a="http://schemas.openxmlformats.org/drawingml/2006/main" name="SPU PP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Task xmlns="76dcfd9f-0880-4897-8958-3298d9f8414e">General/Admin</Task>
    <Work_x0020_Type xmlns="76dcfd9f-0880-4897-8958-3298d9f8414e">Briefings/Presentations</Work_x0020_Type>
    <Document_x0020_Status xmlns="76dcfd9f-0880-4897-8958-3298d9f8414e">Draft</Document_x0020_Status>
    <Description0 xmlns="58ec9e9e-b5d2-4c7a-a291-2ca971b3a11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2A9942B230154EB63AF734736576EF" ma:contentTypeVersion="9" ma:contentTypeDescription="Create a new document." ma:contentTypeScope="" ma:versionID="28a6a5896215a6d75c80d124013303c4">
  <xsd:schema xmlns:xsd="http://www.w3.org/2001/XMLSchema" xmlns:p="http://schemas.microsoft.com/office/2006/metadata/properties" xmlns:ns2="58ec9e9e-b5d2-4c7a-a291-2ca971b3a11c" xmlns:ns3="76dcfd9f-0880-4897-8958-3298d9f8414e" targetNamespace="http://schemas.microsoft.com/office/2006/metadata/properties" ma:root="true" ma:fieldsID="00b6c081ae8dbfd4cdd701172f4c0cc0" ns2:_="" ns3:_="">
    <xsd:import namespace="58ec9e9e-b5d2-4c7a-a291-2ca971b3a11c"/>
    <xsd:import namespace="76dcfd9f-0880-4897-8958-3298d9f8414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3:Task"/>
                <xsd:element ref="ns3:Document_x0020_Status"/>
                <xsd:element ref="ns3:Work_x0020_Typ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8ec9e9e-b5d2-4c7a-a291-2ca971b3a11c" elementFormDefault="qualified">
    <xsd:import namespace="http://schemas.microsoft.com/office/2006/documentManagement/types"/>
    <xsd:element name="Description0" ma:index="2" nillable="true" ma:displayName="Description" ma:description="Enter a brief summary of this resource." ma:internalName="Description0">
      <xsd:simpleType>
        <xsd:restriction base="dms:Note"/>
      </xsd:simpleType>
    </xsd:element>
  </xsd:schema>
  <xsd:schema xmlns:xsd="http://www.w3.org/2001/XMLSchema" xmlns:dms="http://schemas.microsoft.com/office/2006/documentManagement/types" targetNamespace="76dcfd9f-0880-4897-8958-3298d9f8414e" elementFormDefault="qualified">
    <xsd:import namespace="http://schemas.microsoft.com/office/2006/documentManagement/types"/>
    <xsd:element name="Task" ma:index="10" ma:displayName="Task" ma:format="Dropdown" ma:internalName="Task">
      <xsd:simpleType>
        <xsd:restriction base="dms:Choice">
          <xsd:enumeration value="Baseline"/>
          <xsd:enumeration value="Benchmarking"/>
          <xsd:enumeration value="Final Strategy"/>
          <xsd:enumeration value="Framework"/>
          <xsd:enumeration value="Prioritizing"/>
          <xsd:enumeration value="General/Admin"/>
        </xsd:restriction>
      </xsd:simpleType>
    </xsd:element>
    <xsd:element name="Document_x0020_Status" ma:index="11" ma:displayName="Document Status" ma:default="Draft" ma:format="Dropdown" ma:internalName="Document_x0020_Status">
      <xsd:simpleType>
        <xsd:restriction base="dms:Choice">
          <xsd:enumeration value="Draft"/>
          <xsd:enumeration value="In Review"/>
          <xsd:enumeration value="Final"/>
          <xsd:enumeration value="Archived"/>
        </xsd:restriction>
      </xsd:simpleType>
    </xsd:element>
    <xsd:element name="Work_x0020_Type" ma:index="12" nillable="true" ma:displayName="Work Type" ma:format="Dropdown" ma:internalName="Work_x0020_Type">
      <xsd:simpleType>
        <xsd:restriction base="dms:Choice">
          <xsd:enumeration value="Agendas/Meeting Notes"/>
          <xsd:enumeration value="Workplan"/>
          <xsd:enumeration value="Analysis"/>
          <xsd:enumeration value="Data/Information"/>
          <xsd:enumeration value="Reports"/>
          <xsd:enumeration value="Briefings/Presentation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3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B150BEE-4F71-417E-A159-72957F098FC1}">
  <ds:schemaRefs>
    <ds:schemaRef ds:uri="http://schemas.openxmlformats.org/package/2006/metadata/core-properties"/>
    <ds:schemaRef ds:uri="http://www.w3.org/XML/1998/namespace"/>
    <ds:schemaRef ds:uri="58ec9e9e-b5d2-4c7a-a291-2ca971b3a11c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76dcfd9f-0880-4897-8958-3298d9f8414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C8C48AB-BF57-4171-9173-A4F1E0EC5D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313FCB-5005-4FC3-A052-4AB625016F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ec9e9e-b5d2-4c7a-a291-2ca971b3a11c"/>
    <ds:schemaRef ds:uri="76dcfd9f-0880-4897-8958-3298d9f8414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SPU PPT template</Template>
  <TotalTime>29582</TotalTime>
  <Words>857</Words>
  <Application>Microsoft Office PowerPoint</Application>
  <PresentationFormat>On-screen Show (4:3)</PresentationFormat>
  <Paragraphs>251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SPU PPT template</vt:lpstr>
      <vt:lpstr>3_Custom Design</vt:lpstr>
      <vt:lpstr>1_Custom Design</vt:lpstr>
      <vt:lpstr>4_Custom Design</vt:lpstr>
      <vt:lpstr>2_Custom Design</vt:lpstr>
      <vt:lpstr>5_Custom Design</vt:lpstr>
      <vt:lpstr> Preliminary Regional Rate Study Results &amp; Remaining Rate Study Inputs </vt:lpstr>
      <vt:lpstr>Overview</vt:lpstr>
      <vt:lpstr>Rate Setting for Seattle Regional Wholesale Contracts</vt:lpstr>
      <vt:lpstr>Preliminary Rate Study Results</vt:lpstr>
      <vt:lpstr>Rate Drivers</vt:lpstr>
      <vt:lpstr>Rate Drivers, continued</vt:lpstr>
      <vt:lpstr>Northshore Fixed Block</vt:lpstr>
      <vt:lpstr>Rate Setting for Seattle Regional Wholesale Contracts</vt:lpstr>
      <vt:lpstr>Regional O&amp;M</vt:lpstr>
      <vt:lpstr>Regional O&amp;M – What is in the index? </vt:lpstr>
      <vt:lpstr>Regional O&amp;M Cost – History &amp; Projections</vt:lpstr>
      <vt:lpstr>Rate Setting for Seattle Regional Wholesale Contracts</vt:lpstr>
      <vt:lpstr>Regional True Up </vt:lpstr>
      <vt:lpstr>Regional True Up</vt:lpstr>
      <vt:lpstr>Rate Setting for Seattle Regional Wholesale Contracts</vt:lpstr>
      <vt:lpstr>Seasonal Component to F&amp;P Rates</vt:lpstr>
      <vt:lpstr>Two Views of Seasonal Differential</vt:lpstr>
      <vt:lpstr>Seasonal Differential for 2015-2017</vt:lpstr>
      <vt:lpstr>Next Steps and Targeted Dates</vt:lpstr>
    </vt:vector>
  </TitlesOfParts>
  <Company>City of Seattle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KelleyMA</dc:creator>
  <cp:lastModifiedBy>Carpenter, Regina A.</cp:lastModifiedBy>
  <cp:revision>1726</cp:revision>
  <cp:lastPrinted>2014-05-29T14:17:23Z</cp:lastPrinted>
  <dcterms:created xsi:type="dcterms:W3CDTF">2011-03-09T21:40:34Z</dcterms:created>
  <dcterms:modified xsi:type="dcterms:W3CDTF">2014-05-29T15:55:26Z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0x010100952A9942B230154EB63AF734736576EF</vt:lpwstr>
  </property>
</Properties>
</file>