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330" r:id="rId3"/>
    <p:sldId id="333" r:id="rId4"/>
    <p:sldId id="331" r:id="rId5"/>
    <p:sldId id="344" r:id="rId6"/>
    <p:sldId id="340" r:id="rId7"/>
    <p:sldId id="309" r:id="rId8"/>
    <p:sldId id="348" r:id="rId9"/>
    <p:sldId id="346" r:id="rId10"/>
    <p:sldId id="320" r:id="rId11"/>
    <p:sldId id="342" r:id="rId12"/>
    <p:sldId id="347" r:id="rId13"/>
    <p:sldId id="325" r:id="rId14"/>
    <p:sldId id="303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0D"/>
    <a:srgbClr val="D69A04"/>
    <a:srgbClr val="FD03EB"/>
    <a:srgbClr val="99FF33"/>
    <a:srgbClr val="EA96A2"/>
    <a:srgbClr val="758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95" autoAdjust="0"/>
  </p:normalViewPr>
  <p:slideViewPr>
    <p:cSldViewPr>
      <p:cViewPr>
        <p:scale>
          <a:sx n="75" d="100"/>
          <a:sy n="75" d="100"/>
        </p:scale>
        <p:origin x="-1181" y="-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://www.seattle.gov/dpd/cms/groups/pan/@pan/@plan/@neighborplanning/documents/web_informational/dpdp02112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/>
            </a:pPr>
            <a:r>
              <a:rPr lang="en-US" sz="800"/>
              <a:t>If you use light rail, how do you most often travel to the station nearest to where you live?</a:t>
            </a:r>
          </a:p>
        </c:rich>
      </c:tx>
      <c:layout>
        <c:manualLayout>
          <c:xMode val="edge"/>
          <c:yMode val="edge"/>
          <c:x val="0.17716333535231199"/>
          <c:y val="4.845071449402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3852863980237798E-2"/>
          <c:y val="0.227832105664211"/>
          <c:w val="0.26145592095105802"/>
          <c:h val="0.71689526712387897"/>
        </c:manualLayout>
      </c:layout>
      <c:pie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'RB Phase 1-Agg''ed incl online'!$B$77:$B$81</c:f>
              <c:strCache>
                <c:ptCount val="5"/>
                <c:pt idx="0">
                  <c:v>A.Walk/Pedestrian</c:v>
                </c:pt>
                <c:pt idx="1">
                  <c:v>B.Bike</c:v>
                </c:pt>
                <c:pt idx="2">
                  <c:v>C.Ride</c:v>
                </c:pt>
                <c:pt idx="3">
                  <c:v>D.Drive your car and park nearby</c:v>
                </c:pt>
                <c:pt idx="4">
                  <c:v>E.Someone else gives you a ride to the light rail station</c:v>
                </c:pt>
              </c:strCache>
            </c:strRef>
          </c:cat>
          <c:val>
            <c:numRef>
              <c:f>'RB Phase 1-Agg''ed incl online'!$M$77:$M$81</c:f>
              <c:numCache>
                <c:formatCode>0%</c:formatCode>
                <c:ptCount val="5"/>
                <c:pt idx="0">
                  <c:v>0.47448790147905601</c:v>
                </c:pt>
                <c:pt idx="1">
                  <c:v>2.0473626668317198E-2</c:v>
                </c:pt>
                <c:pt idx="2">
                  <c:v>6.6877075726633303E-2</c:v>
                </c:pt>
                <c:pt idx="3">
                  <c:v>0.36096499370835999</c:v>
                </c:pt>
                <c:pt idx="4">
                  <c:v>7.7196402417642404E-2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3049497350566998"/>
          <c:y val="0.37329465395772898"/>
          <c:w val="0.65881837059524195"/>
          <c:h val="0.36107653881974799"/>
        </c:manualLayout>
      </c:layout>
      <c:overlay val="0"/>
    </c:legend>
    <c:plotVisOnly val="1"/>
    <c:dispBlanksAs val="zero"/>
    <c:showDLblsOverMax val="0"/>
  </c:chart>
  <c:spPr>
    <a:solidFill>
      <a:srgbClr val="C64847">
        <a:lumMod val="20000"/>
        <a:lumOff val="80000"/>
      </a:srgbClr>
    </a:solidFill>
  </c:spPr>
  <c:txPr>
    <a:bodyPr/>
    <a:lstStyle/>
    <a:p>
      <a:pPr>
        <a:defRPr sz="8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3CABB68-10B2-4854-9C76-B1E1932DACFB}" type="datetimeFigureOut">
              <a:rPr lang="en-US"/>
              <a:pPr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E438AB1-B2D4-4B16-AAF8-60D81CD1BB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36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en-US" dirty="0" smtClean="0">
              <a:ea typeface="ＭＳ Ｐゴシック" pitchFamily="-84" charset="-12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FEF212-FE57-46E8-B5AC-CD8696D0B25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None/>
            </a:pPr>
            <a:endParaRPr lang="en-US" baseline="0" dirty="0" smtClean="0">
              <a:ea typeface="ＭＳ Ｐゴシック" pitchFamily="-8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CB297F-4CF7-4471-9429-F905A955C79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None/>
            </a:pPr>
            <a:endParaRPr lang="en-US" baseline="0" dirty="0" smtClean="0">
              <a:ea typeface="ＭＳ Ｐゴシック" pitchFamily="-8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CB297F-4CF7-4471-9429-F905A955C79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None/>
            </a:pPr>
            <a:endParaRPr lang="en-US" baseline="0" dirty="0" smtClean="0">
              <a:ea typeface="ＭＳ Ｐゴシック" pitchFamily="-8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CB297F-4CF7-4471-9429-F905A955C796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84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1C00EF-FFEA-45C4-B43A-02756E5F8F5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ea typeface="ＭＳ Ｐゴシック" pitchFamily="-84" charset="-128"/>
              </a:rPr>
              <a:t>  </a:t>
            </a:r>
            <a:endParaRPr lang="en-US" dirty="0" smtClean="0">
              <a:ea typeface="ＭＳ Ｐゴシック" pitchFamily="-84" charset="-128"/>
            </a:endParaRPr>
          </a:p>
          <a:p>
            <a:endParaRPr lang="en-US" dirty="0" smtClean="0">
              <a:ea typeface="ＭＳ Ｐゴシック" pitchFamily="-84" charset="-128"/>
            </a:endParaRPr>
          </a:p>
          <a:p>
            <a:r>
              <a:rPr lang="en-US" smtClean="0">
                <a:ea typeface="ＭＳ Ｐゴシック" pitchFamily="-84" charset="-128"/>
              </a:rPr>
              <a:t/>
            </a:r>
            <a:br>
              <a:rPr lang="en-US" smtClean="0">
                <a:ea typeface="ＭＳ Ｐゴシック" pitchFamily="-84" charset="-128"/>
              </a:rPr>
            </a:br>
            <a:endParaRPr lang="en-US" dirty="0" smtClean="0">
              <a:ea typeface="ＭＳ Ｐゴシック" pitchFamily="-8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09ACDD-CCEA-476B-9A6D-B3736E2FF6A8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84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C26C75-38CF-4FA6-9300-B75BE5F2D2B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-84" charset="-128"/>
              </a:rPr>
              <a:t>Metro Courtesy</a:t>
            </a:r>
            <a:r>
              <a:rPr lang="en-US" baseline="0" dirty="0" smtClean="0">
                <a:ea typeface="ＭＳ Ｐゴシック" pitchFamily="-84" charset="-128"/>
              </a:rPr>
              <a:t> of Sound Transit</a:t>
            </a:r>
          </a:p>
          <a:p>
            <a:r>
              <a:rPr lang="en-US" baseline="0" dirty="0" smtClean="0">
                <a:ea typeface="ＭＳ Ｐゴシック" pitchFamily="-84" charset="-128"/>
              </a:rPr>
              <a:t>Aquarium photo by Frank Shaw</a:t>
            </a:r>
            <a:endParaRPr lang="en-US" dirty="0" smtClean="0">
              <a:ea typeface="ＭＳ Ｐゴシック" pitchFamily="-84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C26C75-38CF-4FA6-9300-B75BE5F2D2B7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84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C26C75-38CF-4FA6-9300-B75BE5F2D2B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84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C26C75-38CF-4FA6-9300-B75BE5F2D2B7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84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C26C75-38CF-4FA6-9300-B75BE5F2D2B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</a:pPr>
            <a:endParaRPr lang="en-US" dirty="0" smtClean="0">
              <a:ea typeface="ＭＳ Ｐゴシック" pitchFamily="-84" charset="-128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F46B71-CDE0-414F-80A0-CB2F2BC74D3F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500" dirty="0" smtClean="0">
              <a:ea typeface="ＭＳ Ｐゴシック" pitchFamily="-8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0B2519-5D86-4CB1-9CEF-7CD7B6FE007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500" dirty="0" smtClean="0">
              <a:ea typeface="ＭＳ Ｐゴシック" pitchFamily="-8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0B2519-5D86-4CB1-9CEF-7CD7B6FE007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10D764C-FAE0-46B1-BEC4-E71A346FAD4D}" type="datetimeFigureOut">
              <a:rPr lang="en-US"/>
              <a:pPr/>
              <a:t>1/12/2015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1D272B-A4FE-42D0-95B2-09DA8DC188C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8447DA-C494-4B42-BA92-436BB6FA7473}" type="datetimeFigureOut">
              <a:rPr lang="en-US"/>
              <a:pPr/>
              <a:t>1/12/2015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555D6-41E1-4B15-9D01-4FD45F746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581E6-FB5E-4DCF-9BA2-536BE4F335A8}" type="datetimeFigureOut">
              <a:rPr lang="en-US"/>
              <a:pPr/>
              <a:t>1/12/2015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32615-C4EC-4AE2-9DD3-6769FF4A4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BCEF9A-F48A-49D2-A6BB-D59330C11D05}" type="datetimeFigureOut">
              <a:rPr lang="en-US"/>
              <a:pPr/>
              <a:t>1/12/2015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08C9E-2FCC-4ACB-BF3F-D0F5BF53F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F8EA9-09B0-42E1-9249-62D51A793B8E}" type="datetimeFigureOut">
              <a:rPr lang="en-US"/>
              <a:pPr/>
              <a:t>1/12/2015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38C4B-6B9E-4EC5-91EA-F25A40505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491704B3-D744-4DF0-9435-57A1AED35E70}" type="datetimeFigureOut">
              <a:rPr lang="en-US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66769649-BB14-4E1A-A923-CB3FCDCA87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85" r:id="rId2"/>
    <p:sldLayoutId id="2147483986" r:id="rId3"/>
    <p:sldLayoutId id="2147483987" r:id="rId4"/>
    <p:sldLayoutId id="214748398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66C7D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BB76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hief - 1 in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NPU Somali Women at Othello May 200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1066800" y="2514600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Seattle’s Evolving Approach</a:t>
            </a:r>
          </a:p>
        </p:txBody>
      </p:sp>
      <p:sp>
        <p:nvSpPr>
          <p:cNvPr id="8198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467600" cy="2438400"/>
          </a:xfrm>
        </p:spPr>
        <p:txBody>
          <a:bodyPr/>
          <a:lstStyle/>
          <a:p>
            <a:pPr eaLnBrk="1" hangingPunct="1"/>
            <a:r>
              <a:rPr lang="en-US" sz="5400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84" charset="-128"/>
                <a:cs typeface="Arial" pitchFamily="34" charset="0"/>
              </a:rPr>
              <a:t>Current Neighborhood Planning</a:t>
            </a:r>
            <a:endParaRPr lang="en-US" sz="5400" i="1" cap="none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-84" charset="-128"/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438400" y="5943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dirty="0" smtClean="0">
                <a:cs typeface="Arial" pitchFamily="34" charset="0"/>
              </a:rPr>
              <a:t>Current Neighborhood Planning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4"/>
          <p:cNvSpPr txBox="1">
            <a:spLocks noChangeArrowheads="1"/>
          </p:cNvSpPr>
          <p:nvPr/>
        </p:nvSpPr>
        <p:spPr bwMode="auto">
          <a:xfrm>
            <a:off x="533400" y="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cs typeface="Arial" pitchFamily="34" charset="0"/>
              </a:rPr>
              <a:t>2010 – Present</a:t>
            </a:r>
          </a:p>
        </p:txBody>
      </p:sp>
      <p:pic>
        <p:nvPicPr>
          <p:cNvPr id="38914" name="Picture 4" descr="Chief - 1 in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4267200" y="15240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1518315"/>
            <a:ext cx="7772400" cy="39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dirty="0">
                <a:solidFill>
                  <a:srgbClr val="FFC000"/>
                </a:solidFill>
                <a:ea typeface="+mn-ea"/>
                <a:cs typeface="Arial" pitchFamily="34" charset="0"/>
              </a:rPr>
              <a:t>City D</a:t>
            </a:r>
            <a:r>
              <a:rPr lang="en-US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irection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Led by DPD, partners include SDOT, Office of Economic Development, Office of Housing</a:t>
            </a:r>
          </a:p>
          <a:p>
            <a:pPr lvl="1">
              <a:spcBef>
                <a:spcPts val="300"/>
              </a:spcBef>
              <a:defRPr/>
            </a:pPr>
            <a:endParaRPr lang="en-US" sz="1600" dirty="0" smtClean="0">
              <a:solidFill>
                <a:srgbClr val="FFC000"/>
              </a:solidFill>
              <a:ea typeface="+mn-ea"/>
              <a:cs typeface="Arial" pitchFamily="34" charset="0"/>
            </a:endParaRPr>
          </a:p>
          <a:p>
            <a:pPr>
              <a:spcBef>
                <a:spcPts val="300"/>
              </a:spcBef>
              <a:defRPr/>
            </a:pPr>
            <a:r>
              <a:rPr lang="en-US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Defining </a:t>
            </a:r>
            <a:r>
              <a:rPr lang="en-US" dirty="0">
                <a:solidFill>
                  <a:srgbClr val="FFC000"/>
                </a:solidFill>
                <a:ea typeface="+mn-ea"/>
                <a:cs typeface="Arial" pitchFamily="34" charset="0"/>
              </a:rPr>
              <a:t>Objectives 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Focus on how physical pieces fit together – new buildings, street improvements, parks.</a:t>
            </a:r>
          </a:p>
          <a:p>
            <a:pPr lvl="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Public engagement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City </a:t>
            </a:r>
            <a:r>
              <a:rPr lang="en-US" sz="1600" dirty="0">
                <a:solidFill>
                  <a:srgbClr val="FFC000"/>
                </a:solidFill>
                <a:ea typeface="+mn-ea"/>
                <a:cs typeface="Arial" pitchFamily="34" charset="0"/>
              </a:rPr>
              <a:t>facilitated </a:t>
            </a: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working groups, iterative review with broader public</a:t>
            </a:r>
            <a:endParaRPr lang="en-US" sz="1600" dirty="0">
              <a:solidFill>
                <a:srgbClr val="FFC000"/>
              </a:solidFill>
              <a:ea typeface="+mn-ea"/>
              <a:cs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C000"/>
                </a:solidFill>
                <a:ea typeface="+mn-ea"/>
                <a:cs typeface="Arial" pitchFamily="34" charset="0"/>
              </a:rPr>
              <a:t>Approval/adoption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cs typeface="Arial" pitchFamily="34" charset="0"/>
              </a:rPr>
              <a:t>Not adopted by Council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cs typeface="Arial" pitchFamily="34" charset="0"/>
              </a:rPr>
              <a:t>Establish </a:t>
            </a:r>
            <a:r>
              <a:rPr lang="en-US" sz="1600" dirty="0">
                <a:solidFill>
                  <a:srgbClr val="FFC000"/>
                </a:solidFill>
                <a:cs typeface="Arial" pitchFamily="34" charset="0"/>
              </a:rPr>
              <a:t>clear direction for subsequent projects: zoning, design guidelines, </a:t>
            </a:r>
            <a:r>
              <a:rPr lang="en-US" sz="1600" dirty="0" smtClean="0">
                <a:solidFill>
                  <a:srgbClr val="FFC000"/>
                </a:solidFill>
                <a:cs typeface="Arial" pitchFamily="34" charset="0"/>
              </a:rPr>
              <a:t>streetscape plans...</a:t>
            </a:r>
            <a:endParaRPr lang="en-US" sz="16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14400" y="7620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Urban Design Frameworks</a:t>
            </a:r>
            <a:endParaRPr lang="en-US" sz="24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438400" y="5943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dirty="0" smtClean="0">
                <a:cs typeface="Arial" pitchFamily="34" charset="0"/>
              </a:rPr>
              <a:t>Current Neighborhood Planning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4"/>
          <p:cNvSpPr txBox="1">
            <a:spLocks noChangeArrowheads="1"/>
          </p:cNvSpPr>
          <p:nvPr/>
        </p:nvSpPr>
        <p:spPr bwMode="auto">
          <a:xfrm>
            <a:off x="533400" y="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cs typeface="Arial" pitchFamily="34" charset="0"/>
              </a:rPr>
              <a:t>Urban Design Frameworks</a:t>
            </a:r>
            <a:endParaRPr lang="en-US" sz="4800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38914" name="Picture 4" descr="Chief - 1 in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4267200" y="15240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822960"/>
            <a:ext cx="1711786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105" y="822960"/>
            <a:ext cx="2623600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7430" y="3808893"/>
            <a:ext cx="3314700" cy="208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6686" y="822960"/>
            <a:ext cx="2932914" cy="37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 bwMode="auto">
          <a:xfrm>
            <a:off x="2438400" y="5943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dirty="0" smtClean="0">
                <a:cs typeface="Arial" pitchFamily="34" charset="0"/>
              </a:rPr>
              <a:t>Current Neighborhood Planning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4"/>
          <p:cNvSpPr txBox="1">
            <a:spLocks noChangeArrowheads="1"/>
          </p:cNvSpPr>
          <p:nvPr/>
        </p:nvSpPr>
        <p:spPr bwMode="auto">
          <a:xfrm>
            <a:off x="533400" y="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cs typeface="Arial" pitchFamily="34" charset="0"/>
              </a:rPr>
              <a:t>Current planning processes</a:t>
            </a:r>
          </a:p>
        </p:txBody>
      </p:sp>
      <p:pic>
        <p:nvPicPr>
          <p:cNvPr id="38914" name="Picture 4" descr="Chief - 1 in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4267200" y="15240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438400" y="5943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dirty="0" smtClean="0">
                <a:cs typeface="Arial" pitchFamily="34" charset="0"/>
              </a:rPr>
              <a:t>Current Neighborhood Planning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326498"/>
              </p:ext>
            </p:extLst>
          </p:nvPr>
        </p:nvGraphicFramePr>
        <p:xfrm>
          <a:off x="0" y="830997"/>
          <a:ext cx="91440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3200400"/>
                <a:gridCol w="3581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PLANNING PROCESSES</a:t>
                      </a:r>
                      <a:endParaRPr lang="en-US" dirty="0"/>
                    </a:p>
                    <a:p>
                      <a:r>
                        <a:rPr lang="en-US" dirty="0" smtClean="0"/>
                        <a:t>     Community Development                    Area</a:t>
                      </a:r>
                      <a:r>
                        <a:rPr lang="en-US" baseline="0" dirty="0" smtClean="0"/>
                        <a:t> Planning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Most</a:t>
                      </a:r>
                      <a:r>
                        <a:rPr lang="en-US" b="1" baseline="0" dirty="0" smtClean="0"/>
                        <a:t> often used in…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N’hoods</a:t>
                      </a:r>
                      <a:r>
                        <a:rPr lang="en-US" dirty="0" smtClean="0"/>
                        <a:t> that want to stimulate job creation and housing development – often with fewer </a:t>
                      </a:r>
                      <a:r>
                        <a:rPr lang="en-US" baseline="0" dirty="0" smtClean="0"/>
                        <a:t>engaged community groups at beginning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N’hoods</a:t>
                      </a:r>
                      <a:r>
                        <a:rPr lang="en-US" dirty="0" smtClean="0"/>
                        <a:t> already</a:t>
                      </a:r>
                      <a:r>
                        <a:rPr lang="en-US" baseline="0" dirty="0" smtClean="0"/>
                        <a:t> experiencing significant growth, wanting to channel or fine tune how change happens– often with very active community groups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="1" i="0" dirty="0" smtClean="0"/>
                        <a:t>Community</a:t>
                      </a:r>
                      <a:r>
                        <a:rPr lang="en-US" b="1" i="0" baseline="0" dirty="0" smtClean="0"/>
                        <a:t> engagement</a:t>
                      </a:r>
                      <a:endParaRPr lang="en-US" b="1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DPD/DON collaboration, </a:t>
                      </a:r>
                      <a:r>
                        <a:rPr lang="en-US" baseline="0" dirty="0" smtClean="0"/>
                        <a:t>POELs 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DPD, often aligned</a:t>
                      </a:r>
                      <a:r>
                        <a:rPr lang="en-US" baseline="0" dirty="0" smtClean="0"/>
                        <a:t> with SDOT/OED processes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i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Shared: </a:t>
                      </a:r>
                      <a:r>
                        <a:rPr lang="en-US" dirty="0" smtClean="0"/>
                        <a:t>Stakeholder working groups, broad public outreach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Typical</a:t>
                      </a:r>
                      <a:r>
                        <a:rPr lang="en-US" b="1" baseline="0" dirty="0" smtClean="0"/>
                        <a:t> deliverables… </a:t>
                      </a:r>
                    </a:p>
                    <a:p>
                      <a:r>
                        <a:rPr lang="en-US" b="0" i="1" baseline="0" dirty="0" smtClean="0"/>
                        <a:t>Vary, depending on needs and planning histories</a:t>
                      </a:r>
                      <a:endParaRPr lang="en-US" b="0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action plans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Urban</a:t>
                      </a:r>
                      <a:r>
                        <a:rPr lang="en-US" baseline="0" dirty="0" smtClean="0"/>
                        <a:t> Design Frameworks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0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Shared: </a:t>
                      </a:r>
                      <a:r>
                        <a:rPr lang="en-US" dirty="0" smtClean="0"/>
                        <a:t>Capacity building, Comp Plan</a:t>
                      </a:r>
                      <a:r>
                        <a:rPr lang="en-US" baseline="0" dirty="0" smtClean="0"/>
                        <a:t> amendments, zoning, streetscape concept plans, grants, neighborhood design guidelines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Examples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Ave,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Delridge</a:t>
                      </a:r>
                      <a:r>
                        <a:rPr lang="en-US" baseline="0" dirty="0" smtClean="0"/>
                        <a:t>, Rainier Beach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South Lake Union, U District,</a:t>
                      </a:r>
                      <a:r>
                        <a:rPr lang="en-US" baseline="0" dirty="0" smtClean="0"/>
                        <a:t> Ballard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9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4"/>
          <p:cNvSpPr txBox="1">
            <a:spLocks noChangeArrowheads="1"/>
          </p:cNvSpPr>
          <p:nvPr/>
        </p:nvSpPr>
        <p:spPr bwMode="auto">
          <a:xfrm>
            <a:off x="533400" y="-9525"/>
            <a:ext cx="525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cs typeface="Arial" pitchFamily="34" charset="0"/>
              </a:rPr>
              <a:t>Common Themes</a:t>
            </a:r>
            <a:endParaRPr lang="en-US" sz="4800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43010" name="Picture 4" descr="Chief - 1 in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4267200" y="15240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2362200" y="6053138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endParaRPr lang="en-US" sz="13500" dirty="0">
              <a:solidFill>
                <a:srgbClr val="FFFFFF"/>
              </a:solidFill>
              <a:latin typeface="+mn-lt"/>
              <a:ea typeface="+mn-ea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</a:rPr>
              <a:t>	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66800" y="831279"/>
            <a:ext cx="7543800" cy="45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dirty="0">
                <a:solidFill>
                  <a:srgbClr val="FFC000"/>
                </a:solidFill>
                <a:ea typeface="+mn-ea"/>
                <a:cs typeface="Arial" pitchFamily="34" charset="0"/>
              </a:rPr>
              <a:t>City D</a:t>
            </a:r>
            <a:r>
              <a:rPr lang="en-US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irection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Evolving, but Core </a:t>
            </a:r>
            <a:r>
              <a:rPr lang="en-US" sz="1600" dirty="0">
                <a:solidFill>
                  <a:srgbClr val="FFC000"/>
                </a:solidFill>
                <a:ea typeface="+mn-ea"/>
                <a:cs typeface="Arial" pitchFamily="34" charset="0"/>
              </a:rPr>
              <a:t>Values motivate City action</a:t>
            </a:r>
          </a:p>
          <a:p>
            <a:pPr marL="1257300" lvl="2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community </a:t>
            </a:r>
            <a:endParaRPr lang="en-US" sz="1600" dirty="0">
              <a:solidFill>
                <a:srgbClr val="FFC000"/>
              </a:solidFill>
              <a:ea typeface="+mn-ea"/>
              <a:cs typeface="Arial" pitchFamily="34" charset="0"/>
            </a:endParaRPr>
          </a:p>
          <a:p>
            <a:pPr marL="1257300" lvl="2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srgbClr val="FFC000"/>
                </a:solidFill>
                <a:ea typeface="+mn-ea"/>
                <a:cs typeface="Arial" pitchFamily="34" charset="0"/>
              </a:rPr>
              <a:t>l</a:t>
            </a: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ivability  and environmental stewardship </a:t>
            </a:r>
            <a:endParaRPr lang="en-US" sz="1600" dirty="0">
              <a:solidFill>
                <a:srgbClr val="FFC000"/>
              </a:solidFill>
              <a:ea typeface="+mn-ea"/>
              <a:cs typeface="Arial" pitchFamily="34" charset="0"/>
            </a:endParaRPr>
          </a:p>
          <a:p>
            <a:pPr marL="1257300" lvl="2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srgbClr val="FFC000"/>
                </a:solidFill>
                <a:ea typeface="+mn-ea"/>
                <a:cs typeface="Arial" pitchFamily="34" charset="0"/>
              </a:rPr>
              <a:t>social </a:t>
            </a: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equity</a:t>
            </a:r>
          </a:p>
          <a:p>
            <a:pPr marL="1257300" lvl="2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economic </a:t>
            </a:r>
            <a:r>
              <a:rPr lang="en-US" sz="1600" dirty="0">
                <a:solidFill>
                  <a:srgbClr val="FFC000"/>
                </a:solidFill>
                <a:ea typeface="+mn-ea"/>
                <a:cs typeface="Arial" pitchFamily="34" charset="0"/>
              </a:rPr>
              <a:t>opportunity and </a:t>
            </a: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security</a:t>
            </a:r>
            <a:endParaRPr lang="en-US" sz="1600" dirty="0">
              <a:solidFill>
                <a:srgbClr val="FFC000"/>
              </a:solidFill>
              <a:ea typeface="+mn-ea"/>
              <a:cs typeface="Arial" pitchFamily="34" charset="0"/>
            </a:endParaRP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Multi-disciplinary, interdepartmental approach</a:t>
            </a: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Public engagement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Inclusive engagement.  See participation from both traditional stakeholders as well as a much broader cross section</a:t>
            </a:r>
          </a:p>
          <a:p>
            <a:pPr marL="800100" lvl="1" indent="-342900">
              <a:spcBef>
                <a:spcPts val="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Work with communities to set long term vision as well as realistic, obtainable results</a:t>
            </a:r>
          </a:p>
          <a:p>
            <a:pPr lvl="0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Implementation</a:t>
            </a:r>
          </a:p>
          <a:p>
            <a:pPr marL="742950" lvl="1" indent="-28575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Opportunistic</a:t>
            </a:r>
          </a:p>
          <a:p>
            <a:pPr marL="742950" lvl="1" indent="-28575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Private sector roles</a:t>
            </a:r>
          </a:p>
          <a:p>
            <a:pPr marL="742950" lvl="1" indent="-28575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Increasingly, grants &amp; capital projects</a:t>
            </a:r>
            <a:endParaRPr lang="en-US" sz="16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438400" y="5943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dirty="0" smtClean="0">
                <a:cs typeface="Arial" pitchFamily="34" charset="0"/>
              </a:rPr>
              <a:t>Current Neighborhood Planning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4"/>
          <p:cNvSpPr txBox="1">
            <a:spLocks noChangeArrowheads="1"/>
          </p:cNvSpPr>
          <p:nvPr/>
        </p:nvSpPr>
        <p:spPr bwMode="auto">
          <a:xfrm>
            <a:off x="914400" y="4343400"/>
            <a:ext cx="7467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/>
              <a:t>Susan McLain</a:t>
            </a:r>
          </a:p>
          <a:p>
            <a:pPr algn="r"/>
            <a:r>
              <a:rPr lang="en-US" sz="2400" b="1" dirty="0" smtClean="0"/>
              <a:t>Nora Liu</a:t>
            </a:r>
          </a:p>
          <a:p>
            <a:pPr algn="r"/>
            <a:r>
              <a:rPr lang="en-US" sz="2400" b="1" dirty="0" smtClean="0"/>
              <a:t>Dave LaClergue</a:t>
            </a:r>
            <a:endParaRPr lang="en-US" sz="2400" b="1" dirty="0"/>
          </a:p>
          <a:p>
            <a:pPr algn="r"/>
            <a:r>
              <a:rPr lang="en-US" sz="2400" b="1" dirty="0" smtClean="0"/>
              <a:t>Seattle </a:t>
            </a:r>
            <a:r>
              <a:rPr lang="en-US" sz="2400" b="1" dirty="0"/>
              <a:t>Department of Planning </a:t>
            </a:r>
            <a:r>
              <a:rPr lang="en-US" sz="2400" b="1" dirty="0" smtClean="0"/>
              <a:t>&amp; Development</a:t>
            </a:r>
            <a:endParaRPr lang="en-US" sz="2400" b="1" dirty="0"/>
          </a:p>
        </p:txBody>
      </p:sp>
      <p:pic>
        <p:nvPicPr>
          <p:cNvPr id="45058" name="Picture 4" descr="Chief - 1 in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09600" y="1912203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800" dirty="0" smtClean="0">
                <a:solidFill>
                  <a:srgbClr val="FFC000"/>
                </a:solidFill>
                <a:cs typeface="Arial" pitchFamily="34" charset="0"/>
              </a:rPr>
              <a:t>Thank You</a:t>
            </a:r>
            <a:endParaRPr lang="en-US" sz="48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438400" y="5943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dirty="0" smtClean="0">
                <a:cs typeface="Arial" pitchFamily="34" charset="0"/>
              </a:rPr>
              <a:t>Current Neighborhood Planning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4724400" cy="762000"/>
          </a:xfrm>
        </p:spPr>
        <p:txBody>
          <a:bodyPr/>
          <a:lstStyle/>
          <a:p>
            <a:pPr marL="463550" indent="-463550" eaLnBrk="1" hangingPunct="1"/>
            <a:r>
              <a:rPr lang="en-US" sz="4800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84" charset="-128"/>
                <a:cs typeface="Arial" pitchFamily="34" charset="0"/>
              </a:rPr>
              <a:t>Seattle</a:t>
            </a:r>
          </a:p>
        </p:txBody>
      </p:sp>
      <p:pic>
        <p:nvPicPr>
          <p:cNvPr id="10242" name="Picture 6" descr="Chief - 1 in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990600" y="1847671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City of Neighborhoods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pic>
        <p:nvPicPr>
          <p:cNvPr id="14" name="Picture 13" descr="seattle-poster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3050" y="152400"/>
            <a:ext cx="2952750" cy="57531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2438400" y="5943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dirty="0" smtClean="0">
                <a:cs typeface="Arial" pitchFamily="34" charset="0"/>
              </a:rPr>
              <a:t>Current Neighborhood Planning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4724400" cy="762000"/>
          </a:xfrm>
        </p:spPr>
        <p:txBody>
          <a:bodyPr/>
          <a:lstStyle/>
          <a:p>
            <a:pPr marL="463550" indent="-463550" eaLnBrk="1" hangingPunct="1"/>
            <a:r>
              <a:rPr lang="en-US" sz="4800" cap="none" dirty="0" smtClean="0">
                <a:solidFill>
                  <a:srgbClr val="FFC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Mid-1970s</a:t>
            </a:r>
          </a:p>
        </p:txBody>
      </p:sp>
      <p:pic>
        <p:nvPicPr>
          <p:cNvPr id="10242" name="Picture 6" descr="Chief - 1 in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914400" y="685800"/>
            <a:ext cx="609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Neighborhood Improvement Program</a:t>
            </a:r>
            <a:endParaRPr lang="en-US" sz="24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AutoShape 4" descr="data:image/jpeg;base64,/9j/4AAQSkZJRgABAQAAAQABAAD/2wCEAAkGBhQSERUUExQVFRUWGRcYGBgXGBgYFxodHBoWFBgaGhgYHCYeFxkjGhcYHy8gIycpLCwsGB4xNTAqNSYsLCkBCQoKDgwOGg8PGi4kHyUsLCksLCwqLCwpLCwsLCwpKSwsLCwsLC8sLCwsLCwsLCwpLCwsLCwsLCwsLCwsLCwsLP/AABEIAMIBAwMBIgACEQEDEQH/xAAcAAABBQEBAQAAAAAAAAAAAAAEAAIDBQYBBwj/xABGEAABAgMFBAcEBwYGAgMBAAABAhEAAyEEEjFBUQUiYXEGEzKBkaGxQsHR8AdScpKisuEUFiNigvEVU2PC0uJDwzODk0T/xAAZAQACAwEAAAAAAAAAAAAAAAABAgADBAX/xAAqEQACAgIBAwMEAgMBAAAAAAAAAQIRAxIhBDFBEyJRFDJh8HGRI4GhUv/aAAwDAQACEQMRAD8A8+NkLkPybOHCyHWArP0hQAwvM/1Rn38IIPSZGivuj4xU7DwH2HZq1qCUOonIB4JZoqpfS4J7JmJ+yAD4guIh/eNH1V+A+MBrgl0y5vRy9FGekaPqr8vjDh0lT9Rfl8YmrDZd3oQMUX7zJ+oryhDpOPqK8RDUCzQgw6/Ge/eX/TV94fCF+8v+mfvD4QKY2xoBMhwXGd/eb/TP3v8ArC/ef/S/F/1iUwbG42OhCgu+AwKWdv5tYO/Z5LtdS2u5/ePPpXS9aeygjktv9sI9Nph9lf8A+h+EFJ/Adja7RQhKSUBOIDhtFE+6KdUyKBfS5RxQTzmE+oiH96v9P8X/AFiJMDZpAuOhcZwdJ/8ATP3v+sPR0qH+WfvD4QWKmaK/CKooB0nH+Wr7w+EL96E/5avEQKGsvyYRVFCOlCP8tf4fjC/ehH1F/h+MSiWXpiGYFFKVBrqsPgdDwio/eaX9VfgP+UESOl8tIZlNxQPjA5JYQtK+EckLKgXGBY86H0MQnpdJ0/B+sRTelEpQA7IqaIId2FdcINACJpgKcuGK21KPteSvhAs3aUs+0PA/CByQeqZESzESraj6whn7UnURCHJp5eAiAtwhTJwOER3nhkAcxjsdEKIQsNldH1LSkuN4KVngDdHv8IKmdG1iNfsrZoSLtNxMuX4JClfiWfCH2myEr4UHz5RJOg6mN/ddeQB7wPUxKjoovNh5++NkmxxDa58uV21hPDPwFYr3Y2qXcyR6HTK1SIml9DiGdYzeh4fCLtW3pA9pR5JPvaDtmT5c9JKH3SxfHB8iafCJuwLV8Iy8voYwqseB4xJJ6HAYryyEakzZY9ryUfdD5S0K7Ln+k+9ob39ye26Munokke0T3CBpWy5CiA8zeUUA3aFQcM/cY2qpYbsq8vjAUjo5KF0pQq8FqmBYMu85dxeGKa4cBCqTGcUZhWzLO0w3pn8IElgASASklL9oApIeGCw2cEJPW3nSPYPaCiC6SRW6Ri8asdFJV0AS1BkqQTfqUqDKvVL686wYvYaClI6oAJUlQY3apoCWFcYNg1MZZdjSFmWCJyBMDoJKGUwvEOl2LVYtEtp2FLlrSnq5hvm6khaACbpVnUUBxjXWTo2iWUkIJuBkXpi1XQQxuhQIFKR22SZd5AmXApJC0usiu8kHs19qkS2SkYmVY7OZgRcWCZhl9tJN4PW7i1MYUrZlnmKKUhQIJZ1A3gFFDhsrwauo1jYS5MhRKRcVeX1xAUuqgyr4pQ0GHxiNexUBCSlCGDdWUhikKwZWKncCusRuiKKZnZPRNBx5UWGfTDGHyejMsuzFqFlpLHi2HKD1dHmqmbLS88TihRoUk3w4Z0TAlSk0oQQ+AIiPRtRBQlckC4pI3go0IVLu7gWgBSUkutfvg2yUiD92JeVTwUIYvorLdq8nDxo7LsRCZ5mgSgFISCAACFgqcppRJSW1pEds6MImT1LKwEqShwm7fvIU4IUUkpF0tukGggbMOqM/+6qMr3iIjX0STkVeUaIbImJkzJCDKukTQhRUsFIXeKQU3GpebHKBz0ZU8sCYi7LXeSU3kKQFApWlPao91Qcs4IIaJbJqigmdFA1L3gDESeipP1hzDe6NpsbZplSyhapZZSykpLC6TeAY9liTSuUGmzp1T4j4wu0g6I87mdEzqfD9IGn9FiASH17L8xHpf7OjUeIhHZoOUBzkHRHlp6NK1P3TEFs2ApCCt3bEMX+c49Qn7Koze70gOfs8NUU+aQnqyQfTTPKzZCz0aFJSQX0i5Nh6uZMlH2SQORqk+DQFabPdVwi9TvgqcaG22UzKGCvWBkxa2eR1iCjPERVhFWhkKSBUKJUyaQoJD1vZyHTeDkqdVP5iViuAooDuhLspKq65cK9+EbtNjSAGy5fCAUSRe8T8+MUTyfBpWIwVv2XapswolkolsN4BuYcbxPJoU3oSJcmYbilruKN5WoBNBlhxPGPRUSwIS0pUCkkbwI7i4incnoJnl2wl2mYBKlplqKRS/iQMgXYt6co0Wydj2u+RNlS0pIDFF0VfNi5oTBtn6IolrStNoulLEFk4hn9rPMcY08ickqACkk6Ag6ceMBTYmHBOvfZ58jYqzVhXjrWDbDsiYFAbrKIz4xayU7ieQ9BDw4LjHKOu/dHUwr2ysDnbGVhfBIUCyXJaoBIGDkHnhjBEjYXZdSUu7ZZpoz418jg8WNvUyr1wrYopQNvBNCSMX9dY4bMJhS9UpKVJrmEglTgsRUlvhHE9WVtHaeNaoBtGygndLKUaNiC9Kg/NYdI2Woy7xug1YsSHcjClOBMTTrw6uaQQcwQBUEkUyo/hFslQUHQyt5JIJJarmgBN4h6Rqk2oRkvJnSW8ovwVVl2IbrqVW99UggPdGdaHGnKGT+jhArPX9yXppdPHLMxfFN5wKEaEv6UiazoFK4vjjjhXP4RWpsscEZGXsa8oXlqS7dgimVNwYsM/aVBKujiUoUoTJiqEsVOKG/TjRo06J6VYKcVHhCIBx74DmwKKMFM2Myt4lyB5FSPyoT4xLZrAEF3JoR/aLGYjDgSPFKD6pmQ0iOrh92NJnMy+3JaHTrKQkkGgF56M3llD5di0WcSHJCg+eGABcd0Tyt+WxpcILtVmIpxAJaGld6WUpKwoG4SXBSRukgqS1Gen6RzZ7Qk4tnThU4KSRydZAAd9ubPzwL+ERiSCAQTjhdIOLZ4Nn8iOz1u6Xcy7oNXJBFFGlKvBqCnqyQ90uWAcg4lLAVeuWfGHp6KVicbuLXiwFFmdILKchwmgPiaClccorv8ACl4dZNSw9pch3oatVz80jSrQlrrBhWnfphnEcizoL0yrvKPv1ELsxnFFJJshDOJi6Xaqkly7vReOWETTNhBjQEppgHbFOPA+Ri7FjR9XzV8Y6JQSQ2Boak1xGP8AUO8Qdga0Zj/CA9Ujy+EDT7GRTTJv0jTzZTE4eP6xDa5Lh/SFZDybphs3q5iJowVuK9U+/wAIorVKJT89/nHqO3NkCdKUg5ihbA4g+Med2yxdWbpL0xZtQfAiCnVFcolXZF3SDpBG1LEArrBgoP35/HxiFaWMXVgsotEhcr2k1T6t7u+L4vkpoyK7UXMKLM2MfVEKHoWz6RmUBiolWj+KU0YIB4uVFvJPnEPSDaa0zUSZZYrA9lKsVEZqDABJemBpqnuzN6bOLCikpBq5ug41yJyjJkg1GzcpW6JlIlguyafygmtcSImklGSQ4FKJo1Q1NY5Mluo0He3DWJpYISeGVPdGdFtsil4YBuSRp8IKkrprWIEgn6v4YLbd5CC2wGckPdTT2U+ggmTZ3BJDs9C4BoSK54Q7Z9mvhIdmSOeAwEK2TFpDIUGrjXUDskEdrHlGzqMjS1i+TH0+JSe0uw6aSmgvDsn+UMuWcfHxh9hlJSaG8pb3iA5ZsKEsAnzyiJU4Ll1UxaoNCaA0erEpBgfaU8y2WlCDdTvMahywwSHId88NI5lVz5OmpUn4VFtabIFC6kMColw+JYlxdyONdeUDGSqSWfEPRveKQzZu0itF6YhIUz4mtAxYYDhx4VSllauPkPgI63SqTjUl7fycrPKFpwfP4D9nLR2WJUrHN2vHHAUaCrMlJTd7QClY7zFKnDnI4HXCALIgoLqZmNXZqtjzDQcgTb4Szo3gS4cAFQapd8K8RGfNSm6NON1jVobbpiEsCbt4gBhXGuRamdOcSplpugAuAwd3ODVOZwiBct19UsO6SQpIAONPC7jHEqMoD2kP2iXIBy5QkU5OgydclXbpbTFjilQ+8x8rQPCGdXB21pLroxdBr/Ssj8SJXlDLDZwt95qPTHnXKN3T5Kg78GPPjbmq8jkWe6wTeKlPWt1gxqORP6YhiZS1H2g5S5AuqbAgOC4KkK5AvlHLda5iVoIulLh8XY3gQGLDtZjTSCZzLKVFlJNGBZTlyXchmLnvMYJXJ3I3wUYKor9/2Mlyw6lHB7raslCa0yIIx1roPKkqQ5D3avi3fxge07b6iZdKFKClEpLhRwTeu1O8FVb+bGLSZawEUffBDFqDuz9Iu6ebb1SteSnqFDvfKGWaZfWcAwokDE+GvrE8uzCoCmING0IChQ4VcRXCSVYB/kn3eUWkxQSAu6VAjQUYhg2rlnyaH6mCxy4E6fK5QewlySlO66jVgqnJy2DsM45MSSC2OI5ioHi3nDbcAoJCnCVFN0hmdQVdBGTEjGhaHyJwQwmM70IcjvJwxiiFt0kWukr8f8IrSAQFAO7YvzERAhQI8AHi0TK7SWwqOSnI/EFDuEZ1XSyUl+xuuT/GRRsaAZQ5Ow5UoPhj85mMT0x2JdN+jO476KHiAf6jGxl9I5a1lKEOoO4CtGcVTVnFBqIVusqLXJIKWIJoalJah+dIqmmuQqnweO2uwaZ4cxD9i2nq5iVZZ8s4tbVZ900ZST6UI8jFQqWyyMlbw94iyErVFM40zQW3or1i1LQsJSreAbUOfEuY5DbF0gKJaU0pSojsaVnXlFXpm4nKC7YpTg3VFwFZS0BIvIZ0qC1EhZLEYAu8HdH1XpZUUgFSjg9cA5fjFfZtrrVKnGYtMwC6R2d2/u3SxIADE3SHD1xEXey5d2Ujk9Aw1wirqOFX8I0Yu9iKA558PjEwli4eLcfhEKEjU+H6wSprmfl85RkLiEADXyEFzk/w1H+VX5TAgSPk/pBlpT/CX9hf5TBZCikLukMahi0SWq0KKCkF71CDgAwBalXar8daNCYRTHUyYoT+45sMk4faRWq3IF4YEpJa7mGul+BJY0NTCs1qRRyXYYORQthWrr4c4babEJgqPj3ViHZNjIWxTeSFEjPRJpV8AaP4xxuohlwv28pv+v2zs9NLHmjb4kvHzf5LebZE9WSwLkEFgCxY1pTHADTKGWKWL2lDrpwrHVy7qE1DEvukqGbB7uFTDJMpwTUtqDz0eOpg19F7OrOdmi/VSiixtVt6lAWoEgJBWAHUSWYsTgGOmMB2XaalFRlqAlhjvVZwFMA7ndamTx2yzwosSFJUGerfykE1AcisWMmSlIFCcl3lF8MS+ZSMDQhIGQjJkg4yTTuLRrhNSi001JfvYBnSVn+ICorAu3b91FTQskkhkqLUdykjJyp1qCEi/iQzO74v3VxzhqtpygsALRvg3cnIYM+ZcAVajY0iG3ySGJq+eZolzycHxiYMalOmxc2SShdEFp3JUuYcEqBppeQs911K+4xDZiUEDNBu96Td90W20ECZK4Kb8X8PyCz4RUDeLkVN1fepKZh/Eoxr6d3kk35MedJQjXgntU5SkFOt2hyusQRrVIPjrEFqt6AC4CVs4BSXvOB2wGYuBU6ZxMlMQ2uxpmJZQBHH3aQ2XpU1/jdMmLqmn/k7HUrlqABUA7sSm8z6cc+ETzLOLiFBw44+OOr00EUuz9mdXMuNfRVSahOQdKnYHIv/ACxdKcJAqySQwvKZqAVQCKNx74x9NPJ61TVcmrqceP09oO+O/wDQVs/Bsd5sswaiju7+ccte1USizgTC6glqKSLwd6B7orXWhYQLKUQCp2apLKTxfln3Q5MpE0BwCQSUlgbwLhSagioOIrWNPU47bcXz8FHS5VGlNOn5JLQudNQzIlksoPeXgXDsAUg1HeawXImXkrvg0LG8kpBaj1OBZ3piMIcmUkAnCtCaA1CgKVDkDz4gMmLE1KghiA4UAQ7uzGtCwJYxjivcuTW5e1qv3+juz51SHJCTdB4GqfApYfajzvpTsTq7cvEJmETEuDcN7tAqqAb4V2mDNWPQtjoBlqQGCnf/AInuIg+YslIUCQCHo2fMHA0jZl9s2ZMfugrPMP8ABky1JmTUWmWUBLLlJEwG6GBJSlQe7R3YgDjFzsvbiF2hKUIngLBSSqWUofFJNaFw39UbGQXPPVnHJhDVqIxUfCKnyuSxKnweX9JrD1VpXoveHfRQ8Q/9UZW2yWBbFBccs/KPT+nmzXlian2DX7KqHzaPP7VLYg9x90Ur2tP5GlyisAeFEEy+glIDgYcsYUXUyiz3DpDJokBF68oOzpwo5UkZUghCWTTSkP2hZQpaVXlC5UAFgeesNmK3GGje6M+aXZGuK7jEEgUp4CJVr3Q7Y88u+B5aCRh7onMssAwz+cRFdoJxE0viAOX6RPb5n8GZ9hf5TESZS37I8IW0Eq6qZQ9hf5TBvkngqwYLlA0SBRw5N3eBSqlSSB3d8DdSqtPMQRLsilhKSEllOHIpQ17vfGvq1JxtGXpXHamV0xKqkVSFBqjDLDKmcT7LWU1HspUaVNGwpq3hBKLC6QHQnBwSoqAZegxcJIfJJiKz2YoJdaUXTmGVxDPVPGMsW5rk1pavtQT1wWKPv7yRixZ1JDDDOmDKwpEaZipaqUOHA+MHrWFgFLkAuWDkXnCrocMx3qVhlqloKhecGrthiasXzeNHTTlfp9yjqI8Ka7karMCm8zi7RmF1iXwYkVZs7r0hSZN6WQycRVbkUcjBjiNdYm6xipgboSEV9pw4ulmo9eIMS2CypWmqXbB2OpcUpW6e6JSWN0vIVKTmm32RIixM9SX7y2Q5A1HrDpsgKxGf6QSlASAKMH1AapyMcXMSzj1P6xUuHwO+UCLsjS1JS5oWfVqedYpZid4NgQR91a2/CpEaRMwcPnnGcnS2LfVU3iko9bP5xpwy99szZo+zgKssoGoZw1Dg2ZDZxDbJLlCUqBUxCjeAFDceg7Tjw0pCkkggg1EFqlAG86AFKO8ciRUtmXBGfZidSpQlumTp2pQcSm3kTEEsLqg+J1GgzAi0XMDrC3F03VO7aJmBwBqHwLYuKj7QkFr7OCfqhgFHdCknQEAngM8XWC3FQCFFV6mbY7pBJdxQkGuGsUyt1JGiPHEiR1Sy7NzHlXnDlyQpJUkMAn2TdutyO8GZqZcWh86U6N8KccUgEgioujCrgZORlHJK2KLoDMq+TWlHTwd6GvZjQ57wWRrlMzaPHJ40+GiOTZErSmgDOCSXqXJITVKi59oa6wdZdmIQ91KU0D3UgOdS2P6wPs6QCzpwNCX4jXGo8TFpg9OeXe/L0irJFLI/5NGOT0X8IgkbPAXfSW1GoNflmglAqpPFxyVX8wV5Q0zSCMcNfeYde3kq/pPfh+IAf1Qzbl3ESUewMJpESTA9d2urRJOSxcAV4QlElJw5MPnSIQDtNiTNlqQWYgilcY8itljKSqWqikkpPMYR7JKUQQ5DfOkYT6QNm3LQmYMJqWP20YeIbwMK47Ra/wBhbp2YMGFFjN2CtRJCFh69k/COxXsvkGsj1q0GqvnhCmpShL7oZqqoIF/alFTdWsOWqZeubLJ8Iits6cFG4lJAIYqUEjAPk+MJONsuToJRbUnBUvuSoxPK2ki6TedsSEq8M2OGcVR2cV1IW6jeUL8xnrTdOFe/gzRDaJM5ICUySpAL9uWB4FQfviKKI5MtD0gAZ0kO5DkYcWNI6doCdInFLMErH4SfQxVWexqukqs6SpyR1k1AAoGBCSu9hn4xZSLOpFkmBdx7i6oSEg7pYsmnDuhkkK2wZZgvZ8tnU4yFX+0DQcPWB+qrEkpwacjoY6WWG8aOfilrJNnZcqYCKbq1XQxAKf4eWodJFQMcYmtGzVLSL67p4irndFRx9c4LlTQUNmMqA4ZedfkzWeypSLuPZxxJDl9cfTx5WrjJo6W6kk0UMmaZMwguH0Y94yP94Mm7OIdQUoh33i7UBbBx+sEixAAFhupdOZHtPxrTWpiSbMCXBJS4AqHbHLQOKitdAwsUmmpLuBq46srJiFJoR8PnhFjZ7YySct0kOKByO4Bs8BWI7bY2lTFO7BwRhu77nKtMB6xBsmzNVlhKqKCgpDly2Nezw74syZlkSXkrhi0uXgtDNDJL9pQAoRjkdDji0RqTu6sdXan9odISEhlEX2xJBKgCS/6RNOAYhw+OrYZY/wB4rQ1giFVoQO/3RXW6WylvwPgqUr/2TYtUSf5jzCT64QJb5DlsStF0Es4JC0esxEMpauxZRtUApMHSkAyrr4uCG1d6gvnAMouAda+NYmlrIds46WXH6kaMGKekrY9NjWGSpQugJN5yCxcEFmBIIBw074bVsodpC1XjvMT2nJok0BJL46prFpLnhaWUMGJoSGcEF2oxwfSC0MRUCh8KhXixHjHMUXCVHQ23Vop5ITaKm8FIZ6kVqkunLHEjXhEVosJQefcfhFuuSKAlqkPQVYvk1WPOowhiiL10haTgCEqYjPB2zpWLoSeN3EWcYzVSA7FPYhJIerDE6mmoZu+LBEwEOoKD0u6VulmDkYlzoThFXMlpVaHSKUcvduklNASN4kpwFa98XCEgAqGB0Dt3JennCye0m0MlpFJimyQBizFsucNEpJBD1IoXzxFNAWMOWReulVVCiTwzAbgYfZwBX3geUFC3Z1TKQFPdwLksA+XuhnWD6wI4Xj7zE8odpPEnuVvepUO6IQoA59/9oagA65AFCruaKzpNsYWizKHtJ30HQj4h4ubQSauoA5BssawwKdwAeZL+sROnYe6o80kWa8kEkYajlCi3tPRm6tQTeuuSGTStW7YwdsI7CPGvDJtL4DZUj+Ilxgp38T8IOtCQC7VPGBrJMvKT3+hr86wVaxUd/uivJ91Fkex2UQo1SMhiYJWwIACR3c4Flvljr7oJmlmxdsQ394QJLLJB+CD7oW0ayZn2F/lMckqfJR5ktEu0VfwZn2F/lMTyR9ioaph4THEiph6o6pzgmw2dJYlyS4YAENxcZ+6DkqAwzCQainarjxgSxzRRLM5p897QfMlUYYN7lD3xzcqe7bRvx0o0itRbQpFxqm6jdD7pN0sPsk+DwXMmpSkE1SogOL0ypvMczhieEAbO2bNC6jdYuFBgcm8/KLxCSkfPePH1hPPA9ryBSUqWohaboQN1jiS94EHQMO/OFZpJQd12Lg3i5BDJBcnAgACC5aS5LDE64U+AjkqQQ7qJJJOmOVMWFIlE2fZHAHyqxx8/WK9Oz1i1LX7CkMQ2bJq/NPnFs4GOMcMxOo8YarEAEySfZPfTT57o5tENdVo/kOt9ZQgxVpRqIHtkxKkcik914BX4SYj5J2KWVKuun6pUn7pKfQRLLTDVdtWpunxSl/xXokv0jq4pXFP8HNmqk0G2JAbAO/aPEfB4LmUBPAk0Y9k4VxoIrJduKeI0pFzLWFBJGDfPvjHmxtS2+TXhnFxpFXY5xXdet29hj2SAa5urGLG03noml1714UIq106ir+MBSrIJJvLWGNAwLnhi5pkBFkiYCkEEEGrjCtacIqLrQCixC6m+EqUKKUAHf2lBhQkNBMiWRmCQG4076ZUhLlIKbqqij1xZmw4geEP64QtJchcmwe3bMK1y1hTKlqJ0BBZweFPMxMbMXybLPyIaIDtPhXn+kc/b1ZJ+fKHQtBa6LSdXSfzJ9FD+qIp9FYCvB4DnW4kMVJScQ5SKjeGJwcDuh8+3HqitFaXmfLE5GrekOueBXwELUVJwwr+kRISQQSIoD0oXkkd9fQCIl9JJpwuDu+Ji/wCmyMo+pxo0ayHjkZn/ABuZmofdHwhQPpMn4J9XD8kOxdqSJs0iU5ISSaKFHCfai6nKqKDvDxj/AKOpIvzlApLJQmh1JV7vIxspyHPwDxhy8TNkPtOy5x1YcAPfEtoUb1C1PnAQ2XLAyV30EcnyyVFuGcLYR0tZftP4/CJtoH+BM+wv8qoilSWxMSzmUlSTgoEFtCGPrEsjK5JrD1zBHJqZCO3NCftTUo9CmOyhZ1h0qSsaiapQ8lkRs9ePwzL6Mh4ngZeEXBtqbt4EM2ZburFLN/ZkAlQlgCpJANNSSDSFsvadmnBRkGUsIIBKUhgTUVavdFOSan4LYQcfIp+2OsYpCkNkZshBf75L9xGHF7Oz7XCk7wANaJvTKZbyU1MNTNAjpnRVY9Ex2kMkrP8A9ax6pEN/bzlLX+AeqxEXWx0zohKOT1rW243NQH5XiMSV6IH9RP8AsEMt1suS1KAe6Hb58Yz0zpYvICNGLDkyK4oqyZoY3Umafq1/XSOSVf8AMekNXZiUqBmFiGLADGntXmjKq6VzTkgdx95i42DtAzUEqLqBY5UxHv8ACGydPkgtmLDPCb1RFbZrTDzUnA5K6wfhnDwhqFKOCVnkhf8Axg8Trs06LAPendPkpP3Yxu1un1plTVyxKlC4opc3y4yPaGIY98TFmlGOqXYGTDFvZs04lzDhLX33R+YiD7DNmJSypdBhvo9xMedfvtbphZKpKAO0rq91L6veJVokOTycgTafTe1EBKJy0hOK7qEzFnU3RdQNEjDNSsYaeSU1ToEYQg7VnpVpsk2YolUwhBYhAUlgWbEySdTjE1msy0A77v8AXK5hwajqAA4ACMB0D6TzlTlSp8yYsTA6FLJLKDukE4BSXpqkaxvusih2i6NPknZX1/BIH5iqGKl6rX+AflSIiK4xe3dqWyVOKE3FINUm6oFuKlEpce7CJVhbo23UpzvHmtfxjnUo+qk8w/rHmc3pDPSkqmTkIZIWAlKLy0nNJUwUoMXSNGaohu1ekhVLCk2oocMUsS2BCg26UEEaUUOUHRi7o9SSoDAAcg0dM/WMB0A6VGYlMicXVXqlkg3wKlJ3ib6Rg9SOIMbZWoD8IFUMnZQbYs5lLcdhWGg1EBBemen6Ro584KTdUkEHIk92XvhkqyIAfq0eHxjow6pKNSXJhydI3K4vgzxB19PhCjR7v1EeH/WFDfVL/wAifSP5Mz0FsapMqapYIKl4FsEimHFR8IuEbVQol3elHOD4s7DB4GWkpSEip7+eXGKw7LtDEJmlIZg193ZnLsO4aYxx37nbOmnqqRqpNpSASkFuANfjHVbSAYPU5Gh8IyH7rqU1+atTNQsXAZ7xJcktjTEwV/gaQU3CEXcGCTkwqxNOcGkTZsttobXuqAvMHL1rRJPhUeEMG10osfXTVMksSS5a8pLCjk4tAP8Ag947yycQwJFCKigGIhnSecmVY1Jcj6rKILgKmABRf6ucHgDb7ldN25YgOuUDMvFTNKbshLuZiUlgCKvFdtP6SShhKlXUhSklyCd0i8MCMFAgxlFW6+6mBUkEqlqJN+qEbt1lA1UVBLU4PDLXLUqyoVddRXMVMJABS90JwZkm6TUe57dV5KXN+CXbvSKeubMSuYSApQ/lYFhQvRq95ja/RBaiZdpBJO/KNeImD3Rh9rSJLFW8FqAZlg1wZSCl0s2N6vlGu+iJTC0jjJ/9sSX2khe56b1kD2ieQaE4ZXfeIQVENpy+fWKUXksu1nUnz+EGdbFUlfE9xaD0mghiDp7KSU6gjxDRjEbJnVHVq72HqY1VrSCMRQ5wMlKRgo9wb3xfhzyxXRRmwxy1ZRDYE7O6Oah7os9j2dUkqvLSQoYJvGowy4mD1JvIo5Y+PrAk60oQFFapaAlr19bM7M7qpiMdRrDz6meRasWHTwg7QZaV0ChW6b3MVCh90nvaM50t2YkzEzmUbwCTcANQ5SeV1w/8o1i8Nt6tExakm5KLKa7ee8ElkOKB3JUQWqAaEv8A2UTZKkoP2C2lUU8B3GMqtcl754MFMldYwlocAdnrZaWfE3SQpzTjxMDL2RMQp1JWA+ScsCygDUOD3K4Re7S2KFIUolXWGjpuggqZLlxVm4lnABpENitMyWhar27LXMlEuGBSq6m8KsC4qAWAyAc2lTRSTdnXAhZWrrJanJ3qgXTeSSGvAEFtQdI9R2ZbBOlhQIOrHAsD3YgtoRGcsXSKXMAvICg5F5LHCrscQRUEHWL/AGFMlFREoioBu1BGhumop7oDHjwEzLQhJZSgCztV2qMuRgHbVgVPkL6mk1IJlqUjA0Lb4zZnyLHKLy1SFNuvxZxEI2evQ95/WFRY6o8W/cTaE1V5chTmpK5ktJL1q63i+HQG0zLt9NlcBKd5cx2SGH/xkpO7R2j1K0WFwDg1NYhTISDiacO/WHtsp0SPN0fRitwoz5ctSSCOplKcEYbxKS4MejWGWSgXlXlAAKVdCbxapCQSz4s8ErlpFbrvrTyIh0mYHAuj55RKsKpdgS02Zqu2rRBKXL/zH1FT3FnEXUyUFOkgMQ3j8nwjK2+WUrYnUEBJJegBzYEg1GsWKIGy4lS0EAhQY8B7w8KKUqVzhQ2qF2IJimHOGID5esOWCTn3Q6XZ/kkehjCaB2CfhDQoaCJ5spgAKdw94aHS1kfq3uaCQ7ITwbuiu6RbDTaUoQsrABJ3M6XWJumlTpnF1IBIctDLQgOH0iEaMrL+jyyAuQSeK1f7SILldB7IhlCSk1cVVzfeUR5RepQnQnvb0ia0pF0ZQbYuq+CmT0bsw/8ABJ1qlJ/2xaWGwoQncShIzuAD+8NTBNnTQ64wGFUCW3aaZRAV7Ts5YUbPWvrFbM6VyaupFCR2gS/JJ9Yb02DS5ZuJWXV2lKS3Zfs4uHHB88IyCJshv4llmPmULvB8yAVA4xZFCyk0aK1dNEv/AA1SxTHq5hOmjecVVv6WTykqROUpiAQJSBi7EHMOwwxUNYr7ZPsSUOmQq+43V3khqubzmsGbPTYb15CVqKk3SgS5q0sWoUgF6gGhFQ8NSQlt+S76A7UnWgTkziVFJQU3gAwN4EMBwSe+NSpBD4AAaDF7utMhURU9GJ7zAlNnXLTcLq6pUtBO6zFSUlWFCUjSsWu0UOlYoHLYVqUKx8YSRbjVtJj1KXkZQ5rD+GXfXhEB6OBar56svfBG8sb5CixfcN4Eulu0YvEJwFW0AbhD1WcYsXpUUPiKmF5Q+yfgAVsx0qSUjfF1Rcl924km8HLbvhDdi7MMmWhK8WVTRi4HHtGvOItuTZyLvVl71ACFrLgpxZSUpTvCpz5uDZSxNlJUyheGYuqwKTQ4VqO6GbaiJw5cAE6yITNUCQnQBOu9lQ4mtPKM30g2UBKnlB7akzLuV4XEk1NHZz5vGj2zYJkxaFy0lQKA+GLkjE6Hyhll2LMVRVwE/wA6SfAPoYdNCMzMtKkTBLlo6xC5d5ioM4B6wISHSgup2YVfGggNG1glaLgLy1FSVHtMCDdZ90Zd2TkHbnoabyCFoTccpIfPGjAHP5xNmdFJSldZeCVlO8Uiii4csSfqgMXo4htkIWktlJBFQoAjkQ48orzKLkaRZWOQlEtKEdlKQByAYRHaaHE1+cYUeyKRJLKBBY+vIxAkpGRPMt6RJZ1G87lm+Xji1EEsnvAJ/SCQcSFIplVtIHvQRKmKOL+A+PugdUphUgcSWgpgDZanAJFYr9qWVSgWupBYlRoXHHiw84adtSEDenyh/Wl/AF4Bn9MrIP8Ayv8AZSs+d1odJ/AHRNKSkgG8Q9WAEKKU9L7JpMPd8Vx2Gp/Alr5JP2QvhnE8qx6tAaFv9Y+HuEGSioCg+PmaxhNJLOAfAmmoA+MOlFOYA5V9UiHGUVHhCmSkjtKCRxYepgWEnQARRmiC0o3u74wxe3LOgMZ8of1o9AYBtPS2yA//ADg/ZCj6JMGmR0G3YlnoZCcooJnTWyAteWv7KfiRA1o+kaRQJlTVtkSkD8xh6YuyL+7BtlkMPGMYv6TGYJs7aXphbyRAk/6T595ky5IywWcm+sImsmDaKNvtHZ4mhIKbzHDuMNldHkAA9TLPEofzMeer+kW1H20Jp7MtNOO878oGn9Mraf8A+hYB0CUP91Ipj4QyhIVziepCwt2UJHEJQPQPDihSe0u6OJb4CPHJ+2LQvtT5qua1nyeAzJKqnz/WGUPyD1F8Hs8zbNnlnftEp+MxPo8DT+mFioDaEliDupWrDkkx5J1GkNcDtKAOjv5Q3ppivKz1iZ9INjAouafspUPzEQHaPpSksQmRMUNVKCfQqaPM0WlAOJPIH3xJKnIUWq55AeUHRC+oz0JX0oFt2zoHNZPogQBO+ky1UIlygkFL3UrJZ8nU2HCKbZtilsXvaewkfeWsekNttkCWYDjvoVV69k0HOJovgO0j2VaAVuGN5iPMH0T8iH3FAbygkcSwjxibteeoAGfMYUYrUzCgoDAy1vib3ifWIsf5C8iPZpm07PL7VqkDhfQ/rAc/pxYUButv/YStXuux5KmWTgD4RyYkDtKSn7SgPWG9NC7s9KX9KNnB3ZU0gfYT5XjANr+lQE7lmfS+se5PvjzidtOQnGajudXo8CzOkshOBWrklvzEQdIg3kegT/pLtB7MuUnuUr/c3lAM/pxbF/8Aku/ZQgebPGGm9LE+zKUTxUB6CIJnSuZ7KEDxPvhvahdpGxn7ctC+1Omn+tTeALQMsKVi55ufWMirpHPPttyAEQK2hMV2lqPeYbdCtNmzC7uJA5logXaUfXT4v6Rj7+tYmlzKcoHqE1NN/iEr63kYUZq/xhRPUZNEe3pMZrb+0ZqOzMmJxwUoehhQow4+5ufYx1o2tOUd6dNNc1qPvhqS+NecKFF5mb5HQgKK+dIUKARnF+1zMQojkKGFZK8Sq7KY5ChiEkhA0EGTEi6C1XNc8TChQgy7AxjohQoZAJFYHmPQxnQd48z6mOQoZCyJDjFhYhvj5yMKFEAW8sxPZg6g+ojsKIMOUkXjTMxWbbnKSndUU8iR6QoUMgmIm26YpbKmLI4qJ9TDAIUKK2AWkI4woUQjHjCHfPpChRAHUxIIUKIQ6IfLOMKFBASGFChQBz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hQSERUUExQVFRUWGRcYGBgXGBgYFxodHBoWFBgaGhgYHCYeFxkjGhcYHy8gIycpLCwsGB4xNTAqNSYsLCkBCQoKDgwOGg8PGi4kHyUsLCksLCwqLCwpLCwsLCwpKSwsLCwsLC8sLCwsLCwsLCwpLCwsLCwsLCwsLCwsLCwsLP/AABEIAMIBAwMBIgACEQEDEQH/xAAcAAABBQEBAQAAAAAAAAAAAAAEAAIDBQYBBwj/xABGEAABAgMFBAcEBwYGAgMBAAABAhEAAyEEEjFBUQUiYXEGEzKBkaGxQsHR8AdScpKisuEUFiNigvEVU2PC0uJDwzODk0T/xAAZAQACAwEAAAAAAAAAAAAAAAABAgADBAX/xAAqEQACAgIBAwMEAgMBAAAAAAAAAQIRAxIhBDFBEyJRFDJh8HGRI4GhUv/aAAwDAQACEQMRAD8A8+NkLkPybOHCyHWArP0hQAwvM/1Rn38IIPSZGivuj4xU7DwH2HZq1qCUOonIB4JZoqpfS4J7JmJ+yAD4guIh/eNH1V+A+MBrgl0y5vRy9FGekaPqr8vjDh0lT9Rfl8YmrDZd3oQMUX7zJ+oryhDpOPqK8RDUCzQgw6/Ge/eX/TV94fCF+8v+mfvD4QKY2xoBMhwXGd/eb/TP3v8ArC/ef/S/F/1iUwbG42OhCgu+AwKWdv5tYO/Z5LtdS2u5/ePPpXS9aeygjktv9sI9Nph9lf8A+h+EFJ/Adja7RQhKSUBOIDhtFE+6KdUyKBfS5RxQTzmE+oiH96v9P8X/AFiJMDZpAuOhcZwdJ/8ATP3v+sPR0qH+WfvD4QWKmaK/CKooB0nH+Wr7w+EL96E/5avEQKGsvyYRVFCOlCP8tf4fjC/ehH1F/h+MSiWXpiGYFFKVBrqsPgdDwio/eaX9VfgP+UESOl8tIZlNxQPjA5JYQtK+EckLKgXGBY86H0MQnpdJ0/B+sRTelEpQA7IqaIId2FdcINACJpgKcuGK21KPteSvhAs3aUs+0PA/CByQeqZESzESraj6whn7UnURCHJp5eAiAtwhTJwOER3nhkAcxjsdEKIQsNldH1LSkuN4KVngDdHv8IKmdG1iNfsrZoSLtNxMuX4JClfiWfCH2myEr4UHz5RJOg6mN/ddeQB7wPUxKjoovNh5++NkmxxDa58uV21hPDPwFYr3Y2qXcyR6HTK1SIml9DiGdYzeh4fCLtW3pA9pR5JPvaDtmT5c9JKH3SxfHB8iafCJuwLV8Iy8voYwqseB4xJJ6HAYryyEakzZY9ryUfdD5S0K7Ln+k+9ob39ye26Munokke0T3CBpWy5CiA8zeUUA3aFQcM/cY2qpYbsq8vjAUjo5KF0pQq8FqmBYMu85dxeGKa4cBCqTGcUZhWzLO0w3pn8IElgASASklL9oApIeGCw2cEJPW3nSPYPaCiC6SRW6Ri8asdFJV0AS1BkqQTfqUqDKvVL686wYvYaClI6oAJUlQY3apoCWFcYNg1MZZdjSFmWCJyBMDoJKGUwvEOl2LVYtEtp2FLlrSnq5hvm6khaACbpVnUUBxjXWTo2iWUkIJuBkXpi1XQQxuhQIFKR22SZd5AmXApJC0usiu8kHs19qkS2SkYmVY7OZgRcWCZhl9tJN4PW7i1MYUrZlnmKKUhQIJZ1A3gFFDhsrwauo1jYS5MhRKRcVeX1xAUuqgyr4pQ0GHxiNexUBCSlCGDdWUhikKwZWKncCusRuiKKZnZPRNBx5UWGfTDGHyejMsuzFqFlpLHi2HKD1dHmqmbLS88TihRoUk3w4Z0TAlSk0oQQ+AIiPRtRBQlckC4pI3go0IVLu7gWgBSUkutfvg2yUiD92JeVTwUIYvorLdq8nDxo7LsRCZ5mgSgFISCAACFgqcppRJSW1pEds6MImT1LKwEqShwm7fvIU4IUUkpF0tukGggbMOqM/+6qMr3iIjX0STkVeUaIbImJkzJCDKukTQhRUsFIXeKQU3GpebHKBz0ZU8sCYi7LXeSU3kKQFApWlPao91Qcs4IIaJbJqigmdFA1L3gDESeipP1hzDe6NpsbZplSyhapZZSykpLC6TeAY9liTSuUGmzp1T4j4wu0g6I87mdEzqfD9IGn9FiASH17L8xHpf7OjUeIhHZoOUBzkHRHlp6NK1P3TEFs2ApCCt3bEMX+c49Qn7Koze70gOfs8NUU+aQnqyQfTTPKzZCz0aFJSQX0i5Nh6uZMlH2SQORqk+DQFabPdVwi9TvgqcaG22UzKGCvWBkxa2eR1iCjPERVhFWhkKSBUKJUyaQoJD1vZyHTeDkqdVP5iViuAooDuhLspKq65cK9+EbtNjSAGy5fCAUSRe8T8+MUTyfBpWIwVv2XapswolkolsN4BuYcbxPJoU3oSJcmYbilruKN5WoBNBlhxPGPRUSwIS0pUCkkbwI7i4incnoJnl2wl2mYBKlplqKRS/iQMgXYt6co0Wydj2u+RNlS0pIDFF0VfNi5oTBtn6IolrStNoulLEFk4hn9rPMcY08ickqACkk6Ag6ceMBTYmHBOvfZ58jYqzVhXjrWDbDsiYFAbrKIz4xayU7ieQ9BDw4LjHKOu/dHUwr2ysDnbGVhfBIUCyXJaoBIGDkHnhjBEjYXZdSUu7ZZpoz418jg8WNvUyr1wrYopQNvBNCSMX9dY4bMJhS9UpKVJrmEglTgsRUlvhHE9WVtHaeNaoBtGygndLKUaNiC9Kg/NYdI2Woy7xug1YsSHcjClOBMTTrw6uaQQcwQBUEkUyo/hFslQUHQyt5JIJJarmgBN4h6Rqk2oRkvJnSW8ovwVVl2IbrqVW99UggPdGdaHGnKGT+jhArPX9yXppdPHLMxfFN5wKEaEv6UiazoFK4vjjjhXP4RWpsscEZGXsa8oXlqS7dgimVNwYsM/aVBKujiUoUoTJiqEsVOKG/TjRo06J6VYKcVHhCIBx74DmwKKMFM2Myt4lyB5FSPyoT4xLZrAEF3JoR/aLGYjDgSPFKD6pmQ0iOrh92NJnMy+3JaHTrKQkkGgF56M3llD5di0WcSHJCg+eGABcd0Tyt+WxpcILtVmIpxAJaGld6WUpKwoG4SXBSRukgqS1Gen6RzZ7Qk4tnThU4KSRydZAAd9ubPzwL+ERiSCAQTjhdIOLZ4Nn8iOz1u6Xcy7oNXJBFFGlKvBqCnqyQ90uWAcg4lLAVeuWfGHp6KVicbuLXiwFFmdILKchwmgPiaClccorv8ACl4dZNSw9pch3oatVz80jSrQlrrBhWnfphnEcizoL0yrvKPv1ELsxnFFJJshDOJi6Xaqkly7vReOWETTNhBjQEppgHbFOPA+Ri7FjR9XzV8Y6JQSQ2Boak1xGP8AUO8Qdga0Zj/CA9Ujy+EDT7GRTTJv0jTzZTE4eP6xDa5Lh/SFZDybphs3q5iJowVuK9U+/wAIorVKJT89/nHqO3NkCdKUg5ihbA4g+Med2yxdWbpL0xZtQfAiCnVFcolXZF3SDpBG1LEArrBgoP35/HxiFaWMXVgsotEhcr2k1T6t7u+L4vkpoyK7UXMKLM2MfVEKHoWz6RmUBiolWj+KU0YIB4uVFvJPnEPSDaa0zUSZZYrA9lKsVEZqDABJemBpqnuzN6bOLCikpBq5ug41yJyjJkg1GzcpW6JlIlguyafygmtcSImklGSQ4FKJo1Q1NY5Mluo0He3DWJpYISeGVPdGdFtsil4YBuSRp8IKkrprWIEgn6v4YLbd5CC2wGckPdTT2U+ggmTZ3BJDs9C4BoSK54Q7Z9mvhIdmSOeAwEK2TFpDIUGrjXUDskEdrHlGzqMjS1i+TH0+JSe0uw6aSmgvDsn+UMuWcfHxh9hlJSaG8pb3iA5ZsKEsAnzyiJU4Ll1UxaoNCaA0erEpBgfaU8y2WlCDdTvMahywwSHId88NI5lVz5OmpUn4VFtabIFC6kMColw+JYlxdyONdeUDGSqSWfEPRveKQzZu0itF6YhIUz4mtAxYYDhx4VSllauPkPgI63SqTjUl7fycrPKFpwfP4D9nLR2WJUrHN2vHHAUaCrMlJTd7QClY7zFKnDnI4HXCALIgoLqZmNXZqtjzDQcgTb4Szo3gS4cAFQapd8K8RGfNSm6NON1jVobbpiEsCbt4gBhXGuRamdOcSplpugAuAwd3ODVOZwiBct19UsO6SQpIAONPC7jHEqMoD2kP2iXIBy5QkU5OgydclXbpbTFjilQ+8x8rQPCGdXB21pLroxdBr/Ssj8SJXlDLDZwt95qPTHnXKN3T5Kg78GPPjbmq8jkWe6wTeKlPWt1gxqORP6YhiZS1H2g5S5AuqbAgOC4KkK5AvlHLda5iVoIulLh8XY3gQGLDtZjTSCZzLKVFlJNGBZTlyXchmLnvMYJXJ3I3wUYKor9/2Mlyw6lHB7raslCa0yIIx1roPKkqQ5D3avi3fxge07b6iZdKFKClEpLhRwTeu1O8FVb+bGLSZawEUffBDFqDuz9Iu6ebb1SteSnqFDvfKGWaZfWcAwokDE+GvrE8uzCoCmING0IChQ4VcRXCSVYB/kn3eUWkxQSAu6VAjQUYhg2rlnyaH6mCxy4E6fK5QewlySlO66jVgqnJy2DsM45MSSC2OI5ioHi3nDbcAoJCnCVFN0hmdQVdBGTEjGhaHyJwQwmM70IcjvJwxiiFt0kWukr8f8IrSAQFAO7YvzERAhQI8AHi0TK7SWwqOSnI/EFDuEZ1XSyUl+xuuT/GRRsaAZQ5Ow5UoPhj85mMT0x2JdN+jO476KHiAf6jGxl9I5a1lKEOoO4CtGcVTVnFBqIVusqLXJIKWIJoalJah+dIqmmuQqnweO2uwaZ4cxD9i2nq5iVZZ8s4tbVZ900ZST6UI8jFQqWyyMlbw94iyErVFM40zQW3or1i1LQsJSreAbUOfEuY5DbF0gKJaU0pSojsaVnXlFXpm4nKC7YpTg3VFwFZS0BIvIZ0qC1EhZLEYAu8HdH1XpZUUgFSjg9cA5fjFfZtrrVKnGYtMwC6R2d2/u3SxIADE3SHD1xEXey5d2Ujk9Aw1wirqOFX8I0Yu9iKA558PjEwli4eLcfhEKEjU+H6wSprmfl85RkLiEADXyEFzk/w1H+VX5TAgSPk/pBlpT/CX9hf5TBZCikLukMahi0SWq0KKCkF71CDgAwBalXar8daNCYRTHUyYoT+45sMk4faRWq3IF4YEpJa7mGul+BJY0NTCs1qRRyXYYORQthWrr4c4babEJgqPj3ViHZNjIWxTeSFEjPRJpV8AaP4xxuohlwv28pv+v2zs9NLHmjb4kvHzf5LebZE9WSwLkEFgCxY1pTHADTKGWKWL2lDrpwrHVy7qE1DEvukqGbB7uFTDJMpwTUtqDz0eOpg19F7OrOdmi/VSiixtVt6lAWoEgJBWAHUSWYsTgGOmMB2XaalFRlqAlhjvVZwFMA7ndamTx2yzwosSFJUGerfykE1AcisWMmSlIFCcl3lF8MS+ZSMDQhIGQjJkg4yTTuLRrhNSi001JfvYBnSVn+ICorAu3b91FTQskkhkqLUdykjJyp1qCEi/iQzO74v3VxzhqtpygsALRvg3cnIYM+ZcAVajY0iG3ySGJq+eZolzycHxiYMalOmxc2SShdEFp3JUuYcEqBppeQs911K+4xDZiUEDNBu96Td90W20ECZK4Kb8X8PyCz4RUDeLkVN1fepKZh/Eoxr6d3kk35MedJQjXgntU5SkFOt2hyusQRrVIPjrEFqt6AC4CVs4BSXvOB2wGYuBU6ZxMlMQ2uxpmJZQBHH3aQ2XpU1/jdMmLqmn/k7HUrlqABUA7sSm8z6cc+ETzLOLiFBw44+OOr00EUuz9mdXMuNfRVSahOQdKnYHIv/ACxdKcJAqySQwvKZqAVQCKNx74x9NPJ61TVcmrqceP09oO+O/wDQVs/Bsd5sswaiju7+ccte1USizgTC6glqKSLwd6B7orXWhYQLKUQCp2apLKTxfln3Q5MpE0BwCQSUlgbwLhSagioOIrWNPU47bcXz8FHS5VGlNOn5JLQudNQzIlksoPeXgXDsAUg1HeawXImXkrvg0LG8kpBaj1OBZ3piMIcmUkAnCtCaA1CgKVDkDz4gMmLE1KghiA4UAQ7uzGtCwJYxjivcuTW5e1qv3+juz51SHJCTdB4GqfApYfajzvpTsTq7cvEJmETEuDcN7tAqqAb4V2mDNWPQtjoBlqQGCnf/AInuIg+YslIUCQCHo2fMHA0jZl9s2ZMfugrPMP8ABky1JmTUWmWUBLLlJEwG6GBJSlQe7R3YgDjFzsvbiF2hKUIngLBSSqWUofFJNaFw39UbGQXPPVnHJhDVqIxUfCKnyuSxKnweX9JrD1VpXoveHfRQ8Q/9UZW2yWBbFBccs/KPT+nmzXlian2DX7KqHzaPP7VLYg9x90Ur2tP5GlyisAeFEEy+glIDgYcsYUXUyiz3DpDJokBF68oOzpwo5UkZUghCWTTSkP2hZQpaVXlC5UAFgeesNmK3GGje6M+aXZGuK7jEEgUp4CJVr3Q7Y88u+B5aCRh7onMssAwz+cRFdoJxE0viAOX6RPb5n8GZ9hf5TESZS37I8IW0Eq6qZQ9hf5TBvkngqwYLlA0SBRw5N3eBSqlSSB3d8DdSqtPMQRLsilhKSEllOHIpQ17vfGvq1JxtGXpXHamV0xKqkVSFBqjDLDKmcT7LWU1HspUaVNGwpq3hBKLC6QHQnBwSoqAZegxcJIfJJiKz2YoJdaUXTmGVxDPVPGMsW5rk1pavtQT1wWKPv7yRixZ1JDDDOmDKwpEaZipaqUOHA+MHrWFgFLkAuWDkXnCrocMx3qVhlqloKhecGrthiasXzeNHTTlfp9yjqI8Ka7karMCm8zi7RmF1iXwYkVZs7r0hSZN6WQycRVbkUcjBjiNdYm6xipgboSEV9pw4ulmo9eIMS2CypWmqXbB2OpcUpW6e6JSWN0vIVKTmm32RIixM9SX7y2Q5A1HrDpsgKxGf6QSlASAKMH1AapyMcXMSzj1P6xUuHwO+UCLsjS1JS5oWfVqedYpZid4NgQR91a2/CpEaRMwcPnnGcnS2LfVU3iko9bP5xpwy99szZo+zgKssoGoZw1Dg2ZDZxDbJLlCUqBUxCjeAFDceg7Tjw0pCkkggg1EFqlAG86AFKO8ciRUtmXBGfZidSpQlumTp2pQcSm3kTEEsLqg+J1GgzAi0XMDrC3F03VO7aJmBwBqHwLYuKj7QkFr7OCfqhgFHdCknQEAngM8XWC3FQCFFV6mbY7pBJdxQkGuGsUyt1JGiPHEiR1Sy7NzHlXnDlyQpJUkMAn2TdutyO8GZqZcWh86U6N8KccUgEgioujCrgZORlHJK2KLoDMq+TWlHTwd6GvZjQ57wWRrlMzaPHJ40+GiOTZErSmgDOCSXqXJITVKi59oa6wdZdmIQ91KU0D3UgOdS2P6wPs6QCzpwNCX4jXGo8TFpg9OeXe/L0irJFLI/5NGOT0X8IgkbPAXfSW1GoNflmglAqpPFxyVX8wV5Q0zSCMcNfeYde3kq/pPfh+IAf1Qzbl3ESUewMJpESTA9d2urRJOSxcAV4QlElJw5MPnSIQDtNiTNlqQWYgilcY8itljKSqWqikkpPMYR7JKUQQ5DfOkYT6QNm3LQmYMJqWP20YeIbwMK47Ra/wBhbp2YMGFFjN2CtRJCFh69k/COxXsvkGsj1q0GqvnhCmpShL7oZqqoIF/alFTdWsOWqZeubLJ8Iits6cFG4lJAIYqUEjAPk+MJONsuToJRbUnBUvuSoxPK2ki6TedsSEq8M2OGcVR2cV1IW6jeUL8xnrTdOFe/gzRDaJM5ICUySpAL9uWB4FQfviKKI5MtD0gAZ0kO5DkYcWNI6doCdInFLMErH4SfQxVWexqukqs6SpyR1k1AAoGBCSu9hn4xZSLOpFkmBdx7i6oSEg7pYsmnDuhkkK2wZZgvZ8tnU4yFX+0DQcPWB+qrEkpwacjoY6WWG8aOfilrJNnZcqYCKbq1XQxAKf4eWodJFQMcYmtGzVLSL67p4irndFRx9c4LlTQUNmMqA4ZedfkzWeypSLuPZxxJDl9cfTx5WrjJo6W6kk0UMmaZMwguH0Y94yP94Mm7OIdQUoh33i7UBbBx+sEixAAFhupdOZHtPxrTWpiSbMCXBJS4AqHbHLQOKitdAwsUmmpLuBq46srJiFJoR8PnhFjZ7YySct0kOKByO4Bs8BWI7bY2lTFO7BwRhu77nKtMB6xBsmzNVlhKqKCgpDly2Nezw74syZlkSXkrhi0uXgtDNDJL9pQAoRjkdDji0RqTu6sdXan9odISEhlEX2xJBKgCS/6RNOAYhw+OrYZY/wB4rQ1giFVoQO/3RXW6WylvwPgqUr/2TYtUSf5jzCT64QJb5DlsStF0Es4JC0esxEMpauxZRtUApMHSkAyrr4uCG1d6gvnAMouAda+NYmlrIds46WXH6kaMGKekrY9NjWGSpQugJN5yCxcEFmBIIBw074bVsodpC1XjvMT2nJok0BJL46prFpLnhaWUMGJoSGcEF2oxwfSC0MRUCh8KhXixHjHMUXCVHQ23Vop5ITaKm8FIZ6kVqkunLHEjXhEVosJQefcfhFuuSKAlqkPQVYvk1WPOowhiiL10haTgCEqYjPB2zpWLoSeN3EWcYzVSA7FPYhJIerDE6mmoZu+LBEwEOoKD0u6VulmDkYlzoThFXMlpVaHSKUcvduklNASN4kpwFa98XCEgAqGB0Dt3JennCye0m0MlpFJimyQBizFsucNEpJBD1IoXzxFNAWMOWReulVVCiTwzAbgYfZwBX3geUFC3Z1TKQFPdwLksA+XuhnWD6wI4Xj7zE8odpPEnuVvepUO6IQoA59/9oagA65AFCruaKzpNsYWizKHtJ30HQj4h4ubQSauoA5BssawwKdwAeZL+sROnYe6o80kWa8kEkYajlCi3tPRm6tQTeuuSGTStW7YwdsI7CPGvDJtL4DZUj+Ilxgp38T8IOtCQC7VPGBrJMvKT3+hr86wVaxUd/uivJ91Fkex2UQo1SMhiYJWwIACR3c4Flvljr7oJmlmxdsQ394QJLLJB+CD7oW0ayZn2F/lMckqfJR5ktEu0VfwZn2F/lMTyR9ioaph4THEiph6o6pzgmw2dJYlyS4YAENxcZ+6DkqAwzCQainarjxgSxzRRLM5p897QfMlUYYN7lD3xzcqe7bRvx0o0itRbQpFxqm6jdD7pN0sPsk+DwXMmpSkE1SogOL0ypvMczhieEAbO2bNC6jdYuFBgcm8/KLxCSkfPePH1hPPA9ryBSUqWohaboQN1jiS94EHQMO/OFZpJQd12Lg3i5BDJBcnAgACC5aS5LDE64U+AjkqQQ7qJJJOmOVMWFIlE2fZHAHyqxx8/WK9Oz1i1LX7CkMQ2bJq/NPnFs4GOMcMxOo8YarEAEySfZPfTT57o5tENdVo/kOt9ZQgxVpRqIHtkxKkcik914BX4SYj5J2KWVKuun6pUn7pKfQRLLTDVdtWpunxSl/xXokv0jq4pXFP8HNmqk0G2JAbAO/aPEfB4LmUBPAk0Y9k4VxoIrJduKeI0pFzLWFBJGDfPvjHmxtS2+TXhnFxpFXY5xXdet29hj2SAa5urGLG03noml1714UIq106ir+MBSrIJJvLWGNAwLnhi5pkBFkiYCkEEEGrjCtacIqLrQCixC6m+EqUKKUAHf2lBhQkNBMiWRmCQG4076ZUhLlIKbqqij1xZmw4geEP64QtJchcmwe3bMK1y1hTKlqJ0BBZweFPMxMbMXybLPyIaIDtPhXn+kc/b1ZJ+fKHQtBa6LSdXSfzJ9FD+qIp9FYCvB4DnW4kMVJScQ5SKjeGJwcDuh8+3HqitFaXmfLE5GrekOueBXwELUVJwwr+kRISQQSIoD0oXkkd9fQCIl9JJpwuDu+Ji/wCmyMo+pxo0ayHjkZn/ABuZmofdHwhQPpMn4J9XD8kOxdqSJs0iU5ISSaKFHCfai6nKqKDvDxj/AKOpIvzlApLJQmh1JV7vIxspyHPwDxhy8TNkPtOy5x1YcAPfEtoUb1C1PnAQ2XLAyV30EcnyyVFuGcLYR0tZftP4/CJtoH+BM+wv8qoilSWxMSzmUlSTgoEFtCGPrEsjK5JrD1zBHJqZCO3NCftTUo9CmOyhZ1h0qSsaiapQ8lkRs9ePwzL6Mh4ngZeEXBtqbt4EM2ZburFLN/ZkAlQlgCpJANNSSDSFsvadmnBRkGUsIIBKUhgTUVavdFOSan4LYQcfIp+2OsYpCkNkZshBf75L9xGHF7Oz7XCk7wANaJvTKZbyU1MNTNAjpnRVY9Ex2kMkrP8A9ax6pEN/bzlLX+AeqxEXWx0zohKOT1rW243NQH5XiMSV6IH9RP8AsEMt1suS1KAe6Hb58Yz0zpYvICNGLDkyK4oqyZoY3Umafq1/XSOSVf8AMekNXZiUqBmFiGLADGntXmjKq6VzTkgdx95i42DtAzUEqLqBY5UxHv8ACGydPkgtmLDPCb1RFbZrTDzUnA5K6wfhnDwhqFKOCVnkhf8Axg8Trs06LAPendPkpP3Yxu1un1plTVyxKlC4opc3y4yPaGIY98TFmlGOqXYGTDFvZs04lzDhLX33R+YiD7DNmJSypdBhvo9xMedfvtbphZKpKAO0rq91L6veJVokOTycgTafTe1EBKJy0hOK7qEzFnU3RdQNEjDNSsYaeSU1ToEYQg7VnpVpsk2YolUwhBYhAUlgWbEySdTjE1msy0A77v8AXK5hwajqAA4ACMB0D6TzlTlSp8yYsTA6FLJLKDukE4BSXpqkaxvusih2i6NPknZX1/BIH5iqGKl6rX+AflSIiK4xe3dqWyVOKE3FINUm6oFuKlEpce7CJVhbo23UpzvHmtfxjnUo+qk8w/rHmc3pDPSkqmTkIZIWAlKLy0nNJUwUoMXSNGaohu1ekhVLCk2oocMUsS2BCg26UEEaUUOUHRi7o9SSoDAAcg0dM/WMB0A6VGYlMicXVXqlkg3wKlJ3ib6Rg9SOIMbZWoD8IFUMnZQbYs5lLcdhWGg1EBBemen6Ro584KTdUkEHIk92XvhkqyIAfq0eHxjow6pKNSXJhydI3K4vgzxB19PhCjR7v1EeH/WFDfVL/wAifSP5Mz0FsapMqapYIKl4FsEimHFR8IuEbVQol3elHOD4s7DB4GWkpSEip7+eXGKw7LtDEJmlIZg193ZnLsO4aYxx37nbOmnqqRqpNpSASkFuANfjHVbSAYPU5Gh8IyH7rqU1+atTNQsXAZ7xJcktjTEwV/gaQU3CEXcGCTkwqxNOcGkTZsttobXuqAvMHL1rRJPhUeEMG10osfXTVMksSS5a8pLCjk4tAP8Ag947yycQwJFCKigGIhnSecmVY1Jcj6rKILgKmABRf6ucHgDb7ldN25YgOuUDMvFTNKbshLuZiUlgCKvFdtP6SShhKlXUhSklyCd0i8MCMFAgxlFW6+6mBUkEqlqJN+qEbt1lA1UVBLU4PDLXLUqyoVddRXMVMJABS90JwZkm6TUe57dV5KXN+CXbvSKeubMSuYSApQ/lYFhQvRq95ja/RBaiZdpBJO/KNeImD3Rh9rSJLFW8FqAZlg1wZSCl0s2N6vlGu+iJTC0jjJ/9sSX2khe56b1kD2ieQaE4ZXfeIQVENpy+fWKUXksu1nUnz+EGdbFUlfE9xaD0mghiDp7KSU6gjxDRjEbJnVHVq72HqY1VrSCMRQ5wMlKRgo9wb3xfhzyxXRRmwxy1ZRDYE7O6Oah7os9j2dUkqvLSQoYJvGowy4mD1JvIo5Y+PrAk60oQFFapaAlr19bM7M7qpiMdRrDz6meRasWHTwg7QZaV0ChW6b3MVCh90nvaM50t2YkzEzmUbwCTcANQ5SeV1w/8o1i8Nt6tExakm5KLKa7ee8ElkOKB3JUQWqAaEv8A2UTZKkoP2C2lUU8B3GMqtcl754MFMldYwlocAdnrZaWfE3SQpzTjxMDL2RMQp1JWA+ScsCygDUOD3K4Re7S2KFIUolXWGjpuggqZLlxVm4lnABpENitMyWhar27LXMlEuGBSq6m8KsC4qAWAyAc2lTRSTdnXAhZWrrJanJ3qgXTeSSGvAEFtQdI9R2ZbBOlhQIOrHAsD3YgtoRGcsXSKXMAvICg5F5LHCrscQRUEHWL/AGFMlFREoioBu1BGhumop7oDHjwEzLQhJZSgCztV2qMuRgHbVgVPkL6mk1IJlqUjA0Lb4zZnyLHKLy1SFNuvxZxEI2evQ95/WFRY6o8W/cTaE1V5chTmpK5ktJL1q63i+HQG0zLt9NlcBKd5cx2SGH/xkpO7R2j1K0WFwDg1NYhTISDiacO/WHtsp0SPN0fRitwoz5ctSSCOplKcEYbxKS4MejWGWSgXlXlAAKVdCbxapCQSz4s8ErlpFbrvrTyIh0mYHAuj55RKsKpdgS02Zqu2rRBKXL/zH1FT3FnEXUyUFOkgMQ3j8nwjK2+WUrYnUEBJJegBzYEg1GsWKIGy4lS0EAhQY8B7w8KKUqVzhQ2qF2IJimHOGID5esOWCTn3Q6XZ/kkehjCaB2CfhDQoaCJ5spgAKdw94aHS1kfq3uaCQ7ITwbuiu6RbDTaUoQsrABJ3M6XWJumlTpnF1IBIctDLQgOH0iEaMrL+jyyAuQSeK1f7SILldB7IhlCSk1cVVzfeUR5RepQnQnvb0ia0pF0ZQbYuq+CmT0bsw/8ABJ1qlJ/2xaWGwoQncShIzuAD+8NTBNnTQ64wGFUCW3aaZRAV7Ts5YUbPWvrFbM6VyaupFCR2gS/JJ9Yb02DS5ZuJWXV2lKS3Zfs4uHHB88IyCJshv4llmPmULvB8yAVA4xZFCyk0aK1dNEv/AA1SxTHq5hOmjecVVv6WTykqROUpiAQJSBi7EHMOwwxUNYr7ZPsSUOmQq+43V3khqubzmsGbPTYb15CVqKk3SgS5q0sWoUgF6gGhFQ8NSQlt+S76A7UnWgTkziVFJQU3gAwN4EMBwSe+NSpBD4AAaDF7utMhURU9GJ7zAlNnXLTcLq6pUtBO6zFSUlWFCUjSsWu0UOlYoHLYVqUKx8YSRbjVtJj1KXkZQ5rD+GXfXhEB6OBar56svfBG8sb5CixfcN4Eulu0YvEJwFW0AbhD1WcYsXpUUPiKmF5Q+yfgAVsx0qSUjfF1Rcl924km8HLbvhDdi7MMmWhK8WVTRi4HHtGvOItuTZyLvVl71ACFrLgpxZSUpTvCpz5uDZSxNlJUyheGYuqwKTQ4VqO6GbaiJw5cAE6yITNUCQnQBOu9lQ4mtPKM30g2UBKnlB7akzLuV4XEk1NHZz5vGj2zYJkxaFy0lQKA+GLkjE6Hyhll2LMVRVwE/wA6SfAPoYdNCMzMtKkTBLlo6xC5d5ioM4B6wISHSgup2YVfGggNG1glaLgLy1FSVHtMCDdZ90Zd2TkHbnoabyCFoTccpIfPGjAHP5xNmdFJSldZeCVlO8Uiii4csSfqgMXo4htkIWktlJBFQoAjkQ48orzKLkaRZWOQlEtKEdlKQByAYRHaaHE1+cYUeyKRJLKBBY+vIxAkpGRPMt6RJZ1G87lm+Xji1EEsnvAJ/SCQcSFIplVtIHvQRKmKOL+A+PugdUphUgcSWgpgDZanAJFYr9qWVSgWupBYlRoXHHiw84adtSEDenyh/Wl/AF4Bn9MrIP8Ayv8AZSs+d1odJ/AHRNKSkgG8Q9WAEKKU9L7JpMPd8Vx2Gp/Alr5JP2QvhnE8qx6tAaFv9Y+HuEGSioCg+PmaxhNJLOAfAmmoA+MOlFOYA5V9UiHGUVHhCmSkjtKCRxYepgWEnQARRmiC0o3u74wxe3LOgMZ8of1o9AYBtPS2yA//ADg/ZCj6JMGmR0G3YlnoZCcooJnTWyAteWv7KfiRA1o+kaRQJlTVtkSkD8xh6YuyL+7BtlkMPGMYv6TGYJs7aXphbyRAk/6T595ky5IywWcm+sImsmDaKNvtHZ4mhIKbzHDuMNldHkAA9TLPEofzMeer+kW1H20Jp7MtNOO878oGn9Mraf8A+hYB0CUP91Ipj4QyhIVziepCwt2UJHEJQPQPDihSe0u6OJb4CPHJ+2LQvtT5qua1nyeAzJKqnz/WGUPyD1F8Hs8zbNnlnftEp+MxPo8DT+mFioDaEliDupWrDkkx5J1GkNcDtKAOjv5Q3ppivKz1iZ9INjAouafspUPzEQHaPpSksQmRMUNVKCfQqaPM0WlAOJPIH3xJKnIUWq55AeUHRC+oz0JX0oFt2zoHNZPogQBO+ky1UIlygkFL3UrJZ8nU2HCKbZtilsXvaewkfeWsekNttkCWYDjvoVV69k0HOJovgO0j2VaAVuGN5iPMH0T8iH3FAbygkcSwjxibteeoAGfMYUYrUzCgoDAy1vib3ifWIsf5C8iPZpm07PL7VqkDhfQ/rAc/pxYUButv/YStXuux5KmWTgD4RyYkDtKSn7SgPWG9NC7s9KX9KNnB3ZU0gfYT5XjANr+lQE7lmfS+se5PvjzidtOQnGajudXo8CzOkshOBWrklvzEQdIg3kegT/pLtB7MuUnuUr/c3lAM/pxbF/8Aku/ZQgebPGGm9LE+zKUTxUB6CIJnSuZ7KEDxPvhvahdpGxn7ctC+1Omn+tTeALQMsKVi55ufWMirpHPPttyAEQK2hMV2lqPeYbdCtNmzC7uJA5logXaUfXT4v6Rj7+tYmlzKcoHqE1NN/iEr63kYUZq/xhRPUZNEe3pMZrb+0ZqOzMmJxwUoehhQow4+5ufYx1o2tOUd6dNNc1qPvhqS+NecKFF5mb5HQgKK+dIUKARnF+1zMQojkKGFZK8Sq7KY5ChiEkhA0EGTEi6C1XNc8TChQgy7AxjohQoZAJFYHmPQxnQd48z6mOQoZCyJDjFhYhvj5yMKFEAW8sxPZg6g+ojsKIMOUkXjTMxWbbnKSndUU8iR6QoUMgmIm26YpbKmLI4qJ9TDAIUKK2AWkI4woUQjHjCHfPpChRAHUxIIUKIQ6IfLOMKFBASGFChQBz//2Q==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hQSERUUExQVFRUWGRcYGBgXGBgYFxodHBoWFBgaGhgYHCYeFxkjGhcYHy8gIycpLCwsGB4xNTAqNSYsLCkBCQoKDgwOGg8PGi4kHyUsLCksLCwqLCwpLCwsLCwpKSwsLCwsLC8sLCwsLCwsLCwpLCwsLCwsLCwsLCwsLCwsLP/AABEIAMIBAwMBIgACEQEDEQH/xAAcAAABBQEBAQAAAAAAAAAAAAAEAAIDBQYBBwj/xABGEAABAgMFBAcEBwYGAgMBAAABAhEAAyEEEjFBUQUiYXEGEzKBkaGxQsHR8AdScpKisuEUFiNigvEVU2PC0uJDwzODk0T/xAAZAQACAwEAAAAAAAAAAAAAAAABAgADBAX/xAAqEQACAgIBAwMEAgMBAAAAAAAAAQIRAxIhBDFBEyJRFDJh8HGRI4GhUv/aAAwDAQACEQMRAD8A8+NkLkPybOHCyHWArP0hQAwvM/1Rn38IIPSZGivuj4xU7DwH2HZq1qCUOonIB4JZoqpfS4J7JmJ+yAD4guIh/eNH1V+A+MBrgl0y5vRy9FGekaPqr8vjDh0lT9Rfl8YmrDZd3oQMUX7zJ+oryhDpOPqK8RDUCzQgw6/Ge/eX/TV94fCF+8v+mfvD4QKY2xoBMhwXGd/eb/TP3v8ArC/ef/S/F/1iUwbG42OhCgu+AwKWdv5tYO/Z5LtdS2u5/ePPpXS9aeygjktv9sI9Nph9lf8A+h+EFJ/Adja7RQhKSUBOIDhtFE+6KdUyKBfS5RxQTzmE+oiH96v9P8X/AFiJMDZpAuOhcZwdJ/8ATP3v+sPR0qH+WfvD4QWKmaK/CKooB0nH+Wr7w+EL96E/5avEQKGsvyYRVFCOlCP8tf4fjC/ehH1F/h+MSiWXpiGYFFKVBrqsPgdDwio/eaX9VfgP+UESOl8tIZlNxQPjA5JYQtK+EckLKgXGBY86H0MQnpdJ0/B+sRTelEpQA7IqaIId2FdcINACJpgKcuGK21KPteSvhAs3aUs+0PA/CByQeqZESzESraj6whn7UnURCHJp5eAiAtwhTJwOER3nhkAcxjsdEKIQsNldH1LSkuN4KVngDdHv8IKmdG1iNfsrZoSLtNxMuX4JClfiWfCH2myEr4UHz5RJOg6mN/ddeQB7wPUxKjoovNh5++NkmxxDa58uV21hPDPwFYr3Y2qXcyR6HTK1SIml9DiGdYzeh4fCLtW3pA9pR5JPvaDtmT5c9JKH3SxfHB8iafCJuwLV8Iy8voYwqseB4xJJ6HAYryyEakzZY9ryUfdD5S0K7Ln+k+9ob39ye26Munokke0T3CBpWy5CiA8zeUUA3aFQcM/cY2qpYbsq8vjAUjo5KF0pQq8FqmBYMu85dxeGKa4cBCqTGcUZhWzLO0w3pn8IElgASASklL9oApIeGCw2cEJPW3nSPYPaCiC6SRW6Ri8asdFJV0AS1BkqQTfqUqDKvVL686wYvYaClI6oAJUlQY3apoCWFcYNg1MZZdjSFmWCJyBMDoJKGUwvEOl2LVYtEtp2FLlrSnq5hvm6khaACbpVnUUBxjXWTo2iWUkIJuBkXpi1XQQxuhQIFKR22SZd5AmXApJC0usiu8kHs19qkS2SkYmVY7OZgRcWCZhl9tJN4PW7i1MYUrZlnmKKUhQIJZ1A3gFFDhsrwauo1jYS5MhRKRcVeX1xAUuqgyr4pQ0GHxiNexUBCSlCGDdWUhikKwZWKncCusRuiKKZnZPRNBx5UWGfTDGHyejMsuzFqFlpLHi2HKD1dHmqmbLS88TihRoUk3w4Z0TAlSk0oQQ+AIiPRtRBQlckC4pI3go0IVLu7gWgBSUkutfvg2yUiD92JeVTwUIYvorLdq8nDxo7LsRCZ5mgSgFISCAACFgqcppRJSW1pEds6MImT1LKwEqShwm7fvIU4IUUkpF0tukGggbMOqM/+6qMr3iIjX0STkVeUaIbImJkzJCDKukTQhRUsFIXeKQU3GpebHKBz0ZU8sCYi7LXeSU3kKQFApWlPao91Qcs4IIaJbJqigmdFA1L3gDESeipP1hzDe6NpsbZplSyhapZZSykpLC6TeAY9liTSuUGmzp1T4j4wu0g6I87mdEzqfD9IGn9FiASH17L8xHpf7OjUeIhHZoOUBzkHRHlp6NK1P3TEFs2ApCCt3bEMX+c49Qn7Koze70gOfs8NUU+aQnqyQfTTPKzZCz0aFJSQX0i5Nh6uZMlH2SQORqk+DQFabPdVwi9TvgqcaG22UzKGCvWBkxa2eR1iCjPERVhFWhkKSBUKJUyaQoJD1vZyHTeDkqdVP5iViuAooDuhLspKq65cK9+EbtNjSAGy5fCAUSRe8T8+MUTyfBpWIwVv2XapswolkolsN4BuYcbxPJoU3oSJcmYbilruKN5WoBNBlhxPGPRUSwIS0pUCkkbwI7i4incnoJnl2wl2mYBKlplqKRS/iQMgXYt6co0Wydj2u+RNlS0pIDFF0VfNi5oTBtn6IolrStNoulLEFk4hn9rPMcY08ickqACkk6Ag6ceMBTYmHBOvfZ58jYqzVhXjrWDbDsiYFAbrKIz4xayU7ieQ9BDw4LjHKOu/dHUwr2ysDnbGVhfBIUCyXJaoBIGDkHnhjBEjYXZdSUu7ZZpoz418jg8WNvUyr1wrYopQNvBNCSMX9dY4bMJhS9UpKVJrmEglTgsRUlvhHE9WVtHaeNaoBtGygndLKUaNiC9Kg/NYdI2Woy7xug1YsSHcjClOBMTTrw6uaQQcwQBUEkUyo/hFslQUHQyt5JIJJarmgBN4h6Rqk2oRkvJnSW8ovwVVl2IbrqVW99UggPdGdaHGnKGT+jhArPX9yXppdPHLMxfFN5wKEaEv6UiazoFK4vjjjhXP4RWpsscEZGXsa8oXlqS7dgimVNwYsM/aVBKujiUoUoTJiqEsVOKG/TjRo06J6VYKcVHhCIBx74DmwKKMFM2Myt4lyB5FSPyoT4xLZrAEF3JoR/aLGYjDgSPFKD6pmQ0iOrh92NJnMy+3JaHTrKQkkGgF56M3llD5di0WcSHJCg+eGABcd0Tyt+WxpcILtVmIpxAJaGld6WUpKwoG4SXBSRukgqS1Gen6RzZ7Qk4tnThU4KSRydZAAd9ubPzwL+ERiSCAQTjhdIOLZ4Nn8iOz1u6Xcy7oNXJBFFGlKvBqCnqyQ90uWAcg4lLAVeuWfGHp6KVicbuLXiwFFmdILKchwmgPiaClccorv8ACl4dZNSw9pch3oatVz80jSrQlrrBhWnfphnEcizoL0yrvKPv1ELsxnFFJJshDOJi6Xaqkly7vReOWETTNhBjQEppgHbFOPA+Ri7FjR9XzV8Y6JQSQ2Boak1xGP8AUO8Qdga0Zj/CA9Ujy+EDT7GRTTJv0jTzZTE4eP6xDa5Lh/SFZDybphs3q5iJowVuK9U+/wAIorVKJT89/nHqO3NkCdKUg5ihbA4g+Med2yxdWbpL0xZtQfAiCnVFcolXZF3SDpBG1LEArrBgoP35/HxiFaWMXVgsotEhcr2k1T6t7u+L4vkpoyK7UXMKLM2MfVEKHoWz6RmUBiolWj+KU0YIB4uVFvJPnEPSDaa0zUSZZYrA9lKsVEZqDABJemBpqnuzN6bOLCikpBq5ug41yJyjJkg1GzcpW6JlIlguyafygmtcSImklGSQ4FKJo1Q1NY5Mluo0He3DWJpYISeGVPdGdFtsil4YBuSRp8IKkrprWIEgn6v4YLbd5CC2wGckPdTT2U+ggmTZ3BJDs9C4BoSK54Q7Z9mvhIdmSOeAwEK2TFpDIUGrjXUDskEdrHlGzqMjS1i+TH0+JSe0uw6aSmgvDsn+UMuWcfHxh9hlJSaG8pb3iA5ZsKEsAnzyiJU4Ll1UxaoNCaA0erEpBgfaU8y2WlCDdTvMahywwSHId88NI5lVz5OmpUn4VFtabIFC6kMColw+JYlxdyONdeUDGSqSWfEPRveKQzZu0itF6YhIUz4mtAxYYDhx4VSllauPkPgI63SqTjUl7fycrPKFpwfP4D9nLR2WJUrHN2vHHAUaCrMlJTd7QClY7zFKnDnI4HXCALIgoLqZmNXZqtjzDQcgTb4Szo3gS4cAFQapd8K8RGfNSm6NON1jVobbpiEsCbt4gBhXGuRamdOcSplpugAuAwd3ODVOZwiBct19UsO6SQpIAONPC7jHEqMoD2kP2iXIBy5QkU5OgydclXbpbTFjilQ+8x8rQPCGdXB21pLroxdBr/Ssj8SJXlDLDZwt95qPTHnXKN3T5Kg78GPPjbmq8jkWe6wTeKlPWt1gxqORP6YhiZS1H2g5S5AuqbAgOC4KkK5AvlHLda5iVoIulLh8XY3gQGLDtZjTSCZzLKVFlJNGBZTlyXchmLnvMYJXJ3I3wUYKor9/2Mlyw6lHB7raslCa0yIIx1roPKkqQ5D3avi3fxge07b6iZdKFKClEpLhRwTeu1O8FVb+bGLSZawEUffBDFqDuz9Iu6ebb1SteSnqFDvfKGWaZfWcAwokDE+GvrE8uzCoCmING0IChQ4VcRXCSVYB/kn3eUWkxQSAu6VAjQUYhg2rlnyaH6mCxy4E6fK5QewlySlO66jVgqnJy2DsM45MSSC2OI5ioHi3nDbcAoJCnCVFN0hmdQVdBGTEjGhaHyJwQwmM70IcjvJwxiiFt0kWukr8f8IrSAQFAO7YvzERAhQI8AHi0TK7SWwqOSnI/EFDuEZ1XSyUl+xuuT/GRRsaAZQ5Ow5UoPhj85mMT0x2JdN+jO476KHiAf6jGxl9I5a1lKEOoO4CtGcVTVnFBqIVusqLXJIKWIJoalJah+dIqmmuQqnweO2uwaZ4cxD9i2nq5iVZZ8s4tbVZ900ZST6UI8jFQqWyyMlbw94iyErVFM40zQW3or1i1LQsJSreAbUOfEuY5DbF0gKJaU0pSojsaVnXlFXpm4nKC7YpTg3VFwFZS0BIvIZ0qC1EhZLEYAu8HdH1XpZUUgFSjg9cA5fjFfZtrrVKnGYtMwC6R2d2/u3SxIADE3SHD1xEXey5d2Ujk9Aw1wirqOFX8I0Yu9iKA558PjEwli4eLcfhEKEjU+H6wSprmfl85RkLiEADXyEFzk/w1H+VX5TAgSPk/pBlpT/CX9hf5TBZCikLukMahi0SWq0KKCkF71CDgAwBalXar8daNCYRTHUyYoT+45sMk4faRWq3IF4YEpJa7mGul+BJY0NTCs1qRRyXYYORQthWrr4c4babEJgqPj3ViHZNjIWxTeSFEjPRJpV8AaP4xxuohlwv28pv+v2zs9NLHmjb4kvHzf5LebZE9WSwLkEFgCxY1pTHADTKGWKWL2lDrpwrHVy7qE1DEvukqGbB7uFTDJMpwTUtqDz0eOpg19F7OrOdmi/VSiixtVt6lAWoEgJBWAHUSWYsTgGOmMB2XaalFRlqAlhjvVZwFMA7ndamTx2yzwosSFJUGerfykE1AcisWMmSlIFCcl3lF8MS+ZSMDQhIGQjJkg4yTTuLRrhNSi001JfvYBnSVn+ICorAu3b91FTQskkhkqLUdykjJyp1qCEi/iQzO74v3VxzhqtpygsALRvg3cnIYM+ZcAVajY0iG3ySGJq+eZolzycHxiYMalOmxc2SShdEFp3JUuYcEqBppeQs911K+4xDZiUEDNBu96Td90W20ECZK4Kb8X8PyCz4RUDeLkVN1fepKZh/Eoxr6d3kk35MedJQjXgntU5SkFOt2hyusQRrVIPjrEFqt6AC4CVs4BSXvOB2wGYuBU6ZxMlMQ2uxpmJZQBHH3aQ2XpU1/jdMmLqmn/k7HUrlqABUA7sSm8z6cc+ETzLOLiFBw44+OOr00EUuz9mdXMuNfRVSahOQdKnYHIv/ACxdKcJAqySQwvKZqAVQCKNx74x9NPJ61TVcmrqceP09oO+O/wDQVs/Bsd5sswaiju7+ccte1USizgTC6glqKSLwd6B7orXWhYQLKUQCp2apLKTxfln3Q5MpE0BwCQSUlgbwLhSagioOIrWNPU47bcXz8FHS5VGlNOn5JLQudNQzIlksoPeXgXDsAUg1HeawXImXkrvg0LG8kpBaj1OBZ3piMIcmUkAnCtCaA1CgKVDkDz4gMmLE1KghiA4UAQ7uzGtCwJYxjivcuTW5e1qv3+juz51SHJCTdB4GqfApYfajzvpTsTq7cvEJmETEuDcN7tAqqAb4V2mDNWPQtjoBlqQGCnf/AInuIg+YslIUCQCHo2fMHA0jZl9s2ZMfugrPMP8ABky1JmTUWmWUBLLlJEwG6GBJSlQe7R3YgDjFzsvbiF2hKUIngLBSSqWUofFJNaFw39UbGQXPPVnHJhDVqIxUfCKnyuSxKnweX9JrD1VpXoveHfRQ8Q/9UZW2yWBbFBccs/KPT+nmzXlian2DX7KqHzaPP7VLYg9x90Ur2tP5GlyisAeFEEy+glIDgYcsYUXUyiz3DpDJokBF68oOzpwo5UkZUghCWTTSkP2hZQpaVXlC5UAFgeesNmK3GGje6M+aXZGuK7jEEgUp4CJVr3Q7Y88u+B5aCRh7onMssAwz+cRFdoJxE0viAOX6RPb5n8GZ9hf5TESZS37I8IW0Eq6qZQ9hf5TBvkngqwYLlA0SBRw5N3eBSqlSSB3d8DdSqtPMQRLsilhKSEllOHIpQ17vfGvq1JxtGXpXHamV0xKqkVSFBqjDLDKmcT7LWU1HspUaVNGwpq3hBKLC6QHQnBwSoqAZegxcJIfJJiKz2YoJdaUXTmGVxDPVPGMsW5rk1pavtQT1wWKPv7yRixZ1JDDDOmDKwpEaZipaqUOHA+MHrWFgFLkAuWDkXnCrocMx3qVhlqloKhecGrthiasXzeNHTTlfp9yjqI8Ka7karMCm8zi7RmF1iXwYkVZs7r0hSZN6WQycRVbkUcjBjiNdYm6xipgboSEV9pw4ulmo9eIMS2CypWmqXbB2OpcUpW6e6JSWN0vIVKTmm32RIixM9SX7y2Q5A1HrDpsgKxGf6QSlASAKMH1AapyMcXMSzj1P6xUuHwO+UCLsjS1JS5oWfVqedYpZid4NgQR91a2/CpEaRMwcPnnGcnS2LfVU3iko9bP5xpwy99szZo+zgKssoGoZw1Dg2ZDZxDbJLlCUqBUxCjeAFDceg7Tjw0pCkkggg1EFqlAG86AFKO8ciRUtmXBGfZidSpQlumTp2pQcSm3kTEEsLqg+J1GgzAi0XMDrC3F03VO7aJmBwBqHwLYuKj7QkFr7OCfqhgFHdCknQEAngM8XWC3FQCFFV6mbY7pBJdxQkGuGsUyt1JGiPHEiR1Sy7NzHlXnDlyQpJUkMAn2TdutyO8GZqZcWh86U6N8KccUgEgioujCrgZORlHJK2KLoDMq+TWlHTwd6GvZjQ57wWRrlMzaPHJ40+GiOTZErSmgDOCSXqXJITVKi59oa6wdZdmIQ91KU0D3UgOdS2P6wPs6QCzpwNCX4jXGo8TFpg9OeXe/L0irJFLI/5NGOT0X8IgkbPAXfSW1GoNflmglAqpPFxyVX8wV5Q0zSCMcNfeYde3kq/pPfh+IAf1Qzbl3ESUewMJpESTA9d2urRJOSxcAV4QlElJw5MPnSIQDtNiTNlqQWYgilcY8itljKSqWqikkpPMYR7JKUQQ5DfOkYT6QNm3LQmYMJqWP20YeIbwMK47Ra/wBhbp2YMGFFjN2CtRJCFh69k/COxXsvkGsj1q0GqvnhCmpShL7oZqqoIF/alFTdWsOWqZeubLJ8Iits6cFG4lJAIYqUEjAPk+MJONsuToJRbUnBUvuSoxPK2ki6TedsSEq8M2OGcVR2cV1IW6jeUL8xnrTdOFe/gzRDaJM5ICUySpAL9uWB4FQfviKKI5MtD0gAZ0kO5DkYcWNI6doCdInFLMErH4SfQxVWexqukqs6SpyR1k1AAoGBCSu9hn4xZSLOpFkmBdx7i6oSEg7pYsmnDuhkkK2wZZgvZ8tnU4yFX+0DQcPWB+qrEkpwacjoY6WWG8aOfilrJNnZcqYCKbq1XQxAKf4eWodJFQMcYmtGzVLSL67p4irndFRx9c4LlTQUNmMqA4ZedfkzWeypSLuPZxxJDl9cfTx5WrjJo6W6kk0UMmaZMwguH0Y94yP94Mm7OIdQUoh33i7UBbBx+sEixAAFhupdOZHtPxrTWpiSbMCXBJS4AqHbHLQOKitdAwsUmmpLuBq46srJiFJoR8PnhFjZ7YySct0kOKByO4Bs8BWI7bY2lTFO7BwRhu77nKtMB6xBsmzNVlhKqKCgpDly2Nezw74syZlkSXkrhi0uXgtDNDJL9pQAoRjkdDji0RqTu6sdXan9odISEhlEX2xJBKgCS/6RNOAYhw+OrYZY/wB4rQ1giFVoQO/3RXW6WylvwPgqUr/2TYtUSf5jzCT64QJb5DlsStF0Es4JC0esxEMpauxZRtUApMHSkAyrr4uCG1d6gvnAMouAda+NYmlrIds46WXH6kaMGKekrY9NjWGSpQugJN5yCxcEFmBIIBw074bVsodpC1XjvMT2nJok0BJL46prFpLnhaWUMGJoSGcEF2oxwfSC0MRUCh8KhXixHjHMUXCVHQ23Vop5ITaKm8FIZ6kVqkunLHEjXhEVosJQefcfhFuuSKAlqkPQVYvk1WPOowhiiL10haTgCEqYjPB2zpWLoSeN3EWcYzVSA7FPYhJIerDE6mmoZu+LBEwEOoKD0u6VulmDkYlzoThFXMlpVaHSKUcvduklNASN4kpwFa98XCEgAqGB0Dt3JennCye0m0MlpFJimyQBizFsucNEpJBD1IoXzxFNAWMOWReulVVCiTwzAbgYfZwBX3geUFC3Z1TKQFPdwLksA+XuhnWD6wI4Xj7zE8odpPEnuVvepUO6IQoA59/9oagA65AFCruaKzpNsYWizKHtJ30HQj4h4ubQSauoA5BssawwKdwAeZL+sROnYe6o80kWa8kEkYajlCi3tPRm6tQTeuuSGTStW7YwdsI7CPGvDJtL4DZUj+Ilxgp38T8IOtCQC7VPGBrJMvKT3+hr86wVaxUd/uivJ91Fkex2UQo1SMhiYJWwIACR3c4Flvljr7oJmlmxdsQ394QJLLJB+CD7oW0ayZn2F/lMckqfJR5ktEu0VfwZn2F/lMTyR9ioaph4THEiph6o6pzgmw2dJYlyS4YAENxcZ+6DkqAwzCQainarjxgSxzRRLM5p897QfMlUYYN7lD3xzcqe7bRvx0o0itRbQpFxqm6jdD7pN0sPsk+DwXMmpSkE1SogOL0ypvMczhieEAbO2bNC6jdYuFBgcm8/KLxCSkfPePH1hPPA9ryBSUqWohaboQN1jiS94EHQMO/OFZpJQd12Lg3i5BDJBcnAgACC5aS5LDE64U+AjkqQQ7qJJJOmOVMWFIlE2fZHAHyqxx8/WK9Oz1i1LX7CkMQ2bJq/NPnFs4GOMcMxOo8YarEAEySfZPfTT57o5tENdVo/kOt9ZQgxVpRqIHtkxKkcik914BX4SYj5J2KWVKuun6pUn7pKfQRLLTDVdtWpunxSl/xXokv0jq4pXFP8HNmqk0G2JAbAO/aPEfB4LmUBPAk0Y9k4VxoIrJduKeI0pFzLWFBJGDfPvjHmxtS2+TXhnFxpFXY5xXdet29hj2SAa5urGLG03noml1714UIq106ir+MBSrIJJvLWGNAwLnhi5pkBFkiYCkEEEGrjCtacIqLrQCixC6m+EqUKKUAHf2lBhQkNBMiWRmCQG4076ZUhLlIKbqqij1xZmw4geEP64QtJchcmwe3bMK1y1hTKlqJ0BBZweFPMxMbMXybLPyIaIDtPhXn+kc/b1ZJ+fKHQtBa6LSdXSfzJ9FD+qIp9FYCvB4DnW4kMVJScQ5SKjeGJwcDuh8+3HqitFaXmfLE5GrekOueBXwELUVJwwr+kRISQQSIoD0oXkkd9fQCIl9JJpwuDu+Ji/wCmyMo+pxo0ayHjkZn/ABuZmofdHwhQPpMn4J9XD8kOxdqSJs0iU5ISSaKFHCfai6nKqKDvDxj/AKOpIvzlApLJQmh1JV7vIxspyHPwDxhy8TNkPtOy5x1YcAPfEtoUb1C1PnAQ2XLAyV30EcnyyVFuGcLYR0tZftP4/CJtoH+BM+wv8qoilSWxMSzmUlSTgoEFtCGPrEsjK5JrD1zBHJqZCO3NCftTUo9CmOyhZ1h0qSsaiapQ8lkRs9ePwzL6Mh4ngZeEXBtqbt4EM2ZburFLN/ZkAlQlgCpJANNSSDSFsvadmnBRkGUsIIBKUhgTUVavdFOSan4LYQcfIp+2OsYpCkNkZshBf75L9xGHF7Oz7XCk7wANaJvTKZbyU1MNTNAjpnRVY9Ex2kMkrP8A9ax6pEN/bzlLX+AeqxEXWx0zohKOT1rW243NQH5XiMSV6IH9RP8AsEMt1suS1KAe6Hb58Yz0zpYvICNGLDkyK4oqyZoY3Umafq1/XSOSVf8AMekNXZiUqBmFiGLADGntXmjKq6VzTkgdx95i42DtAzUEqLqBY5UxHv8ACGydPkgtmLDPCb1RFbZrTDzUnA5K6wfhnDwhqFKOCVnkhf8Axg8Trs06LAPendPkpP3Yxu1un1plTVyxKlC4opc3y4yPaGIY98TFmlGOqXYGTDFvZs04lzDhLX33R+YiD7DNmJSypdBhvo9xMedfvtbphZKpKAO0rq91L6veJVokOTycgTafTe1EBKJy0hOK7qEzFnU3RdQNEjDNSsYaeSU1ToEYQg7VnpVpsk2YolUwhBYhAUlgWbEySdTjE1msy0A77v8AXK5hwajqAA4ACMB0D6TzlTlSp8yYsTA6FLJLKDukE4BSXpqkaxvusih2i6NPknZX1/BIH5iqGKl6rX+AflSIiK4xe3dqWyVOKE3FINUm6oFuKlEpce7CJVhbo23UpzvHmtfxjnUo+qk8w/rHmc3pDPSkqmTkIZIWAlKLy0nNJUwUoMXSNGaohu1ekhVLCk2oocMUsS2BCg26UEEaUUOUHRi7o9SSoDAAcg0dM/WMB0A6VGYlMicXVXqlkg3wKlJ3ib6Rg9SOIMbZWoD8IFUMnZQbYs5lLcdhWGg1EBBemen6Ro584KTdUkEHIk92XvhkqyIAfq0eHxjow6pKNSXJhydI3K4vgzxB19PhCjR7v1EeH/WFDfVL/wAifSP5Mz0FsapMqapYIKl4FsEimHFR8IuEbVQol3elHOD4s7DB4GWkpSEip7+eXGKw7LtDEJmlIZg193ZnLsO4aYxx37nbOmnqqRqpNpSASkFuANfjHVbSAYPU5Gh8IyH7rqU1+atTNQsXAZ7xJcktjTEwV/gaQU3CEXcGCTkwqxNOcGkTZsttobXuqAvMHL1rRJPhUeEMG10osfXTVMksSS5a8pLCjk4tAP8Ag947yycQwJFCKigGIhnSecmVY1Jcj6rKILgKmABRf6ucHgDb7ldN25YgOuUDMvFTNKbshLuZiUlgCKvFdtP6SShhKlXUhSklyCd0i8MCMFAgxlFW6+6mBUkEqlqJN+qEbt1lA1UVBLU4PDLXLUqyoVddRXMVMJABS90JwZkm6TUe57dV5KXN+CXbvSKeubMSuYSApQ/lYFhQvRq95ja/RBaiZdpBJO/KNeImD3Rh9rSJLFW8FqAZlg1wZSCl0s2N6vlGu+iJTC0jjJ/9sSX2khe56b1kD2ieQaE4ZXfeIQVENpy+fWKUXksu1nUnz+EGdbFUlfE9xaD0mghiDp7KSU6gjxDRjEbJnVHVq72HqY1VrSCMRQ5wMlKRgo9wb3xfhzyxXRRmwxy1ZRDYE7O6Oah7os9j2dUkqvLSQoYJvGowy4mD1JvIo5Y+PrAk60oQFFapaAlr19bM7M7qpiMdRrDz6meRasWHTwg7QZaV0ChW6b3MVCh90nvaM50t2YkzEzmUbwCTcANQ5SeV1w/8o1i8Nt6tExakm5KLKa7ee8ElkOKB3JUQWqAaEv8A2UTZKkoP2C2lUU8B3GMqtcl754MFMldYwlocAdnrZaWfE3SQpzTjxMDL2RMQp1JWA+ScsCygDUOD3K4Re7S2KFIUolXWGjpuggqZLlxVm4lnABpENitMyWhar27LXMlEuGBSq6m8KsC4qAWAyAc2lTRSTdnXAhZWrrJanJ3qgXTeSSGvAEFtQdI9R2ZbBOlhQIOrHAsD3YgtoRGcsXSKXMAvICg5F5LHCrscQRUEHWL/AGFMlFREoioBu1BGhumop7oDHjwEzLQhJZSgCztV2qMuRgHbVgVPkL6mk1IJlqUjA0Lb4zZnyLHKLy1SFNuvxZxEI2evQ95/WFRY6o8W/cTaE1V5chTmpK5ktJL1q63i+HQG0zLt9NlcBKd5cx2SGH/xkpO7R2j1K0WFwDg1NYhTISDiacO/WHtsp0SPN0fRitwoz5ctSSCOplKcEYbxKS4MejWGWSgXlXlAAKVdCbxapCQSz4s8ErlpFbrvrTyIh0mYHAuj55RKsKpdgS02Zqu2rRBKXL/zH1FT3FnEXUyUFOkgMQ3j8nwjK2+WUrYnUEBJJegBzYEg1GsWKIGy4lS0EAhQY8B7w8KKUqVzhQ2qF2IJimHOGID5esOWCTn3Q6XZ/kkehjCaB2CfhDQoaCJ5spgAKdw94aHS1kfq3uaCQ7ITwbuiu6RbDTaUoQsrABJ3M6XWJumlTpnF1IBIctDLQgOH0iEaMrL+jyyAuQSeK1f7SILldB7IhlCSk1cVVzfeUR5RepQnQnvb0ia0pF0ZQbYuq+CmT0bsw/8ABJ1qlJ/2xaWGwoQncShIzuAD+8NTBNnTQ64wGFUCW3aaZRAV7Ts5YUbPWvrFbM6VyaupFCR2gS/JJ9Yb02DS5ZuJWXV2lKS3Zfs4uHHB88IyCJshv4llmPmULvB8yAVA4xZFCyk0aK1dNEv/AA1SxTHq5hOmjecVVv6WTykqROUpiAQJSBi7EHMOwwxUNYr7ZPsSUOmQq+43V3khqubzmsGbPTYb15CVqKk3SgS5q0sWoUgF6gGhFQ8NSQlt+S76A7UnWgTkziVFJQU3gAwN4EMBwSe+NSpBD4AAaDF7utMhURU9GJ7zAlNnXLTcLq6pUtBO6zFSUlWFCUjSsWu0UOlYoHLYVqUKx8YSRbjVtJj1KXkZQ5rD+GXfXhEB6OBar56svfBG8sb5CixfcN4Eulu0YvEJwFW0AbhD1WcYsXpUUPiKmF5Q+yfgAVsx0qSUjfF1Rcl924km8HLbvhDdi7MMmWhK8WVTRi4HHtGvOItuTZyLvVl71ACFrLgpxZSUpTvCpz5uDZSxNlJUyheGYuqwKTQ4VqO6GbaiJw5cAE6yITNUCQnQBOu9lQ4mtPKM30g2UBKnlB7akzLuV4XEk1NHZz5vGj2zYJkxaFy0lQKA+GLkjE6Hyhll2LMVRVwE/wA6SfAPoYdNCMzMtKkTBLlo6xC5d5ioM4B6wISHSgup2YVfGggNG1glaLgLy1FSVHtMCDdZ90Zd2TkHbnoabyCFoTccpIfPGjAHP5xNmdFJSldZeCVlO8Uiii4csSfqgMXo4htkIWktlJBFQoAjkQ48orzKLkaRZWOQlEtKEdlKQByAYRHaaHE1+cYUeyKRJLKBBY+vIxAkpGRPMt6RJZ1G87lm+Xji1EEsnvAJ/SCQcSFIplVtIHvQRKmKOL+A+PugdUphUgcSWgpgDZanAJFYr9qWVSgWupBYlRoXHHiw84adtSEDenyh/Wl/AF4Bn9MrIP8Ayv8AZSs+d1odJ/AHRNKSkgG8Q9WAEKKU9L7JpMPd8Vx2Gp/Alr5JP2QvhnE8qx6tAaFv9Y+HuEGSioCg+PmaxhNJLOAfAmmoA+MOlFOYA5V9UiHGUVHhCmSkjtKCRxYepgWEnQARRmiC0o3u74wxe3LOgMZ8of1o9AYBtPS2yA//ADg/ZCj6JMGmR0G3YlnoZCcooJnTWyAteWv7KfiRA1o+kaRQJlTVtkSkD8xh6YuyL+7BtlkMPGMYv6TGYJs7aXphbyRAk/6T595ky5IywWcm+sImsmDaKNvtHZ4mhIKbzHDuMNldHkAA9TLPEofzMeer+kW1H20Jp7MtNOO878oGn9Mraf8A+hYB0CUP91Ipj4QyhIVziepCwt2UJHEJQPQPDihSe0u6OJb4CPHJ+2LQvtT5qua1nyeAzJKqnz/WGUPyD1F8Hs8zbNnlnftEp+MxPo8DT+mFioDaEliDupWrDkkx5J1GkNcDtKAOjv5Q3ppivKz1iZ9INjAouafspUPzEQHaPpSksQmRMUNVKCfQqaPM0WlAOJPIH3xJKnIUWq55AeUHRC+oz0JX0oFt2zoHNZPogQBO+ky1UIlygkFL3UrJZ8nU2HCKbZtilsXvaewkfeWsekNttkCWYDjvoVV69k0HOJovgO0j2VaAVuGN5iPMH0T8iH3FAbygkcSwjxibteeoAGfMYUYrUzCgoDAy1vib3ifWIsf5C8iPZpm07PL7VqkDhfQ/rAc/pxYUButv/YStXuux5KmWTgD4RyYkDtKSn7SgPWG9NC7s9KX9KNnB3ZU0gfYT5XjANr+lQE7lmfS+se5PvjzidtOQnGajudXo8CzOkshOBWrklvzEQdIg3kegT/pLtB7MuUnuUr/c3lAM/pxbF/8Aku/ZQgebPGGm9LE+zKUTxUB6CIJnSuZ7KEDxPvhvahdpGxn7ctC+1Omn+tTeALQMsKVi55ufWMirpHPPttyAEQK2hMV2lqPeYbdCtNmzC7uJA5logXaUfXT4v6Rj7+tYmlzKcoHqE1NN/iEr63kYUZq/xhRPUZNEe3pMZrb+0ZqOzMmJxwUoehhQow4+5ufYx1o2tOUd6dNNc1qPvhqS+NecKFF5mb5HQgKK+dIUKARnF+1zMQojkKGFZK8Sq7KY5ChiEkhA0EGTEi6C1XNc8TChQgy7AxjohQoZAJFYHmPQxnQd48z6mOQoZCyJDjFhYhvj5yMKFEAW8sxPZg6g+ojsKIMOUkXjTMxWbbnKSndUU8iR6QoUMgmIm26YpbKmLI4qJ9TDAIUKK2AWkI4woUQjHjCHfPpChRAHUxIIUKIQ6IfLOMKFBASGFChQBz//2Q=="/>
          <p:cNvSpPr>
            <a:spLocks noChangeAspect="1" noChangeArrowheads="1"/>
          </p:cNvSpPr>
          <p:nvPr/>
        </p:nvSpPr>
        <p:spPr bwMode="auto">
          <a:xfrm>
            <a:off x="4111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" descr="L:\DCIM\107_PANA\P107033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7800" y="1191427"/>
            <a:ext cx="3205298" cy="47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L:\DCIM\107_PANA\P1070348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111" y="2133600"/>
            <a:ext cx="332457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2"/>
          <p:cNvSpPr txBox="1">
            <a:spLocks/>
          </p:cNvSpPr>
          <p:nvPr/>
        </p:nvSpPr>
        <p:spPr bwMode="auto">
          <a:xfrm>
            <a:off x="2438400" y="5943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dirty="0" smtClean="0">
                <a:cs typeface="Arial" pitchFamily="34" charset="0"/>
              </a:rPr>
              <a:t>Current Neighborhood Planning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4724400" cy="762000"/>
          </a:xfrm>
        </p:spPr>
        <p:txBody>
          <a:bodyPr/>
          <a:lstStyle/>
          <a:p>
            <a:pPr marL="463550" indent="-463550" eaLnBrk="1" hangingPunct="1"/>
            <a:r>
              <a:rPr lang="en-US" sz="4800" cap="none" dirty="0" smtClean="0">
                <a:solidFill>
                  <a:srgbClr val="FFC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1996 - 1999</a:t>
            </a:r>
          </a:p>
        </p:txBody>
      </p:sp>
      <p:pic>
        <p:nvPicPr>
          <p:cNvPr id="10242" name="Picture 6" descr="Chief - 1 in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http://seattletimes.nwsource.com/ABPub/2008/06/17/200800296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79964"/>
            <a:ext cx="3276600" cy="544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990600" y="1667976"/>
            <a:ext cx="347450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Growth Management Act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Vision 2020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Countywide Planning Policies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Toward a Sustainable Seattle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Urban Centers &amp; Villages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Neighborhood Plans</a:t>
            </a:r>
            <a:endParaRPr lang="en-US" sz="16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2438400" y="5943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dirty="0" smtClean="0">
                <a:cs typeface="Arial" pitchFamily="34" charset="0"/>
              </a:rPr>
              <a:t>Current Neighborhood Planning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62000" y="83820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Neighborhood Planning </a:t>
            </a:r>
            <a:endParaRPr lang="en-US" sz="24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7696200" cy="762000"/>
          </a:xfrm>
        </p:spPr>
        <p:txBody>
          <a:bodyPr/>
          <a:lstStyle/>
          <a:p>
            <a:pPr marL="463550" indent="-463550" eaLnBrk="1" hangingPunct="1"/>
            <a:r>
              <a:rPr lang="en-US" sz="4800" cap="none" dirty="0" smtClean="0">
                <a:solidFill>
                  <a:srgbClr val="FFC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Station Area Plans </a:t>
            </a:r>
            <a:r>
              <a:rPr lang="en-US" sz="2800" cap="none" dirty="0" smtClean="0">
                <a:solidFill>
                  <a:srgbClr val="FFC000"/>
                </a:solidFill>
                <a:latin typeface="Arial" pitchFamily="34" charset="0"/>
                <a:ea typeface="ＭＳ Ｐゴシック" pitchFamily="-84" charset="-128"/>
                <a:cs typeface="Arial" pitchFamily="34" charset="0"/>
              </a:rPr>
              <a:t>1998-2000</a:t>
            </a:r>
          </a:p>
        </p:txBody>
      </p:sp>
      <p:pic>
        <p:nvPicPr>
          <p:cNvPr id="10242" name="Picture 6" descr="Chief - 1 in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14400" y="762000"/>
            <a:ext cx="586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Light rail stations in SE Seattle</a:t>
            </a:r>
            <a:endParaRPr lang="en-US" sz="24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6" t="4940" r="1257" b="1671"/>
          <a:stretch/>
        </p:blipFill>
        <p:spPr>
          <a:xfrm>
            <a:off x="1461936" y="3612515"/>
            <a:ext cx="3186264" cy="210157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2438400" y="5943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dirty="0" smtClean="0">
                <a:cs typeface="Arial" pitchFamily="34" charset="0"/>
              </a:rPr>
              <a:t>Current Neighborhood Planning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502" y="1447800"/>
            <a:ext cx="3169698" cy="201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256645" cy="42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5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305800" cy="762000"/>
          </a:xfrm>
        </p:spPr>
        <p:txBody>
          <a:bodyPr/>
          <a:lstStyle/>
          <a:p>
            <a:pPr marL="463550" indent="-463550" eaLnBrk="1" hangingPunct="1"/>
            <a:r>
              <a:rPr lang="en-US" sz="4800" cap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84" charset="-128"/>
                <a:cs typeface="Arial" pitchFamily="34" charset="0"/>
              </a:rPr>
              <a:t>2008 - 2010</a:t>
            </a:r>
            <a:endParaRPr lang="en-US" sz="4800" cap="none" dirty="0" smtClean="0">
              <a:solidFill>
                <a:srgbClr val="FFC000"/>
              </a:solidFill>
              <a:latin typeface="Arial" pitchFamily="34" charset="0"/>
              <a:ea typeface="ＭＳ Ｐゴシック" pitchFamily="-84" charset="-128"/>
              <a:cs typeface="Arial" pitchFamily="34" charset="0"/>
            </a:endParaRPr>
          </a:p>
        </p:txBody>
      </p:sp>
      <p:pic>
        <p:nvPicPr>
          <p:cNvPr id="10242" name="Picture 6" descr="Chief - 1 in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2438400" y="5943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dirty="0" smtClean="0">
                <a:cs typeface="Arial" pitchFamily="34" charset="0"/>
              </a:rPr>
              <a:t>Current Neighborhood Planning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14400" y="1447800"/>
            <a:ext cx="77724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dirty="0">
                <a:solidFill>
                  <a:srgbClr val="FFC000"/>
                </a:solidFill>
                <a:ea typeface="+mn-ea"/>
                <a:cs typeface="Arial" pitchFamily="34" charset="0"/>
              </a:rPr>
              <a:t>City D</a:t>
            </a:r>
            <a:r>
              <a:rPr lang="en-US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irection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City legislation on objectives and means.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Neighborhood Planning Advisory Committee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C000"/>
                </a:solidFill>
                <a:ea typeface="+mn-ea"/>
                <a:cs typeface="Arial" pitchFamily="34" charset="0"/>
              </a:rPr>
              <a:t>Defining Objectives 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>
                <a:solidFill>
                  <a:srgbClr val="FFC000"/>
                </a:solidFill>
                <a:ea typeface="+mn-ea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mpacts &amp; opportunities from new light rail (TOD &amp; Gentrification)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Inclusivity</a:t>
            </a:r>
            <a:endParaRPr lang="en-US" sz="1600" dirty="0">
              <a:solidFill>
                <a:srgbClr val="FFC000"/>
              </a:solidFill>
              <a:ea typeface="+mn-ea"/>
              <a:cs typeface="Arial" pitchFamily="34" charset="0"/>
            </a:endParaRPr>
          </a:p>
          <a:p>
            <a:pPr lvl="0">
              <a:spcBef>
                <a:spcPct val="50000"/>
              </a:spcBef>
              <a:defRPr/>
            </a:pPr>
            <a:r>
              <a:rPr lang="en-US" dirty="0">
                <a:solidFill>
                  <a:srgbClr val="FFC000"/>
                </a:solidFill>
                <a:ea typeface="+mn-ea"/>
                <a:cs typeface="Arial" pitchFamily="34" charset="0"/>
              </a:rPr>
              <a:t>Public engagement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City facilitated 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Public Outreach and Engagement Liaisons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C000"/>
                </a:solidFill>
                <a:ea typeface="+mn-ea"/>
                <a:cs typeface="Arial" pitchFamily="34" charset="0"/>
              </a:rPr>
              <a:t>Approval/adoption</a:t>
            </a:r>
          </a:p>
          <a:p>
            <a:pPr marL="742950" lvl="1" indent="-28575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Plans  “recognized by resolution” and policies adopted </a:t>
            </a:r>
            <a:endParaRPr lang="en-US" sz="1600" dirty="0">
              <a:solidFill>
                <a:srgbClr val="FFC000"/>
              </a:solidFill>
              <a:ea typeface="+mn-ea"/>
              <a:cs typeface="Arial" pitchFamily="34" charset="0"/>
            </a:endParaRPr>
          </a:p>
          <a:p>
            <a:pPr lvl="0">
              <a:spcBef>
                <a:spcPct val="50000"/>
              </a:spcBef>
              <a:defRPr/>
            </a:pPr>
            <a:r>
              <a:rPr lang="en-US" dirty="0">
                <a:solidFill>
                  <a:srgbClr val="FFC000"/>
                </a:solidFill>
                <a:ea typeface="+mn-ea"/>
                <a:cs typeface="Arial" pitchFamily="34" charset="0"/>
              </a:rPr>
              <a:t>Implementation</a:t>
            </a:r>
          </a:p>
          <a:p>
            <a:pPr marL="742950" lvl="1" indent="-28575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Zoning legislation adopted</a:t>
            </a:r>
            <a:endParaRPr lang="en-US" sz="16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914400" y="7620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Neighborhood Plan Updates</a:t>
            </a:r>
            <a:endParaRPr lang="en-US" sz="24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7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4"/>
          <p:cNvSpPr txBox="1">
            <a:spLocks noChangeArrowheads="1"/>
          </p:cNvSpPr>
          <p:nvPr/>
        </p:nvSpPr>
        <p:spPr bwMode="auto">
          <a:xfrm>
            <a:off x="1049572" y="762000"/>
            <a:ext cx="44368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C000"/>
                </a:solidFill>
                <a:ea typeface="+mj-ea"/>
                <a:cs typeface="Arial" pitchFamily="34" charset="0"/>
              </a:rPr>
              <a:t>Race &amp; Social Justice Initiative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C000"/>
                </a:solidFill>
                <a:ea typeface="+mj-ea"/>
                <a:cs typeface="Arial" pitchFamily="34" charset="0"/>
              </a:rPr>
              <a:t>Public </a:t>
            </a:r>
            <a:r>
              <a:rPr lang="en-US" sz="2400" dirty="0">
                <a:solidFill>
                  <a:srgbClr val="FFC000"/>
                </a:solidFill>
                <a:ea typeface="+mj-ea"/>
                <a:cs typeface="Arial" pitchFamily="34" charset="0"/>
              </a:rPr>
              <a:t>Outreach </a:t>
            </a:r>
            <a:r>
              <a:rPr lang="en-US" sz="2400" dirty="0" smtClean="0">
                <a:solidFill>
                  <a:srgbClr val="FFC000"/>
                </a:solidFill>
                <a:ea typeface="+mj-ea"/>
                <a:cs typeface="Arial" pitchFamily="34" charset="0"/>
              </a:rPr>
              <a:t>&amp; Engagement </a:t>
            </a:r>
            <a:r>
              <a:rPr lang="en-US" sz="2400" dirty="0">
                <a:solidFill>
                  <a:srgbClr val="FFC000"/>
                </a:solidFill>
                <a:ea typeface="+mj-ea"/>
                <a:cs typeface="Arial" pitchFamily="34" charset="0"/>
              </a:rPr>
              <a:t>Liaisons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463550" indent="-463550">
              <a:defRPr/>
            </a:pP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RSJI &amp; POELs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pic>
        <p:nvPicPr>
          <p:cNvPr id="12293" name="Picture 4" descr="Chief - 1 in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K:\CityPhotos\City of Seattle -- Outreach, Public Events\NEIGHBORHOOD PLANNING\a.  Round 2 -- RB BBH\Rainier Beach\IMAG146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2514600"/>
            <a:ext cx="4191000" cy="29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791200" y="990600"/>
            <a:ext cx="2498545" cy="1576868"/>
            <a:chOff x="659296" y="2438400"/>
            <a:chExt cx="3303104" cy="2097277"/>
          </a:xfrm>
        </p:grpSpPr>
        <p:pic>
          <p:nvPicPr>
            <p:cNvPr id="1027" name="Picture 3" descr="K:\CityPhotos\City of Seattle -- Outreach, Public Events\NEIGHBORHOOD PLANNING\a.  Round 2 -- RB BBH\Rainier Beach\mtg photos\African American Phase II RB Workshop PHotos\African American Workshop Phase II RB 08122011 3a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96" y="2438400"/>
              <a:ext cx="3303104" cy="1975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85796" y="4044455"/>
              <a:ext cx="2772917" cy="491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African American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91200" y="4343400"/>
            <a:ext cx="2574898" cy="1438123"/>
            <a:chOff x="4343400" y="3825318"/>
            <a:chExt cx="2514600" cy="1503830"/>
          </a:xfrm>
        </p:grpSpPr>
        <p:pic>
          <p:nvPicPr>
            <p:cNvPr id="1028" name="Picture 4" descr="K:\CityPhotos\City of Seattle -- Outreach, Public Events\NEIGHBORHOOD PLANNING\a.  Round 2 -- RB BBH\Rainier Beach\mtg photos\Laos NPU 2011 Workshop Photos\IMAG1535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825318"/>
              <a:ext cx="2514600" cy="1503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365266" y="4930730"/>
              <a:ext cx="892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Lao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15000" y="2667000"/>
            <a:ext cx="2566284" cy="1419587"/>
            <a:chOff x="1319916" y="4297674"/>
            <a:chExt cx="2642484" cy="1571987"/>
          </a:xfrm>
        </p:grpSpPr>
        <p:pic>
          <p:nvPicPr>
            <p:cNvPr id="1029" name="Picture 5" descr="K:\CityPhotos\City of Seattle -- Outreach, Public Events\NEIGHBORHOOD PLANNING\a.  Round 2 -- RB BBH\Rainier Beach\mtg photos\Lationo Workshop Phase II Rainier Beach\Hispanic Phase II Workshop RB 07172011 9b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831" y="4297674"/>
              <a:ext cx="2628569" cy="1571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319916" y="5500329"/>
              <a:ext cx="1804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Hispanic</a:t>
              </a:r>
              <a:endParaRPr lang="en-US" dirty="0"/>
            </a:p>
          </p:txBody>
        </p:sp>
      </p:grpSp>
      <p:sp>
        <p:nvSpPr>
          <p:cNvPr id="19" name="Subtitle 2"/>
          <p:cNvSpPr txBox="1">
            <a:spLocks/>
          </p:cNvSpPr>
          <p:nvPr/>
        </p:nvSpPr>
        <p:spPr bwMode="auto">
          <a:xfrm>
            <a:off x="2438400" y="5943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dirty="0" smtClean="0">
                <a:cs typeface="Arial" pitchFamily="34" charset="0"/>
              </a:rPr>
              <a:t>Current Neighborhood Planning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hief - 1 i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463550" indent="-463550">
              <a:defRPr/>
            </a:pPr>
            <a:r>
              <a:rPr 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2010 - Present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6157555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APA Atlanta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066800" y="7620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3550" indent="-463550">
              <a:defRPr/>
            </a:pPr>
            <a:r>
              <a:rPr lang="en-US" sz="2400" dirty="0">
                <a:solidFill>
                  <a:srgbClr val="FFC000"/>
                </a:solidFill>
                <a:cs typeface="Arial" pitchFamily="34" charset="0"/>
              </a:rPr>
              <a:t>Community Development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524000" y="1295400"/>
            <a:ext cx="7772400" cy="45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dirty="0">
                <a:solidFill>
                  <a:srgbClr val="FFC000"/>
                </a:solidFill>
                <a:ea typeface="+mn-ea"/>
                <a:cs typeface="Arial" pitchFamily="34" charset="0"/>
              </a:rPr>
              <a:t>City D</a:t>
            </a:r>
            <a:r>
              <a:rPr lang="en-US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irection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City budget legislation provides overall direction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C000"/>
                </a:solidFill>
                <a:ea typeface="+mn-ea"/>
                <a:cs typeface="Arial" pitchFamily="34" charset="0"/>
              </a:rPr>
              <a:t>Defining Objectives 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Community Development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Health &amp; Equity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Inclusive engagement</a:t>
            </a:r>
            <a:endParaRPr lang="en-US" sz="1600" dirty="0">
              <a:solidFill>
                <a:srgbClr val="FFC000"/>
              </a:solidFill>
              <a:ea typeface="+mn-ea"/>
              <a:cs typeface="Arial" pitchFamily="34" charset="0"/>
            </a:endParaRPr>
          </a:p>
          <a:p>
            <a:pPr lvl="0">
              <a:spcBef>
                <a:spcPct val="50000"/>
              </a:spcBef>
              <a:defRPr/>
            </a:pPr>
            <a:r>
              <a:rPr lang="en-US" dirty="0">
                <a:solidFill>
                  <a:srgbClr val="FFC000"/>
                </a:solidFill>
                <a:ea typeface="+mn-ea"/>
                <a:cs typeface="Arial" pitchFamily="34" charset="0"/>
              </a:rPr>
              <a:t>Public engagement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City facilitated </a:t>
            </a:r>
          </a:p>
          <a:p>
            <a:pPr marL="800100" lvl="1" indent="-34290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Public Outreach and Engagement Liaisons.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C000"/>
                </a:solidFill>
                <a:ea typeface="+mn-ea"/>
                <a:cs typeface="Arial" pitchFamily="34" charset="0"/>
              </a:rPr>
              <a:t>Approval/adoption</a:t>
            </a:r>
          </a:p>
          <a:p>
            <a:pPr marL="742950" lvl="1" indent="-28575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Plans  “recognized by resolution” and policies adopted .</a:t>
            </a:r>
            <a:endParaRPr lang="en-US" sz="1600" dirty="0">
              <a:solidFill>
                <a:srgbClr val="FFC000"/>
              </a:solidFill>
              <a:ea typeface="+mn-ea"/>
              <a:cs typeface="Arial" pitchFamily="34" charset="0"/>
            </a:endParaRPr>
          </a:p>
          <a:p>
            <a:pPr lvl="0">
              <a:spcBef>
                <a:spcPct val="50000"/>
              </a:spcBef>
              <a:defRPr/>
            </a:pPr>
            <a:r>
              <a:rPr lang="en-US" dirty="0">
                <a:solidFill>
                  <a:srgbClr val="FFC000"/>
                </a:solidFill>
                <a:ea typeface="+mn-ea"/>
                <a:cs typeface="Arial" pitchFamily="34" charset="0"/>
              </a:rPr>
              <a:t>Implementation</a:t>
            </a:r>
          </a:p>
          <a:p>
            <a:pPr marL="742950" lvl="1" indent="-28575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Zoning legislation adopted</a:t>
            </a:r>
          </a:p>
          <a:p>
            <a:pPr marL="742950" lvl="1" indent="-285750">
              <a:spcBef>
                <a:spcPts val="300"/>
              </a:spcBef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Grants</a:t>
            </a:r>
            <a:endParaRPr lang="en-US" sz="16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 bwMode="auto">
          <a:xfrm>
            <a:off x="2438400" y="5943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dirty="0" smtClean="0">
                <a:cs typeface="Arial" pitchFamily="34" charset="0"/>
              </a:rPr>
              <a:t>Current Neighborhood Planning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hief - 1 in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463550" indent="-463550">
              <a:defRPr/>
            </a:pPr>
            <a:r>
              <a:rPr lang="en-US" sz="4800" dirty="0" smtClean="0">
                <a:solidFill>
                  <a:srgbClr val="FFC000"/>
                </a:solidFill>
                <a:ea typeface="+mj-ea"/>
                <a:cs typeface="Arial" pitchFamily="34" charset="0"/>
              </a:rPr>
              <a:t>Community Development</a:t>
            </a:r>
            <a:endParaRPr lang="en-US" sz="4800" dirty="0">
              <a:solidFill>
                <a:srgbClr val="FFC000"/>
              </a:solidFill>
              <a:ea typeface="+mj-ea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14800" y="902052"/>
            <a:ext cx="4038600" cy="2907948"/>
            <a:chOff x="60968" y="921933"/>
            <a:chExt cx="6708944" cy="5061354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0968" y="921933"/>
              <a:ext cx="6708944" cy="5061354"/>
              <a:chOff x="120770" y="1438023"/>
              <a:chExt cx="6239065" cy="4662461"/>
            </a:xfrm>
            <a:solidFill>
              <a:schemeClr val="tx1"/>
            </a:solidFill>
          </p:grpSpPr>
          <p:pic>
            <p:nvPicPr>
              <p:cNvPr id="7" name="Picture 2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12" t="4143" r="27953" b="29000"/>
              <a:stretch/>
            </p:blipFill>
            <p:spPr bwMode="auto">
              <a:xfrm>
                <a:off x="120770" y="1438023"/>
                <a:ext cx="6239065" cy="4662461"/>
              </a:xfrm>
              <a:prstGeom prst="rect">
                <a:avLst/>
              </a:prstGeom>
              <a:grpFill/>
              <a:ln w="31750">
                <a:solidFill>
                  <a:schemeClr val="accent4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" name="Picture 5" descr="Public%20Health%20Logo%20-%20TIFF[1]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5428161"/>
                <a:ext cx="1967696" cy="408711"/>
              </a:xfrm>
              <a:prstGeom prst="rect">
                <a:avLst/>
              </a:prstGeom>
              <a:grpFill/>
              <a:ln w="31750">
                <a:solidFill>
                  <a:schemeClr val="accent4">
                    <a:lumMod val="50000"/>
                  </a:schemeClr>
                </a:solidFill>
                <a:miter lim="800000"/>
                <a:headEnd/>
                <a:tailEnd/>
              </a:ln>
            </p:spPr>
          </p:pic>
        </p:grpSp>
        <p:sp>
          <p:nvSpPr>
            <p:cNvPr id="17" name="Freeform 16"/>
            <p:cNvSpPr/>
            <p:nvPr/>
          </p:nvSpPr>
          <p:spPr>
            <a:xfrm>
              <a:off x="4267200" y="2806700"/>
              <a:ext cx="584200" cy="3136900"/>
            </a:xfrm>
            <a:custGeom>
              <a:avLst/>
              <a:gdLst>
                <a:gd name="connsiteX0" fmla="*/ 0 w 583949"/>
                <a:gd name="connsiteY0" fmla="*/ 0 h 3137026"/>
                <a:gd name="connsiteX1" fmla="*/ 162963 w 583949"/>
                <a:gd name="connsiteY1" fmla="*/ 248970 h 3137026"/>
                <a:gd name="connsiteX2" fmla="*/ 276131 w 583949"/>
                <a:gd name="connsiteY2" fmla="*/ 248970 h 3137026"/>
                <a:gd name="connsiteX3" fmla="*/ 583949 w 583949"/>
                <a:gd name="connsiteY3" fmla="*/ 1158844 h 3137026"/>
                <a:gd name="connsiteX4" fmla="*/ 497941 w 583949"/>
                <a:gd name="connsiteY4" fmla="*/ 1344440 h 3137026"/>
                <a:gd name="connsiteX5" fmla="*/ 529628 w 583949"/>
                <a:gd name="connsiteY5" fmla="*/ 1751846 h 3137026"/>
                <a:gd name="connsiteX6" fmla="*/ 334979 w 583949"/>
                <a:gd name="connsiteY6" fmla="*/ 1747319 h 3137026"/>
                <a:gd name="connsiteX7" fmla="*/ 334979 w 583949"/>
                <a:gd name="connsiteY7" fmla="*/ 1747319 h 3137026"/>
                <a:gd name="connsiteX8" fmla="*/ 298765 w 583949"/>
                <a:gd name="connsiteY8" fmla="*/ 3137026 h 313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3949" h="3137026">
                  <a:moveTo>
                    <a:pt x="0" y="0"/>
                  </a:moveTo>
                  <a:lnTo>
                    <a:pt x="162963" y="248970"/>
                  </a:lnTo>
                  <a:lnTo>
                    <a:pt x="276131" y="248970"/>
                  </a:lnTo>
                  <a:lnTo>
                    <a:pt x="583949" y="1158844"/>
                  </a:lnTo>
                  <a:lnTo>
                    <a:pt x="497941" y="1344440"/>
                  </a:lnTo>
                  <a:lnTo>
                    <a:pt x="529628" y="1751846"/>
                  </a:lnTo>
                  <a:lnTo>
                    <a:pt x="334979" y="1747319"/>
                  </a:lnTo>
                  <a:lnTo>
                    <a:pt x="334979" y="1747319"/>
                  </a:lnTo>
                  <a:lnTo>
                    <a:pt x="298765" y="3137026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4779434" y="3581400"/>
              <a:ext cx="228600" cy="228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4603749" y="3450166"/>
              <a:ext cx="228600" cy="228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464051" y="2969681"/>
              <a:ext cx="228600" cy="228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4343400" y="2950634"/>
              <a:ext cx="228600" cy="228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4495800" y="2743200"/>
              <a:ext cx="228600" cy="228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4157132" y="3581400"/>
              <a:ext cx="228600" cy="228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4167715" y="1547285"/>
              <a:ext cx="228600" cy="2286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066800" y="7620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FFC000"/>
                </a:solidFill>
                <a:ea typeface="+mn-ea"/>
                <a:cs typeface="Arial" pitchFamily="34" charset="0"/>
              </a:rPr>
              <a:t>Health &amp; Equity</a:t>
            </a:r>
            <a:endParaRPr lang="en-US" sz="2400" dirty="0">
              <a:solidFill>
                <a:srgbClr val="FFC000"/>
              </a:solidFill>
              <a:ea typeface="+mn-ea"/>
              <a:cs typeface="Arial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359" y="1356234"/>
            <a:ext cx="2125344" cy="146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359" y="3124200"/>
            <a:ext cx="2125344" cy="230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948692"/>
              </p:ext>
            </p:extLst>
          </p:nvPr>
        </p:nvGraphicFramePr>
        <p:xfrm>
          <a:off x="4114800" y="3977626"/>
          <a:ext cx="4038600" cy="144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Subtitle 2"/>
          <p:cNvSpPr txBox="1">
            <a:spLocks/>
          </p:cNvSpPr>
          <p:nvPr/>
        </p:nvSpPr>
        <p:spPr bwMode="auto">
          <a:xfrm>
            <a:off x="2438400" y="594360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-112" charset="2"/>
              <a:buNone/>
              <a:defRPr/>
            </a:pPr>
            <a:r>
              <a:rPr lang="en-US" dirty="0" smtClean="0">
                <a:cs typeface="Arial" pitchFamily="34" charset="0"/>
              </a:rPr>
              <a:t>Current Neighborhood Planning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12359</TotalTime>
  <Words>559</Words>
  <Application>Microsoft Office PowerPoint</Application>
  <PresentationFormat>On-screen Show (4:3)</PresentationFormat>
  <Paragraphs>143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Current Neighborhood Planning</vt:lpstr>
      <vt:lpstr>Seattle</vt:lpstr>
      <vt:lpstr>Mid-1970s</vt:lpstr>
      <vt:lpstr>1996 - 1999</vt:lpstr>
      <vt:lpstr>Station Area Plans 1998-2000</vt:lpstr>
      <vt:lpstr>2008 - 2010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Seattle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Health into Neighborhood Planning Issues &amp; Opportunities</dc:title>
  <dc:creator>goldbedw</dc:creator>
  <cp:lastModifiedBy>Magonegil-Wantoch, Robin</cp:lastModifiedBy>
  <cp:revision>674</cp:revision>
  <dcterms:created xsi:type="dcterms:W3CDTF">2012-02-23T21:28:38Z</dcterms:created>
  <dcterms:modified xsi:type="dcterms:W3CDTF">2015-01-12T22:10:26Z</dcterms:modified>
</cp:coreProperties>
</file>