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7" r:id="rId2"/>
    <p:sldId id="375" r:id="rId3"/>
    <p:sldId id="259" r:id="rId4"/>
    <p:sldId id="361" r:id="rId5"/>
    <p:sldId id="352" r:id="rId6"/>
    <p:sldId id="319" r:id="rId7"/>
    <p:sldId id="357" r:id="rId8"/>
    <p:sldId id="358" r:id="rId9"/>
    <p:sldId id="359" r:id="rId10"/>
    <p:sldId id="337" r:id="rId11"/>
    <p:sldId id="338" r:id="rId12"/>
    <p:sldId id="362" r:id="rId13"/>
    <p:sldId id="318" r:id="rId14"/>
    <p:sldId id="370" r:id="rId15"/>
    <p:sldId id="321" r:id="rId16"/>
    <p:sldId id="368" r:id="rId17"/>
    <p:sldId id="363" r:id="rId18"/>
    <p:sldId id="364" r:id="rId19"/>
    <p:sldId id="365" r:id="rId20"/>
    <p:sldId id="366" r:id="rId21"/>
    <p:sldId id="367" r:id="rId22"/>
    <p:sldId id="372" r:id="rId23"/>
    <p:sldId id="373" r:id="rId24"/>
    <p:sldId id="376" r:id="rId25"/>
    <p:sldId id="371" r:id="rId26"/>
    <p:sldId id="344" r:id="rId27"/>
    <p:sldId id="378" r:id="rId28"/>
    <p:sldId id="379" r:id="rId29"/>
    <p:sldId id="374" r:id="rId30"/>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Squires" initials="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5B0"/>
    <a:srgbClr val="FF6C2C"/>
    <a:srgbClr val="00A85D"/>
    <a:srgbClr val="FFFAEF"/>
    <a:srgbClr val="FFB602"/>
    <a:srgbClr val="FFE29B"/>
    <a:srgbClr val="492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0743" autoAdjust="0"/>
  </p:normalViewPr>
  <p:slideViewPr>
    <p:cSldViewPr>
      <p:cViewPr>
        <p:scale>
          <a:sx n="90" d="100"/>
          <a:sy n="90" d="100"/>
        </p:scale>
        <p:origin x="-594" y="-402"/>
      </p:cViewPr>
      <p:guideLst>
        <p:guide orient="horz" pos="2160"/>
        <p:guide pos="2880"/>
      </p:guideLst>
    </p:cSldViewPr>
  </p:slideViewPr>
  <p:notesTextViewPr>
    <p:cViewPr>
      <p:scale>
        <a:sx n="1" d="1"/>
        <a:sy n="1" d="1"/>
      </p:scale>
      <p:origin x="0" y="0"/>
    </p:cViewPr>
  </p:notesTextViewPr>
  <p:sorterViewPr>
    <p:cViewPr>
      <p:scale>
        <a:sx n="100" d="100"/>
        <a:sy n="100" d="100"/>
      </p:scale>
      <p:origin x="0" y="39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rgbClr val="00B050"/>
            </a:solidFill>
          </c:spPr>
          <c:dPt>
            <c:idx val="0"/>
            <c:bubble3D val="0"/>
            <c:spPr>
              <a:solidFill>
                <a:srgbClr val="FFC000"/>
              </a:solidFill>
            </c:spPr>
          </c:dPt>
          <c:dPt>
            <c:idx val="1"/>
            <c:bubble3D val="0"/>
            <c:spPr>
              <a:solidFill>
                <a:srgbClr val="7030A0"/>
              </a:solidFill>
            </c:spPr>
          </c:dPt>
          <c:cat>
            <c:strRef>
              <c:f>Sheet1!$A$2:$A$5</c:f>
              <c:strCache>
                <c:ptCount val="3"/>
                <c:pt idx="0">
                  <c:v>1st Qtr</c:v>
                </c:pt>
                <c:pt idx="2">
                  <c:v>3rd Qtr</c:v>
                </c:pt>
              </c:strCache>
            </c:strRef>
          </c:cat>
          <c:val>
            <c:numRef>
              <c:f>Sheet1!$B$2:$B$5</c:f>
              <c:numCache>
                <c:formatCode>General</c:formatCode>
                <c:ptCount val="4"/>
                <c:pt idx="0">
                  <c:v>33</c:v>
                </c:pt>
                <c:pt idx="1">
                  <c:v>33</c:v>
                </c:pt>
                <c:pt idx="2">
                  <c:v>33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0"/>
            <a:ext cx="2972421"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30" y="0"/>
            <a:ext cx="2972421" cy="465138"/>
          </a:xfrm>
          <a:prstGeom prst="rect">
            <a:avLst/>
          </a:prstGeom>
        </p:spPr>
        <p:txBody>
          <a:bodyPr vert="horz" lIns="91440" tIns="45720" rIns="91440" bIns="45720" rtlCol="0"/>
          <a:lstStyle>
            <a:lvl1pPr algn="r">
              <a:defRPr sz="1200"/>
            </a:lvl1pPr>
          </a:lstStyle>
          <a:p>
            <a:fld id="{514F51D2-4741-400C-8816-320149D14271}" type="datetimeFigureOut">
              <a:rPr lang="en-US" smtClean="0"/>
              <a:pPr/>
              <a:t>10/7/2015</a:t>
            </a:fld>
            <a:endParaRPr lang="en-US"/>
          </a:p>
        </p:txBody>
      </p:sp>
      <p:sp>
        <p:nvSpPr>
          <p:cNvPr id="4" name="Footer Placeholder 3"/>
          <p:cNvSpPr>
            <a:spLocks noGrp="1"/>
          </p:cNvSpPr>
          <p:nvPr>
            <p:ph type="ftr" sz="quarter" idx="2"/>
          </p:nvPr>
        </p:nvSpPr>
        <p:spPr>
          <a:xfrm>
            <a:off x="4" y="8829675"/>
            <a:ext cx="2972421"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30" y="8829675"/>
            <a:ext cx="2972421" cy="465138"/>
          </a:xfrm>
          <a:prstGeom prst="rect">
            <a:avLst/>
          </a:prstGeom>
        </p:spPr>
        <p:txBody>
          <a:bodyPr vert="horz" lIns="91440" tIns="45720" rIns="91440" bIns="45720" rtlCol="0" anchor="b"/>
          <a:lstStyle>
            <a:lvl1pPr algn="r">
              <a:defRPr sz="1200"/>
            </a:lvl1pPr>
          </a:lstStyle>
          <a:p>
            <a:fld id="{CC51D1C5-A19F-489F-A157-0082AA275793}" type="slidenum">
              <a:rPr lang="en-US" smtClean="0"/>
              <a:pPr/>
              <a:t>‹#›</a:t>
            </a:fld>
            <a:endParaRPr lang="en-US"/>
          </a:p>
        </p:txBody>
      </p:sp>
    </p:spTree>
    <p:extLst>
      <p:ext uri="{BB962C8B-B14F-4D97-AF65-F5344CB8AC3E}">
        <p14:creationId xmlns:p14="http://schemas.microsoft.com/office/powerpoint/2010/main" val="2954273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fld id="{944E4494-412D-4D7A-82F1-E0AA56B046CA}" type="datetimeFigureOut">
              <a:rPr lang="en-US" smtClean="0"/>
              <a:pPr/>
              <a:t>10/7/2015</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F6C96290-B20C-4B0E-AC2C-FDE4EA42B255}" type="slidenum">
              <a:rPr lang="en-US" smtClean="0"/>
              <a:pPr/>
              <a:t>‹#›</a:t>
            </a:fld>
            <a:endParaRPr lang="en-US"/>
          </a:p>
        </p:txBody>
      </p:sp>
    </p:spTree>
    <p:extLst>
      <p:ext uri="{BB962C8B-B14F-4D97-AF65-F5344CB8AC3E}">
        <p14:creationId xmlns:p14="http://schemas.microsoft.com/office/powerpoint/2010/main" val="34102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3C04F72-F06A-4B57-A7E5-D67F2B6312BD}" type="slidenum">
              <a:rPr lang="en-US" smtClean="0"/>
              <a:pPr/>
              <a:t>1</a:t>
            </a:fld>
            <a:endParaRPr lang="en-US"/>
          </a:p>
        </p:txBody>
      </p:sp>
    </p:spTree>
    <p:extLst>
      <p:ext uri="{BB962C8B-B14F-4D97-AF65-F5344CB8AC3E}">
        <p14:creationId xmlns:p14="http://schemas.microsoft.com/office/powerpoint/2010/main" val="1779536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high ranking improvement</a:t>
            </a:r>
            <a:r>
              <a:rPr lang="en-US" baseline="0" dirty="0" smtClean="0"/>
              <a:t> opportunity areas were then layered over the citywide “heat map,” showing where high priority improvement opportunities overlay with high priority locations. The result is an identification of problem spots that lie within high pedestrian demand areas and areas where residents have the greatest need. These prioritized locations are where the City focuses its capital resources. </a:t>
            </a:r>
          </a:p>
          <a:p>
            <a:endParaRPr lang="en-US" baseline="0" dirty="0" smtClean="0"/>
          </a:p>
          <a:p>
            <a:pPr marL="174708" indent="-174708">
              <a:spcAft>
                <a:spcPts val="2446"/>
              </a:spcAft>
              <a:buFont typeface="Arial" panose="020B0604020202020204" pitchFamily="34" charset="0"/>
              <a:buChar char="•"/>
            </a:pPr>
            <a:r>
              <a:rPr lang="en-US" dirty="0" smtClean="0">
                <a:latin typeface="Segoe UI Light" panose="020B0502040204020203" pitchFamily="34" charset="0"/>
              </a:rPr>
              <a:t>1,200 “Tier 1 / Tier 1” sidewalk locations </a:t>
            </a:r>
          </a:p>
          <a:p>
            <a:pPr marL="640594" lvl="1" indent="-174708">
              <a:spcAft>
                <a:spcPts val="2446"/>
              </a:spcAft>
              <a:buFont typeface="Arial" panose="020B0604020202020204" pitchFamily="34" charset="0"/>
              <a:buChar char="•"/>
            </a:pPr>
            <a:r>
              <a:rPr lang="en-US" dirty="0" smtClean="0">
                <a:latin typeface="Segoe UI Light" panose="020B0502040204020203" pitchFamily="34" charset="0"/>
              </a:rPr>
              <a:t>Areas</a:t>
            </a:r>
            <a:r>
              <a:rPr lang="en-US" baseline="0" dirty="0" smtClean="0">
                <a:latin typeface="Segoe UI Light" panose="020B0502040204020203" pitchFamily="34" charset="0"/>
              </a:rPr>
              <a:t> where sidewalks are missing</a:t>
            </a:r>
          </a:p>
          <a:p>
            <a:pPr marL="640594" lvl="1" indent="-174708">
              <a:spcAft>
                <a:spcPts val="2446"/>
              </a:spcAft>
              <a:buFont typeface="Arial" panose="020B0604020202020204" pitchFamily="34" charset="0"/>
              <a:buChar char="•"/>
            </a:pPr>
            <a:r>
              <a:rPr lang="en-US" baseline="0" dirty="0" smtClean="0">
                <a:latin typeface="Segoe UI Light" panose="020B0502040204020203" pitchFamily="34" charset="0"/>
              </a:rPr>
              <a:t>Primarily on arterial streets, but not all</a:t>
            </a:r>
          </a:p>
          <a:p>
            <a:pPr marL="640594" lvl="1" indent="-174708">
              <a:spcAft>
                <a:spcPts val="2446"/>
              </a:spcAft>
              <a:buFont typeface="Arial" panose="020B0604020202020204" pitchFamily="34" charset="0"/>
              <a:buChar char="•"/>
            </a:pPr>
            <a:r>
              <a:rPr lang="en-US" dirty="0" smtClean="0">
                <a:latin typeface="Segoe UI Light" panose="020B0502040204020203" pitchFamily="34" charset="0"/>
              </a:rPr>
              <a:t>Total of 100 missing sidewalk location</a:t>
            </a:r>
            <a:r>
              <a:rPr lang="en-US" baseline="0" dirty="0" smtClean="0">
                <a:latin typeface="Segoe UI Light" panose="020B0502040204020203" pitchFamily="34" charset="0"/>
              </a:rPr>
              <a:t>s addressed through BTG-funded Sidewalk Development Program (some improvements through other programs/projects…part of ongoing assessment work)</a:t>
            </a:r>
            <a:endParaRPr lang="en-US" dirty="0" smtClean="0">
              <a:latin typeface="Segoe UI Light" panose="020B0502040204020203" pitchFamily="34" charset="0"/>
            </a:endParaRPr>
          </a:p>
          <a:p>
            <a:pPr marL="174708" indent="-174708">
              <a:spcAft>
                <a:spcPts val="2446"/>
              </a:spcAft>
              <a:buFont typeface="Arial" panose="020B0604020202020204" pitchFamily="34" charset="0"/>
              <a:buChar char="•"/>
            </a:pPr>
            <a:r>
              <a:rPr lang="en-US" dirty="0" smtClean="0">
                <a:latin typeface="Segoe UI Light" panose="020B0502040204020203" pitchFamily="34" charset="0"/>
              </a:rPr>
              <a:t>226 “Tier 1/Tier 1” CTR projects</a:t>
            </a:r>
          </a:p>
          <a:p>
            <a:pPr marL="640594" lvl="1" indent="-174708">
              <a:spcAft>
                <a:spcPts val="2446"/>
              </a:spcAft>
              <a:buFont typeface="Arial" panose="020B0604020202020204" pitchFamily="34" charset="0"/>
              <a:buChar char="•"/>
            </a:pPr>
            <a:r>
              <a:rPr lang="en-US" dirty="0" smtClean="0">
                <a:latin typeface="Segoe UI Light" panose="020B0502040204020203" pitchFamily="34" charset="0"/>
              </a:rPr>
              <a:t>Approx. </a:t>
            </a:r>
            <a:r>
              <a:rPr lang="en-US" baseline="0" dirty="0" smtClean="0">
                <a:latin typeface="Segoe UI Light" panose="020B0502040204020203" pitchFamily="34" charset="0"/>
              </a:rPr>
              <a:t>25-30% of these have been addressed through BTG-funded program (some by other programs…part of ongoing assessment work)</a:t>
            </a:r>
          </a:p>
          <a:p>
            <a:pPr marL="640594" lvl="1" indent="-174708">
              <a:spcAft>
                <a:spcPts val="2446"/>
              </a:spcAft>
              <a:buFont typeface="Arial" panose="020B0604020202020204" pitchFamily="34" charset="0"/>
              <a:buChar char="•"/>
            </a:pPr>
            <a:r>
              <a:rPr lang="en-US" baseline="0" dirty="0" smtClean="0">
                <a:latin typeface="Segoe UI Light" panose="020B0502040204020203" pitchFamily="34" charset="0"/>
              </a:rPr>
              <a:t>Improvements typically sign upgrades, new signals, intersection realignments, curb ramps, </a:t>
            </a:r>
            <a:r>
              <a:rPr lang="en-US" baseline="0" dirty="0" err="1" smtClean="0">
                <a:latin typeface="Segoe UI Light" panose="020B0502040204020203" pitchFamily="34" charset="0"/>
              </a:rPr>
              <a:t>ped</a:t>
            </a:r>
            <a:r>
              <a:rPr lang="en-US" baseline="0" dirty="0" smtClean="0">
                <a:latin typeface="Segoe UI Light" panose="020B0502040204020203" pitchFamily="34" charset="0"/>
              </a:rPr>
              <a:t> count down signals, etc.</a:t>
            </a:r>
            <a:endParaRPr lang="en-US" dirty="0" smtClean="0">
              <a:latin typeface="Segoe UI Light" panose="020B0502040204020203" pitchFamily="34" charset="0"/>
            </a:endParaRPr>
          </a:p>
          <a:p>
            <a:pPr marL="174708" indent="-174708">
              <a:spcAft>
                <a:spcPts val="2446"/>
              </a:spcAft>
              <a:buFont typeface="Arial" panose="020B0604020202020204" pitchFamily="34" charset="0"/>
              <a:buChar char="•"/>
            </a:pPr>
            <a:r>
              <a:rPr lang="en-US" dirty="0" smtClean="0">
                <a:latin typeface="Segoe UI Light" panose="020B0502040204020203" pitchFamily="34" charset="0"/>
              </a:rPr>
              <a:t>Tier</a:t>
            </a:r>
            <a:r>
              <a:rPr lang="en-US" baseline="0" dirty="0" smtClean="0">
                <a:latin typeface="Segoe UI Light" panose="020B0502040204020203" pitchFamily="34" charset="0"/>
              </a:rPr>
              <a:t> 1/Tier 1 projects ranked in order, and evaluation / implementation occurs in that order, more or less (except where there are leveraging opportunities, logical groupings, etc.)</a:t>
            </a:r>
          </a:p>
          <a:p>
            <a:pPr marL="174708" indent="-174708">
              <a:spcAft>
                <a:spcPts val="2446"/>
              </a:spcAft>
              <a:buFont typeface="Arial" panose="020B0604020202020204" pitchFamily="34" charset="0"/>
              <a:buChar char="•"/>
            </a:pPr>
            <a:r>
              <a:rPr lang="en-US" baseline="0" dirty="0" smtClean="0">
                <a:latin typeface="Segoe UI Light" panose="020B0502040204020203" pitchFamily="34" charset="0"/>
              </a:rPr>
              <a:t>Other “balancing factors” impacting a project’s order in the prioritization may pop up</a:t>
            </a:r>
          </a:p>
          <a:p>
            <a:pPr marL="640594" lvl="1" indent="-174708">
              <a:spcAft>
                <a:spcPts val="2446"/>
              </a:spcAft>
              <a:buFont typeface="Arial" panose="020B0604020202020204" pitchFamily="34" charset="0"/>
              <a:buChar char="•"/>
            </a:pPr>
            <a:r>
              <a:rPr lang="en-US" baseline="0" dirty="0" smtClean="0">
                <a:latin typeface="Segoe UI Light" panose="020B0502040204020203" pitchFamily="34" charset="0"/>
              </a:rPr>
              <a:t>To improve transit connections with new Link LRT in SE Seattle, the 2008 sidewalk projects were focused in this area.</a:t>
            </a:r>
          </a:p>
        </p:txBody>
      </p:sp>
      <p:sp>
        <p:nvSpPr>
          <p:cNvPr id="4" name="Slide Number Placeholder 3"/>
          <p:cNvSpPr>
            <a:spLocks noGrp="1"/>
          </p:cNvSpPr>
          <p:nvPr>
            <p:ph type="sldNum" sz="quarter" idx="10"/>
          </p:nvPr>
        </p:nvSpPr>
        <p:spPr/>
        <p:txBody>
          <a:bodyPr/>
          <a:lstStyle/>
          <a:p>
            <a:fld id="{370635B5-FF59-406E-B74D-09342D338540}" type="slidenum">
              <a:rPr lang="en-US" smtClean="0"/>
              <a:t>11</a:t>
            </a:fld>
            <a:endParaRPr lang="en-US"/>
          </a:p>
        </p:txBody>
      </p:sp>
    </p:spTree>
    <p:extLst>
      <p:ext uri="{BB962C8B-B14F-4D97-AF65-F5344CB8AC3E}">
        <p14:creationId xmlns:p14="http://schemas.microsoft.com/office/powerpoint/2010/main" val="3829894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9C4232-C434-44D4-A173-5363ED8E93B9}" type="slidenum">
              <a:rPr lang="en-US" smtClean="0"/>
              <a:t>12</a:t>
            </a:fld>
            <a:endParaRPr lang="en-US" dirty="0"/>
          </a:p>
        </p:txBody>
      </p:sp>
    </p:spTree>
    <p:extLst>
      <p:ext uri="{BB962C8B-B14F-4D97-AF65-F5344CB8AC3E}">
        <p14:creationId xmlns:p14="http://schemas.microsoft.com/office/powerpoint/2010/main" val="140417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smtClean="0">
                <a:latin typeface="Segoe UI Light" panose="020B0502040204020203" pitchFamily="34" charset="0"/>
              </a:rPr>
              <a:t>Align analysis with revised PMP goals</a:t>
            </a:r>
          </a:p>
          <a:p>
            <a:pPr marL="174708" indent="-174708">
              <a:buFont typeface="Arial" panose="020B0604020202020204" pitchFamily="34" charset="0"/>
              <a:buChar char="•"/>
            </a:pPr>
            <a:r>
              <a:rPr lang="en-US" dirty="0" smtClean="0">
                <a:latin typeface="Segoe UI Light" panose="020B0502040204020203" pitchFamily="34" charset="0"/>
              </a:rPr>
              <a:t>Reframe “Corridor Function” as “Safety”</a:t>
            </a:r>
          </a:p>
          <a:p>
            <a:endParaRPr lang="en-US" dirty="0"/>
          </a:p>
        </p:txBody>
      </p:sp>
      <p:sp>
        <p:nvSpPr>
          <p:cNvPr id="4" name="Slide Number Placeholder 3"/>
          <p:cNvSpPr>
            <a:spLocks noGrp="1"/>
          </p:cNvSpPr>
          <p:nvPr>
            <p:ph type="sldNum" sz="quarter" idx="10"/>
          </p:nvPr>
        </p:nvSpPr>
        <p:spPr/>
        <p:txBody>
          <a:bodyPr/>
          <a:lstStyle/>
          <a:p>
            <a:fld id="{F6C96290-B20C-4B0E-AC2C-FDE4EA42B255}" type="slidenum">
              <a:rPr lang="en-US" smtClean="0"/>
              <a:pPr/>
              <a:t>13</a:t>
            </a:fld>
            <a:endParaRPr lang="en-US"/>
          </a:p>
        </p:txBody>
      </p:sp>
    </p:spTree>
    <p:extLst>
      <p:ext uri="{BB962C8B-B14F-4D97-AF65-F5344CB8AC3E}">
        <p14:creationId xmlns:p14="http://schemas.microsoft.com/office/powerpoint/2010/main" val="1877083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96290-B20C-4B0E-AC2C-FDE4EA42B255}" type="slidenum">
              <a:rPr lang="en-US" smtClean="0"/>
              <a:pPr/>
              <a:t>14</a:t>
            </a:fld>
            <a:endParaRPr lang="en-US"/>
          </a:p>
        </p:txBody>
      </p:sp>
    </p:spTree>
    <p:extLst>
      <p:ext uri="{BB962C8B-B14F-4D97-AF65-F5344CB8AC3E}">
        <p14:creationId xmlns:p14="http://schemas.microsoft.com/office/powerpoint/2010/main" val="4062028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a:t>
            </a:r>
            <a:r>
              <a:rPr lang="en-US" baseline="0" dirty="0" smtClean="0"/>
              <a:t> Invest in communities of greatest need based on populations who have no other choice but to walk (low income, auto ownership, disability) and populations who’s health will benefit the most by walking/who have worst health outcomes (diabetes, physical activity rates, obesity).</a:t>
            </a:r>
          </a:p>
          <a:p>
            <a:endParaRPr lang="en-US" baseline="0" dirty="0" smtClean="0"/>
          </a:p>
          <a:p>
            <a:r>
              <a:rPr lang="en-US" baseline="0" dirty="0" smtClean="0"/>
              <a:t>**What about historically underrepresented communities that experience the most barriers when it comes for advocating for improvements in their neighborhood? Explicitly talk about that?</a:t>
            </a:r>
          </a:p>
          <a:p>
            <a:r>
              <a:rPr lang="en-US" baseline="0" dirty="0" smtClean="0"/>
              <a:t>Race.</a:t>
            </a:r>
          </a:p>
          <a:p>
            <a:endParaRPr lang="en-US" baseline="0" dirty="0" smtClean="0"/>
          </a:p>
          <a:p>
            <a:r>
              <a:rPr lang="en-US" baseline="0" dirty="0" smtClean="0"/>
              <a:t>Meeting with SKCPH to </a:t>
            </a:r>
            <a:r>
              <a:rPr lang="en-US" baseline="0" dirty="0" err="1" smtClean="0"/>
              <a:t>groundtruth</a:t>
            </a:r>
            <a:r>
              <a:rPr lang="en-US" baseline="0" dirty="0" smtClean="0"/>
              <a:t> the most salient data sets.</a:t>
            </a:r>
            <a:endParaRPr lang="en-US" dirty="0"/>
          </a:p>
        </p:txBody>
      </p:sp>
      <p:sp>
        <p:nvSpPr>
          <p:cNvPr id="4" name="Slide Number Placeholder 3"/>
          <p:cNvSpPr>
            <a:spLocks noGrp="1"/>
          </p:cNvSpPr>
          <p:nvPr>
            <p:ph type="sldNum" sz="quarter" idx="10"/>
          </p:nvPr>
        </p:nvSpPr>
        <p:spPr/>
        <p:txBody>
          <a:bodyPr/>
          <a:lstStyle/>
          <a:p>
            <a:fld id="{E48CC627-9F2F-4D26-98BE-AB5D4661244B}" type="slidenum">
              <a:rPr lang="en-US" smtClean="0"/>
              <a:pPr/>
              <a:t>16</a:t>
            </a:fld>
            <a:endParaRPr lang="en-US"/>
          </a:p>
        </p:txBody>
      </p:sp>
    </p:spTree>
    <p:extLst>
      <p:ext uri="{BB962C8B-B14F-4D97-AF65-F5344CB8AC3E}">
        <p14:creationId xmlns:p14="http://schemas.microsoft.com/office/powerpoint/2010/main" val="2441480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0635B5-FF59-406E-B74D-09342D338540}" type="slidenum">
              <a:rPr lang="en-US" smtClean="0"/>
              <a:pPr/>
              <a:t>17</a:t>
            </a:fld>
            <a:endParaRPr lang="en-US"/>
          </a:p>
        </p:txBody>
      </p:sp>
    </p:spTree>
    <p:extLst>
      <p:ext uri="{BB962C8B-B14F-4D97-AF65-F5344CB8AC3E}">
        <p14:creationId xmlns:p14="http://schemas.microsoft.com/office/powerpoint/2010/main" val="24312089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96290-B20C-4B0E-AC2C-FDE4EA42B255}" type="slidenum">
              <a:rPr lang="en-US" smtClean="0"/>
              <a:pPr/>
              <a:t>18</a:t>
            </a:fld>
            <a:endParaRPr lang="en-US"/>
          </a:p>
        </p:txBody>
      </p:sp>
    </p:spTree>
    <p:extLst>
      <p:ext uri="{BB962C8B-B14F-4D97-AF65-F5344CB8AC3E}">
        <p14:creationId xmlns:p14="http://schemas.microsoft.com/office/powerpoint/2010/main" val="762574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96290-B20C-4B0E-AC2C-FDE4EA42B255}" type="slidenum">
              <a:rPr lang="en-US" smtClean="0"/>
              <a:pPr/>
              <a:t>19</a:t>
            </a:fld>
            <a:endParaRPr lang="en-US"/>
          </a:p>
        </p:txBody>
      </p:sp>
    </p:spTree>
    <p:extLst>
      <p:ext uri="{BB962C8B-B14F-4D97-AF65-F5344CB8AC3E}">
        <p14:creationId xmlns:p14="http://schemas.microsoft.com/office/powerpoint/2010/main" val="4226331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C96290-B20C-4B0E-AC2C-FDE4EA42B255}" type="slidenum">
              <a:rPr lang="en-US" smtClean="0"/>
              <a:pPr/>
              <a:t>20</a:t>
            </a:fld>
            <a:endParaRPr lang="en-US"/>
          </a:p>
        </p:txBody>
      </p:sp>
    </p:spTree>
    <p:extLst>
      <p:ext uri="{BB962C8B-B14F-4D97-AF65-F5344CB8AC3E}">
        <p14:creationId xmlns:p14="http://schemas.microsoft.com/office/powerpoint/2010/main" val="3188696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housing cost burdened households</a:t>
            </a:r>
            <a:endParaRPr lang="en-US" dirty="0"/>
          </a:p>
        </p:txBody>
      </p:sp>
      <p:sp>
        <p:nvSpPr>
          <p:cNvPr id="4" name="Slide Number Placeholder 3"/>
          <p:cNvSpPr>
            <a:spLocks noGrp="1"/>
          </p:cNvSpPr>
          <p:nvPr>
            <p:ph type="sldNum" sz="quarter" idx="10"/>
          </p:nvPr>
        </p:nvSpPr>
        <p:spPr/>
        <p:txBody>
          <a:bodyPr/>
          <a:lstStyle/>
          <a:p>
            <a:fld id="{F6C96290-B20C-4B0E-AC2C-FDE4EA42B255}" type="slidenum">
              <a:rPr lang="en-US" smtClean="0"/>
              <a:pPr/>
              <a:t>21</a:t>
            </a:fld>
            <a:endParaRPr lang="en-US"/>
          </a:p>
        </p:txBody>
      </p:sp>
    </p:spTree>
    <p:extLst>
      <p:ext uri="{BB962C8B-B14F-4D97-AF65-F5344CB8AC3E}">
        <p14:creationId xmlns:p14="http://schemas.microsoft.com/office/powerpoint/2010/main" val="4122638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core values for transportation anchor to the core values that Mayor Murray has laid out in his vision (Move Seattle) for Seattle:</a:t>
            </a:r>
          </a:p>
          <a:p>
            <a:pPr marL="171450" indent="-171450">
              <a:buFont typeface="Arial" panose="020B0604020202020204" pitchFamily="34" charset="0"/>
              <a:buChar char="•"/>
            </a:pPr>
            <a:r>
              <a:rPr lang="en-US" baseline="0" dirty="0" smtClean="0"/>
              <a:t>Safe</a:t>
            </a:r>
          </a:p>
          <a:p>
            <a:pPr marL="171450" indent="-171450">
              <a:buFont typeface="Arial" panose="020B0604020202020204" pitchFamily="34" charset="0"/>
              <a:buChar char="•"/>
            </a:pPr>
            <a:r>
              <a:rPr lang="en-US" baseline="0" dirty="0" smtClean="0"/>
              <a:t>Interconnected</a:t>
            </a:r>
          </a:p>
          <a:p>
            <a:pPr marL="171450" indent="-171450">
              <a:buFont typeface="Arial" panose="020B0604020202020204" pitchFamily="34" charset="0"/>
              <a:buChar char="•"/>
            </a:pPr>
            <a:r>
              <a:rPr lang="en-US" baseline="0" dirty="0" smtClean="0"/>
              <a:t>Affordable</a:t>
            </a:r>
          </a:p>
          <a:p>
            <a:pPr marL="171450" indent="-171450">
              <a:buFont typeface="Arial" panose="020B0604020202020204" pitchFamily="34" charset="0"/>
              <a:buChar char="•"/>
            </a:pPr>
            <a:r>
              <a:rPr lang="en-US" baseline="0" dirty="0" smtClean="0"/>
              <a:t>Vibrant</a:t>
            </a:r>
          </a:p>
          <a:p>
            <a:pPr marL="171450" indent="-171450">
              <a:buFont typeface="Arial" panose="020B0604020202020204" pitchFamily="34" charset="0"/>
              <a:buChar char="•"/>
            </a:pPr>
            <a:r>
              <a:rPr lang="en-US" baseline="0" dirty="0" smtClean="0"/>
              <a:t>Innovative</a:t>
            </a:r>
          </a:p>
          <a:p>
            <a:endParaRPr lang="en-US" dirty="0"/>
          </a:p>
        </p:txBody>
      </p:sp>
      <p:sp>
        <p:nvSpPr>
          <p:cNvPr id="4" name="Slide Number Placeholder 3"/>
          <p:cNvSpPr>
            <a:spLocks noGrp="1"/>
          </p:cNvSpPr>
          <p:nvPr>
            <p:ph type="sldNum" sz="quarter" idx="10"/>
          </p:nvPr>
        </p:nvSpPr>
        <p:spPr/>
        <p:txBody>
          <a:bodyPr/>
          <a:lstStyle/>
          <a:p>
            <a:fld id="{370635B5-FF59-406E-B74D-09342D338540}" type="slidenum">
              <a:rPr lang="en-US" smtClean="0"/>
              <a:t>2</a:t>
            </a:fld>
            <a:endParaRPr lang="en-US"/>
          </a:p>
        </p:txBody>
      </p:sp>
    </p:spTree>
    <p:extLst>
      <p:ext uri="{BB962C8B-B14F-4D97-AF65-F5344CB8AC3E}">
        <p14:creationId xmlns:p14="http://schemas.microsoft.com/office/powerpoint/2010/main" val="2827644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Goal:</a:t>
            </a:r>
            <a:r>
              <a:rPr lang="en-US" baseline="0" dirty="0" smtClean="0"/>
              <a:t> Focus resources on the streets that experience the most pedestrian demand (land-use and transportation-based demand).</a:t>
            </a:r>
          </a:p>
          <a:p>
            <a:endParaRPr lang="en-US" baseline="0" dirty="0" smtClean="0"/>
          </a:p>
          <a:p>
            <a:r>
              <a:rPr lang="en-US" baseline="0" dirty="0" smtClean="0"/>
              <a:t>Vibrancy = Pedestrian Demand</a:t>
            </a:r>
            <a:endParaRPr lang="en-US" dirty="0"/>
          </a:p>
        </p:txBody>
      </p:sp>
      <p:sp>
        <p:nvSpPr>
          <p:cNvPr id="4" name="Slide Number Placeholder 3"/>
          <p:cNvSpPr>
            <a:spLocks noGrp="1"/>
          </p:cNvSpPr>
          <p:nvPr>
            <p:ph type="sldNum" sz="quarter" idx="10"/>
          </p:nvPr>
        </p:nvSpPr>
        <p:spPr/>
        <p:txBody>
          <a:bodyPr/>
          <a:lstStyle/>
          <a:p>
            <a:fld id="{E48CC627-9F2F-4D26-98BE-AB5D4661244B}" type="slidenum">
              <a:rPr lang="en-US" smtClean="0"/>
              <a:pPr/>
              <a:t>22</a:t>
            </a:fld>
            <a:endParaRPr lang="en-US"/>
          </a:p>
        </p:txBody>
      </p:sp>
    </p:spTree>
    <p:extLst>
      <p:ext uri="{BB962C8B-B14F-4D97-AF65-F5344CB8AC3E}">
        <p14:creationId xmlns:p14="http://schemas.microsoft.com/office/powerpoint/2010/main" val="244148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Urban center/urban village-focused</a:t>
            </a:r>
          </a:p>
          <a:p>
            <a:endParaRPr lang="en-US" dirty="0" smtClean="0"/>
          </a:p>
          <a:p>
            <a:r>
              <a:rPr lang="en-US" dirty="0" smtClean="0"/>
              <a:t>Less</a:t>
            </a:r>
            <a:r>
              <a:rPr lang="en-US" baseline="0" dirty="0" smtClean="0"/>
              <a:t> focus on new sidewalks in residential neighborhoods</a:t>
            </a:r>
            <a:endParaRPr lang="en-US" dirty="0"/>
          </a:p>
        </p:txBody>
      </p:sp>
      <p:sp>
        <p:nvSpPr>
          <p:cNvPr id="4" name="Slide Number Placeholder 3"/>
          <p:cNvSpPr>
            <a:spLocks noGrp="1"/>
          </p:cNvSpPr>
          <p:nvPr>
            <p:ph type="sldNum" sz="quarter" idx="10"/>
          </p:nvPr>
        </p:nvSpPr>
        <p:spPr/>
        <p:txBody>
          <a:bodyPr/>
          <a:lstStyle/>
          <a:p>
            <a:fld id="{370635B5-FF59-406E-B74D-09342D338540}" type="slidenum">
              <a:rPr lang="en-US" smtClean="0"/>
              <a:t>24</a:t>
            </a:fld>
            <a:endParaRPr lang="en-US"/>
          </a:p>
        </p:txBody>
      </p:sp>
    </p:spTree>
    <p:extLst>
      <p:ext uri="{BB962C8B-B14F-4D97-AF65-F5344CB8AC3E}">
        <p14:creationId xmlns:p14="http://schemas.microsoft.com/office/powerpoint/2010/main" val="3031158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1" i="0" u="none" strike="noStrike" kern="1200" dirty="0" smtClean="0">
                <a:solidFill>
                  <a:schemeClr val="tx1"/>
                </a:solidFill>
                <a:latin typeface="+mn-lt"/>
                <a:ea typeface="+mn-ea"/>
                <a:cs typeface="+mn-cs"/>
              </a:rPr>
              <a:t>Accessibility</a:t>
            </a:r>
            <a:r>
              <a:rPr lang="en-US" sz="1200" b="1" i="0" u="none" strike="noStrike" kern="1200" baseline="0" dirty="0" smtClean="0">
                <a:solidFill>
                  <a:schemeClr val="tx1"/>
                </a:solidFill>
                <a:latin typeface="+mn-lt"/>
                <a:ea typeface="+mn-ea"/>
                <a:cs typeface="+mn-cs"/>
              </a:rPr>
              <a:t> Measures? </a:t>
            </a:r>
            <a:r>
              <a:rPr lang="en-US" sz="1200" b="1" i="0" u="none" strike="noStrike" kern="1200" dirty="0" smtClean="0">
                <a:solidFill>
                  <a:schemeClr val="tx1"/>
                </a:solidFill>
                <a:latin typeface="+mn-lt"/>
                <a:ea typeface="+mn-ea"/>
                <a:cs typeface="+mn-cs"/>
              </a:rPr>
              <a:t>Data available? (i.e.</a:t>
            </a:r>
            <a:r>
              <a:rPr lang="en-US" sz="1200" b="1" i="0" u="none" strike="noStrike" kern="1200" baseline="0" dirty="0" smtClean="0">
                <a:solidFill>
                  <a:schemeClr val="tx1"/>
                </a:solidFill>
                <a:latin typeface="+mn-lt"/>
                <a:ea typeface="+mn-ea"/>
                <a:cs typeface="+mn-cs"/>
              </a:rPr>
              <a:t> accessible pedestrian signals)</a:t>
            </a:r>
            <a:endParaRPr lang="en-US" dirty="0" smtClean="0"/>
          </a:p>
          <a:p>
            <a:endParaRPr lang="en-US" dirty="0" smtClean="0"/>
          </a:p>
          <a:p>
            <a:r>
              <a:rPr lang="en-US" dirty="0" smtClean="0"/>
              <a:t>Street classifications: Discussion: Could the FHWA ARNOLD dataset be used as a better proxy?</a:t>
            </a:r>
          </a:p>
          <a:p>
            <a:endParaRPr lang="en-US" dirty="0" smtClean="0"/>
          </a:p>
          <a:p>
            <a:r>
              <a:rPr lang="en-US" dirty="0" smtClean="0"/>
              <a:t>Curb ramps: Discussion: To be updated via current ADA ramp audit?</a:t>
            </a:r>
          </a:p>
          <a:p>
            <a:endParaRPr lang="en-US" dirty="0" smtClean="0"/>
          </a:p>
          <a:p>
            <a:r>
              <a:rPr lang="en-US" dirty="0" smtClean="0"/>
              <a:t>Crossing completes a pedestrian infrastructure network link within various distances</a:t>
            </a:r>
          </a:p>
          <a:p>
            <a:r>
              <a:rPr lang="en-US" dirty="0" smtClean="0"/>
              <a:t>(e.g. 1/8, 1/4 mile).</a:t>
            </a:r>
          </a:p>
          <a:p>
            <a:endParaRPr lang="en-US" dirty="0" smtClean="0"/>
          </a:p>
          <a:p>
            <a:r>
              <a:rPr lang="en-US" dirty="0" smtClean="0"/>
              <a:t>ATR and CTR should produce finite projects based on “quality of the pedestrian environment” factors. </a:t>
            </a:r>
          </a:p>
          <a:p>
            <a:endParaRPr lang="en-US" dirty="0" smtClean="0"/>
          </a:p>
          <a:p>
            <a:r>
              <a:rPr lang="en-US" dirty="0" smtClean="0"/>
              <a:t>Baseline condition analysis updated since 2008 for us to base this on?</a:t>
            </a:r>
            <a:endParaRPr lang="en-US" dirty="0"/>
          </a:p>
        </p:txBody>
      </p:sp>
      <p:sp>
        <p:nvSpPr>
          <p:cNvPr id="4" name="Slide Number Placeholder 3"/>
          <p:cNvSpPr>
            <a:spLocks noGrp="1"/>
          </p:cNvSpPr>
          <p:nvPr>
            <p:ph type="sldNum" sz="quarter" idx="10"/>
          </p:nvPr>
        </p:nvSpPr>
        <p:spPr/>
        <p:txBody>
          <a:bodyPr/>
          <a:lstStyle/>
          <a:p>
            <a:fld id="{E48CC627-9F2F-4D26-98BE-AB5D4661244B}" type="slidenum">
              <a:rPr lang="en-US" smtClean="0"/>
              <a:pPr/>
              <a:t>25</a:t>
            </a:fld>
            <a:endParaRPr lang="en-US"/>
          </a:p>
        </p:txBody>
      </p:sp>
    </p:spTree>
    <p:extLst>
      <p:ext uri="{BB962C8B-B14F-4D97-AF65-F5344CB8AC3E}">
        <p14:creationId xmlns:p14="http://schemas.microsoft.com/office/powerpoint/2010/main" val="2441480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C04F72-F06A-4B57-A7E5-D67F2B6312BD}" type="slidenum">
              <a:rPr lang="en-US" smtClean="0"/>
              <a:t>29</a:t>
            </a:fld>
            <a:endParaRPr lang="en-US"/>
          </a:p>
        </p:txBody>
      </p:sp>
    </p:spTree>
    <p:extLst>
      <p:ext uri="{BB962C8B-B14F-4D97-AF65-F5344CB8AC3E}">
        <p14:creationId xmlns:p14="http://schemas.microsoft.com/office/powerpoint/2010/main" val="86439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63C04F72-F06A-4B57-A7E5-D67F2B6312BD}" type="slidenum">
              <a:rPr lang="en-US" smtClean="0"/>
              <a:pPr/>
              <a:t>3</a:t>
            </a:fld>
            <a:endParaRPr lang="en-US"/>
          </a:p>
        </p:txBody>
      </p:sp>
    </p:spTree>
    <p:extLst>
      <p:ext uri="{BB962C8B-B14F-4D97-AF65-F5344CB8AC3E}">
        <p14:creationId xmlns:p14="http://schemas.microsoft.com/office/powerpoint/2010/main" val="1214482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a:t>
            </a:r>
            <a:r>
              <a:rPr lang="en-US" baseline="0" dirty="0" smtClean="0"/>
              <a:t> BIP noted that the overall framework of the PMP is still relevant, and that the update would be minor.</a:t>
            </a:r>
          </a:p>
          <a:p>
            <a:endParaRPr lang="en-US" baseline="0" dirty="0" smtClean="0"/>
          </a:p>
          <a:p>
            <a:r>
              <a:rPr lang="en-US" baseline="0" dirty="0" smtClean="0"/>
              <a:t>More of a plan “refresh” than update</a:t>
            </a:r>
            <a:endParaRPr lang="en-US" dirty="0" smtClean="0"/>
          </a:p>
        </p:txBody>
      </p:sp>
      <p:sp>
        <p:nvSpPr>
          <p:cNvPr id="4" name="Slide Number Placeholder 3"/>
          <p:cNvSpPr>
            <a:spLocks noGrp="1"/>
          </p:cNvSpPr>
          <p:nvPr>
            <p:ph type="sldNum" sz="quarter" idx="10"/>
          </p:nvPr>
        </p:nvSpPr>
        <p:spPr/>
        <p:txBody>
          <a:bodyPr/>
          <a:lstStyle/>
          <a:p>
            <a:fld id="{63C04F72-F06A-4B57-A7E5-D67F2B6312BD}" type="slidenum">
              <a:rPr lang="en-US" smtClean="0"/>
              <a:t>4</a:t>
            </a:fld>
            <a:endParaRPr lang="en-US" dirty="0"/>
          </a:p>
        </p:txBody>
      </p:sp>
    </p:spTree>
    <p:extLst>
      <p:ext uri="{BB962C8B-B14F-4D97-AF65-F5344CB8AC3E}">
        <p14:creationId xmlns:p14="http://schemas.microsoft.com/office/powerpoint/2010/main" val="361655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smtClean="0"/>
              <a:t>Alternative sidewalk concepts to be incorporated into updated PMP toolbox</a:t>
            </a:r>
          </a:p>
          <a:p>
            <a:r>
              <a:rPr lang="en-US" dirty="0" smtClean="0"/>
              <a:t>PMP prioritization </a:t>
            </a:r>
            <a:r>
              <a:rPr lang="en-US" sz="1050" dirty="0" smtClean="0"/>
              <a:t>(analysis of demand + equity + safety)</a:t>
            </a:r>
            <a:r>
              <a:rPr lang="en-US" dirty="0" smtClean="0"/>
              <a:t> will help guide locations for these treatments</a:t>
            </a:r>
          </a:p>
          <a:p>
            <a:endParaRPr lang="en-US" dirty="0"/>
          </a:p>
        </p:txBody>
      </p:sp>
      <p:sp>
        <p:nvSpPr>
          <p:cNvPr id="4" name="Slide Number Placeholder 3"/>
          <p:cNvSpPr>
            <a:spLocks noGrp="1"/>
          </p:cNvSpPr>
          <p:nvPr>
            <p:ph type="sldNum" sz="quarter" idx="10"/>
          </p:nvPr>
        </p:nvSpPr>
        <p:spPr/>
        <p:txBody>
          <a:bodyPr/>
          <a:lstStyle/>
          <a:p>
            <a:fld id="{370635B5-FF59-406E-B74D-09342D338540}" type="slidenum">
              <a:rPr lang="en-US" smtClean="0"/>
              <a:pPr/>
              <a:t>5</a:t>
            </a:fld>
            <a:endParaRPr lang="en-US"/>
          </a:p>
        </p:txBody>
      </p:sp>
    </p:spTree>
    <p:extLst>
      <p:ext uri="{BB962C8B-B14F-4D97-AF65-F5344CB8AC3E}">
        <p14:creationId xmlns:p14="http://schemas.microsoft.com/office/powerpoint/2010/main" val="2829445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0635B5-FF59-406E-B74D-09342D338540}" type="slidenum">
              <a:rPr lang="en-US" smtClean="0"/>
              <a:pPr/>
              <a:t>6</a:t>
            </a:fld>
            <a:endParaRPr lang="en-US"/>
          </a:p>
        </p:txBody>
      </p:sp>
    </p:spTree>
    <p:extLst>
      <p:ext uri="{BB962C8B-B14F-4D97-AF65-F5344CB8AC3E}">
        <p14:creationId xmlns:p14="http://schemas.microsoft.com/office/powerpoint/2010/main" val="1877592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Walkability programs guided by the PMP (all will use the </a:t>
            </a:r>
            <a:r>
              <a:rPr lang="en-US" dirty="0" err="1" smtClean="0"/>
              <a:t>walkabilty</a:t>
            </a:r>
            <a:r>
              <a:rPr lang="en-US" dirty="0" smtClean="0"/>
              <a:t> tools in the updated toolbox)</a:t>
            </a:r>
            <a:endParaRPr lang="en-US" dirty="0"/>
          </a:p>
        </p:txBody>
      </p:sp>
      <p:sp>
        <p:nvSpPr>
          <p:cNvPr id="4" name="Slide Number Placeholder 3"/>
          <p:cNvSpPr>
            <a:spLocks noGrp="1"/>
          </p:cNvSpPr>
          <p:nvPr>
            <p:ph type="sldNum" sz="quarter" idx="10"/>
          </p:nvPr>
        </p:nvSpPr>
        <p:spPr/>
        <p:txBody>
          <a:bodyPr/>
          <a:lstStyle/>
          <a:p>
            <a:fld id="{370635B5-FF59-406E-B74D-09342D338540}" type="slidenum">
              <a:rPr lang="en-US" smtClean="0"/>
              <a:t>7</a:t>
            </a:fld>
            <a:endParaRPr lang="en-US"/>
          </a:p>
        </p:txBody>
      </p:sp>
    </p:spTree>
    <p:extLst>
      <p:ext uri="{BB962C8B-B14F-4D97-AF65-F5344CB8AC3E}">
        <p14:creationId xmlns:p14="http://schemas.microsoft.com/office/powerpoint/2010/main" val="3031158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C0F12A-DBAB-4667-BE97-D2BDBD23D6AC}" type="slidenum">
              <a:rPr lang="en-US" smtClean="0"/>
              <a:t>9</a:t>
            </a:fld>
            <a:endParaRPr lang="en-US"/>
          </a:p>
        </p:txBody>
      </p:sp>
    </p:spTree>
    <p:extLst>
      <p:ext uri="{BB962C8B-B14F-4D97-AF65-F5344CB8AC3E}">
        <p14:creationId xmlns:p14="http://schemas.microsoft.com/office/powerpoint/2010/main" val="1983351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C04F72-F06A-4B57-A7E5-D67F2B6312BD}" type="slidenum">
              <a:rPr lang="en-US" smtClean="0"/>
              <a:t>10</a:t>
            </a:fld>
            <a:endParaRPr lang="en-US"/>
          </a:p>
        </p:txBody>
      </p:sp>
    </p:spTree>
    <p:extLst>
      <p:ext uri="{BB962C8B-B14F-4D97-AF65-F5344CB8AC3E}">
        <p14:creationId xmlns:p14="http://schemas.microsoft.com/office/powerpoint/2010/main" val="1851643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C6F656-B3BA-4EDD-8952-740D2E765402}"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4D7A4-8FBF-4792-9F01-E8E7629EE589}" type="slidenum">
              <a:rPr lang="en-US" smtClean="0"/>
              <a:pPr/>
              <a:t>‹#›</a:t>
            </a:fld>
            <a:endParaRPr lang="en-US"/>
          </a:p>
        </p:txBody>
      </p:sp>
    </p:spTree>
    <p:extLst>
      <p:ext uri="{BB962C8B-B14F-4D97-AF65-F5344CB8AC3E}">
        <p14:creationId xmlns:p14="http://schemas.microsoft.com/office/powerpoint/2010/main" val="3395380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C6F656-B3BA-4EDD-8952-740D2E765402}"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4D7A4-8FBF-4792-9F01-E8E7629EE589}" type="slidenum">
              <a:rPr lang="en-US" smtClean="0"/>
              <a:pPr/>
              <a:t>‹#›</a:t>
            </a:fld>
            <a:endParaRPr lang="en-US"/>
          </a:p>
        </p:txBody>
      </p:sp>
    </p:spTree>
    <p:extLst>
      <p:ext uri="{BB962C8B-B14F-4D97-AF65-F5344CB8AC3E}">
        <p14:creationId xmlns:p14="http://schemas.microsoft.com/office/powerpoint/2010/main" val="725905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C6F656-B3BA-4EDD-8952-740D2E765402}"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4D7A4-8FBF-4792-9F01-E8E7629EE589}" type="slidenum">
              <a:rPr lang="en-US" smtClean="0"/>
              <a:pPr/>
              <a:t>‹#›</a:t>
            </a:fld>
            <a:endParaRPr lang="en-US"/>
          </a:p>
        </p:txBody>
      </p:sp>
    </p:spTree>
    <p:extLst>
      <p:ext uri="{BB962C8B-B14F-4D97-AF65-F5344CB8AC3E}">
        <p14:creationId xmlns:p14="http://schemas.microsoft.com/office/powerpoint/2010/main" val="920055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C6F656-B3BA-4EDD-8952-740D2E765402}"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4D7A4-8FBF-4792-9F01-E8E7629EE589}" type="slidenum">
              <a:rPr lang="en-US" smtClean="0"/>
              <a:pPr/>
              <a:t>‹#›</a:t>
            </a:fld>
            <a:endParaRPr lang="en-US"/>
          </a:p>
        </p:txBody>
      </p:sp>
    </p:spTree>
    <p:extLst>
      <p:ext uri="{BB962C8B-B14F-4D97-AF65-F5344CB8AC3E}">
        <p14:creationId xmlns:p14="http://schemas.microsoft.com/office/powerpoint/2010/main" val="142392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C6F656-B3BA-4EDD-8952-740D2E765402}" type="datetimeFigureOut">
              <a:rPr lang="en-US" smtClean="0"/>
              <a:pPr/>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D4D7A4-8FBF-4792-9F01-E8E7629EE589}" type="slidenum">
              <a:rPr lang="en-US" smtClean="0"/>
              <a:pPr/>
              <a:t>‹#›</a:t>
            </a:fld>
            <a:endParaRPr lang="en-US"/>
          </a:p>
        </p:txBody>
      </p:sp>
    </p:spTree>
    <p:extLst>
      <p:ext uri="{BB962C8B-B14F-4D97-AF65-F5344CB8AC3E}">
        <p14:creationId xmlns:p14="http://schemas.microsoft.com/office/powerpoint/2010/main" val="307096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C6F656-B3BA-4EDD-8952-740D2E765402}" type="datetimeFigureOut">
              <a:rPr lang="en-US" smtClean="0"/>
              <a:pPr/>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4D7A4-8FBF-4792-9F01-E8E7629EE589}" type="slidenum">
              <a:rPr lang="en-US" smtClean="0"/>
              <a:pPr/>
              <a:t>‹#›</a:t>
            </a:fld>
            <a:endParaRPr lang="en-US"/>
          </a:p>
        </p:txBody>
      </p:sp>
    </p:spTree>
    <p:extLst>
      <p:ext uri="{BB962C8B-B14F-4D97-AF65-F5344CB8AC3E}">
        <p14:creationId xmlns:p14="http://schemas.microsoft.com/office/powerpoint/2010/main" val="2592441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C6F656-B3BA-4EDD-8952-740D2E765402}" type="datetimeFigureOut">
              <a:rPr lang="en-US" smtClean="0"/>
              <a:pPr/>
              <a:t>10/7/2015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D4D7A4-8FBF-4792-9F01-E8E7629EE589}" type="slidenum">
              <a:rPr lang="en-US" smtClean="0"/>
              <a:pPr/>
              <a:t>‹#›</a:t>
            </a:fld>
            <a:endParaRPr lang="en-US"/>
          </a:p>
        </p:txBody>
      </p:sp>
    </p:spTree>
    <p:extLst>
      <p:ext uri="{BB962C8B-B14F-4D97-AF65-F5344CB8AC3E}">
        <p14:creationId xmlns:p14="http://schemas.microsoft.com/office/powerpoint/2010/main" val="3802320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C6F656-B3BA-4EDD-8952-740D2E765402}" type="datetimeFigureOut">
              <a:rPr lang="en-US" smtClean="0"/>
              <a:pPr/>
              <a:t>10/7/2015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D4D7A4-8FBF-4792-9F01-E8E7629EE589}" type="slidenum">
              <a:rPr lang="en-US" smtClean="0"/>
              <a:pPr/>
              <a:t>‹#›</a:t>
            </a:fld>
            <a:endParaRPr lang="en-US"/>
          </a:p>
        </p:txBody>
      </p:sp>
    </p:spTree>
    <p:extLst>
      <p:ext uri="{BB962C8B-B14F-4D97-AF65-F5344CB8AC3E}">
        <p14:creationId xmlns:p14="http://schemas.microsoft.com/office/powerpoint/2010/main" val="2381033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6F656-B3BA-4EDD-8952-740D2E765402}" type="datetimeFigureOut">
              <a:rPr lang="en-US" smtClean="0"/>
              <a:pPr/>
              <a:t>10/7/2015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D4D7A4-8FBF-4792-9F01-E8E7629EE589}" type="slidenum">
              <a:rPr lang="en-US" smtClean="0"/>
              <a:pPr/>
              <a:t>‹#›</a:t>
            </a:fld>
            <a:endParaRPr lang="en-US"/>
          </a:p>
        </p:txBody>
      </p:sp>
    </p:spTree>
    <p:extLst>
      <p:ext uri="{BB962C8B-B14F-4D97-AF65-F5344CB8AC3E}">
        <p14:creationId xmlns:p14="http://schemas.microsoft.com/office/powerpoint/2010/main" val="110047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C6F656-B3BA-4EDD-8952-740D2E765402}" type="datetimeFigureOut">
              <a:rPr lang="en-US" smtClean="0"/>
              <a:pPr/>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4D7A4-8FBF-4792-9F01-E8E7629EE589}" type="slidenum">
              <a:rPr lang="en-US" smtClean="0"/>
              <a:pPr/>
              <a:t>‹#›</a:t>
            </a:fld>
            <a:endParaRPr lang="en-US"/>
          </a:p>
        </p:txBody>
      </p:sp>
    </p:spTree>
    <p:extLst>
      <p:ext uri="{BB962C8B-B14F-4D97-AF65-F5344CB8AC3E}">
        <p14:creationId xmlns:p14="http://schemas.microsoft.com/office/powerpoint/2010/main" val="270700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C6F656-B3BA-4EDD-8952-740D2E765402}" type="datetimeFigureOut">
              <a:rPr lang="en-US" smtClean="0"/>
              <a:pPr/>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D4D7A4-8FBF-4792-9F01-E8E7629EE589}" type="slidenum">
              <a:rPr lang="en-US" smtClean="0"/>
              <a:pPr/>
              <a:t>‹#›</a:t>
            </a:fld>
            <a:endParaRPr lang="en-US"/>
          </a:p>
        </p:txBody>
      </p:sp>
    </p:spTree>
    <p:extLst>
      <p:ext uri="{BB962C8B-B14F-4D97-AF65-F5344CB8AC3E}">
        <p14:creationId xmlns:p14="http://schemas.microsoft.com/office/powerpoint/2010/main" val="183437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6F656-B3BA-4EDD-8952-740D2E765402}" type="datetimeFigureOut">
              <a:rPr lang="en-US" smtClean="0"/>
              <a:pPr/>
              <a:t>10/7/2015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D4D7A4-8FBF-4792-9F01-E8E7629EE589}" type="slidenum">
              <a:rPr lang="en-US" smtClean="0"/>
              <a:pPr/>
              <a:t>‹#›</a:t>
            </a:fld>
            <a:endParaRPr lang="en-US"/>
          </a:p>
        </p:txBody>
      </p:sp>
    </p:spTree>
    <p:extLst>
      <p:ext uri="{BB962C8B-B14F-4D97-AF65-F5344CB8AC3E}">
        <p14:creationId xmlns:p14="http://schemas.microsoft.com/office/powerpoint/2010/main" val="1963638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P:\PIO\New Photo Library\Countdown Signals\Andrew_Dingman\heroes\20070812_sdt_andrew_pic6 copy.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54318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457200"/>
            <a:ext cx="9144000" cy="1317625"/>
          </a:xfrm>
          <a:solidFill>
            <a:schemeClr val="bg1">
              <a:alpha val="90000"/>
            </a:schemeClr>
          </a:solidFill>
        </p:spPr>
        <p:txBody>
          <a:bodyPr>
            <a:normAutofit fontScale="90000"/>
          </a:bodyPr>
          <a:lstStyle/>
          <a:p>
            <a:r>
              <a:rPr lang="en-US" dirty="0" smtClean="0">
                <a:latin typeface="Segoe UI" panose="020B0502040204020203" pitchFamily="34" charset="0"/>
                <a:ea typeface="Segoe UI" panose="020B0502040204020203" pitchFamily="34" charset="0"/>
                <a:cs typeface="Segoe UI" panose="020B0502040204020203" pitchFamily="34" charset="0"/>
              </a:rPr>
              <a:t>Pedestrian Master Plan </a:t>
            </a:r>
            <a:br>
              <a:rPr lang="en-US" dirty="0" smtClean="0">
                <a:latin typeface="Segoe UI" panose="020B0502040204020203" pitchFamily="34" charset="0"/>
                <a:ea typeface="Segoe UI" panose="020B0502040204020203" pitchFamily="34" charset="0"/>
                <a:cs typeface="Segoe UI" panose="020B0502040204020203" pitchFamily="34" charset="0"/>
              </a:rPr>
            </a:br>
            <a:r>
              <a:rPr lang="en-US" dirty="0" smtClean="0">
                <a:latin typeface="Segoe UI" panose="020B0502040204020203" pitchFamily="34" charset="0"/>
                <a:ea typeface="Segoe UI" panose="020B0502040204020203" pitchFamily="34" charset="0"/>
                <a:cs typeface="Segoe UI" panose="020B0502040204020203" pitchFamily="34" charset="0"/>
              </a:rPr>
              <a:t>Update Briefing</a:t>
            </a:r>
            <a:endParaRPr lang="en-US" sz="2200" dirty="0">
              <a:latin typeface="+mn-lt"/>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0" y="5562600"/>
            <a:ext cx="5562600" cy="1219200"/>
          </a:xfrm>
        </p:spPr>
        <p:txBody>
          <a:bodyPr>
            <a:normAutofit/>
          </a:bodyPr>
          <a:lstStyle/>
          <a:p>
            <a:pPr algn="l"/>
            <a:r>
              <a:rPr lang="en-US" sz="2000" dirty="0" smtClean="0">
                <a:latin typeface="Segoe UI Light" panose="020B0502040204020203" pitchFamily="34" charset="0"/>
              </a:rPr>
              <a:t>Seattle Planning Commission</a:t>
            </a:r>
            <a:endParaRPr lang="en-US" sz="2000" dirty="0" smtClean="0">
              <a:latin typeface="Segoe UI Light" panose="020B0502040204020203" pitchFamily="34" charset="0"/>
            </a:endParaRPr>
          </a:p>
          <a:p>
            <a:pPr algn="l"/>
            <a:r>
              <a:rPr lang="en-US" sz="2000" dirty="0" smtClean="0">
                <a:latin typeface="Segoe UI Light" panose="020B0502040204020203" pitchFamily="34" charset="0"/>
              </a:rPr>
              <a:t>Michelle Marx, Kevin O’Neill</a:t>
            </a:r>
            <a:endParaRPr lang="en-US" sz="2000" dirty="0" smtClean="0">
              <a:latin typeface="Segoe UI Light" panose="020B0502040204020203" pitchFamily="34" charset="0"/>
            </a:endParaRPr>
          </a:p>
          <a:p>
            <a:pPr algn="l"/>
            <a:r>
              <a:rPr lang="en-US" sz="2000" dirty="0" smtClean="0">
                <a:latin typeface="Segoe UI Light" panose="020B0502040204020203" pitchFamily="34" charset="0"/>
              </a:rPr>
              <a:t>October 8, </a:t>
            </a:r>
            <a:r>
              <a:rPr lang="en-US" sz="2000" dirty="0" smtClean="0">
                <a:latin typeface="Segoe UI Light" panose="020B0502040204020203" pitchFamily="34" charset="0"/>
              </a:rPr>
              <a:t>2015</a:t>
            </a:r>
            <a:endParaRPr lang="en-US" sz="2000" dirty="0">
              <a:latin typeface="Segoe UI Light" panose="020B0502040204020203" pitchFamily="34" charset="0"/>
            </a:endParaRPr>
          </a:p>
        </p:txBody>
      </p:sp>
      <p:pic>
        <p:nvPicPr>
          <p:cNvPr id="1026" name="Picture 2" descr="P:\PIO\Schwartz\sdotlogo.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086600" y="5850340"/>
            <a:ext cx="1885477" cy="855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0547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4876800" y="866104"/>
            <a:ext cx="4143425" cy="5784424"/>
            <a:chOff x="4876800" y="866104"/>
            <a:chExt cx="4143425" cy="5784424"/>
          </a:xfrm>
        </p:grpSpPr>
        <p:grpSp>
          <p:nvGrpSpPr>
            <p:cNvPr id="26" name="Group 25"/>
            <p:cNvGrpSpPr/>
            <p:nvPr/>
          </p:nvGrpSpPr>
          <p:grpSpPr>
            <a:xfrm>
              <a:off x="4876800" y="866104"/>
              <a:ext cx="4143425" cy="5784424"/>
              <a:chOff x="4962475" y="768777"/>
              <a:chExt cx="4143425" cy="5784424"/>
            </a:xfrm>
          </p:grpSpPr>
          <p:pic>
            <p:nvPicPr>
              <p:cNvPr id="5122" name="Picture 2" descr="R:\PP\7 Projects\4 PedBike\Ped Master Plan Update\APA Presentation\Pages from PMP Summary_High Priority Area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9692"/>
              <a:stretch/>
            </p:blipFill>
            <p:spPr bwMode="auto">
              <a:xfrm>
                <a:off x="5962650" y="768777"/>
                <a:ext cx="3143250" cy="57844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62475" y="3068275"/>
                <a:ext cx="1225012" cy="2594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6066109" y="3190118"/>
              <a:ext cx="336278" cy="1241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6"/>
          <p:cNvSpPr txBox="1">
            <a:spLocks noChangeArrowheads="1"/>
          </p:cNvSpPr>
          <p:nvPr/>
        </p:nvSpPr>
        <p:spPr bwMode="auto">
          <a:xfrm>
            <a:off x="150812" y="231480"/>
            <a:ext cx="2554288" cy="47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algn="l" defTabSz="1628775" eaLnBrk="0" hangingPunct="0">
              <a:spcBef>
                <a:spcPct val="20000"/>
              </a:spcBef>
              <a:buChar char="•"/>
              <a:defRPr sz="2700">
                <a:solidFill>
                  <a:schemeClr val="bg1"/>
                </a:solidFill>
                <a:latin typeface="Arial" charset="0"/>
              </a:defRPr>
            </a:lvl1pPr>
            <a:lvl2pPr marL="827088" indent="-317500" algn="l" defTabSz="1628775" eaLnBrk="0" hangingPunct="0">
              <a:spcBef>
                <a:spcPct val="20000"/>
              </a:spcBef>
              <a:buChar char="–"/>
              <a:defRPr sz="2700">
                <a:solidFill>
                  <a:schemeClr val="bg1"/>
                </a:solidFill>
                <a:latin typeface="Arial" charset="0"/>
              </a:defRPr>
            </a:lvl2pPr>
            <a:lvl3pPr marL="1273175" indent="-254000" algn="l" defTabSz="1628775" eaLnBrk="0" hangingPunct="0">
              <a:spcBef>
                <a:spcPct val="20000"/>
              </a:spcBef>
              <a:buChar char="•"/>
              <a:defRPr sz="2700">
                <a:solidFill>
                  <a:schemeClr val="bg1"/>
                </a:solidFill>
                <a:latin typeface="Arial" charset="0"/>
              </a:defRPr>
            </a:lvl3pPr>
            <a:lvl4pPr marL="1782763" indent="-254000" algn="l" defTabSz="1628775" eaLnBrk="0" hangingPunct="0">
              <a:spcBef>
                <a:spcPct val="20000"/>
              </a:spcBef>
              <a:buChar char="–"/>
              <a:defRPr sz="2700">
                <a:solidFill>
                  <a:schemeClr val="bg1"/>
                </a:solidFill>
                <a:latin typeface="Arial" charset="0"/>
              </a:defRPr>
            </a:lvl4pPr>
            <a:lvl5pPr marL="2292350" indent="-254000" algn="l" defTabSz="1628775" eaLnBrk="0" hangingPunct="0">
              <a:spcBef>
                <a:spcPct val="20000"/>
              </a:spcBef>
              <a:buChar char="»"/>
              <a:defRPr sz="2700">
                <a:solidFill>
                  <a:schemeClr val="bg1"/>
                </a:solidFill>
                <a:latin typeface="Arial" charset="0"/>
              </a:defRPr>
            </a:lvl5pPr>
            <a:lvl6pPr marL="2749550" indent="-254000" defTabSz="1628775" eaLnBrk="0" fontAlgn="base" hangingPunct="0">
              <a:spcBef>
                <a:spcPct val="20000"/>
              </a:spcBef>
              <a:spcAft>
                <a:spcPct val="0"/>
              </a:spcAft>
              <a:buChar char="»"/>
              <a:defRPr sz="2700">
                <a:solidFill>
                  <a:schemeClr val="bg1"/>
                </a:solidFill>
                <a:latin typeface="Arial" charset="0"/>
              </a:defRPr>
            </a:lvl6pPr>
            <a:lvl7pPr marL="3206750" indent="-254000" defTabSz="1628775" eaLnBrk="0" fontAlgn="base" hangingPunct="0">
              <a:spcBef>
                <a:spcPct val="20000"/>
              </a:spcBef>
              <a:spcAft>
                <a:spcPct val="0"/>
              </a:spcAft>
              <a:buChar char="»"/>
              <a:defRPr sz="2700">
                <a:solidFill>
                  <a:schemeClr val="bg1"/>
                </a:solidFill>
                <a:latin typeface="Arial" charset="0"/>
              </a:defRPr>
            </a:lvl7pPr>
            <a:lvl8pPr marL="3663950" indent="-254000" defTabSz="1628775" eaLnBrk="0" fontAlgn="base" hangingPunct="0">
              <a:spcBef>
                <a:spcPct val="20000"/>
              </a:spcBef>
              <a:spcAft>
                <a:spcPct val="0"/>
              </a:spcAft>
              <a:buChar char="»"/>
              <a:defRPr sz="2700">
                <a:solidFill>
                  <a:schemeClr val="bg1"/>
                </a:solidFill>
                <a:latin typeface="Arial" charset="0"/>
              </a:defRPr>
            </a:lvl8pPr>
            <a:lvl9pPr marL="4121150" indent="-254000" defTabSz="1628775" eaLnBrk="0" fontAlgn="base" hangingPunct="0">
              <a:spcBef>
                <a:spcPct val="20000"/>
              </a:spcBef>
              <a:spcAft>
                <a:spcPct val="0"/>
              </a:spcAft>
              <a:buChar char="»"/>
              <a:defRPr sz="2700">
                <a:solidFill>
                  <a:schemeClr val="bg1"/>
                </a:solidFill>
                <a:latin typeface="Arial" charset="0"/>
              </a:defRPr>
            </a:lvl9pPr>
          </a:lstStyle>
          <a:p>
            <a:pPr eaLnBrk="1" hangingPunct="1">
              <a:spcBef>
                <a:spcPct val="0"/>
              </a:spcBef>
              <a:buFontTx/>
              <a:buNone/>
            </a:pPr>
            <a:r>
              <a:rPr lang="en-US" altLang="en-US" sz="2400" baseline="0" dirty="0">
                <a:solidFill>
                  <a:schemeClr val="tx1">
                    <a:lumMod val="50000"/>
                    <a:lumOff val="50000"/>
                  </a:schemeClr>
                </a:solidFill>
                <a:latin typeface="+mj-lt"/>
                <a:ea typeface="ＭＳ Ｐゴシック" pitchFamily="-106" charset="-128"/>
                <a:cs typeface="Arial" charset="0"/>
              </a:rPr>
              <a:t>Building Blocks</a:t>
            </a:r>
          </a:p>
        </p:txBody>
      </p:sp>
      <p:sp>
        <p:nvSpPr>
          <p:cNvPr id="15" name="TextBox 19"/>
          <p:cNvSpPr txBox="1">
            <a:spLocks noChangeArrowheads="1"/>
          </p:cNvSpPr>
          <p:nvPr/>
        </p:nvSpPr>
        <p:spPr bwMode="auto">
          <a:xfrm>
            <a:off x="3200400" y="150517"/>
            <a:ext cx="2152650" cy="84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82" tIns="50941" rIns="101882" bIns="50941">
            <a:spAutoFit/>
          </a:bodyPr>
          <a:lstStyle>
            <a:lvl1pPr algn="l" defTabSz="1628775" eaLnBrk="0" hangingPunct="0">
              <a:spcBef>
                <a:spcPct val="20000"/>
              </a:spcBef>
              <a:buChar char="•"/>
              <a:defRPr sz="2700">
                <a:solidFill>
                  <a:schemeClr val="bg1"/>
                </a:solidFill>
                <a:latin typeface="Arial" charset="0"/>
              </a:defRPr>
            </a:lvl1pPr>
            <a:lvl2pPr marL="827088" indent="-317500" algn="l" defTabSz="1628775" eaLnBrk="0" hangingPunct="0">
              <a:spcBef>
                <a:spcPct val="20000"/>
              </a:spcBef>
              <a:buChar char="–"/>
              <a:defRPr sz="2700">
                <a:solidFill>
                  <a:schemeClr val="bg1"/>
                </a:solidFill>
                <a:latin typeface="Arial" charset="0"/>
              </a:defRPr>
            </a:lvl2pPr>
            <a:lvl3pPr marL="1273175" indent="-254000" algn="l" defTabSz="1628775" eaLnBrk="0" hangingPunct="0">
              <a:spcBef>
                <a:spcPct val="20000"/>
              </a:spcBef>
              <a:buChar char="•"/>
              <a:defRPr sz="2700">
                <a:solidFill>
                  <a:schemeClr val="bg1"/>
                </a:solidFill>
                <a:latin typeface="Arial" charset="0"/>
              </a:defRPr>
            </a:lvl3pPr>
            <a:lvl4pPr marL="1782763" indent="-254000" algn="l" defTabSz="1628775" eaLnBrk="0" hangingPunct="0">
              <a:spcBef>
                <a:spcPct val="20000"/>
              </a:spcBef>
              <a:buChar char="–"/>
              <a:defRPr sz="2700">
                <a:solidFill>
                  <a:schemeClr val="bg1"/>
                </a:solidFill>
                <a:latin typeface="Arial" charset="0"/>
              </a:defRPr>
            </a:lvl4pPr>
            <a:lvl5pPr marL="2292350" indent="-254000" algn="l" defTabSz="1628775" eaLnBrk="0" hangingPunct="0">
              <a:spcBef>
                <a:spcPct val="20000"/>
              </a:spcBef>
              <a:buChar char="»"/>
              <a:defRPr sz="2700">
                <a:solidFill>
                  <a:schemeClr val="bg1"/>
                </a:solidFill>
                <a:latin typeface="Arial" charset="0"/>
              </a:defRPr>
            </a:lvl5pPr>
            <a:lvl6pPr marL="2749550" indent="-254000" defTabSz="1628775" eaLnBrk="0" fontAlgn="base" hangingPunct="0">
              <a:spcBef>
                <a:spcPct val="20000"/>
              </a:spcBef>
              <a:spcAft>
                <a:spcPct val="0"/>
              </a:spcAft>
              <a:buChar char="»"/>
              <a:defRPr sz="2700">
                <a:solidFill>
                  <a:schemeClr val="bg1"/>
                </a:solidFill>
                <a:latin typeface="Arial" charset="0"/>
              </a:defRPr>
            </a:lvl6pPr>
            <a:lvl7pPr marL="3206750" indent="-254000" defTabSz="1628775" eaLnBrk="0" fontAlgn="base" hangingPunct="0">
              <a:spcBef>
                <a:spcPct val="20000"/>
              </a:spcBef>
              <a:spcAft>
                <a:spcPct val="0"/>
              </a:spcAft>
              <a:buChar char="»"/>
              <a:defRPr sz="2700">
                <a:solidFill>
                  <a:schemeClr val="bg1"/>
                </a:solidFill>
                <a:latin typeface="Arial" charset="0"/>
              </a:defRPr>
            </a:lvl7pPr>
            <a:lvl8pPr marL="3663950" indent="-254000" defTabSz="1628775" eaLnBrk="0" fontAlgn="base" hangingPunct="0">
              <a:spcBef>
                <a:spcPct val="20000"/>
              </a:spcBef>
              <a:spcAft>
                <a:spcPct val="0"/>
              </a:spcAft>
              <a:buChar char="»"/>
              <a:defRPr sz="2700">
                <a:solidFill>
                  <a:schemeClr val="bg1"/>
                </a:solidFill>
                <a:latin typeface="Arial" charset="0"/>
              </a:defRPr>
            </a:lvl8pPr>
            <a:lvl9pPr marL="4121150" indent="-254000" defTabSz="1628775" eaLnBrk="0" fontAlgn="base" hangingPunct="0">
              <a:spcBef>
                <a:spcPct val="20000"/>
              </a:spcBef>
              <a:spcAft>
                <a:spcPct val="0"/>
              </a:spcAft>
              <a:buChar char="»"/>
              <a:defRPr sz="2700">
                <a:solidFill>
                  <a:schemeClr val="bg1"/>
                </a:solidFill>
                <a:latin typeface="Arial" charset="0"/>
              </a:defRPr>
            </a:lvl9pPr>
          </a:lstStyle>
          <a:p>
            <a:pPr algn="ctr" eaLnBrk="1" hangingPunct="1">
              <a:spcBef>
                <a:spcPct val="0"/>
              </a:spcBef>
              <a:buFontTx/>
              <a:buNone/>
            </a:pPr>
            <a:r>
              <a:rPr lang="en-US" altLang="en-US" sz="2400" baseline="0" dirty="0">
                <a:solidFill>
                  <a:schemeClr val="tx1">
                    <a:lumMod val="50000"/>
                    <a:lumOff val="50000"/>
                  </a:schemeClr>
                </a:solidFill>
                <a:latin typeface="+mj-lt"/>
                <a:ea typeface="ＭＳ Ｐゴシック" pitchFamily="-106" charset="-128"/>
                <a:cs typeface="Arial" charset="0"/>
              </a:rPr>
              <a:t>Contribution to Total Score</a:t>
            </a:r>
          </a:p>
        </p:txBody>
      </p:sp>
      <p:sp>
        <p:nvSpPr>
          <p:cNvPr id="16" name="TextBox 21"/>
          <p:cNvSpPr txBox="1">
            <a:spLocks noChangeArrowheads="1"/>
          </p:cNvSpPr>
          <p:nvPr/>
        </p:nvSpPr>
        <p:spPr bwMode="auto">
          <a:xfrm>
            <a:off x="6299200" y="296568"/>
            <a:ext cx="2844800" cy="47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2" tIns="50941" rIns="101882" bIns="50941">
            <a:spAutoFit/>
          </a:bodyPr>
          <a:lstStyle>
            <a:lvl1pPr algn="l" defTabSz="1628775" eaLnBrk="0" hangingPunct="0">
              <a:spcBef>
                <a:spcPct val="20000"/>
              </a:spcBef>
              <a:buChar char="•"/>
              <a:defRPr sz="2700">
                <a:solidFill>
                  <a:schemeClr val="bg1"/>
                </a:solidFill>
                <a:latin typeface="Arial" charset="0"/>
              </a:defRPr>
            </a:lvl1pPr>
            <a:lvl2pPr marL="827088" indent="-317500" algn="l" defTabSz="1628775" eaLnBrk="0" hangingPunct="0">
              <a:spcBef>
                <a:spcPct val="20000"/>
              </a:spcBef>
              <a:buChar char="–"/>
              <a:defRPr sz="2700">
                <a:solidFill>
                  <a:schemeClr val="bg1"/>
                </a:solidFill>
                <a:latin typeface="Arial" charset="0"/>
              </a:defRPr>
            </a:lvl2pPr>
            <a:lvl3pPr marL="1273175" indent="-254000" algn="l" defTabSz="1628775" eaLnBrk="0" hangingPunct="0">
              <a:spcBef>
                <a:spcPct val="20000"/>
              </a:spcBef>
              <a:buChar char="•"/>
              <a:defRPr sz="2700">
                <a:solidFill>
                  <a:schemeClr val="bg1"/>
                </a:solidFill>
                <a:latin typeface="Arial" charset="0"/>
              </a:defRPr>
            </a:lvl3pPr>
            <a:lvl4pPr marL="1782763" indent="-254000" algn="l" defTabSz="1628775" eaLnBrk="0" hangingPunct="0">
              <a:spcBef>
                <a:spcPct val="20000"/>
              </a:spcBef>
              <a:buChar char="–"/>
              <a:defRPr sz="2700">
                <a:solidFill>
                  <a:schemeClr val="bg1"/>
                </a:solidFill>
                <a:latin typeface="Arial" charset="0"/>
              </a:defRPr>
            </a:lvl4pPr>
            <a:lvl5pPr marL="2292350" indent="-254000" algn="l" defTabSz="1628775" eaLnBrk="0" hangingPunct="0">
              <a:spcBef>
                <a:spcPct val="20000"/>
              </a:spcBef>
              <a:buChar char="»"/>
              <a:defRPr sz="2700">
                <a:solidFill>
                  <a:schemeClr val="bg1"/>
                </a:solidFill>
                <a:latin typeface="Arial" charset="0"/>
              </a:defRPr>
            </a:lvl5pPr>
            <a:lvl6pPr marL="2749550" indent="-254000" defTabSz="1628775" eaLnBrk="0" fontAlgn="base" hangingPunct="0">
              <a:spcBef>
                <a:spcPct val="20000"/>
              </a:spcBef>
              <a:spcAft>
                <a:spcPct val="0"/>
              </a:spcAft>
              <a:buChar char="»"/>
              <a:defRPr sz="2700">
                <a:solidFill>
                  <a:schemeClr val="bg1"/>
                </a:solidFill>
                <a:latin typeface="Arial" charset="0"/>
              </a:defRPr>
            </a:lvl6pPr>
            <a:lvl7pPr marL="3206750" indent="-254000" defTabSz="1628775" eaLnBrk="0" fontAlgn="base" hangingPunct="0">
              <a:spcBef>
                <a:spcPct val="20000"/>
              </a:spcBef>
              <a:spcAft>
                <a:spcPct val="0"/>
              </a:spcAft>
              <a:buChar char="»"/>
              <a:defRPr sz="2700">
                <a:solidFill>
                  <a:schemeClr val="bg1"/>
                </a:solidFill>
                <a:latin typeface="Arial" charset="0"/>
              </a:defRPr>
            </a:lvl7pPr>
            <a:lvl8pPr marL="3663950" indent="-254000" defTabSz="1628775" eaLnBrk="0" fontAlgn="base" hangingPunct="0">
              <a:spcBef>
                <a:spcPct val="20000"/>
              </a:spcBef>
              <a:spcAft>
                <a:spcPct val="0"/>
              </a:spcAft>
              <a:buChar char="»"/>
              <a:defRPr sz="2700">
                <a:solidFill>
                  <a:schemeClr val="bg1"/>
                </a:solidFill>
                <a:latin typeface="Arial" charset="0"/>
              </a:defRPr>
            </a:lvl8pPr>
            <a:lvl9pPr marL="4121150" indent="-254000" defTabSz="1628775" eaLnBrk="0" fontAlgn="base" hangingPunct="0">
              <a:spcBef>
                <a:spcPct val="20000"/>
              </a:spcBef>
              <a:spcAft>
                <a:spcPct val="0"/>
              </a:spcAft>
              <a:buChar char="»"/>
              <a:defRPr sz="2700">
                <a:solidFill>
                  <a:schemeClr val="bg1"/>
                </a:solidFill>
                <a:latin typeface="Arial" charset="0"/>
              </a:defRPr>
            </a:lvl9pPr>
          </a:lstStyle>
          <a:p>
            <a:pPr eaLnBrk="1" hangingPunct="1">
              <a:spcBef>
                <a:spcPct val="0"/>
              </a:spcBef>
              <a:buFontTx/>
              <a:buNone/>
            </a:pPr>
            <a:r>
              <a:rPr lang="en-US" altLang="en-US" sz="2400" baseline="0" dirty="0">
                <a:solidFill>
                  <a:schemeClr val="tx1">
                    <a:lumMod val="50000"/>
                    <a:lumOff val="50000"/>
                  </a:schemeClr>
                </a:solidFill>
                <a:latin typeface="+mj-lt"/>
                <a:ea typeface="ＭＳ Ｐゴシック" pitchFamily="-106" charset="-128"/>
                <a:cs typeface="Arial" charset="0"/>
              </a:rPr>
              <a:t>High Priority Areas</a:t>
            </a:r>
          </a:p>
        </p:txBody>
      </p:sp>
      <p:sp>
        <p:nvSpPr>
          <p:cNvPr id="20" name="Right Arrow 51"/>
          <p:cNvSpPr>
            <a:spLocks noChangeArrowheads="1"/>
          </p:cNvSpPr>
          <p:nvPr/>
        </p:nvSpPr>
        <p:spPr bwMode="auto">
          <a:xfrm>
            <a:off x="2533896" y="300464"/>
            <a:ext cx="384175" cy="403225"/>
          </a:xfrm>
          <a:prstGeom prst="rightArrow">
            <a:avLst>
              <a:gd name="adj1" fmla="val 50000"/>
              <a:gd name="adj2" fmla="val 50000"/>
            </a:avLst>
          </a:prstGeom>
          <a:solidFill>
            <a:schemeClr val="tx1">
              <a:lumMod val="50000"/>
              <a:lumOff val="50000"/>
            </a:schemeClr>
          </a:solidFill>
          <a:ln w="25400" algn="ctr">
            <a:noFill/>
            <a:miter lim="800000"/>
            <a:headEnd/>
            <a:tailEnd/>
          </a:ln>
        </p:spPr>
        <p:txBody>
          <a:bodyPr lIns="101882" tIns="50941" rIns="101882" bIns="50941" anchor="ctr"/>
          <a:lstStyle>
            <a:lvl1pPr algn="l" defTabSz="1628775" eaLnBrk="0" hangingPunct="0">
              <a:spcBef>
                <a:spcPct val="20000"/>
              </a:spcBef>
              <a:buChar char="•"/>
              <a:defRPr sz="2700">
                <a:solidFill>
                  <a:schemeClr val="bg1"/>
                </a:solidFill>
                <a:latin typeface="Arial" charset="0"/>
              </a:defRPr>
            </a:lvl1pPr>
            <a:lvl2pPr marL="827088" indent="-317500" algn="l" defTabSz="1628775" eaLnBrk="0" hangingPunct="0">
              <a:spcBef>
                <a:spcPct val="20000"/>
              </a:spcBef>
              <a:buChar char="–"/>
              <a:defRPr sz="2700">
                <a:solidFill>
                  <a:schemeClr val="bg1"/>
                </a:solidFill>
                <a:latin typeface="Arial" charset="0"/>
              </a:defRPr>
            </a:lvl2pPr>
            <a:lvl3pPr marL="1273175" indent="-254000" algn="l" defTabSz="1628775" eaLnBrk="0" hangingPunct="0">
              <a:spcBef>
                <a:spcPct val="20000"/>
              </a:spcBef>
              <a:buChar char="•"/>
              <a:defRPr sz="2700">
                <a:solidFill>
                  <a:schemeClr val="bg1"/>
                </a:solidFill>
                <a:latin typeface="Arial" charset="0"/>
              </a:defRPr>
            </a:lvl3pPr>
            <a:lvl4pPr marL="1782763" indent="-254000" algn="l" defTabSz="1628775" eaLnBrk="0" hangingPunct="0">
              <a:spcBef>
                <a:spcPct val="20000"/>
              </a:spcBef>
              <a:buChar char="–"/>
              <a:defRPr sz="2700">
                <a:solidFill>
                  <a:schemeClr val="bg1"/>
                </a:solidFill>
                <a:latin typeface="Arial" charset="0"/>
              </a:defRPr>
            </a:lvl4pPr>
            <a:lvl5pPr marL="2292350" indent="-254000" algn="l" defTabSz="1628775" eaLnBrk="0" hangingPunct="0">
              <a:spcBef>
                <a:spcPct val="20000"/>
              </a:spcBef>
              <a:buChar char="»"/>
              <a:defRPr sz="2700">
                <a:solidFill>
                  <a:schemeClr val="bg1"/>
                </a:solidFill>
                <a:latin typeface="Arial" charset="0"/>
              </a:defRPr>
            </a:lvl5pPr>
            <a:lvl6pPr marL="2749550" indent="-254000" defTabSz="1628775" eaLnBrk="0" fontAlgn="base" hangingPunct="0">
              <a:spcBef>
                <a:spcPct val="20000"/>
              </a:spcBef>
              <a:spcAft>
                <a:spcPct val="0"/>
              </a:spcAft>
              <a:buChar char="»"/>
              <a:defRPr sz="2700">
                <a:solidFill>
                  <a:schemeClr val="bg1"/>
                </a:solidFill>
                <a:latin typeface="Arial" charset="0"/>
              </a:defRPr>
            </a:lvl6pPr>
            <a:lvl7pPr marL="3206750" indent="-254000" defTabSz="1628775" eaLnBrk="0" fontAlgn="base" hangingPunct="0">
              <a:spcBef>
                <a:spcPct val="20000"/>
              </a:spcBef>
              <a:spcAft>
                <a:spcPct val="0"/>
              </a:spcAft>
              <a:buChar char="»"/>
              <a:defRPr sz="2700">
                <a:solidFill>
                  <a:schemeClr val="bg1"/>
                </a:solidFill>
                <a:latin typeface="Arial" charset="0"/>
              </a:defRPr>
            </a:lvl7pPr>
            <a:lvl8pPr marL="3663950" indent="-254000" defTabSz="1628775" eaLnBrk="0" fontAlgn="base" hangingPunct="0">
              <a:spcBef>
                <a:spcPct val="20000"/>
              </a:spcBef>
              <a:spcAft>
                <a:spcPct val="0"/>
              </a:spcAft>
              <a:buChar char="»"/>
              <a:defRPr sz="2700">
                <a:solidFill>
                  <a:schemeClr val="bg1"/>
                </a:solidFill>
                <a:latin typeface="Arial" charset="0"/>
              </a:defRPr>
            </a:lvl8pPr>
            <a:lvl9pPr marL="4121150" indent="-254000" defTabSz="1628775" eaLnBrk="0" fontAlgn="base" hangingPunct="0">
              <a:spcBef>
                <a:spcPct val="20000"/>
              </a:spcBef>
              <a:spcAft>
                <a:spcPct val="0"/>
              </a:spcAft>
              <a:buChar char="»"/>
              <a:defRPr sz="2700">
                <a:solidFill>
                  <a:schemeClr val="bg1"/>
                </a:solidFill>
                <a:latin typeface="Arial" charset="0"/>
              </a:defRPr>
            </a:lvl9pPr>
          </a:lstStyle>
          <a:p>
            <a:pPr algn="ctr" eaLnBrk="1" hangingPunct="1">
              <a:spcBef>
                <a:spcPct val="0"/>
              </a:spcBef>
              <a:buFontTx/>
              <a:buNone/>
            </a:pPr>
            <a:endParaRPr lang="en-US" altLang="en-US" sz="3200" baseline="0">
              <a:solidFill>
                <a:schemeClr val="tx1"/>
              </a:solidFill>
              <a:latin typeface="Trebuchet MS" pitchFamily="34" charset="0"/>
              <a:ea typeface="ＭＳ Ｐゴシック" pitchFamily="-106" charset="-128"/>
              <a:cs typeface="Arial" charset="0"/>
            </a:endParaRPr>
          </a:p>
        </p:txBody>
      </p:sp>
      <p:sp>
        <p:nvSpPr>
          <p:cNvPr id="21" name="Right Arrow 52"/>
          <p:cNvSpPr>
            <a:spLocks noChangeArrowheads="1"/>
          </p:cNvSpPr>
          <p:nvPr/>
        </p:nvSpPr>
        <p:spPr bwMode="auto">
          <a:xfrm>
            <a:off x="5684837" y="312443"/>
            <a:ext cx="384175" cy="403225"/>
          </a:xfrm>
          <a:prstGeom prst="rightArrow">
            <a:avLst>
              <a:gd name="adj1" fmla="val 50000"/>
              <a:gd name="adj2" fmla="val 50000"/>
            </a:avLst>
          </a:prstGeom>
          <a:solidFill>
            <a:schemeClr val="tx1">
              <a:lumMod val="50000"/>
              <a:lumOff val="50000"/>
            </a:schemeClr>
          </a:solidFill>
          <a:ln w="25400" algn="ctr">
            <a:noFill/>
            <a:miter lim="800000"/>
            <a:headEnd/>
            <a:tailEnd/>
          </a:ln>
        </p:spPr>
        <p:txBody>
          <a:bodyPr lIns="101882" tIns="50941" rIns="101882" bIns="50941" anchor="ctr"/>
          <a:lstStyle>
            <a:lvl1pPr algn="l" defTabSz="1628775" eaLnBrk="0" hangingPunct="0">
              <a:spcBef>
                <a:spcPct val="20000"/>
              </a:spcBef>
              <a:buChar char="•"/>
              <a:defRPr sz="2700">
                <a:solidFill>
                  <a:schemeClr val="bg1"/>
                </a:solidFill>
                <a:latin typeface="Arial" charset="0"/>
              </a:defRPr>
            </a:lvl1pPr>
            <a:lvl2pPr marL="827088" indent="-317500" algn="l" defTabSz="1628775" eaLnBrk="0" hangingPunct="0">
              <a:spcBef>
                <a:spcPct val="20000"/>
              </a:spcBef>
              <a:buChar char="–"/>
              <a:defRPr sz="2700">
                <a:solidFill>
                  <a:schemeClr val="bg1"/>
                </a:solidFill>
                <a:latin typeface="Arial" charset="0"/>
              </a:defRPr>
            </a:lvl2pPr>
            <a:lvl3pPr marL="1273175" indent="-254000" algn="l" defTabSz="1628775" eaLnBrk="0" hangingPunct="0">
              <a:spcBef>
                <a:spcPct val="20000"/>
              </a:spcBef>
              <a:buChar char="•"/>
              <a:defRPr sz="2700">
                <a:solidFill>
                  <a:schemeClr val="bg1"/>
                </a:solidFill>
                <a:latin typeface="Arial" charset="0"/>
              </a:defRPr>
            </a:lvl3pPr>
            <a:lvl4pPr marL="1782763" indent="-254000" algn="l" defTabSz="1628775" eaLnBrk="0" hangingPunct="0">
              <a:spcBef>
                <a:spcPct val="20000"/>
              </a:spcBef>
              <a:buChar char="–"/>
              <a:defRPr sz="2700">
                <a:solidFill>
                  <a:schemeClr val="bg1"/>
                </a:solidFill>
                <a:latin typeface="Arial" charset="0"/>
              </a:defRPr>
            </a:lvl4pPr>
            <a:lvl5pPr marL="2292350" indent="-254000" algn="l" defTabSz="1628775" eaLnBrk="0" hangingPunct="0">
              <a:spcBef>
                <a:spcPct val="20000"/>
              </a:spcBef>
              <a:buChar char="»"/>
              <a:defRPr sz="2700">
                <a:solidFill>
                  <a:schemeClr val="bg1"/>
                </a:solidFill>
                <a:latin typeface="Arial" charset="0"/>
              </a:defRPr>
            </a:lvl5pPr>
            <a:lvl6pPr marL="2749550" indent="-254000" defTabSz="1628775" eaLnBrk="0" fontAlgn="base" hangingPunct="0">
              <a:spcBef>
                <a:spcPct val="20000"/>
              </a:spcBef>
              <a:spcAft>
                <a:spcPct val="0"/>
              </a:spcAft>
              <a:buChar char="»"/>
              <a:defRPr sz="2700">
                <a:solidFill>
                  <a:schemeClr val="bg1"/>
                </a:solidFill>
                <a:latin typeface="Arial" charset="0"/>
              </a:defRPr>
            </a:lvl6pPr>
            <a:lvl7pPr marL="3206750" indent="-254000" defTabSz="1628775" eaLnBrk="0" fontAlgn="base" hangingPunct="0">
              <a:spcBef>
                <a:spcPct val="20000"/>
              </a:spcBef>
              <a:spcAft>
                <a:spcPct val="0"/>
              </a:spcAft>
              <a:buChar char="»"/>
              <a:defRPr sz="2700">
                <a:solidFill>
                  <a:schemeClr val="bg1"/>
                </a:solidFill>
                <a:latin typeface="Arial" charset="0"/>
              </a:defRPr>
            </a:lvl7pPr>
            <a:lvl8pPr marL="3663950" indent="-254000" defTabSz="1628775" eaLnBrk="0" fontAlgn="base" hangingPunct="0">
              <a:spcBef>
                <a:spcPct val="20000"/>
              </a:spcBef>
              <a:spcAft>
                <a:spcPct val="0"/>
              </a:spcAft>
              <a:buChar char="»"/>
              <a:defRPr sz="2700">
                <a:solidFill>
                  <a:schemeClr val="bg1"/>
                </a:solidFill>
                <a:latin typeface="Arial" charset="0"/>
              </a:defRPr>
            </a:lvl8pPr>
            <a:lvl9pPr marL="4121150" indent="-254000" defTabSz="1628775" eaLnBrk="0" fontAlgn="base" hangingPunct="0">
              <a:spcBef>
                <a:spcPct val="20000"/>
              </a:spcBef>
              <a:spcAft>
                <a:spcPct val="0"/>
              </a:spcAft>
              <a:buChar char="»"/>
              <a:defRPr sz="2700">
                <a:solidFill>
                  <a:schemeClr val="bg1"/>
                </a:solidFill>
                <a:latin typeface="Arial" charset="0"/>
              </a:defRPr>
            </a:lvl9pPr>
          </a:lstStyle>
          <a:p>
            <a:pPr algn="ctr" eaLnBrk="1" hangingPunct="1">
              <a:spcBef>
                <a:spcPct val="0"/>
              </a:spcBef>
              <a:buFontTx/>
              <a:buNone/>
            </a:pPr>
            <a:endParaRPr lang="en-US" altLang="en-US" sz="3200" baseline="0">
              <a:solidFill>
                <a:schemeClr val="tx1"/>
              </a:solidFill>
              <a:latin typeface="Trebuchet MS" pitchFamily="34" charset="0"/>
              <a:ea typeface="ＭＳ Ｐゴシック" pitchFamily="-106" charset="-128"/>
              <a:cs typeface="Arial" charset="0"/>
            </a:endParaRPr>
          </a:p>
        </p:txBody>
      </p:sp>
      <p:grpSp>
        <p:nvGrpSpPr>
          <p:cNvPr id="32" name="Group 31"/>
          <p:cNvGrpSpPr/>
          <p:nvPr/>
        </p:nvGrpSpPr>
        <p:grpSpPr>
          <a:xfrm>
            <a:off x="609600" y="768777"/>
            <a:ext cx="1423987" cy="5941690"/>
            <a:chOff x="1066800" y="756659"/>
            <a:chExt cx="1423987" cy="5941690"/>
          </a:xfrm>
        </p:grpSpPr>
        <p:pic>
          <p:nvPicPr>
            <p:cNvPr id="14" name="Picture 7"/>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133132" y="4820211"/>
              <a:ext cx="1282792" cy="18781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3" name="Picture 23" descr="Ped Demand Scor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66800" y="756659"/>
              <a:ext cx="1401762" cy="19383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25" descr="Equity"/>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66800" y="2803925"/>
              <a:ext cx="1423987" cy="190878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28" name="Picture 2" descr="R:\PP\7 Projects\4 PedBike\Ped Master Plan Update\APA Presentation\Pages from PMP Summary_High Priority Area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6414" t="65603" r="66572" b="15939"/>
          <a:stretch/>
        </p:blipFill>
        <p:spPr bwMode="auto">
          <a:xfrm>
            <a:off x="3135087" y="1893150"/>
            <a:ext cx="2460625" cy="217521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R:\PP\7 Projects\4 PedBike\Ped Master Plan Update\APA Presentation\Pages from PMP Summary_High Priority Area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539" t="5656" r="70349" b="81835"/>
          <a:stretch/>
        </p:blipFill>
        <p:spPr bwMode="auto">
          <a:xfrm>
            <a:off x="4891862" y="5570853"/>
            <a:ext cx="1344365" cy="1030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598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49865"/>
            <a:ext cx="9144000" cy="6379535"/>
            <a:chOff x="0" y="0"/>
            <a:chExt cx="9829800" cy="6858000"/>
          </a:xfrm>
        </p:grpSpPr>
        <p:pic>
          <p:nvPicPr>
            <p:cNvPr id="9218" name="Picture 2" descr="R:\PP\7 Projects\4 PedBike\Ped Master Plan Update\APA Presentation\Pages from PMP Summary_High Priority AT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340"/>
            <a:stretch/>
          </p:blipFill>
          <p:spPr bwMode="auto">
            <a:xfrm>
              <a:off x="4919446" y="0"/>
              <a:ext cx="491035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R:\PP\7 Projects\4 PedBike\Ped Master Plan Update\APA Presentation\Pages from PMP Summary_High Priority CTR.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7263"/>
            <a:stretch/>
          </p:blipFill>
          <p:spPr bwMode="auto">
            <a:xfrm>
              <a:off x="0" y="0"/>
              <a:ext cx="4915488" cy="685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814133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p:cNvSpPr>
            <a:spLocks noGrp="1"/>
          </p:cNvSpPr>
          <p:nvPr>
            <p:ph type="title"/>
          </p:nvPr>
        </p:nvSpPr>
        <p:spPr>
          <a:xfrm>
            <a:off x="304800" y="152400"/>
            <a:ext cx="4571999" cy="1371600"/>
          </a:xfrm>
        </p:spPr>
        <p:txBody>
          <a:bodyPr>
            <a:normAutofit/>
          </a:bodyPr>
          <a:lstStyle/>
          <a:p>
            <a:pPr algn="l"/>
            <a:r>
              <a:rPr lang="en-US" sz="3600" dirty="0">
                <a:solidFill>
                  <a:srgbClr val="0065B0"/>
                </a:solidFill>
              </a:rPr>
              <a:t>G</a:t>
            </a:r>
            <a:r>
              <a:rPr lang="en-US" sz="3600" dirty="0" smtClean="0">
                <a:solidFill>
                  <a:srgbClr val="0065B0"/>
                </a:solidFill>
              </a:rPr>
              <a:t>oals for updated prioritization:</a:t>
            </a:r>
            <a:endParaRPr lang="en-US" sz="3600" dirty="0">
              <a:solidFill>
                <a:srgbClr val="0065B0"/>
              </a:solidFill>
            </a:endParaRPr>
          </a:p>
        </p:txBody>
      </p:sp>
      <p:sp>
        <p:nvSpPr>
          <p:cNvPr id="7" name="Content Placeholder 2"/>
          <p:cNvSpPr>
            <a:spLocks noGrp="1"/>
          </p:cNvSpPr>
          <p:nvPr>
            <p:ph sz="half" idx="1"/>
          </p:nvPr>
        </p:nvSpPr>
        <p:spPr>
          <a:xfrm>
            <a:off x="304800" y="1676400"/>
            <a:ext cx="4343400" cy="4678363"/>
          </a:xfrm>
        </p:spPr>
        <p:txBody>
          <a:bodyPr anchor="t">
            <a:normAutofit fontScale="85000" lnSpcReduction="10000"/>
          </a:bodyPr>
          <a:lstStyle/>
          <a:p>
            <a:pPr>
              <a:lnSpc>
                <a:spcPct val="110000"/>
              </a:lnSpc>
              <a:spcBef>
                <a:spcPts val="0"/>
              </a:spcBef>
              <a:spcAft>
                <a:spcPts val="1200"/>
              </a:spcAft>
            </a:pPr>
            <a:r>
              <a:rPr lang="en-US" sz="2400" dirty="0" smtClean="0">
                <a:latin typeface="Segoe UI Light" panose="020B0502040204020203" pitchFamily="34" charset="0"/>
              </a:rPr>
              <a:t>Update outdated data</a:t>
            </a:r>
          </a:p>
          <a:p>
            <a:pPr>
              <a:lnSpc>
                <a:spcPct val="110000"/>
              </a:lnSpc>
              <a:spcBef>
                <a:spcPts val="0"/>
              </a:spcBef>
              <a:spcAft>
                <a:spcPts val="1200"/>
              </a:spcAft>
            </a:pPr>
            <a:r>
              <a:rPr lang="en-US" sz="2400" dirty="0" smtClean="0">
                <a:latin typeface="Segoe UI Light" panose="020B0502040204020203" pitchFamily="34" charset="0"/>
              </a:rPr>
              <a:t>Reground methodology with Plan goals</a:t>
            </a:r>
          </a:p>
          <a:p>
            <a:pPr>
              <a:lnSpc>
                <a:spcPct val="110000"/>
              </a:lnSpc>
              <a:spcBef>
                <a:spcPts val="0"/>
              </a:spcBef>
              <a:spcAft>
                <a:spcPts val="1200"/>
              </a:spcAft>
            </a:pPr>
            <a:r>
              <a:rPr lang="en-US" sz="2400" b="0" dirty="0" smtClean="0">
                <a:latin typeface="Segoe UI Light" panose="020B0502040204020203" pitchFamily="34" charset="0"/>
              </a:rPr>
              <a:t>Revise criteria to align with recent SDOT/City initiatives</a:t>
            </a:r>
            <a:endParaRPr lang="en-US" sz="2400" dirty="0" smtClean="0">
              <a:latin typeface="Segoe UI Light" panose="020B0502040204020203" pitchFamily="34" charset="0"/>
            </a:endParaRPr>
          </a:p>
          <a:p>
            <a:pPr marL="342900" indent="-342900">
              <a:lnSpc>
                <a:spcPct val="110000"/>
              </a:lnSpc>
              <a:spcBef>
                <a:spcPts val="0"/>
              </a:spcBef>
              <a:spcAft>
                <a:spcPts val="1200"/>
              </a:spcAft>
              <a:buFont typeface="Arial" panose="020B0604020202020204" pitchFamily="34" charset="0"/>
              <a:buChar char="•"/>
            </a:pPr>
            <a:r>
              <a:rPr lang="en-US" sz="2400" b="0" dirty="0" smtClean="0">
                <a:latin typeface="Segoe UI Light" panose="020B0502040204020203" pitchFamily="34" charset="0"/>
              </a:rPr>
              <a:t>Streamline</a:t>
            </a:r>
            <a:r>
              <a:rPr lang="en-US" sz="2400" dirty="0" smtClean="0">
                <a:latin typeface="Segoe UI Light" panose="020B0502040204020203" pitchFamily="34" charset="0"/>
              </a:rPr>
              <a:t> methodology where possible</a:t>
            </a:r>
          </a:p>
          <a:p>
            <a:pPr lvl="1" indent="-342900">
              <a:lnSpc>
                <a:spcPct val="110000"/>
              </a:lnSpc>
              <a:spcBef>
                <a:spcPts val="0"/>
              </a:spcBef>
              <a:spcAft>
                <a:spcPts val="1200"/>
              </a:spcAft>
              <a:buFont typeface="Arial" panose="020B0604020202020204" pitchFamily="34" charset="0"/>
              <a:buChar char="•"/>
            </a:pPr>
            <a:r>
              <a:rPr lang="en-US" sz="2000" dirty="0">
                <a:latin typeface="Segoe UI Light" panose="020B0502040204020203" pitchFamily="34" charset="0"/>
              </a:rPr>
              <a:t>Separate “signal” from “noise”</a:t>
            </a:r>
          </a:p>
          <a:p>
            <a:pPr lvl="1" indent="-342900">
              <a:lnSpc>
                <a:spcPct val="110000"/>
              </a:lnSpc>
              <a:spcBef>
                <a:spcPts val="0"/>
              </a:spcBef>
              <a:spcAft>
                <a:spcPts val="1200"/>
              </a:spcAft>
              <a:buFont typeface="Arial" panose="020B0604020202020204" pitchFamily="34" charset="0"/>
              <a:buChar char="•"/>
            </a:pPr>
            <a:r>
              <a:rPr lang="en-US" sz="2000" dirty="0">
                <a:latin typeface="Segoe UI Light" panose="020B0502040204020203" pitchFamily="34" charset="0"/>
              </a:rPr>
              <a:t>Narrow priority project list</a:t>
            </a:r>
          </a:p>
          <a:p>
            <a:pPr lvl="1" indent="-342900">
              <a:lnSpc>
                <a:spcPct val="110000"/>
              </a:lnSpc>
              <a:spcBef>
                <a:spcPts val="0"/>
              </a:spcBef>
              <a:spcAft>
                <a:spcPts val="1200"/>
              </a:spcAft>
              <a:buFont typeface="Arial" panose="020B0604020202020204" pitchFamily="34" charset="0"/>
              <a:buChar char="•"/>
            </a:pPr>
            <a:r>
              <a:rPr lang="en-US" sz="2000" dirty="0">
                <a:latin typeface="Segoe UI Light" panose="020B0502040204020203" pitchFamily="34" charset="0"/>
              </a:rPr>
              <a:t>Emphasize connectivity</a:t>
            </a:r>
          </a:p>
          <a:p>
            <a:pPr lvl="1" indent="-342900">
              <a:lnSpc>
                <a:spcPct val="110000"/>
              </a:lnSpc>
              <a:spcBef>
                <a:spcPts val="0"/>
              </a:spcBef>
              <a:spcAft>
                <a:spcPts val="1200"/>
              </a:spcAft>
              <a:buFont typeface="Arial" panose="020B0604020202020204" pitchFamily="34" charset="0"/>
              <a:buChar char="•"/>
            </a:pPr>
            <a:r>
              <a:rPr lang="en-US" sz="2000" dirty="0">
                <a:latin typeface="Segoe UI Light" panose="020B0502040204020203" pitchFamily="34" charset="0"/>
              </a:rPr>
              <a:t>Ground projects to “motivating need”</a:t>
            </a:r>
          </a:p>
          <a:p>
            <a:pPr marL="342900" indent="-342900">
              <a:lnSpc>
                <a:spcPct val="110000"/>
              </a:lnSpc>
              <a:spcBef>
                <a:spcPts val="0"/>
              </a:spcBef>
              <a:spcAft>
                <a:spcPts val="1200"/>
              </a:spcAft>
              <a:buFont typeface="Arial" panose="020B0604020202020204" pitchFamily="34" charset="0"/>
              <a:buChar char="•"/>
            </a:pPr>
            <a:endParaRPr lang="en-US" sz="2400" dirty="0" smtClean="0">
              <a:latin typeface="Segoe UI Light" panose="020B0502040204020203" pitchFamily="34" charset="0"/>
            </a:endParaRPr>
          </a:p>
          <a:p>
            <a:pPr>
              <a:lnSpc>
                <a:spcPct val="110000"/>
              </a:lnSpc>
              <a:spcBef>
                <a:spcPts val="0"/>
              </a:spcBef>
              <a:spcAft>
                <a:spcPts val="1200"/>
              </a:spcAft>
            </a:pPr>
            <a:endParaRPr lang="en-US" sz="2000" b="0" dirty="0" smtClean="0">
              <a:latin typeface="Segoe UI Light" panose="020B0502040204020203" pitchFamily="34" charset="0"/>
            </a:endParaRPr>
          </a:p>
        </p:txBody>
      </p:sp>
      <p:pic>
        <p:nvPicPr>
          <p:cNvPr id="5" name="Picture 2" descr="http://farm4.staticflickr.com/3824/9572574890_4d0f139c4b_b.jpg"/>
          <p:cNvPicPr>
            <a:picLocks noChangeAspect="1" noChangeArrowheads="1"/>
          </p:cNvPicPr>
          <p:nvPr/>
        </p:nvPicPr>
        <p:blipFill rotWithShape="1">
          <a:blip r:embed="rId3">
            <a:extLst>
              <a:ext uri="{28A0092B-C50C-407E-A947-70E740481C1C}">
                <a14:useLocalDpi xmlns:a14="http://schemas.microsoft.com/office/drawing/2010/main" val="0"/>
              </a:ext>
            </a:extLst>
          </a:blip>
          <a:srcRect l="43691" t="10394" r="20022"/>
          <a:stretch/>
        </p:blipFill>
        <p:spPr bwMode="auto">
          <a:xfrm>
            <a:off x="5029199" y="1"/>
            <a:ext cx="41637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568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52400"/>
            <a:ext cx="8610600" cy="762000"/>
          </a:xfrm>
        </p:spPr>
        <p:txBody>
          <a:bodyPr>
            <a:normAutofit/>
          </a:bodyPr>
          <a:lstStyle/>
          <a:p>
            <a:pPr algn="l"/>
            <a:r>
              <a:rPr lang="en-US"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Updated prioritization structure</a:t>
            </a:r>
            <a:endParaRPr lang="en-US" dirty="0"/>
          </a:p>
        </p:txBody>
      </p:sp>
      <p:sp>
        <p:nvSpPr>
          <p:cNvPr id="13" name="Content Placeholder 2"/>
          <p:cNvSpPr txBox="1">
            <a:spLocks/>
          </p:cNvSpPr>
          <p:nvPr/>
        </p:nvSpPr>
        <p:spPr>
          <a:xfrm>
            <a:off x="-3581400" y="878565"/>
            <a:ext cx="2654862" cy="5428476"/>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800"/>
              </a:spcAft>
            </a:pPr>
            <a:r>
              <a:rPr lang="en-US" b="1" dirty="0" smtClean="0"/>
              <a:t>Safety</a:t>
            </a:r>
            <a:r>
              <a:rPr lang="en-US" dirty="0" smtClean="0"/>
              <a:t>: </a:t>
            </a:r>
            <a:r>
              <a:rPr lang="en-US" dirty="0" smtClean="0">
                <a:solidFill>
                  <a:schemeClr val="bg1">
                    <a:lumMod val="50000"/>
                  </a:schemeClr>
                </a:solidFill>
              </a:rPr>
              <a:t>Reduce the number and severity of crashes involving pedestrians.</a:t>
            </a:r>
          </a:p>
          <a:p>
            <a:pPr>
              <a:spcBef>
                <a:spcPts val="0"/>
              </a:spcBef>
              <a:spcAft>
                <a:spcPts val="1800"/>
              </a:spcAft>
            </a:pPr>
            <a:r>
              <a:rPr lang="en-US" b="1" dirty="0" smtClean="0"/>
              <a:t>Equity: </a:t>
            </a:r>
            <a:r>
              <a:rPr lang="en-US" dirty="0" smtClean="0">
                <a:solidFill>
                  <a:schemeClr val="bg1">
                    <a:lumMod val="50000"/>
                  </a:schemeClr>
                </a:solidFill>
              </a:rPr>
              <a:t>Make Seattle a more walkable city for all through equity in public engagement, service delivery, accessibility, and capital investments.</a:t>
            </a:r>
          </a:p>
          <a:p>
            <a:r>
              <a:rPr lang="en-US" b="1" dirty="0"/>
              <a:t>Vibrancy: </a:t>
            </a:r>
            <a:r>
              <a:rPr lang="en-US" dirty="0">
                <a:solidFill>
                  <a:schemeClr val="bg1">
                    <a:lumMod val="50000"/>
                  </a:schemeClr>
                </a:solidFill>
              </a:rPr>
              <a:t>Develop a connected pedestrian environment that sustains healthy communities and supports a vibrant economy.</a:t>
            </a:r>
          </a:p>
          <a:p>
            <a:endParaRPr lang="en-US" dirty="0">
              <a:latin typeface="Segoe UI Light" panose="020B0502040204020203" pitchFamily="34" charset="0"/>
            </a:endParaRPr>
          </a:p>
          <a:p>
            <a:r>
              <a:rPr lang="en-US" b="1" dirty="0"/>
              <a:t>Health: </a:t>
            </a:r>
            <a:r>
              <a:rPr lang="en-US" dirty="0">
                <a:solidFill>
                  <a:schemeClr val="bg1">
                    <a:lumMod val="50000"/>
                  </a:schemeClr>
                </a:solidFill>
              </a:rPr>
              <a:t>Get more people walking to improve health and increase mobility</a:t>
            </a:r>
            <a:r>
              <a:rPr lang="en-US" dirty="0" smtClean="0">
                <a:solidFill>
                  <a:schemeClr val="bg1">
                    <a:lumMod val="50000"/>
                  </a:schemeClr>
                </a:solidFill>
              </a:rPr>
              <a:t>.</a:t>
            </a:r>
            <a:endParaRPr lang="en-US" dirty="0">
              <a:solidFill>
                <a:schemeClr val="bg1">
                  <a:lumMod val="50000"/>
                </a:schemeClr>
              </a:solidFill>
            </a:endParaRPr>
          </a:p>
        </p:txBody>
      </p:sp>
      <p:sp>
        <p:nvSpPr>
          <p:cNvPr id="16" name="Content Placeholder 3"/>
          <p:cNvSpPr txBox="1">
            <a:spLocks/>
          </p:cNvSpPr>
          <p:nvPr/>
        </p:nvSpPr>
        <p:spPr>
          <a:xfrm>
            <a:off x="-4038600" y="1599068"/>
            <a:ext cx="4038600" cy="1676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endParaRPr lang="en-US" dirty="0">
              <a:latin typeface="Segoe UI Light" panose="020B0502040204020203" pitchFamily="34" charset="0"/>
            </a:endParaRPr>
          </a:p>
        </p:txBody>
      </p:sp>
      <p:grpSp>
        <p:nvGrpSpPr>
          <p:cNvPr id="5" name="Group 4"/>
          <p:cNvGrpSpPr/>
          <p:nvPr/>
        </p:nvGrpSpPr>
        <p:grpSpPr>
          <a:xfrm>
            <a:off x="1613079" y="4107190"/>
            <a:ext cx="6113601" cy="2653957"/>
            <a:chOff x="2448408" y="3943664"/>
            <a:chExt cx="6466605" cy="2807199"/>
          </a:xfrm>
        </p:grpSpPr>
        <p:sp>
          <p:nvSpPr>
            <p:cNvPr id="7" name="Rectangle 6"/>
            <p:cNvSpPr/>
            <p:nvPr/>
          </p:nvSpPr>
          <p:spPr>
            <a:xfrm>
              <a:off x="6494245" y="4696642"/>
              <a:ext cx="1160638" cy="1934397"/>
            </a:xfrm>
            <a:prstGeom prst="rect">
              <a:avLst/>
            </a:prstGeom>
            <a:solidFill>
              <a:srgbClr val="FF6C2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Segoe UI" panose="020B0502040204020203" pitchFamily="34" charset="0"/>
                  <a:ea typeface="Segoe UI" panose="020B0502040204020203" pitchFamily="34" charset="0"/>
                  <a:cs typeface="Segoe UI" panose="020B0502040204020203" pitchFamily="34" charset="0"/>
                </a:rPr>
                <a:t>ALONG THE ROAD</a:t>
              </a:r>
              <a:endParaRPr lang="en-US" sz="1400" b="1" dirty="0">
                <a:latin typeface="Segoe UI" panose="020B0502040204020203" pitchFamily="34" charset="0"/>
                <a:ea typeface="Segoe UI" panose="020B0502040204020203" pitchFamily="34" charset="0"/>
                <a:cs typeface="Segoe UI" panose="020B0502040204020203" pitchFamily="34" charset="0"/>
              </a:endParaRPr>
            </a:p>
          </p:txBody>
        </p:sp>
        <p:sp>
          <p:nvSpPr>
            <p:cNvPr id="8" name="Rectangle 7"/>
            <p:cNvSpPr/>
            <p:nvPr/>
          </p:nvSpPr>
          <p:spPr>
            <a:xfrm>
              <a:off x="7754375" y="4696642"/>
              <a:ext cx="1160638" cy="1934397"/>
            </a:xfrm>
            <a:prstGeom prst="rect">
              <a:avLst/>
            </a:prstGeom>
            <a:solidFill>
              <a:srgbClr val="FF6C2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Segoe UI" panose="020B0502040204020203" pitchFamily="34" charset="0"/>
                  <a:ea typeface="Segoe UI" panose="020B0502040204020203" pitchFamily="34" charset="0"/>
                  <a:cs typeface="Segoe UI" panose="020B0502040204020203" pitchFamily="34" charset="0"/>
                </a:rPr>
                <a:t>CROSSING THE ROAD</a:t>
              </a:r>
              <a:endParaRPr lang="en-US" sz="1400" b="1" dirty="0">
                <a:latin typeface="Segoe UI" panose="020B0502040204020203" pitchFamily="34" charset="0"/>
                <a:ea typeface="Segoe UI" panose="020B0502040204020203" pitchFamily="34" charset="0"/>
                <a:cs typeface="Segoe UI" panose="020B0502040204020203" pitchFamily="34" charset="0"/>
              </a:endParaRPr>
            </a:p>
          </p:txBody>
        </p:sp>
        <p:sp>
          <p:nvSpPr>
            <p:cNvPr id="9" name="Right Arrow 8"/>
            <p:cNvSpPr/>
            <p:nvPr/>
          </p:nvSpPr>
          <p:spPr>
            <a:xfrm>
              <a:off x="5680382" y="5353992"/>
              <a:ext cx="688653" cy="626048"/>
            </a:xfrm>
            <a:prstGeom prst="rightArrow">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448408" y="5084009"/>
              <a:ext cx="1666854" cy="1666854"/>
            </a:xfrm>
            <a:prstGeom prst="ellipse">
              <a:avLst/>
            </a:prstGeom>
            <a:solidFill>
              <a:srgbClr val="492F92">
                <a:alpha val="7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Segoe UI" panose="020B0502040204020203" pitchFamily="34" charset="0"/>
                  <a:ea typeface="Segoe UI" panose="020B0502040204020203" pitchFamily="34" charset="0"/>
                  <a:cs typeface="Segoe UI" panose="020B0502040204020203" pitchFamily="34" charset="0"/>
                </a:rPr>
                <a:t>EQUITY + HEALTH</a:t>
              </a:r>
            </a:p>
          </p:txBody>
        </p:sp>
        <p:sp>
          <p:nvSpPr>
            <p:cNvPr id="15" name="Oval 14"/>
            <p:cNvSpPr/>
            <p:nvPr/>
          </p:nvSpPr>
          <p:spPr>
            <a:xfrm>
              <a:off x="3825714" y="5084009"/>
              <a:ext cx="1666854" cy="1666854"/>
            </a:xfrm>
            <a:prstGeom prst="ellipse">
              <a:avLst/>
            </a:prstGeom>
            <a:solidFill>
              <a:srgbClr val="00A85D">
                <a:alpha val="7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Segoe UI" panose="020B0502040204020203" pitchFamily="34" charset="0"/>
                  <a:ea typeface="Segoe UI" panose="020B0502040204020203" pitchFamily="34" charset="0"/>
                  <a:cs typeface="Segoe UI" panose="020B0502040204020203" pitchFamily="34" charset="0"/>
                </a:rPr>
                <a:t>VIBRANCY</a:t>
              </a:r>
            </a:p>
          </p:txBody>
        </p:sp>
        <p:sp>
          <p:nvSpPr>
            <p:cNvPr id="10" name="Oval 9"/>
            <p:cNvSpPr/>
            <p:nvPr/>
          </p:nvSpPr>
          <p:spPr>
            <a:xfrm>
              <a:off x="3199666" y="3943664"/>
              <a:ext cx="1666854" cy="1666854"/>
            </a:xfrm>
            <a:prstGeom prst="ellipse">
              <a:avLst/>
            </a:prstGeom>
            <a:solidFill>
              <a:srgbClr val="FFB602">
                <a:alpha val="85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Segoe UI" panose="020B0502040204020203" pitchFamily="34" charset="0"/>
                  <a:ea typeface="Segoe UI" panose="020B0502040204020203" pitchFamily="34" charset="0"/>
                  <a:cs typeface="Segoe UI" panose="020B0502040204020203" pitchFamily="34" charset="0"/>
                </a:rPr>
                <a:t>SAFETY</a:t>
              </a:r>
              <a:endParaRPr lang="en-US" sz="1400" b="1" dirty="0">
                <a:latin typeface="Segoe UI" panose="020B0502040204020203" pitchFamily="34" charset="0"/>
                <a:ea typeface="Segoe UI" panose="020B0502040204020203" pitchFamily="34" charset="0"/>
                <a:cs typeface="Segoe UI" panose="020B0502040204020203" pitchFamily="34" charset="0"/>
              </a:endParaRPr>
            </a:p>
          </p:txBody>
        </p:sp>
      </p:grpSp>
      <p:grpSp>
        <p:nvGrpSpPr>
          <p:cNvPr id="12" name="Group 11"/>
          <p:cNvGrpSpPr/>
          <p:nvPr/>
        </p:nvGrpSpPr>
        <p:grpSpPr>
          <a:xfrm>
            <a:off x="1613079" y="1156043"/>
            <a:ext cx="6113601" cy="2653957"/>
            <a:chOff x="409575" y="3364994"/>
            <a:chExt cx="7870883" cy="3416806"/>
          </a:xfrm>
        </p:grpSpPr>
        <p:sp>
          <p:nvSpPr>
            <p:cNvPr id="17" name="Oval 16"/>
            <p:cNvSpPr/>
            <p:nvPr/>
          </p:nvSpPr>
          <p:spPr>
            <a:xfrm>
              <a:off x="1323975" y="3364994"/>
              <a:ext cx="2028825" cy="2028825"/>
            </a:xfrm>
            <a:prstGeom prst="ellipse">
              <a:avLst/>
            </a:prstGeom>
            <a:solidFill>
              <a:srgbClr val="0065B0">
                <a:alpha val="7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Segoe UI" panose="020B0502040204020203" pitchFamily="34" charset="0"/>
                  <a:ea typeface="Segoe UI" panose="020B0502040204020203" pitchFamily="34" charset="0"/>
                  <a:cs typeface="Segoe UI" panose="020B0502040204020203" pitchFamily="34" charset="0"/>
                </a:rPr>
                <a:t>CORRIDOR FUNCTION</a:t>
              </a:r>
              <a:endParaRPr lang="en-US" sz="1400" b="1" dirty="0">
                <a:latin typeface="Segoe UI" panose="020B0502040204020203" pitchFamily="34" charset="0"/>
                <a:ea typeface="Segoe UI" panose="020B0502040204020203" pitchFamily="34" charset="0"/>
                <a:cs typeface="Segoe UI" panose="020B0502040204020203" pitchFamily="34" charset="0"/>
              </a:endParaRPr>
            </a:p>
          </p:txBody>
        </p:sp>
        <p:sp>
          <p:nvSpPr>
            <p:cNvPr id="18" name="Oval 17"/>
            <p:cNvSpPr/>
            <p:nvPr/>
          </p:nvSpPr>
          <p:spPr>
            <a:xfrm>
              <a:off x="409575" y="4752975"/>
              <a:ext cx="2028825" cy="2028825"/>
            </a:xfrm>
            <a:prstGeom prst="ellipse">
              <a:avLst/>
            </a:prstGeom>
            <a:solidFill>
              <a:srgbClr val="492F92">
                <a:alpha val="7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Segoe UI" panose="020B0502040204020203" pitchFamily="34" charset="0"/>
                  <a:ea typeface="Segoe UI" panose="020B0502040204020203" pitchFamily="34" charset="0"/>
                  <a:cs typeface="Segoe UI" panose="020B0502040204020203" pitchFamily="34" charset="0"/>
                </a:rPr>
                <a:t>EQUITY</a:t>
              </a:r>
              <a:endParaRPr lang="en-US" sz="1400" b="1" dirty="0">
                <a:latin typeface="Segoe UI" panose="020B0502040204020203" pitchFamily="34" charset="0"/>
                <a:ea typeface="Segoe UI" panose="020B0502040204020203" pitchFamily="34" charset="0"/>
                <a:cs typeface="Segoe UI" panose="020B0502040204020203" pitchFamily="34" charset="0"/>
              </a:endParaRPr>
            </a:p>
          </p:txBody>
        </p:sp>
        <p:sp>
          <p:nvSpPr>
            <p:cNvPr id="19" name="Oval 18"/>
            <p:cNvSpPr/>
            <p:nvPr/>
          </p:nvSpPr>
          <p:spPr>
            <a:xfrm>
              <a:off x="2085975" y="4752975"/>
              <a:ext cx="2028825" cy="2028825"/>
            </a:xfrm>
            <a:prstGeom prst="ellipse">
              <a:avLst/>
            </a:prstGeom>
            <a:solidFill>
              <a:srgbClr val="00A85D">
                <a:alpha val="7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Segoe UI" panose="020B0502040204020203" pitchFamily="34" charset="0"/>
                  <a:ea typeface="Segoe UI" panose="020B0502040204020203" pitchFamily="34" charset="0"/>
                  <a:cs typeface="Segoe UI" panose="020B0502040204020203" pitchFamily="34" charset="0"/>
                </a:rPr>
                <a:t>VIBRANCY</a:t>
              </a:r>
            </a:p>
          </p:txBody>
        </p:sp>
        <p:sp>
          <p:nvSpPr>
            <p:cNvPr id="20" name="Rectangle 19"/>
            <p:cNvSpPr/>
            <p:nvPr/>
          </p:nvSpPr>
          <p:spPr>
            <a:xfrm>
              <a:off x="5334000" y="3745995"/>
              <a:ext cx="2943084" cy="2895599"/>
            </a:xfrm>
            <a:prstGeom prst="rect">
              <a:avLst/>
            </a:prstGeom>
            <a:solidFill>
              <a:srgbClr val="FFB602">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latin typeface="Segoe UI" panose="020B0502040204020203" pitchFamily="34" charset="0"/>
                <a:ea typeface="Segoe UI" panose="020B0502040204020203" pitchFamily="34" charset="0"/>
                <a:cs typeface="Segoe UI" panose="020B0502040204020203" pitchFamily="34" charset="0"/>
              </a:endParaRPr>
            </a:p>
            <a:p>
              <a:pPr algn="ctr"/>
              <a:r>
                <a:rPr lang="en-US" b="1" dirty="0" smtClean="0">
                  <a:latin typeface="Segoe UI" panose="020B0502040204020203" pitchFamily="34" charset="0"/>
                  <a:ea typeface="Segoe UI" panose="020B0502040204020203" pitchFamily="34" charset="0"/>
                  <a:cs typeface="Segoe UI" panose="020B0502040204020203" pitchFamily="34" charset="0"/>
                </a:rPr>
                <a:t>SAFETY</a:t>
              </a:r>
            </a:p>
            <a:p>
              <a:pPr algn="ctr"/>
              <a:endParaRPr lang="en-US" b="1" dirty="0">
                <a:latin typeface="Segoe UI" panose="020B0502040204020203" pitchFamily="34" charset="0"/>
                <a:ea typeface="Segoe UI" panose="020B0502040204020203" pitchFamily="34" charset="0"/>
                <a:cs typeface="Segoe UI" panose="020B0502040204020203" pitchFamily="34" charset="0"/>
              </a:endParaRPr>
            </a:p>
            <a:p>
              <a:pPr algn="ctr"/>
              <a:endParaRPr lang="en-US" b="1" dirty="0" smtClean="0">
                <a:latin typeface="Segoe UI" panose="020B0502040204020203" pitchFamily="34" charset="0"/>
                <a:ea typeface="Segoe UI" panose="020B0502040204020203" pitchFamily="34" charset="0"/>
                <a:cs typeface="Segoe UI" panose="020B0502040204020203" pitchFamily="34" charset="0"/>
              </a:endParaRPr>
            </a:p>
            <a:p>
              <a:pPr algn="ctr"/>
              <a:endParaRPr lang="en-US" b="1" dirty="0">
                <a:latin typeface="Segoe UI" panose="020B0502040204020203" pitchFamily="34" charset="0"/>
                <a:ea typeface="Segoe UI" panose="020B0502040204020203" pitchFamily="34" charset="0"/>
                <a:cs typeface="Segoe UI" panose="020B0502040204020203" pitchFamily="34" charset="0"/>
              </a:endParaRPr>
            </a:p>
            <a:p>
              <a:pPr algn="ctr"/>
              <a:endParaRPr lang="en-US" b="1" dirty="0" smtClean="0">
                <a:latin typeface="Segoe UI" panose="020B0502040204020203" pitchFamily="34" charset="0"/>
                <a:ea typeface="Segoe UI" panose="020B0502040204020203" pitchFamily="34" charset="0"/>
                <a:cs typeface="Segoe UI" panose="020B0502040204020203" pitchFamily="34" charset="0"/>
              </a:endParaRPr>
            </a:p>
            <a:p>
              <a:pPr algn="ctr"/>
              <a:endParaRPr lang="en-US" b="1" dirty="0">
                <a:latin typeface="Segoe UI" panose="020B0502040204020203" pitchFamily="34" charset="0"/>
                <a:ea typeface="Segoe UI" panose="020B0502040204020203" pitchFamily="34" charset="0"/>
                <a:cs typeface="Segoe UI" panose="020B0502040204020203" pitchFamily="34" charset="0"/>
              </a:endParaRPr>
            </a:p>
            <a:p>
              <a:pPr algn="ctr"/>
              <a:endParaRPr lang="en-US" b="1" dirty="0" smtClean="0">
                <a:latin typeface="Segoe UI" panose="020B0502040204020203" pitchFamily="34" charset="0"/>
                <a:ea typeface="Segoe UI" panose="020B0502040204020203" pitchFamily="34" charset="0"/>
                <a:cs typeface="Segoe UI" panose="020B0502040204020203" pitchFamily="34" charset="0"/>
              </a:endParaRPr>
            </a:p>
            <a:p>
              <a:pPr algn="ctr"/>
              <a:endParaRPr lang="en-US" b="1" dirty="0">
                <a:latin typeface="Segoe UI" panose="020B0502040204020203" pitchFamily="34" charset="0"/>
                <a:ea typeface="Segoe UI" panose="020B0502040204020203" pitchFamily="34" charset="0"/>
                <a:cs typeface="Segoe UI" panose="020B0502040204020203" pitchFamily="34" charset="0"/>
              </a:endParaRPr>
            </a:p>
            <a:p>
              <a:pPr algn="ctr"/>
              <a:endParaRPr lang="en-US" b="1" dirty="0" smtClean="0">
                <a:latin typeface="Segoe UI" panose="020B0502040204020203" pitchFamily="34" charset="0"/>
                <a:ea typeface="Segoe UI" panose="020B0502040204020203" pitchFamily="34" charset="0"/>
                <a:cs typeface="Segoe UI" panose="020B0502040204020203" pitchFamily="34" charset="0"/>
              </a:endParaRPr>
            </a:p>
          </p:txBody>
        </p:sp>
        <p:sp>
          <p:nvSpPr>
            <p:cNvPr id="21" name="Rectangle 20"/>
            <p:cNvSpPr/>
            <p:nvPr/>
          </p:nvSpPr>
          <p:spPr>
            <a:xfrm>
              <a:off x="5334000" y="4281487"/>
              <a:ext cx="1412680" cy="2354467"/>
            </a:xfrm>
            <a:prstGeom prst="rect">
              <a:avLst/>
            </a:prstGeom>
            <a:solidFill>
              <a:srgbClr val="FF6C2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Segoe UI" panose="020B0502040204020203" pitchFamily="34" charset="0"/>
                  <a:ea typeface="Segoe UI" panose="020B0502040204020203" pitchFamily="34" charset="0"/>
                  <a:cs typeface="Segoe UI" panose="020B0502040204020203" pitchFamily="34" charset="0"/>
                </a:rPr>
                <a:t>ALONG THE ROAD</a:t>
              </a:r>
              <a:endParaRPr lang="en-US" sz="1400" b="1" dirty="0">
                <a:latin typeface="Segoe UI" panose="020B0502040204020203" pitchFamily="34" charset="0"/>
                <a:ea typeface="Segoe UI" panose="020B0502040204020203" pitchFamily="34" charset="0"/>
                <a:cs typeface="Segoe UI" panose="020B0502040204020203" pitchFamily="34" charset="0"/>
              </a:endParaRPr>
            </a:p>
          </p:txBody>
        </p:sp>
        <p:sp>
          <p:nvSpPr>
            <p:cNvPr id="22" name="Rectangle 21"/>
            <p:cNvSpPr/>
            <p:nvPr/>
          </p:nvSpPr>
          <p:spPr>
            <a:xfrm>
              <a:off x="6867778" y="4281487"/>
              <a:ext cx="1412680" cy="2354467"/>
            </a:xfrm>
            <a:prstGeom prst="rect">
              <a:avLst/>
            </a:prstGeom>
            <a:solidFill>
              <a:srgbClr val="FF6C2C">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Segoe UI" panose="020B0502040204020203" pitchFamily="34" charset="0"/>
                  <a:ea typeface="Segoe UI" panose="020B0502040204020203" pitchFamily="34" charset="0"/>
                  <a:cs typeface="Segoe UI" panose="020B0502040204020203" pitchFamily="34" charset="0"/>
                </a:rPr>
                <a:t>CROSSING THE ROAD</a:t>
              </a:r>
              <a:endParaRPr lang="en-US" sz="1400" b="1" dirty="0">
                <a:latin typeface="Segoe UI" panose="020B0502040204020203" pitchFamily="34" charset="0"/>
                <a:ea typeface="Segoe UI" panose="020B0502040204020203" pitchFamily="34" charset="0"/>
                <a:cs typeface="Segoe UI" panose="020B0502040204020203" pitchFamily="34" charset="0"/>
              </a:endParaRPr>
            </a:p>
          </p:txBody>
        </p:sp>
        <p:sp>
          <p:nvSpPr>
            <p:cNvPr id="23" name="Right Arrow 22"/>
            <p:cNvSpPr/>
            <p:nvPr/>
          </p:nvSpPr>
          <p:spPr>
            <a:xfrm>
              <a:off x="4343400" y="5081587"/>
              <a:ext cx="838200" cy="762000"/>
            </a:xfrm>
            <a:prstGeom prst="rightArrow">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itle 7"/>
          <p:cNvSpPr txBox="1">
            <a:spLocks/>
          </p:cNvSpPr>
          <p:nvPr/>
        </p:nvSpPr>
        <p:spPr>
          <a:xfrm>
            <a:off x="304800" y="1274553"/>
            <a:ext cx="1649838" cy="7066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accent1"/>
                </a:solidFill>
              </a:rPr>
              <a:t>Existing:</a:t>
            </a:r>
            <a:endParaRPr lang="en-US" sz="3200" dirty="0">
              <a:solidFill>
                <a:schemeClr val="accent1"/>
              </a:solidFill>
            </a:endParaRPr>
          </a:p>
        </p:txBody>
      </p:sp>
      <p:sp>
        <p:nvSpPr>
          <p:cNvPr id="26" name="Title 7"/>
          <p:cNvSpPr txBox="1">
            <a:spLocks/>
          </p:cNvSpPr>
          <p:nvPr/>
        </p:nvSpPr>
        <p:spPr>
          <a:xfrm>
            <a:off x="304799" y="4343400"/>
            <a:ext cx="2018527" cy="6437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solidFill>
                  <a:schemeClr val="accent1"/>
                </a:solidFill>
              </a:rPr>
              <a:t>Proposed:</a:t>
            </a:r>
            <a:endParaRPr lang="en-US" sz="3200" dirty="0">
              <a:solidFill>
                <a:schemeClr val="accent1"/>
              </a:solidFill>
            </a:endParaRPr>
          </a:p>
        </p:txBody>
      </p:sp>
    </p:spTree>
    <p:extLst>
      <p:ext uri="{BB962C8B-B14F-4D97-AF65-F5344CB8AC3E}">
        <p14:creationId xmlns:p14="http://schemas.microsoft.com/office/powerpoint/2010/main" val="31200171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7"/>
          <p:cNvGraphicFramePr>
            <a:graphicFrameLocks/>
          </p:cNvGraphicFramePr>
          <p:nvPr>
            <p:extLst>
              <p:ext uri="{D42A27DB-BD31-4B8C-83A1-F6EECF244321}">
                <p14:modId xmlns:p14="http://schemas.microsoft.com/office/powerpoint/2010/main" val="3628401733"/>
              </p:ext>
            </p:extLst>
          </p:nvPr>
        </p:nvGraphicFramePr>
        <p:xfrm>
          <a:off x="228600" y="990600"/>
          <a:ext cx="2804160" cy="3819458"/>
        </p:xfrm>
        <a:graphic>
          <a:graphicData uri="http://schemas.openxmlformats.org/drawingml/2006/table">
            <a:tbl>
              <a:tblPr firstRow="1" bandRow="1">
                <a:tableStyleId>{1E171933-4619-4E11-9A3F-F7608DF75F80}</a:tableStyleId>
              </a:tblPr>
              <a:tblGrid>
                <a:gridCol w="2804160"/>
              </a:tblGrid>
              <a:tr h="295349">
                <a:tc>
                  <a:txBody>
                    <a:bodyPr/>
                    <a:lstStyle/>
                    <a:p>
                      <a:r>
                        <a:rPr lang="en-US" sz="1400" dirty="0" smtClean="0">
                          <a:latin typeface="Segoe UI" panose="020B0502040204020203" pitchFamily="34" charset="0"/>
                          <a:ea typeface="Segoe UI" panose="020B0502040204020203" pitchFamily="34" charset="0"/>
                          <a:cs typeface="Segoe UI" panose="020B0502040204020203" pitchFamily="34" charset="0"/>
                        </a:rPr>
                        <a:t>Health</a:t>
                      </a:r>
                      <a:r>
                        <a:rPr lang="en-US" sz="1400" baseline="0" dirty="0" smtClean="0">
                          <a:latin typeface="Segoe UI" panose="020B0502040204020203" pitchFamily="34" charset="0"/>
                          <a:ea typeface="Segoe UI" panose="020B0502040204020203" pitchFamily="34" charset="0"/>
                          <a:cs typeface="Segoe UI" panose="020B0502040204020203" pitchFamily="34" charset="0"/>
                        </a:rPr>
                        <a:t> and Equity Factors</a:t>
                      </a:r>
                      <a:endParaRPr lang="en-US" sz="1400" b="1" dirty="0" smtClean="0">
                        <a:latin typeface="Segoe UI" panose="020B0502040204020203" pitchFamily="34" charset="0"/>
                        <a:ea typeface="Segoe UI" panose="020B0502040204020203" pitchFamily="34" charset="0"/>
                        <a:cs typeface="Segoe UI" panose="020B0502040204020203" pitchFamily="34"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solidFill>
                      <a:srgbClr val="492F92"/>
                    </a:solidFill>
                  </a:tcPr>
                </a:tc>
              </a:tr>
              <a:tr h="251047">
                <a:tc>
                  <a:txBody>
                    <a:bodyPr/>
                    <a:lstStyle/>
                    <a:p>
                      <a:r>
                        <a:rPr lang="en-US" sz="1000" dirty="0" smtClean="0">
                          <a:latin typeface="Segoe UI Light" panose="020B0502040204020203" pitchFamily="34" charset="0"/>
                        </a:rPr>
                        <a:t>Auto ownership</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Low income population</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Disability population</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r>
                        <a:rPr lang="en-US" sz="1000" dirty="0" smtClean="0">
                          <a:latin typeface="Segoe UI Light" panose="020B0502040204020203" pitchFamily="34" charset="0"/>
                        </a:rPr>
                        <a:t>Diabetes rates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Physical activity rates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Obesity rates</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r>
                        <a:rPr lang="en-US" sz="1000" dirty="0" smtClean="0">
                          <a:latin typeface="Segoe UI Light" panose="020B0502040204020203" pitchFamily="34" charset="0"/>
                        </a:rPr>
                        <a:t>Communities of color</a:t>
                      </a:r>
                      <a:endParaRPr lang="en-US" sz="1000" dirty="0" smtClean="0">
                        <a:solidFill>
                          <a:schemeClr val="tx1"/>
                        </a:solidFill>
                        <a:latin typeface="Segoe UI Light" panose="020B0502040204020203" pitchFamily="34"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strike="noStrike" baseline="0" dirty="0" smtClean="0">
                          <a:latin typeface="Segoe UI Light" panose="020B0502040204020203" pitchFamily="34" charset="0"/>
                        </a:rPr>
                        <a:t>Age 17 and younger </a:t>
                      </a:r>
                      <a:endParaRPr lang="en-US" sz="1000" strike="noStrike" baseline="0" dirty="0" smtClean="0">
                        <a:solidFill>
                          <a:schemeClr val="tx1"/>
                        </a:solidFill>
                        <a:latin typeface="Segoe UI Light" panose="020B0502040204020203" pitchFamily="34"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strike="noStrike" baseline="0" dirty="0" smtClean="0">
                          <a:latin typeface="Segoe UI Light" panose="020B0502040204020203" pitchFamily="34" charset="0"/>
                        </a:rPr>
                        <a:t>Age 65 and older</a:t>
                      </a:r>
                      <a:endParaRPr lang="en-US" sz="1000" strike="noStrike" baseline="0" dirty="0" smtClean="0">
                        <a:solidFill>
                          <a:schemeClr val="tx1"/>
                        </a:solidFill>
                        <a:latin typeface="Segoe UI Light" panose="020B0502040204020203" pitchFamily="34"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strike="noStrike" baseline="0" dirty="0" smtClean="0">
                          <a:latin typeface="Segoe UI Light" panose="020B0502040204020203" pitchFamily="34" charset="0"/>
                        </a:rPr>
                        <a:t>Low English-speaking ability</a:t>
                      </a:r>
                      <a:endParaRPr lang="en-US" sz="1000" strike="noStrike" baseline="0" dirty="0" smtClean="0">
                        <a:solidFill>
                          <a:schemeClr val="tx1"/>
                        </a:solidFill>
                        <a:latin typeface="Segoe UI Light" panose="020B0502040204020203" pitchFamily="34"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strike="noStrike" baseline="0" dirty="0" smtClean="0">
                          <a:latin typeface="Segoe UI Light" panose="020B0502040204020203" pitchFamily="34" charset="0"/>
                        </a:rPr>
                        <a:t>Low educational attainment</a:t>
                      </a:r>
                      <a:endParaRPr lang="en-US" sz="1000" strike="noStrike" baseline="0" dirty="0" smtClean="0">
                        <a:solidFill>
                          <a:schemeClr val="tx1"/>
                        </a:solidFill>
                        <a:latin typeface="Segoe UI Light" panose="020B0502040204020203" pitchFamily="34"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strike="noStrike" baseline="0" dirty="0" smtClean="0">
                          <a:latin typeface="Segoe UI Light" panose="020B0502040204020203" pitchFamily="34" charset="0"/>
                        </a:rPr>
                        <a:t>Renter households </a:t>
                      </a:r>
                      <a:endParaRPr lang="en-US" sz="1000" strike="noStrike" baseline="0" dirty="0" smtClean="0">
                        <a:solidFill>
                          <a:schemeClr val="tx1"/>
                        </a:solidFill>
                        <a:latin typeface="Segoe UI Light" panose="020B0502040204020203" pitchFamily="34"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strike="noStrike" baseline="0" dirty="0" smtClean="0">
                          <a:latin typeface="Segoe UI Light" panose="020B0502040204020203" pitchFamily="34" charset="0"/>
                        </a:rPr>
                        <a:t>Housing cost-burdened households </a:t>
                      </a:r>
                      <a:endParaRPr lang="en-US" sz="1000" strike="noStrike" baseline="0" dirty="0" smtClean="0">
                        <a:solidFill>
                          <a:schemeClr val="tx1"/>
                        </a:solidFill>
                        <a:latin typeface="Segoe UI Light" panose="020B0502040204020203" pitchFamily="34"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r h="2510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strike="noStrike" baseline="0" dirty="0" smtClean="0">
                          <a:latin typeface="Segoe UI Light" panose="020B0502040204020203" pitchFamily="34" charset="0"/>
                        </a:rPr>
                        <a:t>Canopy cover</a:t>
                      </a:r>
                      <a:endParaRPr lang="en-US" sz="1000" strike="noStrike" baseline="0" dirty="0" smtClean="0">
                        <a:solidFill>
                          <a:schemeClr val="tx1"/>
                        </a:solidFill>
                        <a:latin typeface="Segoe UI Light" panose="020B0502040204020203" pitchFamily="34" charset="0"/>
                      </a:endParaRP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53575800"/>
              </p:ext>
            </p:extLst>
          </p:nvPr>
        </p:nvGraphicFramePr>
        <p:xfrm>
          <a:off x="228600" y="5044440"/>
          <a:ext cx="2804160" cy="1524000"/>
        </p:xfrm>
        <a:graphic>
          <a:graphicData uri="http://schemas.openxmlformats.org/drawingml/2006/table">
            <a:tbl>
              <a:tblPr firstRow="1" bandRow="1">
                <a:tableStyleId>{5C22544A-7EE6-4342-B048-85BDC9FD1C3A}</a:tableStyleId>
              </a:tblPr>
              <a:tblGrid>
                <a:gridCol w="2804160"/>
              </a:tblGrid>
              <a:tr h="152400">
                <a:tc>
                  <a:txBody>
                    <a:bodyPr/>
                    <a:lstStyle/>
                    <a:p>
                      <a:r>
                        <a:rPr lang="en-US" sz="1400" b="1" dirty="0" smtClean="0">
                          <a:latin typeface="Segoe UI" panose="020B0502040204020203" pitchFamily="34" charset="0"/>
                          <a:ea typeface="Segoe UI" panose="020B0502040204020203" pitchFamily="34" charset="0"/>
                          <a:cs typeface="Segoe UI" panose="020B0502040204020203" pitchFamily="34" charset="0"/>
                        </a:rPr>
                        <a:t>Safety Factors</a:t>
                      </a:r>
                      <a:endParaRPr lang="en-US" sz="1400" b="1" dirty="0">
                        <a:latin typeface="Segoe UI" panose="020B0502040204020203" pitchFamily="34" charset="0"/>
                        <a:ea typeface="Segoe UI" panose="020B0502040204020203" pitchFamily="34" charset="0"/>
                        <a:cs typeface="Segoe UI" panose="020B0502040204020203" pitchFamily="34" charset="0"/>
                      </a:endParaRPr>
                    </a:p>
                  </a:txBody>
                  <a:tcPr>
                    <a:lnL w="12700" cap="flat" cmpd="sng" algn="ctr">
                      <a:solidFill>
                        <a:srgbClr val="FFB602"/>
                      </a:solidFill>
                      <a:prstDash val="solid"/>
                      <a:round/>
                      <a:headEnd type="none" w="med" len="med"/>
                      <a:tailEnd type="none" w="med" len="med"/>
                    </a:lnL>
                    <a:lnR w="12700" cap="flat" cmpd="sng" algn="ctr">
                      <a:solidFill>
                        <a:srgbClr val="FFB602"/>
                      </a:solid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B602"/>
                    </a:solidFill>
                  </a:tcPr>
                </a:tc>
              </a:tr>
              <a:tr h="0">
                <a:tc>
                  <a:txBody>
                    <a:bodyPr/>
                    <a:lstStyle/>
                    <a:p>
                      <a:r>
                        <a:rPr lang="en-US" sz="1000" dirty="0" smtClean="0">
                          <a:latin typeface="Segoe UI Light" panose="020B0502040204020203" pitchFamily="34" charset="0"/>
                        </a:rPr>
                        <a:t>Pedestrian</a:t>
                      </a:r>
                      <a:r>
                        <a:rPr lang="en-US" sz="1000" baseline="0" dirty="0" smtClean="0">
                          <a:latin typeface="Segoe UI Light" panose="020B0502040204020203" pitchFamily="34" charset="0"/>
                        </a:rPr>
                        <a:t> collisions</a:t>
                      </a:r>
                      <a:endParaRPr lang="en-US" sz="1000" dirty="0" smtClean="0">
                        <a:solidFill>
                          <a:schemeClr val="tx1"/>
                        </a:solidFill>
                        <a:latin typeface="Segoe UI Light" panose="020B0502040204020203" pitchFamily="34" charset="0"/>
                      </a:endParaRPr>
                    </a:p>
                  </a:txBody>
                  <a:tcPr anchor="ctr">
                    <a:lnL w="12700" cap="flat" cmpd="sng" algn="ctr">
                      <a:solidFill>
                        <a:srgbClr val="FFB602"/>
                      </a:solidFill>
                      <a:prstDash val="solid"/>
                      <a:round/>
                      <a:headEnd type="none" w="med" len="med"/>
                      <a:tailEnd type="none" w="med" len="med"/>
                    </a:lnL>
                    <a:lnR w="12700" cap="flat" cmpd="sng" algn="ctr">
                      <a:solidFill>
                        <a:srgbClr val="FFB602"/>
                      </a:solid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E29B"/>
                    </a:solidFill>
                  </a:tcPr>
                </a:tc>
              </a:tr>
              <a:tr h="0">
                <a:tc>
                  <a:txBody>
                    <a:bodyPr/>
                    <a:lstStyle/>
                    <a:p>
                      <a:r>
                        <a:rPr lang="en-US" sz="1000" dirty="0" smtClean="0">
                          <a:latin typeface="Segoe UI Light" panose="020B0502040204020203" pitchFamily="34" charset="0"/>
                        </a:rPr>
                        <a:t>Arterial classifications</a:t>
                      </a:r>
                      <a:endParaRPr lang="en-US" sz="1000" dirty="0" smtClean="0">
                        <a:solidFill>
                          <a:schemeClr val="tx1"/>
                        </a:solidFill>
                        <a:latin typeface="Segoe UI Light" panose="020B0502040204020203" pitchFamily="34" charset="0"/>
                      </a:endParaRPr>
                    </a:p>
                  </a:txBody>
                  <a:tcPr anchor="ctr">
                    <a:lnL w="12700" cap="flat" cmpd="sng" algn="ctr">
                      <a:solidFill>
                        <a:srgbClr val="FFB602"/>
                      </a:solidFill>
                      <a:prstDash val="solid"/>
                      <a:round/>
                      <a:headEnd type="none" w="med" len="med"/>
                      <a:tailEnd type="none" w="med" len="med"/>
                    </a:lnL>
                    <a:lnR w="12700" cap="flat" cmpd="sng" algn="ctr">
                      <a:solidFill>
                        <a:srgbClr val="FFB602"/>
                      </a:solid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FAEF"/>
                    </a:solidFill>
                  </a:tcPr>
                </a:tc>
              </a:tr>
              <a:tr h="0">
                <a:tc>
                  <a:txBody>
                    <a:bodyPr/>
                    <a:lstStyle/>
                    <a:p>
                      <a:r>
                        <a:rPr lang="en-US" sz="1000" dirty="0" smtClean="0">
                          <a:latin typeface="Segoe UI Light" panose="020B0502040204020203" pitchFamily="34" charset="0"/>
                        </a:rPr>
                        <a:t>Roadway width</a:t>
                      </a:r>
                      <a:endParaRPr lang="en-US" sz="1000" dirty="0" smtClean="0">
                        <a:solidFill>
                          <a:schemeClr val="tx1"/>
                        </a:solidFill>
                        <a:latin typeface="Segoe UI Light" panose="020B0502040204020203" pitchFamily="34" charset="0"/>
                      </a:endParaRPr>
                    </a:p>
                  </a:txBody>
                  <a:tcPr anchor="ctr">
                    <a:lnL w="12700" cap="flat" cmpd="sng" algn="ctr">
                      <a:solidFill>
                        <a:srgbClr val="FFB602"/>
                      </a:solidFill>
                      <a:prstDash val="solid"/>
                      <a:round/>
                      <a:headEnd type="none" w="med" len="med"/>
                      <a:tailEnd type="none" w="med" len="med"/>
                    </a:lnL>
                    <a:lnR w="12700" cap="flat" cmpd="sng" algn="ctr">
                      <a:solidFill>
                        <a:srgbClr val="FFB602"/>
                      </a:solid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E29B"/>
                    </a:solidFill>
                  </a:tcPr>
                </a:tc>
              </a:tr>
              <a:tr h="0">
                <a:tc>
                  <a:txBody>
                    <a:bodyPr/>
                    <a:lstStyle/>
                    <a:p>
                      <a:r>
                        <a:rPr lang="en-US" sz="1000" dirty="0" smtClean="0">
                          <a:latin typeface="Segoe UI Light" panose="020B0502040204020203" pitchFamily="34" charset="0"/>
                        </a:rPr>
                        <a:t>Signalized pedestrian crossing spacing</a:t>
                      </a:r>
                      <a:endParaRPr lang="en-US" sz="1000" dirty="0" smtClean="0">
                        <a:solidFill>
                          <a:schemeClr val="tx1"/>
                        </a:solidFill>
                        <a:latin typeface="Segoe UI Light" panose="020B0502040204020203" pitchFamily="34" charset="0"/>
                      </a:endParaRPr>
                    </a:p>
                  </a:txBody>
                  <a:tcPr anchor="ctr">
                    <a:lnL w="12700" cap="flat" cmpd="sng" algn="ctr">
                      <a:solidFill>
                        <a:srgbClr val="FFB602"/>
                      </a:solidFill>
                      <a:prstDash val="solid"/>
                      <a:round/>
                      <a:headEnd type="none" w="med" len="med"/>
                      <a:tailEnd type="none" w="med" len="med"/>
                    </a:lnL>
                    <a:lnR w="12700" cap="flat" cmpd="sng" algn="ctr">
                      <a:solidFill>
                        <a:srgbClr val="FFB602"/>
                      </a:solid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FAEF"/>
                    </a:solidFill>
                  </a:tcPr>
                </a:tc>
              </a:tr>
              <a:tr h="0">
                <a:tc>
                  <a:txBody>
                    <a:bodyPr/>
                    <a:lstStyle/>
                    <a:p>
                      <a:r>
                        <a:rPr lang="en-US" sz="1000" dirty="0" smtClean="0">
                          <a:latin typeface="Segoe UI Light" panose="020B0502040204020203" pitchFamily="34" charset="0"/>
                        </a:rPr>
                        <a:t>Speed</a:t>
                      </a:r>
                      <a:endParaRPr lang="en-US" sz="1000" dirty="0" smtClean="0">
                        <a:solidFill>
                          <a:schemeClr val="tx1"/>
                        </a:solidFill>
                        <a:latin typeface="Segoe UI Light" panose="020B0502040204020203" pitchFamily="34" charset="0"/>
                      </a:endParaRPr>
                    </a:p>
                  </a:txBody>
                  <a:tcPr anchor="ctr">
                    <a:lnL w="12700" cap="flat" cmpd="sng" algn="ctr">
                      <a:solidFill>
                        <a:srgbClr val="FFB602"/>
                      </a:solidFill>
                      <a:prstDash val="solid"/>
                      <a:round/>
                      <a:headEnd type="none" w="med" len="med"/>
                      <a:tailEnd type="none" w="med" len="med"/>
                    </a:lnL>
                    <a:lnR w="12700" cap="flat" cmpd="sng" algn="ctr">
                      <a:solidFill>
                        <a:srgbClr val="FFB602"/>
                      </a:solid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E29B"/>
                    </a:solidFill>
                  </a:tcPr>
                </a:tc>
              </a:tr>
            </a:tbl>
          </a:graphicData>
        </a:graphic>
      </p:graphicFrame>
      <p:graphicFrame>
        <p:nvGraphicFramePr>
          <p:cNvPr id="8" name="Content Placeholder 7"/>
          <p:cNvGraphicFramePr>
            <a:graphicFrameLocks/>
          </p:cNvGraphicFramePr>
          <p:nvPr>
            <p:extLst>
              <p:ext uri="{D42A27DB-BD31-4B8C-83A1-F6EECF244321}">
                <p14:modId xmlns:p14="http://schemas.microsoft.com/office/powerpoint/2010/main" val="963891196"/>
              </p:ext>
            </p:extLst>
          </p:nvPr>
        </p:nvGraphicFramePr>
        <p:xfrm>
          <a:off x="3169920" y="990600"/>
          <a:ext cx="2804160" cy="5577840"/>
        </p:xfrm>
        <a:graphic>
          <a:graphicData uri="http://schemas.openxmlformats.org/drawingml/2006/table">
            <a:tbl>
              <a:tblPr firstRow="1" bandRow="1">
                <a:tableStyleId>{1FECB4D8-DB02-4DC6-A0A2-4F2EBAE1DC90}</a:tableStyleId>
              </a:tblPr>
              <a:tblGrid>
                <a:gridCol w="2804160"/>
              </a:tblGrid>
              <a:tr h="0">
                <a:tc>
                  <a:txBody>
                    <a:bodyPr/>
                    <a:lstStyle/>
                    <a:p>
                      <a:r>
                        <a:rPr lang="en-US" sz="1400" dirty="0" smtClean="0">
                          <a:latin typeface="Segoe UI" panose="020B0502040204020203" pitchFamily="34" charset="0"/>
                          <a:ea typeface="Segoe UI" panose="020B0502040204020203" pitchFamily="34" charset="0"/>
                          <a:cs typeface="Segoe UI" panose="020B0502040204020203" pitchFamily="34" charset="0"/>
                        </a:rPr>
                        <a:t>Vibrancy Factors</a:t>
                      </a:r>
                      <a:endParaRPr lang="en-US" sz="1400" b="1" dirty="0" smtClean="0">
                        <a:latin typeface="Segoe UI" panose="020B0502040204020203" pitchFamily="34" charset="0"/>
                        <a:ea typeface="Segoe UI" panose="020B0502040204020203" pitchFamily="34" charset="0"/>
                        <a:cs typeface="Segoe UI" panose="020B0502040204020203"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rgbClr val="00A85D"/>
                    </a:solidFill>
                  </a:tcPr>
                </a:tc>
              </a:tr>
              <a:tr h="0">
                <a:tc>
                  <a:txBody>
                    <a:bodyPr/>
                    <a:lstStyle/>
                    <a:p>
                      <a:pPr lvl="0"/>
                      <a:r>
                        <a:rPr lang="en-US" sz="1000" dirty="0" smtClean="0">
                          <a:latin typeface="Segoe UI Light" panose="020B0502040204020203" pitchFamily="34" charset="0"/>
                        </a:rPr>
                        <a:t>Universities or Colleges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Major Generator (e.g. Pike Place, Convention Center)</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Multi-family, condominiums and apartments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Major Retail</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Minor Retail</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lvl="0"/>
                      <a:r>
                        <a:rPr lang="en-US" sz="1000" dirty="0" smtClean="0">
                          <a:latin typeface="Segoe UI Light" panose="020B0502040204020203" pitchFamily="34" charset="0"/>
                        </a:rPr>
                        <a:t>Hospital and Community Service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Park and Open Space</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Population forecast</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Employment forecast</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r>
                        <a:rPr lang="en-US" sz="1000" dirty="0" smtClean="0">
                          <a:latin typeface="Segoe UI Light" panose="020B0502040204020203" pitchFamily="34" charset="0"/>
                        </a:rPr>
                        <a:t>Light rail stations</a:t>
                      </a:r>
                      <a:endParaRPr lang="en-US" sz="1000" dirty="0" smtClean="0">
                        <a:solidFill>
                          <a:schemeClr val="tx1"/>
                        </a:solidFill>
                        <a:latin typeface="Segoe UI Light" panose="020B0502040204020203"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Major bus stops</a:t>
                      </a:r>
                      <a:endParaRPr lang="en-US" sz="1000" dirty="0" smtClean="0">
                        <a:solidFill>
                          <a:schemeClr val="tx1"/>
                        </a:solidFill>
                        <a:latin typeface="Segoe UI Light" panose="020B0502040204020203"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Minor bus stops</a:t>
                      </a:r>
                      <a:endParaRPr lang="en-US" sz="1000" dirty="0" smtClean="0">
                        <a:solidFill>
                          <a:schemeClr val="tx1"/>
                        </a:solidFill>
                        <a:latin typeface="Segoe UI Light" panose="020B0502040204020203"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Trails</a:t>
                      </a:r>
                      <a:endParaRPr lang="en-US" sz="1000" dirty="0" smtClean="0">
                        <a:solidFill>
                          <a:schemeClr val="tx1"/>
                        </a:solidFill>
                        <a:latin typeface="Segoe UI Light" panose="020B0502040204020203"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Bridges</a:t>
                      </a:r>
                      <a:endParaRPr lang="en-US" sz="1000" dirty="0" smtClean="0">
                        <a:solidFill>
                          <a:schemeClr val="tx1"/>
                        </a:solidFill>
                        <a:latin typeface="Segoe UI Light" panose="020B0502040204020203"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Stairways</a:t>
                      </a:r>
                      <a:endParaRPr lang="en-US" sz="1000" dirty="0" smtClean="0">
                        <a:solidFill>
                          <a:schemeClr val="tx1"/>
                        </a:solidFill>
                        <a:latin typeface="Segoe UI Light" panose="020B0502040204020203"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lvl="0"/>
                      <a:r>
                        <a:rPr lang="en-US" sz="1000" dirty="0" smtClean="0">
                          <a:latin typeface="Segoe UI Light" panose="020B0502040204020203" pitchFamily="34" charset="0"/>
                        </a:rPr>
                        <a:t>Urban Hubs/Villages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NC Zoning</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FTN network</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Arterials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latin typeface="Segoe UI Light" panose="020B0502040204020203" pitchFamily="34" charset="0"/>
                        </a:rPr>
                        <a:t>Neighborhood</a:t>
                      </a:r>
                      <a:r>
                        <a:rPr lang="en-US" sz="1000" baseline="0" dirty="0" smtClean="0">
                          <a:latin typeface="Segoe UI Light" panose="020B0502040204020203" pitchFamily="34" charset="0"/>
                        </a:rPr>
                        <a:t> Greenways</a:t>
                      </a:r>
                      <a:endParaRPr lang="en-US" sz="1000" dirty="0" smtClean="0">
                        <a:latin typeface="Segoe UI Light" panose="020B0502040204020203" pitchFamily="34"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r h="0">
                <a:tc>
                  <a:txBody>
                    <a:bodyPr/>
                    <a:lstStyle/>
                    <a:p>
                      <a:pPr lvl="0"/>
                      <a:r>
                        <a:rPr lang="en-US" sz="1000" dirty="0" smtClean="0">
                          <a:latin typeface="Segoe UI Light" panose="020B0502040204020203" pitchFamily="34" charset="0"/>
                        </a:rPr>
                        <a:t>Schools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tcPr>
                </a:tc>
              </a:tr>
            </a:tbl>
          </a:graphicData>
        </a:graphic>
      </p:graphicFrame>
      <p:graphicFrame>
        <p:nvGraphicFramePr>
          <p:cNvPr id="13" name="Content Placeholder 7"/>
          <p:cNvGraphicFramePr>
            <a:graphicFrameLocks noGrp="1"/>
          </p:cNvGraphicFramePr>
          <p:nvPr>
            <p:ph sz="half" idx="1"/>
            <p:extLst>
              <p:ext uri="{D42A27DB-BD31-4B8C-83A1-F6EECF244321}">
                <p14:modId xmlns:p14="http://schemas.microsoft.com/office/powerpoint/2010/main" val="3873454732"/>
              </p:ext>
            </p:extLst>
          </p:nvPr>
        </p:nvGraphicFramePr>
        <p:xfrm>
          <a:off x="6111240" y="4038600"/>
          <a:ext cx="2804160" cy="2743200"/>
        </p:xfrm>
        <a:graphic>
          <a:graphicData uri="http://schemas.openxmlformats.org/drawingml/2006/table">
            <a:tbl>
              <a:tblPr firstRow="1" bandRow="1">
                <a:tableStyleId>{10A1B5D5-9B99-4C35-A422-299274C87663}</a:tableStyleId>
              </a:tblPr>
              <a:tblGrid>
                <a:gridCol w="2804160"/>
              </a:tblGrid>
              <a:tr h="0">
                <a:tc>
                  <a:txBody>
                    <a:bodyPr/>
                    <a:lstStyle/>
                    <a:p>
                      <a:r>
                        <a:rPr lang="en-US" sz="1400" dirty="0" smtClean="0">
                          <a:latin typeface="Segoe UI" panose="020B0502040204020203" pitchFamily="34" charset="0"/>
                          <a:ea typeface="Segoe UI" panose="020B0502040204020203" pitchFamily="34" charset="0"/>
                          <a:cs typeface="Segoe UI" panose="020B0502040204020203" pitchFamily="34" charset="0"/>
                        </a:rPr>
                        <a:t>Crossing the Roadway</a:t>
                      </a:r>
                      <a:endParaRPr lang="en-US" sz="1400" b="1" dirty="0" smtClean="0">
                        <a:latin typeface="Segoe UI" panose="020B0502040204020203" pitchFamily="34" charset="0"/>
                        <a:ea typeface="Segoe UI" panose="020B0502040204020203" pitchFamily="34" charset="0"/>
                        <a:cs typeface="Segoe UI" panose="020B0502040204020203"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solidFill>
                      <a:srgbClr val="FF6C2C"/>
                    </a:solidFill>
                  </a:tcPr>
                </a:tc>
              </a:tr>
              <a:tr h="0">
                <a:tc>
                  <a:txBody>
                    <a:bodyPr/>
                    <a:lstStyle/>
                    <a:p>
                      <a:r>
                        <a:rPr lang="en-US" sz="1000" u="none" strike="noStrike" kern="1200" baseline="0" dirty="0" smtClean="0">
                          <a:latin typeface="Segoe UI Light" panose="020B0502040204020203" pitchFamily="34" charset="0"/>
                        </a:rPr>
                        <a:t>Street classifications (proxy for volume)</a:t>
                      </a:r>
                      <a:endParaRPr lang="en-US" sz="1000" dirty="0" smtClean="0">
                        <a:latin typeface="Segoe UI Light" panose="020B0502040204020203"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r>
                        <a:rPr lang="en-US" sz="1000" u="none" strike="noStrike" kern="1200" baseline="0" dirty="0" smtClean="0">
                          <a:latin typeface="Segoe UI Light" panose="020B0502040204020203" pitchFamily="34" charset="0"/>
                        </a:rPr>
                        <a:t>Arterial speed limit</a:t>
                      </a:r>
                      <a:endParaRPr lang="en-US" sz="1000" b="0" i="0" u="none" strike="noStrike" kern="1200" baseline="0" dirty="0" smtClean="0">
                        <a:solidFill>
                          <a:schemeClr val="dk1"/>
                        </a:solidFill>
                        <a:latin typeface="Segoe UI Light" panose="020B0502040204020203" pitchFamily="34" charset="0"/>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r>
                        <a:rPr lang="en-US" sz="1000" u="none" strike="noStrike" kern="1200" baseline="0" dirty="0" smtClean="0">
                          <a:latin typeface="Segoe UI Light" panose="020B0502040204020203" pitchFamily="34" charset="0"/>
                        </a:rPr>
                        <a:t>Road width</a:t>
                      </a:r>
                      <a:endParaRPr lang="en-US" sz="1000" b="0" i="0" u="none" strike="noStrike" kern="1200" baseline="0" dirty="0" smtClean="0">
                        <a:solidFill>
                          <a:schemeClr val="dk1"/>
                        </a:solidFill>
                        <a:latin typeface="Segoe UI Light" panose="020B0502040204020203" pitchFamily="34" charset="0"/>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r>
                        <a:rPr lang="en-US" sz="1000" u="none" strike="noStrike" kern="1200" baseline="0" dirty="0" smtClean="0">
                          <a:latin typeface="Segoe UI Light" panose="020B0502040204020203" pitchFamily="34" charset="0"/>
                        </a:rPr>
                        <a:t>Distance between traffic signals and stop signs</a:t>
                      </a:r>
                      <a:endParaRPr lang="en-US" sz="1000" dirty="0" smtClean="0">
                        <a:latin typeface="Segoe UI Light" panose="020B0502040204020203"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r>
                        <a:rPr lang="en-US" sz="1000" u="none" strike="noStrike" kern="1200" baseline="0" dirty="0" smtClean="0">
                          <a:latin typeface="Segoe UI Light" panose="020B0502040204020203" pitchFamily="34" charset="0"/>
                        </a:rPr>
                        <a:t>Crosswalk</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r>
                        <a:rPr lang="en-US" sz="1000" u="none" strike="noStrike" kern="1200" baseline="0" dirty="0" smtClean="0">
                          <a:latin typeface="Segoe UI Light" panose="020B0502040204020203" pitchFamily="34" charset="0"/>
                        </a:rPr>
                        <a:t>Curb ramp</a:t>
                      </a:r>
                      <a:endParaRPr lang="en-US" sz="1000" b="0" i="0" u="none" strike="noStrike" kern="1200" baseline="0" dirty="0" smtClean="0">
                        <a:solidFill>
                          <a:schemeClr val="dk1"/>
                        </a:solidFill>
                        <a:latin typeface="Segoe UI Light" panose="020B0502040204020203" pitchFamily="34" charset="0"/>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r>
                        <a:rPr lang="en-US" sz="1000" u="none" strike="noStrike" kern="1200" baseline="0" dirty="0" smtClean="0">
                          <a:latin typeface="Segoe UI Light" panose="020B0502040204020203" pitchFamily="34" charset="0"/>
                        </a:rPr>
                        <a:t>Signal control</a:t>
                      </a:r>
                      <a:endParaRPr lang="en-US" sz="1000" b="0" i="0" u="none" strike="noStrike" kern="1200" baseline="0" dirty="0" smtClean="0">
                        <a:solidFill>
                          <a:schemeClr val="dk1"/>
                        </a:solidFill>
                        <a:latin typeface="Segoe UI Light" panose="020B0502040204020203" pitchFamily="34" charset="0"/>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r>
                        <a:rPr lang="en-US" sz="1000" u="none" strike="noStrike" kern="1200" baseline="0" dirty="0" smtClean="0">
                          <a:latin typeface="Segoe UI Light" panose="020B0502040204020203" pitchFamily="34" charset="0"/>
                        </a:rPr>
                        <a:t>Stop sign control</a:t>
                      </a:r>
                      <a:endParaRPr lang="en-US" sz="1000" dirty="0" smtClean="0">
                        <a:latin typeface="Segoe UI Light" panose="020B0502040204020203"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r>
                        <a:rPr lang="en-US" sz="1000" dirty="0" smtClean="0">
                          <a:latin typeface="Segoe UI Light" panose="020B0502040204020203" pitchFamily="34" charset="0"/>
                        </a:rPr>
                        <a:t>Number of collisions</a:t>
                      </a: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r>
                        <a:rPr lang="en-US" sz="1000" dirty="0" smtClean="0">
                          <a:latin typeface="Segoe UI Light" panose="020B0502040204020203" pitchFamily="34" charset="0"/>
                        </a:rPr>
                        <a:t>Block</a:t>
                      </a:r>
                      <a:r>
                        <a:rPr lang="en-US" sz="1000" baseline="0" dirty="0" smtClean="0">
                          <a:latin typeface="Segoe UI Light" panose="020B0502040204020203" pitchFamily="34" charset="0"/>
                        </a:rPr>
                        <a:t> length</a:t>
                      </a:r>
                      <a:endParaRPr lang="en-US" sz="1000" dirty="0" smtClean="0">
                        <a:latin typeface="Segoe UI Light" panose="020B0502040204020203" pitchFamily="34" charset="0"/>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bl>
          </a:graphicData>
        </a:graphic>
      </p:graphicFrame>
      <p:graphicFrame>
        <p:nvGraphicFramePr>
          <p:cNvPr id="16" name="Content Placeholder 15"/>
          <p:cNvGraphicFramePr>
            <a:graphicFrameLocks noGrp="1"/>
          </p:cNvGraphicFramePr>
          <p:nvPr>
            <p:ph sz="half" idx="1"/>
            <p:extLst>
              <p:ext uri="{D42A27DB-BD31-4B8C-83A1-F6EECF244321}">
                <p14:modId xmlns:p14="http://schemas.microsoft.com/office/powerpoint/2010/main" val="2051980332"/>
              </p:ext>
            </p:extLst>
          </p:nvPr>
        </p:nvGraphicFramePr>
        <p:xfrm>
          <a:off x="6111240" y="990600"/>
          <a:ext cx="2804160" cy="2987040"/>
        </p:xfrm>
        <a:graphic>
          <a:graphicData uri="http://schemas.openxmlformats.org/drawingml/2006/table">
            <a:tbl>
              <a:tblPr firstRow="1" bandRow="1">
                <a:tableStyleId>{10A1B5D5-9B99-4C35-A422-299274C87663}</a:tableStyleId>
              </a:tblPr>
              <a:tblGrid>
                <a:gridCol w="2804160"/>
              </a:tblGrid>
              <a:tr h="0">
                <a:tc>
                  <a:txBody>
                    <a:bodyPr/>
                    <a:lstStyle/>
                    <a:p>
                      <a:r>
                        <a:rPr lang="en-US" sz="1400" u="none" strike="noStrike" kern="1200" baseline="0" dirty="0" smtClean="0">
                          <a:latin typeface="Segoe UI" pitchFamily="34" charset="0"/>
                          <a:ea typeface="Segoe UI" pitchFamily="34" charset="0"/>
                          <a:cs typeface="Segoe UI" pitchFamily="34" charset="0"/>
                        </a:rPr>
                        <a:t>Along the Roadway</a:t>
                      </a:r>
                      <a:endParaRPr lang="en-US" sz="1400" dirty="0" smtClean="0">
                        <a:latin typeface="Segoe UI" pitchFamily="34" charset="0"/>
                        <a:ea typeface="Segoe UI" pitchFamily="34" charset="0"/>
                        <a:cs typeface="Segoe UI" pitchFamily="34" charset="0"/>
                      </a:endParaRPr>
                    </a:p>
                  </a:txBody>
                  <a:tcPr>
                    <a:lnL w="12700" cap="flat" cmpd="sng" algn="ctr">
                      <a:solidFill>
                        <a:srgbClr val="FF6C2C"/>
                      </a:solidFill>
                      <a:prstDash val="solid"/>
                      <a:round/>
                      <a:headEnd type="none" w="med" len="med"/>
                      <a:tailEnd type="none" w="med" len="med"/>
                    </a:lnL>
                    <a:lnR w="12700" cap="flat" cmpd="sng" algn="ctr">
                      <a:solidFill>
                        <a:srgbClr val="FF6C2C"/>
                      </a:solidFill>
                      <a:prstDash val="solid"/>
                      <a:round/>
                      <a:headEnd type="none" w="med" len="med"/>
                      <a:tailEnd type="none" w="med" len="med"/>
                    </a:lnR>
                    <a:lnT w="12700" cap="flat" cmpd="sng" algn="ctr">
                      <a:solidFill>
                        <a:srgbClr val="FF6C2C"/>
                      </a:solidFill>
                      <a:prstDash val="solid"/>
                      <a:round/>
                      <a:headEnd type="none" w="med" len="med"/>
                      <a:tailEnd type="none" w="med" len="med"/>
                    </a:lnT>
                    <a:lnB w="12700" cap="flat" cmpd="sng" algn="ctr">
                      <a:solidFill>
                        <a:srgbClr val="FF6C2C"/>
                      </a:solidFill>
                      <a:prstDash val="solid"/>
                      <a:round/>
                      <a:headEnd type="none" w="med" len="med"/>
                      <a:tailEnd type="none" w="med" len="med"/>
                    </a:lnB>
                    <a:solidFill>
                      <a:srgbClr val="FF6C2C"/>
                    </a:solidFill>
                  </a:tcPr>
                </a:tc>
              </a:tr>
              <a:tr h="0">
                <a:tc>
                  <a:txBody>
                    <a:bodyPr/>
                    <a:lstStyle/>
                    <a:p>
                      <a:r>
                        <a:rPr lang="en-US" sz="1000" u="none" strike="noStrike" kern="1200" baseline="0" dirty="0" smtClean="0">
                          <a:latin typeface="Segoe UI Light" panose="020B0502040204020203" pitchFamily="34" charset="0"/>
                        </a:rPr>
                        <a:t>Street classifications (proxy for volume)</a:t>
                      </a:r>
                      <a:endParaRPr lang="en-US" sz="1000" dirty="0" smtClean="0">
                        <a:latin typeface="Segoe UI Light" panose="020B0502040204020203" pitchFamily="34" charset="0"/>
                      </a:endParaRPr>
                    </a:p>
                  </a:txBody>
                  <a:tcPr>
                    <a:lnL w="12700" cap="flat" cmpd="sng" algn="ctr">
                      <a:solidFill>
                        <a:srgbClr val="FF6C2C"/>
                      </a:solidFill>
                      <a:prstDash val="solid"/>
                      <a:round/>
                      <a:headEnd type="none" w="med" len="med"/>
                      <a:tailEnd type="none" w="med" len="med"/>
                    </a:lnL>
                    <a:lnR w="12700" cap="flat" cmpd="sng" algn="ctr">
                      <a:solidFill>
                        <a:srgbClr val="FF6C2C"/>
                      </a:solidFill>
                      <a:prstDash val="solid"/>
                      <a:round/>
                      <a:headEnd type="none" w="med" len="med"/>
                      <a:tailEnd type="none" w="med" len="med"/>
                    </a:lnR>
                    <a:lnT w="12700" cap="flat" cmpd="sng" algn="ctr">
                      <a:solidFill>
                        <a:srgbClr val="FF6C2C"/>
                      </a:solidFill>
                      <a:prstDash val="solid"/>
                      <a:round/>
                      <a:headEnd type="none" w="med" len="med"/>
                      <a:tailEnd type="none" w="med" len="med"/>
                    </a:lnT>
                    <a:lnB w="12700" cap="flat" cmpd="sng" algn="ctr">
                      <a:solidFill>
                        <a:srgbClr val="FF6C2C"/>
                      </a:solidFill>
                      <a:prstDash val="solid"/>
                      <a:round/>
                      <a:headEnd type="none" w="med" len="med"/>
                      <a:tailEnd type="none" w="med" len="med"/>
                    </a:lnB>
                  </a:tcPr>
                </a:tc>
              </a:tr>
              <a:tr h="0">
                <a:tc>
                  <a:txBody>
                    <a:bodyPr/>
                    <a:lstStyle/>
                    <a:p>
                      <a:r>
                        <a:rPr lang="en-US" sz="1000" u="none" strike="noStrike" kern="1200" baseline="0" dirty="0" smtClean="0">
                          <a:latin typeface="Segoe UI Light" panose="020B0502040204020203" pitchFamily="34" charset="0"/>
                        </a:rPr>
                        <a:t>Arterial speed limit</a:t>
                      </a:r>
                      <a:endParaRPr lang="en-US" sz="1000" b="0" i="0" u="none" strike="noStrike" kern="1200" baseline="0" dirty="0" smtClean="0">
                        <a:solidFill>
                          <a:schemeClr val="dk1"/>
                        </a:solidFill>
                        <a:latin typeface="Segoe UI Light" panose="020B0502040204020203" pitchFamily="34" charset="0"/>
                        <a:ea typeface="+mn-ea"/>
                        <a:cs typeface="+mn-cs"/>
                      </a:endParaRPr>
                    </a:p>
                  </a:txBody>
                  <a:tcPr>
                    <a:lnL w="12700" cap="flat" cmpd="sng" algn="ctr">
                      <a:solidFill>
                        <a:srgbClr val="FF6C2C"/>
                      </a:solidFill>
                      <a:prstDash val="solid"/>
                      <a:round/>
                      <a:headEnd type="none" w="med" len="med"/>
                      <a:tailEnd type="none" w="med" len="med"/>
                    </a:lnL>
                    <a:lnR w="12700" cap="flat" cmpd="sng" algn="ctr">
                      <a:solidFill>
                        <a:srgbClr val="FF6C2C"/>
                      </a:solidFill>
                      <a:prstDash val="solid"/>
                      <a:round/>
                      <a:headEnd type="none" w="med" len="med"/>
                      <a:tailEnd type="none" w="med" len="med"/>
                    </a:lnR>
                    <a:lnT w="12700" cap="flat" cmpd="sng" algn="ctr">
                      <a:solidFill>
                        <a:srgbClr val="FF6C2C"/>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r>
                        <a:rPr lang="en-US" sz="1000" u="none" strike="noStrike" kern="1200" baseline="0" dirty="0" smtClean="0">
                          <a:latin typeface="Segoe UI Light" panose="020B0502040204020203" pitchFamily="34" charset="0"/>
                        </a:rPr>
                        <a:t>Buffer</a:t>
                      </a:r>
                      <a:endParaRPr lang="en-US" sz="1000" b="0" i="0" u="none" strike="noStrike" kern="1200" baseline="0" dirty="0" smtClean="0">
                        <a:solidFill>
                          <a:schemeClr val="dk1"/>
                        </a:solidFill>
                        <a:latin typeface="Segoe UI Light" panose="020B0502040204020203" pitchFamily="34" charset="0"/>
                        <a:ea typeface="+mn-ea"/>
                        <a:cs typeface="+mn-cs"/>
                      </a:endParaRPr>
                    </a:p>
                  </a:txBody>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r>
              <a:tr h="0">
                <a:tc>
                  <a:txBody>
                    <a:bodyPr/>
                    <a:lstStyle/>
                    <a:p>
                      <a:r>
                        <a:rPr lang="en-US" sz="1000" u="none" strike="noStrike" kern="1200" baseline="0" dirty="0" smtClean="0">
                          <a:latin typeface="Segoe UI Light" panose="020B0502040204020203" pitchFamily="34" charset="0"/>
                        </a:rPr>
                        <a:t>Sidewalk status</a:t>
                      </a:r>
                      <a:endParaRPr lang="en-US" sz="1000" dirty="0" smtClean="0">
                        <a:latin typeface="Segoe UI Light" panose="020B0502040204020203" pitchFamily="34" charset="0"/>
                      </a:endParaRPr>
                    </a:p>
                  </a:txBody>
                  <a:tcPr>
                    <a:lnL w="12700" cap="flat" cmpd="sng" algn="ctr">
                      <a:solidFill>
                        <a:srgbClr val="FF6C2C"/>
                      </a:solidFill>
                      <a:prstDash val="solid"/>
                      <a:round/>
                      <a:headEnd type="none" w="med" len="med"/>
                      <a:tailEnd type="none" w="med" len="med"/>
                    </a:lnL>
                    <a:lnR w="12700" cap="flat" cmpd="sng" algn="ctr">
                      <a:solidFill>
                        <a:srgbClr val="FF6C2C"/>
                      </a:solid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rgbClr val="FF6C2C"/>
                      </a:solidFill>
                      <a:prstDash val="solid"/>
                      <a:round/>
                      <a:headEnd type="none" w="med" len="med"/>
                      <a:tailEnd type="none" w="med" len="med"/>
                    </a:lnB>
                  </a:tcPr>
                </a:tc>
              </a:tr>
              <a:tr h="0">
                <a:tc>
                  <a:txBody>
                    <a:bodyPr/>
                    <a:lstStyle/>
                    <a:p>
                      <a:r>
                        <a:rPr lang="en-US" sz="1000" dirty="0" smtClean="0">
                          <a:latin typeface="Segoe UI Light" panose="020B0502040204020203" pitchFamily="34" charset="0"/>
                        </a:rPr>
                        <a:t>Slope</a:t>
                      </a:r>
                      <a:r>
                        <a:rPr lang="en-US" sz="1000" baseline="0" dirty="0" smtClean="0">
                          <a:latin typeface="Segoe UI Light" panose="020B0502040204020203" pitchFamily="34" charset="0"/>
                        </a:rPr>
                        <a:t> (along)</a:t>
                      </a:r>
                    </a:p>
                  </a:txBody>
                  <a:tcPr>
                    <a:lnL w="12700" cap="flat" cmpd="sng" algn="ctr">
                      <a:solidFill>
                        <a:srgbClr val="FF6C2C"/>
                      </a:solidFill>
                      <a:prstDash val="solid"/>
                      <a:round/>
                      <a:headEnd type="none" w="med" len="med"/>
                      <a:tailEnd type="none" w="med" len="med"/>
                    </a:lnL>
                    <a:lnR w="12700" cap="flat" cmpd="sng" algn="ctr">
                      <a:solidFill>
                        <a:srgbClr val="FF6C2C"/>
                      </a:solidFill>
                      <a:prstDash val="solid"/>
                      <a:round/>
                      <a:headEnd type="none" w="med" len="med"/>
                      <a:tailEnd type="none" w="med" len="med"/>
                    </a:lnR>
                    <a:lnT w="12700" cap="flat" cmpd="sng" algn="ctr">
                      <a:solidFill>
                        <a:srgbClr val="FF6C2C"/>
                      </a:solidFill>
                      <a:prstDash val="solid"/>
                      <a:round/>
                      <a:headEnd type="none" w="med" len="med"/>
                      <a:tailEnd type="none" w="med" len="med"/>
                    </a:lnT>
                    <a:lnB w="12700" cap="flat" cmpd="sng" algn="ctr">
                      <a:solidFill>
                        <a:srgbClr val="FF6C2C"/>
                      </a:solidFill>
                      <a:prstDash val="solid"/>
                      <a:round/>
                      <a:headEnd type="none" w="med" len="med"/>
                      <a:tailEnd type="none" w="med" len="med"/>
                    </a:lnB>
                  </a:tcPr>
                </a:tc>
              </a:tr>
              <a:tr h="0">
                <a:tc>
                  <a:txBody>
                    <a:bodyPr/>
                    <a:lstStyle/>
                    <a:p>
                      <a:r>
                        <a:rPr lang="en-US" sz="1000" dirty="0" smtClean="0">
                          <a:latin typeface="Segoe UI Light" panose="020B0502040204020203" pitchFamily="34" charset="0"/>
                        </a:rPr>
                        <a:t>Parking</a:t>
                      </a:r>
                    </a:p>
                  </a:txBody>
                  <a:tcPr>
                    <a:lnL w="12700" cap="flat" cmpd="sng" algn="ctr">
                      <a:solidFill>
                        <a:srgbClr val="FF6C2C"/>
                      </a:solidFill>
                      <a:prstDash val="solid"/>
                      <a:round/>
                      <a:headEnd type="none" w="med" len="med"/>
                      <a:tailEnd type="none" w="med" len="med"/>
                    </a:lnL>
                    <a:lnR w="12700" cap="flat" cmpd="sng" algn="ctr">
                      <a:solidFill>
                        <a:srgbClr val="FF6C2C"/>
                      </a:solidFill>
                      <a:prstDash val="solid"/>
                      <a:round/>
                      <a:headEnd type="none" w="med" len="med"/>
                      <a:tailEnd type="none" w="med" len="med"/>
                    </a:lnR>
                    <a:lnT w="12700" cap="flat" cmpd="sng" algn="ctr">
                      <a:solidFill>
                        <a:srgbClr val="FF6C2C"/>
                      </a:solidFill>
                      <a:prstDash val="solid"/>
                      <a:round/>
                      <a:headEnd type="none" w="med" len="med"/>
                      <a:tailEnd type="none" w="med" len="med"/>
                    </a:lnT>
                    <a:lnB w="12700" cap="flat" cmpd="sng" algn="ctr">
                      <a:solidFill>
                        <a:srgbClr val="FF6C2C"/>
                      </a:solidFill>
                      <a:prstDash val="solid"/>
                      <a:round/>
                      <a:headEnd type="none" w="med" len="med"/>
                      <a:tailEnd type="none" w="med" len="med"/>
                    </a:lnB>
                  </a:tcPr>
                </a:tc>
              </a:tr>
              <a:tr h="0">
                <a:tc>
                  <a:txBody>
                    <a:bodyPr/>
                    <a:lstStyle/>
                    <a:p>
                      <a:r>
                        <a:rPr lang="en-US" sz="1000" dirty="0" smtClean="0">
                          <a:latin typeface="Segoe UI Light" panose="020B0502040204020203" pitchFamily="34" charset="0"/>
                        </a:rPr>
                        <a:t>Curb</a:t>
                      </a:r>
                    </a:p>
                  </a:txBody>
                  <a:tcPr>
                    <a:lnL w="12700" cap="flat" cmpd="sng" algn="ctr">
                      <a:solidFill>
                        <a:srgbClr val="FF6C2C"/>
                      </a:solidFill>
                      <a:prstDash val="solid"/>
                      <a:round/>
                      <a:headEnd type="none" w="med" len="med"/>
                      <a:tailEnd type="none" w="med" len="med"/>
                    </a:lnL>
                    <a:lnR w="12700" cap="flat" cmpd="sng" algn="ctr">
                      <a:solidFill>
                        <a:srgbClr val="FF6C2C"/>
                      </a:solidFill>
                      <a:prstDash val="solid"/>
                      <a:round/>
                      <a:headEnd type="none" w="med" len="med"/>
                      <a:tailEnd type="none" w="med" len="med"/>
                    </a:lnR>
                    <a:lnT w="12700" cap="flat" cmpd="sng" algn="ctr">
                      <a:solidFill>
                        <a:srgbClr val="FF6C2C"/>
                      </a:solidFill>
                      <a:prstDash val="solid"/>
                      <a:round/>
                      <a:headEnd type="none" w="med" len="med"/>
                      <a:tailEnd type="none" w="med" len="med"/>
                    </a:lnT>
                    <a:lnB w="12700" cap="flat" cmpd="sng" algn="ctr">
                      <a:solidFill>
                        <a:srgbClr val="FF6C2C"/>
                      </a:solidFill>
                      <a:prstDash val="solid"/>
                      <a:round/>
                      <a:headEnd type="none" w="med" len="med"/>
                      <a:tailEnd type="none" w="med" len="med"/>
                    </a:lnB>
                  </a:tcPr>
                </a:tc>
              </a:tr>
              <a:tr h="0">
                <a:tc>
                  <a:txBody>
                    <a:bodyPr/>
                    <a:lstStyle/>
                    <a:p>
                      <a:r>
                        <a:rPr lang="en-US" sz="1000" dirty="0" smtClean="0">
                          <a:latin typeface="Segoe UI Light" panose="020B0502040204020203" pitchFamily="34" charset="0"/>
                        </a:rPr>
                        <a:t>Length of block</a:t>
                      </a:r>
                    </a:p>
                  </a:txBody>
                  <a:tcPr>
                    <a:lnL w="12700" cap="flat" cmpd="sng" algn="ctr">
                      <a:solidFill>
                        <a:srgbClr val="FF6C2C"/>
                      </a:solidFill>
                      <a:prstDash val="solid"/>
                      <a:round/>
                      <a:headEnd type="none" w="med" len="med"/>
                      <a:tailEnd type="none" w="med" len="med"/>
                    </a:lnL>
                    <a:lnR w="12700" cap="flat" cmpd="sng" algn="ctr">
                      <a:solidFill>
                        <a:srgbClr val="FF6C2C"/>
                      </a:solidFill>
                      <a:prstDash val="solid"/>
                      <a:round/>
                      <a:headEnd type="none" w="med" len="med"/>
                      <a:tailEnd type="none" w="med" len="med"/>
                    </a:lnR>
                    <a:lnT w="12700" cap="flat" cmpd="sng" algn="ctr">
                      <a:solidFill>
                        <a:srgbClr val="FF6C2C"/>
                      </a:solidFill>
                      <a:prstDash val="solid"/>
                      <a:round/>
                      <a:headEnd type="none" w="med" len="med"/>
                      <a:tailEnd type="none" w="med" len="med"/>
                    </a:lnT>
                    <a:lnB w="12700" cap="flat" cmpd="sng" algn="ctr">
                      <a:solidFill>
                        <a:srgbClr val="FF6C2C"/>
                      </a:solidFill>
                      <a:prstDash val="solid"/>
                      <a:round/>
                      <a:headEnd type="none" w="med" len="med"/>
                      <a:tailEnd type="none" w="med" len="med"/>
                    </a:lnB>
                  </a:tcPr>
                </a:tc>
              </a:tr>
              <a:tr h="0">
                <a:tc>
                  <a:txBody>
                    <a:bodyPr/>
                    <a:lstStyle/>
                    <a:p>
                      <a:r>
                        <a:rPr lang="en-US" sz="1000" dirty="0" smtClean="0">
                          <a:latin typeface="Segoe UI Light" panose="020B0502040204020203" pitchFamily="34" charset="0"/>
                        </a:rPr>
                        <a:t>Peak hour parking</a:t>
                      </a:r>
                    </a:p>
                  </a:txBody>
                  <a:tcPr>
                    <a:lnL w="12700" cap="flat" cmpd="sng" algn="ctr">
                      <a:solidFill>
                        <a:srgbClr val="FF6C2C"/>
                      </a:solidFill>
                      <a:prstDash val="solid"/>
                      <a:round/>
                      <a:headEnd type="none" w="med" len="med"/>
                      <a:tailEnd type="none" w="med" len="med"/>
                    </a:lnL>
                    <a:lnR w="12700" cap="flat" cmpd="sng" algn="ctr">
                      <a:solidFill>
                        <a:srgbClr val="FF6C2C"/>
                      </a:solidFill>
                      <a:prstDash val="solid"/>
                      <a:round/>
                      <a:headEnd type="none" w="med" len="med"/>
                      <a:tailEnd type="none" w="med" len="med"/>
                    </a:lnR>
                    <a:lnT w="12700" cap="flat" cmpd="sng" algn="ctr">
                      <a:solidFill>
                        <a:srgbClr val="FF6C2C"/>
                      </a:solidFill>
                      <a:prstDash val="solid"/>
                      <a:round/>
                      <a:headEnd type="none" w="med" len="med"/>
                      <a:tailEnd type="none" w="med" len="med"/>
                    </a:lnT>
                    <a:lnB w="12700" cap="flat" cmpd="sng" algn="ctr">
                      <a:solidFill>
                        <a:srgbClr val="FF6C2C"/>
                      </a:solidFill>
                      <a:prstDash val="solid"/>
                      <a:round/>
                      <a:headEnd type="none" w="med" len="med"/>
                      <a:tailEnd type="none" w="med" len="med"/>
                    </a:lnB>
                  </a:tcPr>
                </a:tc>
              </a:tr>
              <a:tr h="0">
                <a:tc>
                  <a:txBody>
                    <a:bodyPr/>
                    <a:lstStyle/>
                    <a:p>
                      <a:r>
                        <a:rPr lang="en-US" sz="1000" dirty="0" smtClean="0">
                          <a:latin typeface="Segoe UI Light" panose="020B0502040204020203" pitchFamily="34" charset="0"/>
                        </a:rPr>
                        <a:t>Street trees</a:t>
                      </a:r>
                    </a:p>
                  </a:txBody>
                  <a:tcPr>
                    <a:lnL w="12700" cap="flat" cmpd="sng" algn="ctr">
                      <a:solidFill>
                        <a:srgbClr val="FF6C2C"/>
                      </a:solidFill>
                      <a:prstDash val="solid"/>
                      <a:round/>
                      <a:headEnd type="none" w="med" len="med"/>
                      <a:tailEnd type="none" w="med" len="med"/>
                    </a:lnL>
                    <a:lnR w="12700" cap="flat" cmpd="sng" algn="ctr">
                      <a:solidFill>
                        <a:srgbClr val="FF6C2C"/>
                      </a:solidFill>
                      <a:prstDash val="solid"/>
                      <a:round/>
                      <a:headEnd type="none" w="med" len="med"/>
                      <a:tailEnd type="none" w="med" len="med"/>
                    </a:lnR>
                    <a:lnT w="12700" cap="flat" cmpd="sng" algn="ctr">
                      <a:solidFill>
                        <a:srgbClr val="FF6C2C"/>
                      </a:solidFill>
                      <a:prstDash val="solid"/>
                      <a:round/>
                      <a:headEnd type="none" w="med" len="med"/>
                      <a:tailEnd type="none" w="med" len="med"/>
                    </a:lnT>
                    <a:lnB w="12700" cap="flat" cmpd="sng" algn="ctr">
                      <a:solidFill>
                        <a:srgbClr val="FF6C2C"/>
                      </a:solidFill>
                      <a:prstDash val="solid"/>
                      <a:round/>
                      <a:headEnd type="none" w="med" len="med"/>
                      <a:tailEnd type="none" w="med" len="med"/>
                    </a:lnB>
                  </a:tcPr>
                </a:tc>
              </a:tr>
              <a:tr h="0">
                <a:tc>
                  <a:txBody>
                    <a:bodyPr/>
                    <a:lstStyle/>
                    <a:p>
                      <a:r>
                        <a:rPr lang="en-US" sz="1000" dirty="0" smtClean="0">
                          <a:latin typeface="Segoe UI Light" panose="020B0502040204020203" pitchFamily="34" charset="0"/>
                        </a:rPr>
                        <a:t>Alleys</a:t>
                      </a:r>
                    </a:p>
                  </a:txBody>
                  <a:tcPr>
                    <a:lnL w="12700" cap="flat" cmpd="sng" algn="ctr">
                      <a:solidFill>
                        <a:srgbClr val="FF6C2C"/>
                      </a:solidFill>
                      <a:prstDash val="solid"/>
                      <a:round/>
                      <a:headEnd type="none" w="med" len="med"/>
                      <a:tailEnd type="none" w="med" len="med"/>
                    </a:lnL>
                    <a:lnR w="12700" cap="flat" cmpd="sng" algn="ctr">
                      <a:solidFill>
                        <a:srgbClr val="FF6C2C"/>
                      </a:solidFill>
                      <a:prstDash val="solid"/>
                      <a:round/>
                      <a:headEnd type="none" w="med" len="med"/>
                      <a:tailEnd type="none" w="med" len="med"/>
                    </a:lnR>
                    <a:lnT w="12700" cap="flat" cmpd="sng" algn="ctr">
                      <a:solidFill>
                        <a:srgbClr val="FF6C2C"/>
                      </a:solidFill>
                      <a:prstDash val="solid"/>
                      <a:round/>
                      <a:headEnd type="none" w="med" len="med"/>
                      <a:tailEnd type="none" w="med" len="med"/>
                    </a:lnT>
                    <a:lnB w="12700" cap="flat" cmpd="sng" algn="ctr">
                      <a:solidFill>
                        <a:srgbClr val="FF6C2C"/>
                      </a:solidFill>
                      <a:prstDash val="solid"/>
                      <a:round/>
                      <a:headEnd type="none" w="med" len="med"/>
                      <a:tailEnd type="none" w="med" len="med"/>
                    </a:lnB>
                  </a:tcPr>
                </a:tc>
              </a:tr>
            </a:tbl>
          </a:graphicData>
        </a:graphic>
      </p:graphicFrame>
      <p:sp>
        <p:nvSpPr>
          <p:cNvPr id="17" name="Title 1"/>
          <p:cNvSpPr txBox="1">
            <a:spLocks/>
          </p:cNvSpPr>
          <p:nvPr/>
        </p:nvSpPr>
        <p:spPr>
          <a:xfrm>
            <a:off x="228600" y="152400"/>
            <a:ext cx="8610600" cy="838200"/>
          </a:xfrm>
          <a:prstGeom prst="rect">
            <a:avLst/>
          </a:prstGeom>
        </p:spPr>
        <p:txBody>
          <a:bodyPr vert="horz" lIns="91440" tIns="45720" rIns="91440" bIns="45720" rtlCol="0" anchor="ctr">
            <a:normAutofit fontScale="75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44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Potential datasets: </a:t>
            </a:r>
            <a:r>
              <a:rPr kumimoji="0" lang="en-US" sz="44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What’s most important?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493662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29200" y="-33786"/>
            <a:ext cx="4191000" cy="6914384"/>
            <a:chOff x="4724400" y="-33786"/>
            <a:chExt cx="4191000" cy="6914384"/>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925" t="2695" r="7855" b="2061"/>
            <a:stretch/>
          </p:blipFill>
          <p:spPr>
            <a:xfrm>
              <a:off x="4724400" y="-33786"/>
              <a:ext cx="4191000" cy="6914384"/>
            </a:xfrm>
            <a:prstGeom prst="rect">
              <a:avLst/>
            </a:prstGeom>
          </p:spPr>
        </p:pic>
        <p:sp>
          <p:nvSpPr>
            <p:cNvPr id="2" name="Rectangle 1"/>
            <p:cNvSpPr/>
            <p:nvPr/>
          </p:nvSpPr>
          <p:spPr>
            <a:xfrm>
              <a:off x="4745477" y="6182446"/>
              <a:ext cx="1045723" cy="69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2155" y="5135526"/>
            <a:ext cx="1139045" cy="1469136"/>
          </a:xfrm>
          <a:prstGeom prst="rect">
            <a:avLst/>
          </a:prstGeom>
        </p:spPr>
      </p:pic>
      <p:sp>
        <p:nvSpPr>
          <p:cNvPr id="10" name="Title 1"/>
          <p:cNvSpPr txBox="1">
            <a:spLocks/>
          </p:cNvSpPr>
          <p:nvPr/>
        </p:nvSpPr>
        <p:spPr>
          <a:xfrm>
            <a:off x="152400" y="77095"/>
            <a:ext cx="8229600" cy="76110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FFB602"/>
                </a:solidFill>
                <a:latin typeface="Segoe UI" panose="020B0502040204020203" pitchFamily="34" charset="0"/>
                <a:ea typeface="Segoe UI" panose="020B0502040204020203" pitchFamily="34" charset="0"/>
                <a:cs typeface="Segoe UI" panose="020B0502040204020203" pitchFamily="34" charset="0"/>
              </a:rPr>
              <a:t>Safety </a:t>
            </a:r>
            <a:r>
              <a:rPr lang="en-US" dirty="0" smtClean="0">
                <a:solidFill>
                  <a:srgbClr val="FFB602"/>
                </a:solidFill>
                <a:latin typeface="Segoe UI" panose="020B0502040204020203" pitchFamily="34" charset="0"/>
                <a:ea typeface="Segoe UI" panose="020B0502040204020203" pitchFamily="34" charset="0"/>
                <a:cs typeface="Segoe UI" panose="020B0502040204020203" pitchFamily="34" charset="0"/>
              </a:rPr>
              <a:t>(working draft)</a:t>
            </a:r>
            <a:endParaRPr lang="en-US" dirty="0">
              <a:solidFill>
                <a:srgbClr val="FFB602"/>
              </a:solidFill>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641647639"/>
              </p:ext>
            </p:extLst>
          </p:nvPr>
        </p:nvGraphicFramePr>
        <p:xfrm>
          <a:off x="304800" y="2514595"/>
          <a:ext cx="4114800" cy="4038605"/>
        </p:xfrm>
        <a:graphic>
          <a:graphicData uri="http://schemas.openxmlformats.org/drawingml/2006/table">
            <a:tbl>
              <a:tblPr firstRow="1" bandRow="1">
                <a:tableStyleId>{93296810-A885-4BE3-A3E7-6D5BEEA58F35}</a:tableStyleId>
              </a:tblPr>
              <a:tblGrid>
                <a:gridCol w="1371600"/>
                <a:gridCol w="2743200"/>
              </a:tblGrid>
              <a:tr h="466817">
                <a:tc gridSpan="2">
                  <a:txBody>
                    <a:bodyPr/>
                    <a:lstStyle/>
                    <a:p>
                      <a:r>
                        <a:rPr lang="en-US" sz="1400" dirty="0" smtClean="0">
                          <a:latin typeface="Segoe UI" panose="020B0502040204020203" pitchFamily="34" charset="0"/>
                          <a:ea typeface="Segoe UI" panose="020B0502040204020203" pitchFamily="34" charset="0"/>
                          <a:cs typeface="Segoe UI" panose="020B0502040204020203" pitchFamily="34" charset="0"/>
                        </a:rPr>
                        <a:t>Safety: Draft Updated Factors (based on SDOT Pedestrian Safety</a:t>
                      </a:r>
                      <a:r>
                        <a:rPr lang="en-US" sz="1400" baseline="0" dirty="0" smtClean="0">
                          <a:latin typeface="Segoe UI" panose="020B0502040204020203" pitchFamily="34" charset="0"/>
                          <a:ea typeface="Segoe UI" panose="020B0502040204020203" pitchFamily="34" charset="0"/>
                          <a:cs typeface="Segoe UI" panose="020B0502040204020203" pitchFamily="34" charset="0"/>
                        </a:rPr>
                        <a:t> Analysis)</a:t>
                      </a:r>
                      <a:endParaRPr lang="en-US" sz="1400" b="1" dirty="0">
                        <a:latin typeface="Segoe UI" panose="020B0502040204020203" pitchFamily="34" charset="0"/>
                        <a:ea typeface="Segoe UI" panose="020B0502040204020203" pitchFamily="34" charset="0"/>
                        <a:cs typeface="Segoe UI" panose="020B0502040204020203" pitchFamily="34" charset="0"/>
                      </a:endParaRPr>
                    </a:p>
                  </a:txBody>
                  <a:tcPr anchor="ctr">
                    <a:lnL w="12700" cap="flat" cmpd="sng" algn="ctr">
                      <a:solidFill>
                        <a:srgbClr val="492F92"/>
                      </a:solidFill>
                      <a:prstDash val="solid"/>
                      <a:round/>
                      <a:headEnd type="none" w="med" len="med"/>
                      <a:tailEnd type="none" w="med" len="med"/>
                    </a:lnL>
                    <a:lnR w="12700" cap="flat" cmpd="sng" algn="ctr">
                      <a:solidFill>
                        <a:srgbClr val="492F92"/>
                      </a:solidFill>
                      <a:prstDash val="solid"/>
                      <a:round/>
                      <a:headEnd type="none" w="med" len="med"/>
                      <a:tailEnd type="none" w="med" len="med"/>
                    </a:lnR>
                    <a:lnT w="12700" cap="flat" cmpd="sng" algn="ctr">
                      <a:solidFill>
                        <a:srgbClr val="492F9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B602"/>
                    </a:solidFill>
                  </a:tcPr>
                </a:tc>
                <a:tc hMerge="1">
                  <a:txBody>
                    <a:bodyPr/>
                    <a:lstStyle/>
                    <a:p>
                      <a:endParaRPr lang="en-US"/>
                    </a:p>
                  </a:txBody>
                  <a:tcPr/>
                </a:tc>
              </a:tr>
              <a:tr h="589549">
                <a:tc>
                  <a:txBody>
                    <a:bodyPr/>
                    <a:lstStyle/>
                    <a:p>
                      <a:r>
                        <a:rPr lang="en-US" sz="1200" dirty="0" smtClean="0">
                          <a:latin typeface="Segoe UI Light" panose="020B0502040204020203" pitchFamily="34" charset="0"/>
                        </a:rPr>
                        <a:t>Pedestrian</a:t>
                      </a:r>
                      <a:r>
                        <a:rPr lang="en-US" sz="1200" baseline="0" dirty="0" smtClean="0">
                          <a:latin typeface="Segoe UI Light" panose="020B0502040204020203" pitchFamily="34" charset="0"/>
                        </a:rPr>
                        <a:t> collisions</a:t>
                      </a:r>
                      <a:endParaRPr lang="en-US" sz="120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E29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baseline="0" dirty="0" smtClean="0">
                          <a:latin typeface="Segoe UI Light" panose="020B0502040204020203" pitchFamily="34" charset="0"/>
                        </a:rPr>
                        <a:t>Serious injuries and fatalities highly weighted. Data from the last 8 years.</a:t>
                      </a:r>
                      <a:endParaRPr lang="en-US" sz="1200" dirty="0" smtClean="0">
                        <a:solidFill>
                          <a:schemeClr val="tx1"/>
                        </a:solidFill>
                        <a:latin typeface="Segoe UI Light" panose="020B0502040204020203" pitchFamily="34" charset="0"/>
                      </a:endParaRPr>
                    </a:p>
                  </a:txBody>
                  <a:tcPr anchor="ctr">
                    <a:lnL w="12700" cap="flat" cmpd="sng" algn="ctr">
                      <a:noFill/>
                      <a:prstDash val="solid"/>
                      <a:round/>
                      <a:headEnd type="none" w="med" len="med"/>
                      <a:tailEnd type="none" w="med" len="med"/>
                    </a:lnL>
                    <a:lnR w="12700" cap="flat" cmpd="sng" algn="ctr">
                      <a:solidFill>
                        <a:srgbClr val="492F92"/>
                      </a:solid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E29B"/>
                    </a:solidFill>
                  </a:tcPr>
                </a:tc>
              </a:tr>
              <a:tr h="589549">
                <a:tc>
                  <a:txBody>
                    <a:bodyPr/>
                    <a:lstStyle/>
                    <a:p>
                      <a:r>
                        <a:rPr lang="en-US" sz="1200" dirty="0" smtClean="0">
                          <a:latin typeface="Segoe UI Light" panose="020B0502040204020203" pitchFamily="34" charset="0"/>
                        </a:rPr>
                        <a:t>Arterial classifications</a:t>
                      </a:r>
                      <a:endParaRPr lang="en-US" sz="120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FAE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baseline="0" dirty="0" smtClean="0">
                          <a:latin typeface="Segoe UI Light" panose="020B0502040204020203" pitchFamily="34" charset="0"/>
                        </a:rPr>
                        <a:t>Proxy for volume; Majority of severe injuries occur on principal and minor arterials</a:t>
                      </a:r>
                      <a:endParaRPr lang="en-US" sz="1200" dirty="0" smtClean="0">
                        <a:solidFill>
                          <a:schemeClr val="tx1"/>
                        </a:solidFill>
                        <a:latin typeface="Segoe UI Light" panose="020B0502040204020203" pitchFamily="34" charset="0"/>
                      </a:endParaRPr>
                    </a:p>
                  </a:txBody>
                  <a:tcPr anchor="ctr">
                    <a:lnL w="12700" cap="flat" cmpd="sng" algn="ctr">
                      <a:noFill/>
                      <a:prstDash val="solid"/>
                      <a:round/>
                      <a:headEnd type="none" w="med" len="med"/>
                      <a:tailEnd type="none" w="med" len="med"/>
                    </a:lnL>
                    <a:lnR w="12700" cap="flat" cmpd="sng" algn="ctr">
                      <a:solidFill>
                        <a:srgbClr val="492F92"/>
                      </a:solid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FAEF"/>
                    </a:solidFill>
                  </a:tcPr>
                </a:tc>
              </a:tr>
              <a:tr h="589549">
                <a:tc>
                  <a:txBody>
                    <a:bodyPr/>
                    <a:lstStyle/>
                    <a:p>
                      <a:r>
                        <a:rPr lang="en-US" sz="1200" dirty="0" smtClean="0">
                          <a:latin typeface="Segoe UI Light" panose="020B0502040204020203" pitchFamily="34" charset="0"/>
                        </a:rPr>
                        <a:t>Roadway width</a:t>
                      </a:r>
                      <a:endParaRPr lang="en-US" sz="120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E29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baseline="0" dirty="0" smtClean="0">
                          <a:latin typeface="Segoe UI Light" panose="020B0502040204020203" pitchFamily="34" charset="0"/>
                        </a:rPr>
                        <a:t>Using # of lanes where available, and curb to curb width where # lanes is not available.</a:t>
                      </a:r>
                      <a:endParaRPr lang="en-US" sz="1200" dirty="0" smtClean="0">
                        <a:solidFill>
                          <a:schemeClr val="tx1"/>
                        </a:solidFill>
                        <a:latin typeface="Segoe UI Light" panose="020B0502040204020203" pitchFamily="34" charset="0"/>
                      </a:endParaRPr>
                    </a:p>
                  </a:txBody>
                  <a:tcPr anchor="ctr">
                    <a:lnL w="12700" cap="flat" cmpd="sng" algn="ctr">
                      <a:noFill/>
                      <a:prstDash val="solid"/>
                      <a:round/>
                      <a:headEnd type="none" w="med" len="med"/>
                      <a:tailEnd type="none" w="med" len="med"/>
                    </a:lnL>
                    <a:lnR w="12700" cap="flat" cmpd="sng" algn="ctr">
                      <a:solidFill>
                        <a:srgbClr val="492F92"/>
                      </a:solid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E29B"/>
                    </a:solidFill>
                  </a:tcPr>
                </a:tc>
              </a:tr>
              <a:tr h="825368">
                <a:tc>
                  <a:txBody>
                    <a:bodyPr/>
                    <a:lstStyle/>
                    <a:p>
                      <a:r>
                        <a:rPr lang="en-US" sz="1200" dirty="0" smtClean="0">
                          <a:latin typeface="Segoe UI Light" panose="020B0502040204020203" pitchFamily="34" charset="0"/>
                        </a:rPr>
                        <a:t>Signalized pedestrian crossing spacing</a:t>
                      </a:r>
                      <a:endParaRPr lang="en-US" sz="120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FAE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baseline="0" dirty="0" smtClean="0">
                          <a:latin typeface="Segoe UI Light" panose="020B0502040204020203" pitchFamily="34" charset="0"/>
                        </a:rPr>
                        <a:t>Capturing both signal-controlled intersections and signal-controlled mid-block crossing opportunities</a:t>
                      </a:r>
                      <a:endParaRPr lang="en-US" sz="1200" dirty="0" smtClean="0">
                        <a:solidFill>
                          <a:schemeClr val="tx1"/>
                        </a:solidFill>
                        <a:latin typeface="Segoe UI Light" panose="020B0502040204020203" pitchFamily="34" charset="0"/>
                      </a:endParaRPr>
                    </a:p>
                  </a:txBody>
                  <a:tcPr anchor="ctr">
                    <a:lnL w="12700" cap="flat" cmpd="sng" algn="ctr">
                      <a:noFill/>
                      <a:prstDash val="solid"/>
                      <a:round/>
                      <a:headEnd type="none" w="med" len="med"/>
                      <a:tailEnd type="none" w="med" len="med"/>
                    </a:lnL>
                    <a:lnR w="12700" cap="flat" cmpd="sng" algn="ctr">
                      <a:solidFill>
                        <a:srgbClr val="492F92"/>
                      </a:solid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FFB602"/>
                      </a:solidFill>
                      <a:prstDash val="solid"/>
                      <a:round/>
                      <a:headEnd type="none" w="med" len="med"/>
                      <a:tailEnd type="none" w="med" len="med"/>
                    </a:lnB>
                    <a:solidFill>
                      <a:srgbClr val="FFFAEF"/>
                    </a:solidFill>
                  </a:tcPr>
                </a:tc>
              </a:tr>
              <a:tr h="825368">
                <a:tc>
                  <a:txBody>
                    <a:bodyPr/>
                    <a:lstStyle/>
                    <a:p>
                      <a:r>
                        <a:rPr lang="en-US" sz="1200" dirty="0" smtClean="0">
                          <a:latin typeface="Segoe UI Light" panose="020B0502040204020203" pitchFamily="34" charset="0"/>
                        </a:rPr>
                        <a:t>Speed</a:t>
                      </a:r>
                      <a:endParaRPr lang="en-US" sz="120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492F92"/>
                      </a:solidFill>
                      <a:prstDash val="solid"/>
                      <a:round/>
                      <a:headEnd type="none" w="med" len="med"/>
                      <a:tailEnd type="none" w="med" len="med"/>
                    </a:lnB>
                    <a:solidFill>
                      <a:srgbClr val="FFE29B"/>
                    </a:solidFill>
                  </a:tcPr>
                </a:tc>
                <a:tc>
                  <a:txBody>
                    <a:bodyPr/>
                    <a:lstStyle/>
                    <a:p>
                      <a:r>
                        <a:rPr lang="en-US" sz="1200" u="none" strike="noStrike" kern="1200" baseline="0" dirty="0" smtClean="0">
                          <a:latin typeface="Segoe UI Light" panose="020B0502040204020203" pitchFamily="34" charset="0"/>
                        </a:rPr>
                        <a:t>85</a:t>
                      </a:r>
                      <a:r>
                        <a:rPr lang="en-US" sz="1200" u="none" strike="noStrike" kern="1200" baseline="30000" dirty="0" smtClean="0">
                          <a:latin typeface="Segoe UI Light" panose="020B0502040204020203" pitchFamily="34" charset="0"/>
                        </a:rPr>
                        <a:t>th</a:t>
                      </a:r>
                      <a:r>
                        <a:rPr lang="en-US" sz="1200" u="none" strike="noStrike" kern="1200" baseline="0" dirty="0" smtClean="0">
                          <a:latin typeface="Segoe UI Light" panose="020B0502040204020203" pitchFamily="34" charset="0"/>
                        </a:rPr>
                        <a:t> percentile speeds where available, and posted speed limit where actual speed is not available.</a:t>
                      </a:r>
                      <a:endParaRPr lang="en-US" sz="1200" dirty="0" smtClean="0">
                        <a:solidFill>
                          <a:schemeClr val="tx1"/>
                        </a:solidFill>
                        <a:latin typeface="Segoe UI Light" panose="020B0502040204020203" pitchFamily="34" charset="0"/>
                      </a:endParaRPr>
                    </a:p>
                  </a:txBody>
                  <a:tcPr anchor="ctr">
                    <a:lnL w="12700" cap="flat" cmpd="sng" algn="ctr">
                      <a:noFill/>
                      <a:prstDash val="solid"/>
                      <a:round/>
                      <a:headEnd type="none" w="med" len="med"/>
                      <a:tailEnd type="none" w="med" len="med"/>
                    </a:lnL>
                    <a:lnR w="12700" cap="flat" cmpd="sng" algn="ctr">
                      <a:solidFill>
                        <a:srgbClr val="492F92"/>
                      </a:solidFill>
                      <a:prstDash val="solid"/>
                      <a:round/>
                      <a:headEnd type="none" w="med" len="med"/>
                      <a:tailEnd type="none" w="med" len="med"/>
                    </a:lnR>
                    <a:lnT w="12700" cap="flat" cmpd="sng" algn="ctr">
                      <a:solidFill>
                        <a:srgbClr val="FFB602"/>
                      </a:solidFill>
                      <a:prstDash val="solid"/>
                      <a:round/>
                      <a:headEnd type="none" w="med" len="med"/>
                      <a:tailEnd type="none" w="med" len="med"/>
                    </a:lnT>
                    <a:lnB w="12700" cap="flat" cmpd="sng" algn="ctr">
                      <a:solidFill>
                        <a:srgbClr val="492F92"/>
                      </a:solidFill>
                      <a:prstDash val="solid"/>
                      <a:round/>
                      <a:headEnd type="none" w="med" len="med"/>
                      <a:tailEnd type="none" w="med" len="med"/>
                    </a:lnB>
                    <a:solidFill>
                      <a:srgbClr val="FFE29B"/>
                    </a:solidFill>
                  </a:tcPr>
                </a:tc>
              </a:tr>
            </a:tbl>
          </a:graphicData>
        </a:graphic>
      </p:graphicFrame>
      <p:sp>
        <p:nvSpPr>
          <p:cNvPr id="12" name="Rectangle 11"/>
          <p:cNvSpPr/>
          <p:nvPr/>
        </p:nvSpPr>
        <p:spPr>
          <a:xfrm>
            <a:off x="228600" y="838200"/>
            <a:ext cx="5181600" cy="646331"/>
          </a:xfrm>
          <a:prstGeom prst="rect">
            <a:avLst/>
          </a:prstGeom>
        </p:spPr>
        <p:txBody>
          <a:bodyPr wrap="square">
            <a:spAutoFit/>
          </a:bodyPr>
          <a:lstStyle/>
          <a:p>
            <a:pPr>
              <a:spcBef>
                <a:spcPts val="0"/>
              </a:spcBef>
              <a:spcAft>
                <a:spcPts val="1800"/>
              </a:spcAft>
            </a:pPr>
            <a:r>
              <a:rPr lang="en-US" b="1" dirty="0" smtClean="0"/>
              <a:t>Safety Goal</a:t>
            </a:r>
            <a:r>
              <a:rPr lang="en-US" dirty="0" smtClean="0"/>
              <a:t>: </a:t>
            </a:r>
            <a:r>
              <a:rPr lang="en-US" dirty="0" smtClean="0">
                <a:solidFill>
                  <a:schemeClr val="bg1">
                    <a:lumMod val="50000"/>
                  </a:schemeClr>
                </a:solidFill>
              </a:rPr>
              <a:t>Reduce the number and severity of crashes involving pedestrians.</a:t>
            </a:r>
            <a:endParaRPr lang="en-US" dirty="0">
              <a:solidFill>
                <a:schemeClr val="bg1">
                  <a:lumMod val="50000"/>
                </a:schemeClr>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3568108673"/>
              </p:ext>
            </p:extLst>
          </p:nvPr>
        </p:nvGraphicFramePr>
        <p:xfrm>
          <a:off x="304800" y="1706880"/>
          <a:ext cx="4114800" cy="579120"/>
        </p:xfrm>
        <a:graphic>
          <a:graphicData uri="http://schemas.openxmlformats.org/drawingml/2006/table">
            <a:tbl>
              <a:tblPr firstRow="1" bandRow="1">
                <a:tableStyleId>{5C22544A-7EE6-4342-B048-85BDC9FD1C3A}</a:tableStyleId>
              </a:tblPr>
              <a:tblGrid>
                <a:gridCol w="1676400"/>
                <a:gridCol w="2438400"/>
              </a:tblGrid>
              <a:tr h="152400">
                <a:tc gridSpan="2">
                  <a:txBody>
                    <a:bodyPr/>
                    <a:lstStyle/>
                    <a:p>
                      <a:r>
                        <a:rPr lang="en-US" sz="1400" b="1" dirty="0" smtClean="0">
                          <a:latin typeface="Segoe UI" panose="020B0502040204020203" pitchFamily="34" charset="0"/>
                          <a:ea typeface="Segoe UI" panose="020B0502040204020203" pitchFamily="34" charset="0"/>
                          <a:cs typeface="Segoe UI" panose="020B0502040204020203" pitchFamily="34" charset="0"/>
                        </a:rPr>
                        <a:t>“Corridor Function”: Existing 2009 Factors </a:t>
                      </a:r>
                      <a:endParaRPr lang="en-US" sz="1400" b="1" dirty="0">
                        <a:latin typeface="Segoe UI" panose="020B0502040204020203" pitchFamily="34" charset="0"/>
                        <a:ea typeface="Segoe UI" panose="020B0502040204020203" pitchFamily="34" charset="0"/>
                        <a:cs typeface="Segoe UI" panose="020B0502040204020203" pitchFamily="34" charset="0"/>
                      </a:endParaRPr>
                    </a:p>
                  </a:txBody>
                  <a:tcPr anchor="ctr">
                    <a:solidFill>
                      <a:srgbClr val="0065B0"/>
                    </a:solidFill>
                  </a:tcPr>
                </a:tc>
                <a:tc hMerge="1">
                  <a:txBody>
                    <a:bodyPr/>
                    <a:lstStyle/>
                    <a:p>
                      <a:endParaRPr lang="en-US"/>
                    </a:p>
                  </a:txBody>
                  <a:tcPr/>
                </a:tc>
              </a:tr>
              <a:tr h="0">
                <a:tc>
                  <a:txBody>
                    <a:bodyPr/>
                    <a:lstStyle/>
                    <a:p>
                      <a:r>
                        <a:rPr lang="en-US" sz="1200" b="0" i="0" u="none" strike="noStrike" kern="1200" baseline="0" dirty="0" smtClean="0">
                          <a:solidFill>
                            <a:schemeClr val="dk1"/>
                          </a:solidFill>
                          <a:latin typeface="Segoe UI Light" panose="020B0502040204020203" pitchFamily="34" charset="0"/>
                          <a:ea typeface="+mn-ea"/>
                          <a:cs typeface="+mn-cs"/>
                        </a:rPr>
                        <a:t>Seattle street types</a:t>
                      </a:r>
                      <a:endParaRPr lang="en-US" sz="1200" dirty="0">
                        <a:latin typeface="Segoe UI Light" panose="020B0502040204020203" pitchFamily="34" charset="0"/>
                      </a:endParaRPr>
                    </a:p>
                  </a:txBody>
                  <a:tcPr anchor="ctr"/>
                </a:tc>
                <a:tc>
                  <a:txBody>
                    <a:bodyPr/>
                    <a:lstStyle/>
                    <a:p>
                      <a:endParaRPr lang="en-US" sz="1200" dirty="0" smtClean="0">
                        <a:latin typeface="Segoe UI Light" panose="020B0502040204020203" pitchFamily="34" charset="0"/>
                      </a:endParaRPr>
                    </a:p>
                  </a:txBody>
                  <a:tcPr anchor="ct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14400"/>
          </a:xfrm>
        </p:spPr>
        <p:txBody>
          <a:bodyPr>
            <a:normAutofit/>
          </a:bodyPr>
          <a:lstStyle/>
          <a:p>
            <a:pPr algn="l"/>
            <a:r>
              <a:rPr lang="en-US" b="1" dirty="0" smtClean="0">
                <a:solidFill>
                  <a:srgbClr val="7030A0"/>
                </a:solidFill>
                <a:latin typeface="Segoe UI" panose="020B0502040204020203" pitchFamily="34" charset="0"/>
                <a:ea typeface="Segoe UI" panose="020B0502040204020203" pitchFamily="34" charset="0"/>
                <a:cs typeface="Segoe UI" panose="020B0502040204020203" pitchFamily="34" charset="0"/>
              </a:rPr>
              <a:t>Equity + Health</a:t>
            </a:r>
            <a:endParaRPr lang="en-US" b="1" dirty="0">
              <a:solidFill>
                <a:srgbClr val="7030A0"/>
              </a:solidFill>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2719318231"/>
              </p:ext>
            </p:extLst>
          </p:nvPr>
        </p:nvGraphicFramePr>
        <p:xfrm>
          <a:off x="609600" y="2667000"/>
          <a:ext cx="2910840" cy="2560320"/>
        </p:xfrm>
        <a:graphic>
          <a:graphicData uri="http://schemas.openxmlformats.org/drawingml/2006/table">
            <a:tbl>
              <a:tblPr firstRow="1" bandRow="1">
                <a:tableStyleId>{1E171933-4619-4E11-9A3F-F7608DF75F80}</a:tableStyleId>
              </a:tblPr>
              <a:tblGrid>
                <a:gridCol w="2910840"/>
              </a:tblGrid>
              <a:tr h="400050">
                <a:tc>
                  <a:txBody>
                    <a:bodyPr/>
                    <a:lstStyle/>
                    <a:p>
                      <a:r>
                        <a:rPr lang="en-US" sz="1400" dirty="0" smtClean="0">
                          <a:latin typeface="Segoe UI" panose="020B0502040204020203" pitchFamily="34" charset="0"/>
                          <a:ea typeface="Segoe UI" panose="020B0502040204020203" pitchFamily="34" charset="0"/>
                          <a:cs typeface="Segoe UI" panose="020B0502040204020203" pitchFamily="34" charset="0"/>
                        </a:rPr>
                        <a:t>2009 Factors</a:t>
                      </a:r>
                      <a:endParaRPr lang="en-US" sz="1400" b="1" dirty="0" smtClean="0">
                        <a:latin typeface="Segoe UI" panose="020B0502040204020203" pitchFamily="34" charset="0"/>
                        <a:ea typeface="Segoe UI" panose="020B0502040204020203" pitchFamily="34" charset="0"/>
                        <a:cs typeface="Segoe UI" panose="020B0502040204020203" pitchFamily="34" charset="0"/>
                      </a:endParaRPr>
                    </a:p>
                  </a:txBody>
                  <a:tcPr anchor="ctr">
                    <a:lnL w="12700" cap="flat" cmpd="sng" algn="ctr">
                      <a:solidFill>
                        <a:srgbClr val="492F92"/>
                      </a:solidFill>
                      <a:prstDash val="solid"/>
                      <a:round/>
                      <a:headEnd type="none" w="med" len="med"/>
                      <a:tailEnd type="none" w="med" len="med"/>
                    </a:lnL>
                    <a:lnR w="12700" cap="flat" cmpd="sng" algn="ctr">
                      <a:solidFill>
                        <a:srgbClr val="492F92"/>
                      </a:solidFill>
                      <a:prstDash val="solid"/>
                      <a:round/>
                      <a:headEnd type="none" w="med" len="med"/>
                      <a:tailEnd type="none" w="med" len="med"/>
                    </a:lnR>
                    <a:lnT w="12700" cap="flat" cmpd="sng" algn="ctr">
                      <a:solidFill>
                        <a:srgbClr val="492F92"/>
                      </a:solidFill>
                      <a:prstDash val="solid"/>
                      <a:round/>
                      <a:headEnd type="none" w="med" len="med"/>
                      <a:tailEnd type="none" w="med" len="med"/>
                    </a:lnT>
                    <a:solidFill>
                      <a:srgbClr val="492F92"/>
                    </a:solidFill>
                  </a:tcPr>
                </a:tc>
              </a:tr>
              <a:tr h="360045">
                <a:tc>
                  <a:txBody>
                    <a:bodyPr/>
                    <a:lstStyle/>
                    <a:p>
                      <a:r>
                        <a:rPr lang="en-US" sz="1200" strike="sngStrike" baseline="0" dirty="0" smtClean="0">
                          <a:latin typeface="Segoe UI Light" panose="020B0502040204020203" pitchFamily="34" charset="0"/>
                        </a:rPr>
                        <a:t>Auto ownership</a:t>
                      </a:r>
                      <a:r>
                        <a:rPr lang="en-US" sz="1200" strike="noStrike" baseline="0" dirty="0" smtClean="0">
                          <a:latin typeface="Segoe UI Light" panose="020B0502040204020203" pitchFamily="34" charset="0"/>
                        </a:rPr>
                        <a:t> </a:t>
                      </a:r>
                    </a:p>
                  </a:txBody>
                  <a:tcPr anchor="ctr">
                    <a:lnL w="12700" cap="flat" cmpd="sng" algn="ctr">
                      <a:solidFill>
                        <a:srgbClr val="492F92"/>
                      </a:solidFill>
                      <a:prstDash val="solid"/>
                      <a:round/>
                      <a:headEnd type="none" w="med" len="med"/>
                      <a:tailEnd type="none" w="med" len="med"/>
                    </a:lnL>
                    <a:lnR w="12700" cap="flat" cmpd="sng" algn="ctr">
                      <a:solidFill>
                        <a:srgbClr val="492F92"/>
                      </a:solidFill>
                      <a:prstDash val="solid"/>
                      <a:round/>
                      <a:headEnd type="none" w="med" len="med"/>
                      <a:tailEnd type="none" w="med" len="med"/>
                    </a:lnR>
                  </a:tcPr>
                </a:tc>
              </a:tr>
              <a:tr h="360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Low income population</a:t>
                      </a:r>
                    </a:p>
                  </a:txBody>
                  <a:tcPr anchor="ctr">
                    <a:lnL w="12700" cap="flat" cmpd="sng" algn="ctr">
                      <a:solidFill>
                        <a:srgbClr val="492F92"/>
                      </a:solidFill>
                      <a:prstDash val="solid"/>
                      <a:round/>
                      <a:headEnd type="none" w="med" len="med"/>
                      <a:tailEnd type="none" w="med" len="med"/>
                    </a:lnL>
                    <a:lnR w="12700" cap="flat" cmpd="sng" algn="ctr">
                      <a:solidFill>
                        <a:srgbClr val="492F92"/>
                      </a:solidFill>
                      <a:prstDash val="solid"/>
                      <a:round/>
                      <a:headEnd type="none" w="med" len="med"/>
                      <a:tailEnd type="none" w="med" len="med"/>
                    </a:lnR>
                  </a:tcPr>
                </a:tc>
              </a:tr>
              <a:tr h="360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Disability population</a:t>
                      </a:r>
                    </a:p>
                  </a:txBody>
                  <a:tcPr anchor="ctr">
                    <a:lnL w="12700" cap="flat" cmpd="sng" algn="ctr">
                      <a:solidFill>
                        <a:srgbClr val="492F92"/>
                      </a:solidFill>
                      <a:prstDash val="solid"/>
                      <a:round/>
                      <a:headEnd type="none" w="med" len="med"/>
                      <a:tailEnd type="none" w="med" len="med"/>
                    </a:lnL>
                    <a:lnR w="12700" cap="flat" cmpd="sng" algn="ctr">
                      <a:solidFill>
                        <a:srgbClr val="492F92"/>
                      </a:solidFill>
                      <a:prstDash val="solid"/>
                      <a:round/>
                      <a:headEnd type="none" w="med" len="med"/>
                      <a:tailEnd type="none" w="med" len="med"/>
                    </a:lnR>
                  </a:tcPr>
                </a:tc>
              </a:tr>
              <a:tr h="360045">
                <a:tc>
                  <a:txBody>
                    <a:bodyPr/>
                    <a:lstStyle/>
                    <a:p>
                      <a:r>
                        <a:rPr lang="en-US" sz="1200" dirty="0" smtClean="0">
                          <a:latin typeface="Segoe UI Light" panose="020B0502040204020203" pitchFamily="34" charset="0"/>
                        </a:rPr>
                        <a:t>Diabetes rates</a:t>
                      </a:r>
                    </a:p>
                  </a:txBody>
                  <a:tcPr anchor="ctr">
                    <a:lnL w="12700" cap="flat" cmpd="sng" algn="ctr">
                      <a:solidFill>
                        <a:srgbClr val="492F92"/>
                      </a:solidFill>
                      <a:prstDash val="solid"/>
                      <a:round/>
                      <a:headEnd type="none" w="med" len="med"/>
                      <a:tailEnd type="none" w="med" len="med"/>
                    </a:lnL>
                    <a:lnR w="12700" cap="flat" cmpd="sng" algn="ctr">
                      <a:solidFill>
                        <a:srgbClr val="492F92"/>
                      </a:solidFill>
                      <a:prstDash val="solid"/>
                      <a:round/>
                      <a:headEnd type="none" w="med" len="med"/>
                      <a:tailEnd type="none" w="med" len="med"/>
                    </a:lnR>
                  </a:tcPr>
                </a:tc>
              </a:tr>
              <a:tr h="360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Physical activity rates</a:t>
                      </a:r>
                    </a:p>
                  </a:txBody>
                  <a:tcPr anchor="ctr">
                    <a:lnL w="12700" cap="flat" cmpd="sng" algn="ctr">
                      <a:solidFill>
                        <a:srgbClr val="492F92"/>
                      </a:solidFill>
                      <a:prstDash val="solid"/>
                      <a:round/>
                      <a:headEnd type="none" w="med" len="med"/>
                      <a:tailEnd type="none" w="med" len="med"/>
                    </a:lnL>
                    <a:lnR w="12700" cap="flat" cmpd="sng" algn="ctr">
                      <a:solidFill>
                        <a:srgbClr val="492F92"/>
                      </a:solidFill>
                      <a:prstDash val="solid"/>
                      <a:round/>
                      <a:headEnd type="none" w="med" len="med"/>
                      <a:tailEnd type="none" w="med" len="med"/>
                    </a:lnR>
                  </a:tcPr>
                </a:tc>
              </a:tr>
              <a:tr h="3600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Obesity rates</a:t>
                      </a:r>
                    </a:p>
                  </a:txBody>
                  <a:tcPr anchor="ctr">
                    <a:lnL w="12700" cap="flat" cmpd="sng" algn="ctr">
                      <a:solidFill>
                        <a:srgbClr val="492F92"/>
                      </a:solidFill>
                      <a:prstDash val="solid"/>
                      <a:round/>
                      <a:headEnd type="none" w="med" len="med"/>
                      <a:tailEnd type="none" w="med" len="med"/>
                    </a:lnL>
                    <a:lnR w="12700" cap="flat" cmpd="sng" algn="ctr">
                      <a:solidFill>
                        <a:srgbClr val="492F92"/>
                      </a:solidFill>
                      <a:prstDash val="solid"/>
                      <a:round/>
                      <a:headEnd type="none" w="med" len="med"/>
                      <a:tailEnd type="none" w="med" len="med"/>
                    </a:lnR>
                    <a:lnB w="12700" cap="flat" cmpd="sng" algn="ctr">
                      <a:solidFill>
                        <a:srgbClr val="492F92"/>
                      </a:solidFill>
                      <a:prstDash val="solid"/>
                      <a:round/>
                      <a:headEnd type="none" w="med" len="med"/>
                      <a:tailEnd type="none" w="med" len="med"/>
                    </a:lnB>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441947095"/>
              </p:ext>
            </p:extLst>
          </p:nvPr>
        </p:nvGraphicFramePr>
        <p:xfrm>
          <a:off x="3733800" y="2667000"/>
          <a:ext cx="4876800" cy="4039044"/>
        </p:xfrm>
        <a:graphic>
          <a:graphicData uri="http://schemas.openxmlformats.org/drawingml/2006/table">
            <a:tbl>
              <a:tblPr firstRow="1" bandRow="1">
                <a:tableStyleId>{1E171933-4619-4E11-9A3F-F7608DF75F80}</a:tableStyleId>
              </a:tblPr>
              <a:tblGrid>
                <a:gridCol w="2057400"/>
                <a:gridCol w="2819400"/>
              </a:tblGrid>
              <a:tr h="369903">
                <a:tc gridSpan="2">
                  <a:txBody>
                    <a:bodyPr/>
                    <a:lstStyle/>
                    <a:p>
                      <a:r>
                        <a:rPr lang="en-US" sz="1400" dirty="0" smtClean="0">
                          <a:latin typeface="Segoe UI" panose="020B0502040204020203" pitchFamily="34" charset="0"/>
                          <a:ea typeface="Segoe UI" panose="020B0502040204020203" pitchFamily="34" charset="0"/>
                          <a:cs typeface="Segoe UI" panose="020B0502040204020203" pitchFamily="34" charset="0"/>
                        </a:rPr>
                        <a:t>Additional Factors Considered</a:t>
                      </a:r>
                      <a:endParaRPr lang="en-US" sz="1400" b="1" dirty="0">
                        <a:latin typeface="Segoe UI" panose="020B0502040204020203" pitchFamily="34" charset="0"/>
                        <a:ea typeface="Segoe UI" panose="020B0502040204020203" pitchFamily="34" charset="0"/>
                        <a:cs typeface="Segoe UI" panose="020B0502040204020203" pitchFamily="34" charset="0"/>
                      </a:endParaRPr>
                    </a:p>
                  </a:txBody>
                  <a:tcPr anchor="ctr">
                    <a:lnL w="12700" cap="flat" cmpd="sng" algn="ctr">
                      <a:solidFill>
                        <a:srgbClr val="492F92"/>
                      </a:solidFill>
                      <a:prstDash val="solid"/>
                      <a:round/>
                      <a:headEnd type="none" w="med" len="med"/>
                      <a:tailEnd type="none" w="med" len="med"/>
                    </a:lnL>
                    <a:lnR w="12700" cap="flat" cmpd="sng" algn="ctr">
                      <a:solidFill>
                        <a:srgbClr val="492F92"/>
                      </a:solidFill>
                      <a:prstDash val="solid"/>
                      <a:round/>
                      <a:headEnd type="none" w="med" len="med"/>
                      <a:tailEnd type="none" w="med" len="med"/>
                    </a:lnR>
                    <a:lnT w="12700" cap="flat" cmpd="sng" algn="ctr">
                      <a:solidFill>
                        <a:srgbClr val="492F92"/>
                      </a:solidFill>
                      <a:prstDash val="solid"/>
                      <a:round/>
                      <a:headEnd type="none" w="med" len="med"/>
                      <a:tailEnd type="none" w="med" len="med"/>
                    </a:lnT>
                    <a:solidFill>
                      <a:srgbClr val="492F92"/>
                    </a:solidFill>
                  </a:tcPr>
                </a:tc>
                <a:tc hMerge="1">
                  <a:txBody>
                    <a:bodyPr/>
                    <a:lstStyle/>
                    <a:p>
                      <a:endParaRPr lang="en-US"/>
                    </a:p>
                  </a:txBody>
                  <a:tcPr/>
                </a:tc>
              </a:tr>
              <a:tr h="554854">
                <a:tc>
                  <a:txBody>
                    <a:bodyPr/>
                    <a:lstStyle/>
                    <a:p>
                      <a:r>
                        <a:rPr lang="en-US" sz="1200" dirty="0" smtClean="0">
                          <a:latin typeface="Segoe UI Light" panose="020B0502040204020203" pitchFamily="34" charset="0"/>
                        </a:rPr>
                        <a:t>Communities of color</a:t>
                      </a:r>
                      <a:endParaRPr lang="en-US" sz="120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baseline="0" dirty="0" smtClean="0">
                          <a:latin typeface="Segoe UI Light" panose="020B0502040204020203" pitchFamily="34" charset="0"/>
                        </a:rPr>
                        <a:t>Used in Seattle 2035, RSJI, Move Seattle/Levy, BMP Equity Analyses</a:t>
                      </a:r>
                      <a:endParaRPr lang="en-US" sz="1200" dirty="0" smtClean="0">
                        <a:latin typeface="Segoe UI Light" panose="020B0502040204020203" pitchFamily="34" charset="0"/>
                      </a:endParaRPr>
                    </a:p>
                  </a:txBody>
                  <a:tcPr anchor="ctr">
                    <a:lnR w="12700" cap="flat" cmpd="sng" algn="ctr">
                      <a:solidFill>
                        <a:srgbClr val="492F92"/>
                      </a:solidFill>
                      <a:prstDash val="solid"/>
                      <a:round/>
                      <a:headEnd type="none" w="med" len="med"/>
                      <a:tailEnd type="none" w="med" len="med"/>
                    </a:lnR>
                  </a:tcPr>
                </a:tc>
              </a:tr>
              <a:tr h="3329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trike="sngStrike" baseline="0" dirty="0" smtClean="0">
                          <a:latin typeface="Segoe UI Light" panose="020B0502040204020203" pitchFamily="34" charset="0"/>
                        </a:rPr>
                        <a:t>Age 17 and younger </a:t>
                      </a:r>
                      <a:endParaRPr lang="en-US" sz="1200" strike="sngStrike" baseline="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tcPr>
                </a:tc>
                <a:tc rowSpan="2">
                  <a:txBody>
                    <a:bodyPr/>
                    <a:lstStyle/>
                    <a:p>
                      <a:r>
                        <a:rPr lang="en-US" sz="1200" strike="noStrike" baseline="0" dirty="0" smtClean="0">
                          <a:solidFill>
                            <a:schemeClr val="tx1"/>
                          </a:solidFill>
                          <a:latin typeface="Segoe UI Light" panose="020B0502040204020203" pitchFamily="34" charset="0"/>
                        </a:rPr>
                        <a:t>Our intention for including age would be dependence on walking but that is captured in low-income. Unsure how to account for “high concentration of vulnerable users.”</a:t>
                      </a:r>
                      <a:endParaRPr lang="en-US" sz="1200" strike="noStrike" baseline="0" dirty="0">
                        <a:solidFill>
                          <a:schemeClr val="tx1"/>
                        </a:solidFill>
                        <a:latin typeface="Segoe UI Light" panose="020B0502040204020203" pitchFamily="34" charset="0"/>
                      </a:endParaRPr>
                    </a:p>
                  </a:txBody>
                  <a:tcPr anchor="ctr">
                    <a:lnR w="12700" cap="flat" cmpd="sng" algn="ctr">
                      <a:solidFill>
                        <a:srgbClr val="492F92"/>
                      </a:solidFill>
                      <a:prstDash val="solid"/>
                      <a:round/>
                      <a:headEnd type="none" w="med" len="med"/>
                      <a:tailEnd type="none" w="med" len="med"/>
                    </a:lnR>
                  </a:tcPr>
                </a:tc>
              </a:tr>
              <a:tr h="4438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trike="sngStrike" baseline="0" dirty="0" smtClean="0">
                          <a:latin typeface="Segoe UI Light" panose="020B0502040204020203" pitchFamily="34" charset="0"/>
                        </a:rPr>
                        <a:t>Age 65 and older</a:t>
                      </a:r>
                      <a:endParaRPr lang="en-US" sz="1200" strike="sngStrike" baseline="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strike="noStrike" baseline="0" dirty="0" smtClean="0">
                        <a:latin typeface="Segoe UI Light" panose="020B0502040204020203" pitchFamily="34" charset="0"/>
                      </a:endParaRPr>
                    </a:p>
                  </a:txBody>
                  <a:tcPr/>
                </a:tc>
              </a:tr>
              <a:tr h="3329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trike="sngStrike" baseline="0" dirty="0" smtClean="0">
                          <a:latin typeface="Segoe UI Light" panose="020B0502040204020203" pitchFamily="34" charset="0"/>
                        </a:rPr>
                        <a:t>Low English-speaking ability</a:t>
                      </a:r>
                      <a:endParaRPr lang="en-US" sz="1200" strike="sngStrike" baseline="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tcPr>
                </a:tc>
                <a:tc>
                  <a:txBody>
                    <a:bodyPr/>
                    <a:lstStyle/>
                    <a:p>
                      <a:r>
                        <a:rPr lang="en-US" sz="1200" u="none" strike="noStrike" kern="1200" baseline="0" dirty="0" smtClean="0">
                          <a:latin typeface="Segoe UI Light" panose="020B0502040204020203" pitchFamily="34" charset="0"/>
                        </a:rPr>
                        <a:t>Captured with Communities of color</a:t>
                      </a:r>
                      <a:endParaRPr lang="en-US" sz="1200" strike="noStrike" baseline="0" dirty="0">
                        <a:latin typeface="Segoe UI Light" panose="020B0502040204020203" pitchFamily="34" charset="0"/>
                      </a:endParaRPr>
                    </a:p>
                  </a:txBody>
                  <a:tcPr anchor="ctr">
                    <a:lnR w="12700" cap="flat" cmpd="sng" algn="ctr">
                      <a:solidFill>
                        <a:srgbClr val="492F92"/>
                      </a:solidFill>
                      <a:prstDash val="solid"/>
                      <a:round/>
                      <a:headEnd type="none" w="med" len="med"/>
                      <a:tailEnd type="none" w="med" len="med"/>
                    </a:lnR>
                  </a:tcPr>
                </a:tc>
              </a:tr>
              <a:tr h="3329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trike="sngStrike" baseline="0" dirty="0" smtClean="0">
                          <a:latin typeface="Segoe UI Light" panose="020B0502040204020203" pitchFamily="34" charset="0"/>
                        </a:rPr>
                        <a:t>Low educational attainment</a:t>
                      </a:r>
                      <a:endParaRPr lang="en-US" sz="1200" strike="sngStrike" baseline="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tcPr>
                </a:tc>
                <a:tc>
                  <a:txBody>
                    <a:bodyPr/>
                    <a:lstStyle/>
                    <a:p>
                      <a:r>
                        <a:rPr lang="en-US" sz="1200" u="none" strike="noStrike" kern="1200" baseline="0" dirty="0" smtClean="0">
                          <a:latin typeface="Segoe UI Light" panose="020B0502040204020203" pitchFamily="34" charset="0"/>
                        </a:rPr>
                        <a:t>Captured with Low income</a:t>
                      </a:r>
                      <a:endParaRPr lang="en-US" sz="1200" strike="noStrike" baseline="0" dirty="0">
                        <a:latin typeface="Segoe UI Light" panose="020B0502040204020203" pitchFamily="34" charset="0"/>
                      </a:endParaRPr>
                    </a:p>
                  </a:txBody>
                  <a:tcPr anchor="ctr">
                    <a:lnR w="12700" cap="flat" cmpd="sng" algn="ctr">
                      <a:solidFill>
                        <a:srgbClr val="492F92"/>
                      </a:solidFill>
                      <a:prstDash val="solid"/>
                      <a:round/>
                      <a:headEnd type="none" w="med" len="med"/>
                      <a:tailEnd type="none" w="med" len="med"/>
                    </a:lnR>
                  </a:tcPr>
                </a:tc>
              </a:tr>
              <a:tr h="3329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trike="sngStrike" baseline="0" dirty="0" smtClean="0">
                          <a:latin typeface="Segoe UI Light" panose="020B0502040204020203" pitchFamily="34" charset="0"/>
                        </a:rPr>
                        <a:t>Renter households </a:t>
                      </a:r>
                      <a:endParaRPr lang="en-US" sz="1200" strike="sngStrike" baseline="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tcPr>
                </a:tc>
                <a:tc>
                  <a:txBody>
                    <a:bodyPr/>
                    <a:lstStyle/>
                    <a:p>
                      <a:r>
                        <a:rPr lang="en-US" sz="1200" u="none" strike="noStrike" kern="1200" baseline="0" dirty="0" smtClean="0">
                          <a:latin typeface="Segoe UI Light" panose="020B0502040204020203" pitchFamily="34" charset="0"/>
                        </a:rPr>
                        <a:t>Captured with Low income</a:t>
                      </a:r>
                      <a:endParaRPr lang="en-US" sz="1200" strike="noStrike" baseline="0" dirty="0">
                        <a:latin typeface="Segoe UI Light" panose="020B0502040204020203" pitchFamily="34" charset="0"/>
                      </a:endParaRPr>
                    </a:p>
                  </a:txBody>
                  <a:tcPr anchor="ctr">
                    <a:lnR w="12700" cap="flat" cmpd="sng" algn="ctr">
                      <a:solidFill>
                        <a:srgbClr val="492F92"/>
                      </a:solidFill>
                      <a:prstDash val="solid"/>
                      <a:round/>
                      <a:headEnd type="none" w="med" len="med"/>
                      <a:tailEnd type="none" w="med" len="med"/>
                    </a:lnR>
                  </a:tcPr>
                </a:tc>
              </a:tr>
              <a:tr h="5548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trike="sngStrike" baseline="0" dirty="0" smtClean="0">
                          <a:latin typeface="Segoe UI Light" panose="020B0502040204020203" pitchFamily="34" charset="0"/>
                        </a:rPr>
                        <a:t>Housing cost-burdened households </a:t>
                      </a:r>
                      <a:endParaRPr lang="en-US" sz="1200" strike="sngStrike" baseline="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tcPr>
                </a:tc>
                <a:tc>
                  <a:txBody>
                    <a:bodyPr/>
                    <a:lstStyle/>
                    <a:p>
                      <a:r>
                        <a:rPr lang="en-US" sz="1200" u="none" strike="noStrike" kern="1200" baseline="0" dirty="0" smtClean="0">
                          <a:latin typeface="Segoe UI Light" panose="020B0502040204020203" pitchFamily="34" charset="0"/>
                        </a:rPr>
                        <a:t>Captured with Low income</a:t>
                      </a:r>
                      <a:endParaRPr lang="en-US" sz="1200" strike="noStrike" baseline="0" dirty="0">
                        <a:latin typeface="Segoe UI Light" panose="020B0502040204020203" pitchFamily="34" charset="0"/>
                      </a:endParaRPr>
                    </a:p>
                  </a:txBody>
                  <a:tcPr anchor="ctr">
                    <a:lnR w="12700" cap="flat" cmpd="sng" algn="ctr">
                      <a:solidFill>
                        <a:srgbClr val="492F92"/>
                      </a:solidFill>
                      <a:prstDash val="solid"/>
                      <a:round/>
                      <a:headEnd type="none" w="med" len="med"/>
                      <a:tailEnd type="none" w="med" len="med"/>
                    </a:lnR>
                  </a:tcPr>
                </a:tc>
              </a:tr>
              <a:tr h="5548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strike="sngStrike" baseline="0" dirty="0" smtClean="0">
                          <a:latin typeface="Segoe UI Light" panose="020B0502040204020203" pitchFamily="34" charset="0"/>
                        </a:rPr>
                        <a:t>Canopy cover</a:t>
                      </a:r>
                      <a:endParaRPr lang="en-US" sz="1200" strike="sngStrike" baseline="0" dirty="0" smtClean="0">
                        <a:solidFill>
                          <a:schemeClr val="tx1"/>
                        </a:solidFill>
                        <a:latin typeface="Segoe UI Light" panose="020B0502040204020203" pitchFamily="34" charset="0"/>
                      </a:endParaRPr>
                    </a:p>
                  </a:txBody>
                  <a:tcPr anchor="ctr">
                    <a:lnL w="12700" cap="flat" cmpd="sng" algn="ctr">
                      <a:solidFill>
                        <a:srgbClr val="492F92"/>
                      </a:solidFill>
                      <a:prstDash val="solid"/>
                      <a:round/>
                      <a:headEnd type="none" w="med" len="med"/>
                      <a:tailEnd type="none" w="med" len="med"/>
                    </a:lnL>
                    <a:lnB w="12700" cap="flat" cmpd="sng" algn="ctr">
                      <a:solidFill>
                        <a:srgbClr val="492F92"/>
                      </a:solidFill>
                      <a:prstDash val="solid"/>
                      <a:round/>
                      <a:headEnd type="none" w="med" len="med"/>
                      <a:tailEnd type="none" w="med" len="med"/>
                    </a:lnB>
                  </a:tcPr>
                </a:tc>
                <a:tc>
                  <a:txBody>
                    <a:bodyPr/>
                    <a:lstStyle/>
                    <a:p>
                      <a:r>
                        <a:rPr lang="en-US" sz="1200" u="none" strike="noStrike" kern="1200" baseline="0" dirty="0" smtClean="0">
                          <a:latin typeface="Segoe UI Light" panose="020B0502040204020203" pitchFamily="34" charset="0"/>
                        </a:rPr>
                        <a:t>Captured through “presence of buffer” in Along and Across the Roadway measures</a:t>
                      </a:r>
                      <a:endParaRPr lang="en-US" sz="1200" strike="noStrike" baseline="0" dirty="0">
                        <a:latin typeface="Segoe UI Light" panose="020B0502040204020203" pitchFamily="34" charset="0"/>
                      </a:endParaRPr>
                    </a:p>
                  </a:txBody>
                  <a:tcPr anchor="ctr">
                    <a:lnR w="12700" cap="flat" cmpd="sng" algn="ctr">
                      <a:solidFill>
                        <a:srgbClr val="492F92"/>
                      </a:solidFill>
                      <a:prstDash val="solid"/>
                      <a:round/>
                      <a:headEnd type="none" w="med" len="med"/>
                      <a:tailEnd type="none" w="med" len="med"/>
                    </a:lnR>
                    <a:lnB w="12700" cap="flat" cmpd="sng" algn="ctr">
                      <a:solidFill>
                        <a:srgbClr val="492F92"/>
                      </a:solidFill>
                      <a:prstDash val="solid"/>
                      <a:round/>
                      <a:headEnd type="none" w="med" len="med"/>
                      <a:tailEnd type="none" w="med" len="med"/>
                    </a:lnB>
                  </a:tcPr>
                </a:tc>
              </a:tr>
            </a:tbl>
          </a:graphicData>
        </a:graphic>
      </p:graphicFrame>
      <p:sp>
        <p:nvSpPr>
          <p:cNvPr id="5" name="Content Placeholder 2"/>
          <p:cNvSpPr>
            <a:spLocks noGrp="1"/>
          </p:cNvSpPr>
          <p:nvPr>
            <p:ph sz="half" idx="1"/>
          </p:nvPr>
        </p:nvSpPr>
        <p:spPr>
          <a:xfrm>
            <a:off x="533400" y="1066800"/>
            <a:ext cx="7620000" cy="1219200"/>
          </a:xfrm>
        </p:spPr>
        <p:txBody>
          <a:bodyPr>
            <a:noAutofit/>
          </a:bodyPr>
          <a:lstStyle/>
          <a:p>
            <a:pPr marL="0" indent="3175">
              <a:spcBef>
                <a:spcPts val="0"/>
              </a:spcBef>
              <a:spcAft>
                <a:spcPts val="1800"/>
              </a:spcAft>
              <a:buNone/>
            </a:pPr>
            <a:r>
              <a:rPr lang="en-US" sz="1800" b="1" dirty="0" smtClean="0"/>
              <a:t>Equity</a:t>
            </a:r>
            <a:r>
              <a:rPr lang="en-US" sz="1800" b="1" dirty="0"/>
              <a:t>: </a:t>
            </a:r>
            <a:r>
              <a:rPr lang="en-US" sz="1800" dirty="0">
                <a:solidFill>
                  <a:schemeClr val="bg1">
                    <a:lumMod val="50000"/>
                  </a:schemeClr>
                </a:solidFill>
              </a:rPr>
              <a:t>Make Seattle a more walkable city for all through equity in public engagement, service delivery, accessibility, and capital investments</a:t>
            </a:r>
            <a:r>
              <a:rPr lang="en-US" sz="1800" dirty="0" smtClean="0">
                <a:solidFill>
                  <a:schemeClr val="bg1">
                    <a:lumMod val="50000"/>
                  </a:schemeClr>
                </a:solidFill>
              </a:rPr>
              <a:t>.</a:t>
            </a:r>
          </a:p>
          <a:p>
            <a:pPr marL="0" indent="3175">
              <a:spcBef>
                <a:spcPts val="0"/>
              </a:spcBef>
              <a:spcAft>
                <a:spcPts val="1800"/>
              </a:spcAft>
              <a:buNone/>
            </a:pPr>
            <a:r>
              <a:rPr lang="en-US" sz="1800" b="1" dirty="0" smtClean="0"/>
              <a:t>Health: </a:t>
            </a:r>
            <a:r>
              <a:rPr lang="en-US" sz="1800" dirty="0" smtClean="0">
                <a:solidFill>
                  <a:schemeClr val="bg1">
                    <a:lumMod val="50000"/>
                  </a:schemeClr>
                </a:solidFill>
              </a:rPr>
              <a:t>Get more people walking to improve health and increase mobility.</a:t>
            </a:r>
          </a:p>
          <a:p>
            <a:pPr marL="0" indent="3175">
              <a:spcBef>
                <a:spcPts val="0"/>
              </a:spcBef>
              <a:spcAft>
                <a:spcPts val="1800"/>
              </a:spcAft>
              <a:buNone/>
            </a:pPr>
            <a:endParaRPr lang="en-US" sz="1800" dirty="0" smtClean="0">
              <a:solidFill>
                <a:schemeClr val="bg1">
                  <a:lumMod val="50000"/>
                </a:schemeClr>
              </a:solidFill>
            </a:endParaRPr>
          </a:p>
        </p:txBody>
      </p:sp>
    </p:spTree>
    <p:extLst>
      <p:ext uri="{BB962C8B-B14F-4D97-AF65-F5344CB8AC3E}">
        <p14:creationId xmlns:p14="http://schemas.microsoft.com/office/powerpoint/2010/main" val="1667920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352219" y="152399"/>
            <a:ext cx="3791782" cy="6705601"/>
            <a:chOff x="5352219" y="152399"/>
            <a:chExt cx="3791782" cy="6705601"/>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805" t="3140" r="14718" b="3627"/>
            <a:stretch/>
          </p:blipFill>
          <p:spPr bwMode="auto">
            <a:xfrm>
              <a:off x="5352219" y="152399"/>
              <a:ext cx="3791782" cy="670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486400" y="3352800"/>
              <a:ext cx="6096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9411" y="0"/>
            <a:ext cx="4184235" cy="6858000"/>
            <a:chOff x="49411" y="0"/>
            <a:chExt cx="4184235" cy="6858000"/>
          </a:xfrm>
        </p:grpSpPr>
        <p:pic>
          <p:nvPicPr>
            <p:cNvPr id="3074" name="Picture 2" descr="R:\PP\7 Projects\4 PedBike\Ped Master Plan Update\APA Presentation\Pages from PMP Summary_Equity Map.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8192"/>
            <a:stretch/>
          </p:blipFill>
          <p:spPr bwMode="auto">
            <a:xfrm>
              <a:off x="427512" y="0"/>
              <a:ext cx="380613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0308" y="2895600"/>
              <a:ext cx="962937"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4800" y="457200"/>
              <a:ext cx="756201"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411" y="2650177"/>
              <a:ext cx="756201"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728446" y="2971800"/>
            <a:ext cx="3048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0308" y="3167742"/>
            <a:ext cx="1752600" cy="1143000"/>
          </a:xfrm>
        </p:spPr>
        <p:txBody>
          <a:bodyPr anchor="t">
            <a:normAutofit/>
          </a:bodyPr>
          <a:lstStyle/>
          <a:p>
            <a:pPr algn="l"/>
            <a:r>
              <a:rPr lang="en-US"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2009</a:t>
            </a:r>
            <a:endParaRPr lang="en-US" dirty="0">
              <a:solidFill>
                <a:srgbClr val="0065B0"/>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Title 1"/>
          <p:cNvSpPr txBox="1">
            <a:spLocks/>
          </p:cNvSpPr>
          <p:nvPr/>
        </p:nvSpPr>
        <p:spPr>
          <a:xfrm>
            <a:off x="4495800" y="3167742"/>
            <a:ext cx="1828800" cy="1175658"/>
          </a:xfrm>
          <a:prstGeom prst="rect">
            <a:avLst/>
          </a:prstGeom>
        </p:spPr>
        <p:txBody>
          <a:bodyPr vert="horz" lIns="91440" tIns="45720" rIns="91440" bIns="45720" rtlCol="0" anchor="t">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2016</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(working draft)</a:t>
            </a:r>
            <a:endParaRPr kumimoji="0" lang="en-US" sz="44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229068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72044" y="152400"/>
            <a:ext cx="8229600" cy="715962"/>
          </a:xfrm>
        </p:spPr>
        <p:txBody>
          <a:bodyPr>
            <a:normAutofit/>
          </a:bodyPr>
          <a:lstStyle/>
          <a:p>
            <a:r>
              <a:rPr lang="en-US" sz="40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Equity datasets included</a:t>
            </a:r>
          </a:p>
        </p:txBody>
      </p:sp>
      <p:sp>
        <p:nvSpPr>
          <p:cNvPr id="13" name="Title 1"/>
          <p:cNvSpPr txBox="1">
            <a:spLocks/>
          </p:cNvSpPr>
          <p:nvPr/>
        </p:nvSpPr>
        <p:spPr>
          <a:xfrm>
            <a:off x="551473" y="990600"/>
            <a:ext cx="2801327" cy="6096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Communities of color</a:t>
            </a:r>
            <a:endParaRPr kumimoji="0" lang="en-US" sz="20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p:cNvSpPr txBox="1">
            <a:spLocks/>
          </p:cNvSpPr>
          <p:nvPr/>
        </p:nvSpPr>
        <p:spPr>
          <a:xfrm>
            <a:off x="3733799" y="990600"/>
            <a:ext cx="2311323" cy="6096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Low-income pop.</a:t>
            </a:r>
            <a:endParaRPr kumimoji="0" lang="en-US" sz="20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p:cNvSpPr txBox="1">
            <a:spLocks/>
          </p:cNvSpPr>
          <p:nvPr/>
        </p:nvSpPr>
        <p:spPr>
          <a:xfrm>
            <a:off x="6858000" y="990600"/>
            <a:ext cx="2137279" cy="6096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Disability pop.</a:t>
            </a:r>
            <a:endParaRPr kumimoji="0" lang="en-US" sz="20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5" name="Group 4"/>
          <p:cNvGrpSpPr/>
          <p:nvPr/>
        </p:nvGrpSpPr>
        <p:grpSpPr>
          <a:xfrm>
            <a:off x="227161" y="1447800"/>
            <a:ext cx="8916839" cy="5257800"/>
            <a:chOff x="227161" y="1447800"/>
            <a:chExt cx="8916839" cy="5257800"/>
          </a:xfrm>
        </p:grpSpPr>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61815" y="1524000"/>
              <a:ext cx="2922683" cy="5066699"/>
            </a:xfrm>
            <a:prstGeom prst="rect">
              <a:avLst/>
            </a:prstGeom>
          </p:spPr>
        </p:pic>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118697" y="1494817"/>
              <a:ext cx="3025303" cy="5204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00400" y="3810000"/>
              <a:ext cx="685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75828" y="6477000"/>
              <a:ext cx="78217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28600" y="1447800"/>
              <a:ext cx="301291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27161" y="6533850"/>
              <a:ext cx="763439" cy="165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p:cNvSpPr/>
          <p:nvPr/>
        </p:nvSpPr>
        <p:spPr>
          <a:xfrm>
            <a:off x="6090205" y="6585071"/>
            <a:ext cx="763439" cy="1652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46917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72044" y="152400"/>
            <a:ext cx="8229600" cy="715962"/>
          </a:xfrm>
        </p:spPr>
        <p:txBody>
          <a:bodyPr>
            <a:normAutofit/>
          </a:bodyPr>
          <a:lstStyle/>
          <a:p>
            <a:r>
              <a:rPr lang="en-US" sz="40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Equity datasets included</a:t>
            </a:r>
          </a:p>
        </p:txBody>
      </p:sp>
      <p:sp>
        <p:nvSpPr>
          <p:cNvPr id="13" name="Title 1"/>
          <p:cNvSpPr txBox="1">
            <a:spLocks/>
          </p:cNvSpPr>
          <p:nvPr/>
        </p:nvSpPr>
        <p:spPr>
          <a:xfrm>
            <a:off x="703874" y="1087582"/>
            <a:ext cx="2801327" cy="6096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Physical</a:t>
            </a:r>
            <a:r>
              <a:rPr kumimoji="0" lang="en-US" sz="2000" b="0" i="0" u="none" strike="noStrike" kern="1200" cap="none" spc="0" normalizeH="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 activity</a:t>
            </a:r>
            <a:endParaRPr kumimoji="0" lang="en-US" sz="20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p:cNvSpPr txBox="1">
            <a:spLocks/>
          </p:cNvSpPr>
          <p:nvPr/>
        </p:nvSpPr>
        <p:spPr>
          <a:xfrm>
            <a:off x="3860878" y="1087582"/>
            <a:ext cx="2311323" cy="6096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Obesity rate</a:t>
            </a:r>
            <a:endParaRPr kumimoji="0" lang="en-US" sz="20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p:cNvSpPr txBox="1">
            <a:spLocks/>
          </p:cNvSpPr>
          <p:nvPr/>
        </p:nvSpPr>
        <p:spPr>
          <a:xfrm>
            <a:off x="6854322" y="1087582"/>
            <a:ext cx="2137279" cy="6096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Diabetes</a:t>
            </a:r>
            <a:r>
              <a:rPr kumimoji="0" lang="en-US" sz="2000" b="0" i="0" u="none" strike="noStrike" kern="1200" cap="none" spc="0" normalizeH="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 rate</a:t>
            </a:r>
            <a:endParaRPr kumimoji="0" lang="en-US" sz="20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3" name="Group 2"/>
          <p:cNvGrpSpPr/>
          <p:nvPr/>
        </p:nvGrpSpPr>
        <p:grpSpPr>
          <a:xfrm>
            <a:off x="-76200" y="1665304"/>
            <a:ext cx="9144001" cy="5040296"/>
            <a:chOff x="-76200" y="1665304"/>
            <a:chExt cx="9144001" cy="5040296"/>
          </a:xfrm>
        </p:grpSpPr>
        <p:grpSp>
          <p:nvGrpSpPr>
            <p:cNvPr id="2" name="Group 1"/>
            <p:cNvGrpSpPr/>
            <p:nvPr/>
          </p:nvGrpSpPr>
          <p:grpSpPr>
            <a:xfrm>
              <a:off x="-76200" y="1665304"/>
              <a:ext cx="9144001" cy="5040296"/>
              <a:chOff x="-1" y="1473073"/>
              <a:chExt cx="9844228" cy="542627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473073"/>
                <a:ext cx="3352801" cy="5401271"/>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52800" y="1473073"/>
                <a:ext cx="3213060" cy="5426270"/>
              </a:xfrm>
              <a:prstGeom prst="rect">
                <a:avLst/>
              </a:prstGeom>
            </p:spPr>
          </p:pic>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53200" y="1473073"/>
                <a:ext cx="3291027" cy="5426270"/>
              </a:xfrm>
              <a:prstGeom prst="rect">
                <a:avLst/>
              </a:prstGeom>
            </p:spPr>
          </p:pic>
        </p:grpSp>
        <p:sp>
          <p:nvSpPr>
            <p:cNvPr id="14" name="Rectangle 13"/>
            <p:cNvSpPr/>
            <p:nvPr/>
          </p:nvSpPr>
          <p:spPr>
            <a:xfrm>
              <a:off x="2971800" y="3962400"/>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10867" y="3962400"/>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264" y="3968087"/>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69945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rgbClr val="1690D0"/>
                </a:solidFill>
              </a:rPr>
              <a:t>Our mission, vision, and core values</a:t>
            </a:r>
            <a:endParaRPr lang="en-US" sz="4000" dirty="0">
              <a:solidFill>
                <a:srgbClr val="1690D0"/>
              </a:solidFill>
            </a:endParaRPr>
          </a:p>
        </p:txBody>
      </p:sp>
      <p:sp>
        <p:nvSpPr>
          <p:cNvPr id="3" name="Content Placeholder 2"/>
          <p:cNvSpPr txBox="1">
            <a:spLocks/>
          </p:cNvSpPr>
          <p:nvPr/>
        </p:nvSpPr>
        <p:spPr>
          <a:xfrm>
            <a:off x="533400" y="3397472"/>
            <a:ext cx="7696200" cy="2774728"/>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smtClean="0"/>
              <a:t>Committed to </a:t>
            </a:r>
            <a:r>
              <a:rPr lang="en-US" sz="2400" dirty="0" smtClean="0">
                <a:solidFill>
                  <a:srgbClr val="1690D0"/>
                </a:solidFill>
                <a:latin typeface="+mj-lt"/>
              </a:rPr>
              <a:t>5 core values </a:t>
            </a:r>
            <a:r>
              <a:rPr lang="en-US" sz="2400" dirty="0" smtClean="0"/>
              <a:t>to create a city that is:</a:t>
            </a:r>
          </a:p>
          <a:p>
            <a:r>
              <a:rPr lang="en-US" sz="2400" dirty="0" smtClean="0"/>
              <a:t>Safe</a:t>
            </a:r>
          </a:p>
          <a:p>
            <a:r>
              <a:rPr lang="en-US" sz="2400" dirty="0" smtClean="0"/>
              <a:t>Interconnected</a:t>
            </a:r>
          </a:p>
          <a:p>
            <a:r>
              <a:rPr lang="en-US" sz="2400" dirty="0" smtClean="0"/>
              <a:t>Affordable</a:t>
            </a:r>
          </a:p>
          <a:p>
            <a:r>
              <a:rPr lang="en-US" sz="2400" dirty="0" smtClean="0"/>
              <a:t>Vibrant</a:t>
            </a:r>
          </a:p>
          <a:p>
            <a:r>
              <a:rPr lang="en-US" sz="2400" dirty="0" smtClean="0"/>
              <a:t>Innovative</a:t>
            </a:r>
          </a:p>
          <a:p>
            <a:pPr marL="0" indent="0">
              <a:buNone/>
            </a:pPr>
            <a:endParaRPr lang="en-US" sz="2400" dirty="0" smtClean="0"/>
          </a:p>
          <a:p>
            <a:pPr marL="0" indent="0">
              <a:buNone/>
            </a:pPr>
            <a:r>
              <a:rPr lang="en-US" sz="2400" dirty="0" smtClean="0"/>
              <a:t>For </a:t>
            </a:r>
            <a:r>
              <a:rPr lang="en-US" sz="2400" dirty="0" smtClean="0">
                <a:latin typeface="+mj-lt"/>
              </a:rPr>
              <a:t>all</a:t>
            </a:r>
          </a:p>
        </p:txBody>
      </p:sp>
      <p:sp>
        <p:nvSpPr>
          <p:cNvPr id="4" name="TextBox 3"/>
          <p:cNvSpPr txBox="1"/>
          <p:nvPr/>
        </p:nvSpPr>
        <p:spPr>
          <a:xfrm>
            <a:off x="457200" y="2057401"/>
            <a:ext cx="4456348" cy="830997"/>
          </a:xfrm>
          <a:prstGeom prst="rect">
            <a:avLst/>
          </a:prstGeom>
          <a:noFill/>
        </p:spPr>
        <p:txBody>
          <a:bodyPr wrap="none" rtlCol="0">
            <a:spAutoFit/>
          </a:bodyPr>
          <a:lstStyle/>
          <a:p>
            <a:r>
              <a:rPr lang="en-US" sz="2400" dirty="0" smtClean="0">
                <a:solidFill>
                  <a:srgbClr val="1690D0"/>
                </a:solidFill>
                <a:latin typeface="+mj-lt"/>
              </a:rPr>
              <a:t>Mission</a:t>
            </a:r>
            <a:r>
              <a:rPr lang="en-US" sz="2400" dirty="0" smtClean="0">
                <a:solidFill>
                  <a:srgbClr val="1690D0"/>
                </a:solidFill>
              </a:rPr>
              <a:t>: </a:t>
            </a:r>
            <a:r>
              <a:rPr lang="en-US" sz="2400" dirty="0" smtClean="0"/>
              <a:t>deliver </a:t>
            </a:r>
            <a:r>
              <a:rPr lang="en-US" sz="2400" dirty="0"/>
              <a:t>a high-quality </a:t>
            </a:r>
          </a:p>
          <a:p>
            <a:r>
              <a:rPr lang="en-US" sz="2400" dirty="0"/>
              <a:t>t</a:t>
            </a:r>
            <a:r>
              <a:rPr lang="en-US" sz="2400" dirty="0" smtClean="0"/>
              <a:t>ransportation system for Seattle</a:t>
            </a:r>
            <a:endParaRPr lang="en-US" sz="2400" dirty="0"/>
          </a:p>
        </p:txBody>
      </p:sp>
      <p:sp>
        <p:nvSpPr>
          <p:cNvPr id="8" name="TextBox 7"/>
          <p:cNvSpPr txBox="1"/>
          <p:nvPr/>
        </p:nvSpPr>
        <p:spPr>
          <a:xfrm>
            <a:off x="5029200" y="2057400"/>
            <a:ext cx="3962400" cy="830997"/>
          </a:xfrm>
          <a:prstGeom prst="rect">
            <a:avLst/>
          </a:prstGeom>
          <a:noFill/>
        </p:spPr>
        <p:txBody>
          <a:bodyPr wrap="square" rtlCol="0">
            <a:spAutoFit/>
          </a:bodyPr>
          <a:lstStyle/>
          <a:p>
            <a:r>
              <a:rPr lang="en-US" sz="2400" dirty="0" smtClean="0">
                <a:solidFill>
                  <a:srgbClr val="1690D0"/>
                </a:solidFill>
                <a:latin typeface="+mj-lt"/>
              </a:rPr>
              <a:t>Vision</a:t>
            </a:r>
            <a:r>
              <a:rPr lang="en-US" sz="2400" dirty="0" smtClean="0">
                <a:solidFill>
                  <a:srgbClr val="1690D0"/>
                </a:solidFill>
              </a:rPr>
              <a:t>: </a:t>
            </a:r>
            <a:r>
              <a:rPr lang="en-US" sz="2400" dirty="0" smtClean="0"/>
              <a:t>connected people, places, and products</a:t>
            </a:r>
            <a:endParaRPr lang="en-US" sz="2400" dirty="0"/>
          </a:p>
        </p:txBody>
      </p:sp>
      <p:sp>
        <p:nvSpPr>
          <p:cNvPr id="6"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D032DFC4-9AFA-43AA-AA83-807BD9605BFA}" type="slidenum">
              <a:rPr lang="en-US" sz="1200" smtClean="0"/>
              <a:pPr algn="r">
                <a:defRPr/>
              </a:pPr>
              <a:t>2</a:t>
            </a:fld>
            <a:endParaRPr lang="en-US" sz="1200" dirty="0"/>
          </a:p>
        </p:txBody>
      </p:sp>
    </p:spTree>
    <p:extLst>
      <p:ext uri="{BB962C8B-B14F-4D97-AF65-F5344CB8AC3E}">
        <p14:creationId xmlns:p14="http://schemas.microsoft.com/office/powerpoint/2010/main" val="7571930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72044" y="152400"/>
            <a:ext cx="8229600" cy="715962"/>
          </a:xfrm>
        </p:spPr>
        <p:txBody>
          <a:bodyPr>
            <a:normAutofit/>
          </a:bodyPr>
          <a:lstStyle/>
          <a:p>
            <a:r>
              <a:rPr lang="en-US" sz="40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Equity datasets not recommended</a:t>
            </a:r>
          </a:p>
        </p:txBody>
      </p:sp>
      <p:sp>
        <p:nvSpPr>
          <p:cNvPr id="13" name="Title 1"/>
          <p:cNvSpPr txBox="1">
            <a:spLocks/>
          </p:cNvSpPr>
          <p:nvPr/>
        </p:nvSpPr>
        <p:spPr>
          <a:xfrm>
            <a:off x="732985" y="1122080"/>
            <a:ext cx="2342408" cy="6096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Cars / household</a:t>
            </a:r>
            <a:endParaRPr kumimoji="0" lang="en-US" sz="20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5" name="Title 1"/>
          <p:cNvSpPr txBox="1">
            <a:spLocks/>
          </p:cNvSpPr>
          <p:nvPr/>
        </p:nvSpPr>
        <p:spPr>
          <a:xfrm>
            <a:off x="3733800" y="1122080"/>
            <a:ext cx="1903803" cy="6096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Under 18 pop.</a:t>
            </a:r>
            <a:endParaRPr kumimoji="0" lang="en-US" sz="20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7" name="Title 1"/>
          <p:cNvSpPr txBox="1">
            <a:spLocks/>
          </p:cNvSpPr>
          <p:nvPr/>
        </p:nvSpPr>
        <p:spPr>
          <a:xfrm>
            <a:off x="6705600" y="1122080"/>
            <a:ext cx="2137279" cy="609600"/>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65 and older pop.</a:t>
            </a:r>
            <a:endParaRPr kumimoji="0" lang="en-US" sz="20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2" name="Group 1"/>
          <p:cNvGrpSpPr/>
          <p:nvPr/>
        </p:nvGrpSpPr>
        <p:grpSpPr>
          <a:xfrm>
            <a:off x="228599" y="1636579"/>
            <a:ext cx="8915401" cy="5057742"/>
            <a:chOff x="228599" y="1636579"/>
            <a:chExt cx="8915401" cy="5057742"/>
          </a:xfrm>
        </p:grpSpPr>
        <p:pic>
          <p:nvPicPr>
            <p:cNvPr id="14" name="Pictur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75393" y="1690115"/>
              <a:ext cx="3056434" cy="4878957"/>
            </a:xfrm>
            <a:prstGeom prst="rect">
              <a:avLst/>
            </a:prstGeom>
          </p:spPr>
        </p:pic>
        <p:pic>
          <p:nvPicPr>
            <p:cNvPr id="16" name="Picture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09104" y="1690115"/>
              <a:ext cx="3134896" cy="5004206"/>
            </a:xfrm>
            <a:prstGeom prst="rect">
              <a:avLst/>
            </a:prstGeom>
          </p:spPr>
        </p:pic>
        <p:pic>
          <p:nvPicPr>
            <p:cNvPr id="2050"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28599" y="1636579"/>
              <a:ext cx="2846793" cy="4992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010867" y="3962400"/>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895600" y="3887418"/>
              <a:ext cx="10668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8600" y="64008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297460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200" y="152400"/>
            <a:ext cx="8229600" cy="715962"/>
          </a:xfrm>
        </p:spPr>
        <p:txBody>
          <a:bodyPr>
            <a:normAutofit/>
          </a:bodyPr>
          <a:lstStyle/>
          <a:p>
            <a:r>
              <a:rPr lang="en-US" sz="40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Equity datasets not recommended</a:t>
            </a:r>
          </a:p>
        </p:txBody>
      </p:sp>
      <p:sp>
        <p:nvSpPr>
          <p:cNvPr id="12" name="Title 1"/>
          <p:cNvSpPr txBox="1">
            <a:spLocks/>
          </p:cNvSpPr>
          <p:nvPr/>
        </p:nvSpPr>
        <p:spPr>
          <a:xfrm>
            <a:off x="3733800" y="1122080"/>
            <a:ext cx="2133600" cy="6096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Low educational attainment</a:t>
            </a:r>
            <a:endParaRPr kumimoji="0" lang="en-US" sz="20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3" name="Title 1"/>
          <p:cNvSpPr txBox="1">
            <a:spLocks/>
          </p:cNvSpPr>
          <p:nvPr/>
        </p:nvSpPr>
        <p:spPr>
          <a:xfrm>
            <a:off x="6705600" y="1122080"/>
            <a:ext cx="2137279" cy="6096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Renter occupied</a:t>
            </a:r>
            <a:endParaRPr kumimoji="0" lang="en-US" sz="20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4" name="Title 1"/>
          <p:cNvSpPr txBox="1">
            <a:spLocks/>
          </p:cNvSpPr>
          <p:nvPr/>
        </p:nvSpPr>
        <p:spPr>
          <a:xfrm>
            <a:off x="476827" y="1122080"/>
            <a:ext cx="2342408" cy="6096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Low </a:t>
            </a:r>
            <a:r>
              <a:rPr lang="en-US" sz="20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English </a:t>
            </a:r>
            <a:r>
              <a:rPr kumimoji="0" lang="en-US" sz="2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speaking ability</a:t>
            </a:r>
            <a:endParaRPr kumimoji="0" lang="en-US" sz="20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grpSp>
        <p:nvGrpSpPr>
          <p:cNvPr id="4" name="Group 3"/>
          <p:cNvGrpSpPr/>
          <p:nvPr/>
        </p:nvGrpSpPr>
        <p:grpSpPr>
          <a:xfrm>
            <a:off x="0" y="1645920"/>
            <a:ext cx="9067800" cy="5212080"/>
            <a:chOff x="0" y="1645920"/>
            <a:chExt cx="9067800" cy="5212080"/>
          </a:xfrm>
        </p:grpSpPr>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45920"/>
              <a:ext cx="3372522"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030877" y="1752600"/>
              <a:ext cx="3065123" cy="5029200"/>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25337" y="1661160"/>
              <a:ext cx="3042463" cy="5120640"/>
            </a:xfrm>
            <a:prstGeom prst="rect">
              <a:avLst/>
            </a:prstGeom>
          </p:spPr>
        </p:pic>
        <p:sp>
          <p:nvSpPr>
            <p:cNvPr id="2" name="Rectangle 1"/>
            <p:cNvSpPr/>
            <p:nvPr/>
          </p:nvSpPr>
          <p:spPr>
            <a:xfrm>
              <a:off x="3030877" y="4038600"/>
              <a:ext cx="702923"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02677" y="3962400"/>
              <a:ext cx="702923"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1" y="3994113"/>
              <a:ext cx="838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644011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l"/>
            <a:r>
              <a:rPr lang="en-US" b="1" dirty="0" smtClean="0">
                <a:solidFill>
                  <a:srgbClr val="00A85D"/>
                </a:solidFill>
                <a:latin typeface="Segoe UI" panose="020B0502040204020203" pitchFamily="34" charset="0"/>
                <a:ea typeface="Segoe UI" panose="020B0502040204020203" pitchFamily="34" charset="0"/>
                <a:cs typeface="Segoe UI" panose="020B0502040204020203" pitchFamily="34" charset="0"/>
              </a:rPr>
              <a:t>Vibrancy</a:t>
            </a:r>
            <a:endParaRPr lang="en-US" b="1" dirty="0">
              <a:solidFill>
                <a:srgbClr val="00A85D"/>
              </a:solidFill>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1280057997"/>
              </p:ext>
            </p:extLst>
          </p:nvPr>
        </p:nvGraphicFramePr>
        <p:xfrm>
          <a:off x="533400" y="1752600"/>
          <a:ext cx="3291840" cy="4772256"/>
        </p:xfrm>
        <a:graphic>
          <a:graphicData uri="http://schemas.openxmlformats.org/drawingml/2006/table">
            <a:tbl>
              <a:tblPr firstRow="1" bandRow="1">
                <a:tableStyleId>{1FECB4D8-DB02-4DC6-A0A2-4F2EBAE1DC90}</a:tableStyleId>
              </a:tblPr>
              <a:tblGrid>
                <a:gridCol w="3291840"/>
              </a:tblGrid>
              <a:tr h="296063">
                <a:tc>
                  <a:txBody>
                    <a:bodyPr/>
                    <a:lstStyle/>
                    <a:p>
                      <a:r>
                        <a:rPr lang="en-US" sz="1400" dirty="0" smtClean="0">
                          <a:latin typeface="Segoe UI" panose="020B0502040204020203" pitchFamily="34" charset="0"/>
                          <a:ea typeface="Segoe UI" panose="020B0502040204020203" pitchFamily="34" charset="0"/>
                          <a:cs typeface="Segoe UI" panose="020B0502040204020203" pitchFamily="34" charset="0"/>
                        </a:rPr>
                        <a:t>2009 Factors</a:t>
                      </a:r>
                      <a:endParaRPr lang="en-US" sz="1400" b="1" dirty="0" smtClean="0">
                        <a:latin typeface="Segoe UI" panose="020B0502040204020203" pitchFamily="34" charset="0"/>
                        <a:ea typeface="Segoe UI" panose="020B0502040204020203" pitchFamily="34" charset="0"/>
                        <a:cs typeface="Segoe UI" panose="020B0502040204020203" pitchFamily="34" charset="0"/>
                      </a:endParaRPr>
                    </a:p>
                  </a:txBody>
                  <a:tcPr anchor="ctr">
                    <a:solidFill>
                      <a:srgbClr val="00A85D"/>
                    </a:solidFill>
                  </a:tcPr>
                </a:tc>
              </a:tr>
              <a:tr h="266457">
                <a:tc>
                  <a:txBody>
                    <a:bodyPr/>
                    <a:lstStyle/>
                    <a:p>
                      <a:pPr lvl="0"/>
                      <a:r>
                        <a:rPr lang="en-US" sz="1200" dirty="0" smtClean="0">
                          <a:latin typeface="Segoe UI Light" panose="020B0502040204020203" pitchFamily="34" charset="0"/>
                        </a:rPr>
                        <a:t>Universities or Colleges</a:t>
                      </a:r>
                    </a:p>
                  </a:txBody>
                  <a:tcPr anchor="ctr"/>
                </a:tc>
              </a:tr>
              <a:tr h="444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Major Generator (e.g. Pike Place, Convention Center)</a:t>
                      </a:r>
                    </a:p>
                  </a:txBody>
                  <a:tcPr anchor="ctr"/>
                </a:tc>
              </a:tr>
              <a:tr h="4440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Multi-family, condominiums and apartments</a:t>
                      </a:r>
                    </a:p>
                  </a:txBody>
                  <a:tcPr anchor="ctr"/>
                </a:tc>
              </a:tr>
              <a:tr h="266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Major Retail</a:t>
                      </a:r>
                    </a:p>
                  </a:txBody>
                  <a:tcPr anchor="ctr"/>
                </a:tc>
              </a:tr>
              <a:tr h="266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Minor Retail</a:t>
                      </a:r>
                    </a:p>
                  </a:txBody>
                  <a:tcPr anchor="ctr"/>
                </a:tc>
              </a:tr>
              <a:tr h="266457">
                <a:tc>
                  <a:txBody>
                    <a:bodyPr/>
                    <a:lstStyle/>
                    <a:p>
                      <a:pPr lvl="0"/>
                      <a:r>
                        <a:rPr lang="en-US" sz="1200" dirty="0" smtClean="0">
                          <a:latin typeface="Segoe UI Light" panose="020B0502040204020203" pitchFamily="34" charset="0"/>
                        </a:rPr>
                        <a:t>Hospital and Community Service</a:t>
                      </a:r>
                    </a:p>
                  </a:txBody>
                  <a:tcPr anchor="ctr"/>
                </a:tc>
              </a:tr>
              <a:tr h="266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Park and Open Space</a:t>
                      </a:r>
                    </a:p>
                  </a:txBody>
                  <a:tcPr anchor="ctr"/>
                </a:tc>
              </a:tr>
              <a:tr h="266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Population forecast</a:t>
                      </a:r>
                    </a:p>
                  </a:txBody>
                  <a:tcPr anchor="ctr"/>
                </a:tc>
              </a:tr>
              <a:tr h="266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Employment forecast</a:t>
                      </a:r>
                    </a:p>
                  </a:txBody>
                  <a:tcPr anchor="ctr"/>
                </a:tc>
              </a:tr>
              <a:tr h="266457">
                <a:tc>
                  <a:txBody>
                    <a:bodyPr/>
                    <a:lstStyle/>
                    <a:p>
                      <a:r>
                        <a:rPr lang="en-US" sz="1200" dirty="0" smtClean="0">
                          <a:latin typeface="Segoe UI Light" panose="020B0502040204020203" pitchFamily="34" charset="0"/>
                        </a:rPr>
                        <a:t>Light rail stations</a:t>
                      </a:r>
                      <a:endParaRPr lang="en-US" sz="1200" dirty="0" smtClean="0">
                        <a:solidFill>
                          <a:schemeClr val="tx1"/>
                        </a:solidFill>
                        <a:latin typeface="Segoe UI Light" panose="020B0502040204020203" pitchFamily="34" charset="0"/>
                      </a:endParaRPr>
                    </a:p>
                  </a:txBody>
                  <a:tcPr anchor="ctr"/>
                </a:tc>
              </a:tr>
              <a:tr h="266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Major bus stops</a:t>
                      </a:r>
                      <a:endParaRPr lang="en-US" sz="1200" dirty="0" smtClean="0">
                        <a:solidFill>
                          <a:schemeClr val="tx1"/>
                        </a:solidFill>
                        <a:latin typeface="Segoe UI Light" panose="020B0502040204020203" pitchFamily="34" charset="0"/>
                      </a:endParaRPr>
                    </a:p>
                  </a:txBody>
                  <a:tcPr anchor="ctr"/>
                </a:tc>
              </a:tr>
              <a:tr h="266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Minor bus stops</a:t>
                      </a:r>
                      <a:endParaRPr lang="en-US" sz="1200" dirty="0" smtClean="0">
                        <a:solidFill>
                          <a:schemeClr val="tx1"/>
                        </a:solidFill>
                        <a:latin typeface="Segoe UI Light" panose="020B0502040204020203" pitchFamily="34" charset="0"/>
                      </a:endParaRPr>
                    </a:p>
                  </a:txBody>
                  <a:tcPr anchor="ctr"/>
                </a:tc>
              </a:tr>
              <a:tr h="266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Trails</a:t>
                      </a:r>
                      <a:endParaRPr lang="en-US" sz="1200" dirty="0" smtClean="0">
                        <a:solidFill>
                          <a:schemeClr val="tx1"/>
                        </a:solidFill>
                        <a:latin typeface="Segoe UI Light" panose="020B0502040204020203" pitchFamily="34" charset="0"/>
                      </a:endParaRPr>
                    </a:p>
                  </a:txBody>
                  <a:tcPr anchor="ctr"/>
                </a:tc>
              </a:tr>
              <a:tr h="266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Bridges</a:t>
                      </a:r>
                      <a:endParaRPr lang="en-US" sz="1200" dirty="0" smtClean="0">
                        <a:solidFill>
                          <a:schemeClr val="tx1"/>
                        </a:solidFill>
                        <a:latin typeface="Segoe UI Light" panose="020B0502040204020203" pitchFamily="34" charset="0"/>
                      </a:endParaRPr>
                    </a:p>
                  </a:txBody>
                  <a:tcPr anchor="ctr"/>
                </a:tc>
              </a:tr>
              <a:tr h="2664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Stairways</a:t>
                      </a:r>
                      <a:endParaRPr lang="en-US" sz="1200" dirty="0" smtClean="0">
                        <a:solidFill>
                          <a:schemeClr val="tx1"/>
                        </a:solidFill>
                        <a:latin typeface="Segoe UI Light" panose="020B0502040204020203" pitchFamily="34" charset="0"/>
                      </a:endParaRPr>
                    </a:p>
                  </a:txBody>
                  <a:tcPr anchor="ct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355459172"/>
              </p:ext>
            </p:extLst>
          </p:nvPr>
        </p:nvGraphicFramePr>
        <p:xfrm>
          <a:off x="4114800" y="1752600"/>
          <a:ext cx="4724400" cy="2849880"/>
        </p:xfrm>
        <a:graphic>
          <a:graphicData uri="http://schemas.openxmlformats.org/drawingml/2006/table">
            <a:tbl>
              <a:tblPr firstRow="1" bandRow="1">
                <a:tableStyleId>{1FECB4D8-DB02-4DC6-A0A2-4F2EBAE1DC90}</a:tableStyleId>
              </a:tblPr>
              <a:tblGrid>
                <a:gridCol w="1828800"/>
                <a:gridCol w="2895600"/>
              </a:tblGrid>
              <a:tr h="381000">
                <a:tc gridSpan="2">
                  <a:txBody>
                    <a:bodyPr/>
                    <a:lstStyle/>
                    <a:p>
                      <a:r>
                        <a:rPr lang="en-US" sz="1400" dirty="0" smtClean="0">
                          <a:latin typeface="Segoe UI" panose="020B0502040204020203" pitchFamily="34" charset="0"/>
                          <a:ea typeface="Segoe UI" panose="020B0502040204020203" pitchFamily="34" charset="0"/>
                          <a:cs typeface="Segoe UI" panose="020B0502040204020203" pitchFamily="34" charset="0"/>
                        </a:rPr>
                        <a:t>Draft Updated Factors</a:t>
                      </a:r>
                      <a:endParaRPr lang="en-US" sz="1400" b="1" dirty="0">
                        <a:latin typeface="Segoe UI" panose="020B0502040204020203" pitchFamily="34" charset="0"/>
                        <a:ea typeface="Segoe UI" panose="020B0502040204020203" pitchFamily="34" charset="0"/>
                        <a:cs typeface="Segoe UI" panose="020B0502040204020203" pitchFamily="34" charset="0"/>
                      </a:endParaRPr>
                    </a:p>
                  </a:txBody>
                  <a:tcPr anchor="ctr">
                    <a:solidFill>
                      <a:srgbClr val="00A85D"/>
                    </a:solidFill>
                  </a:tcPr>
                </a:tc>
                <a:tc hMerge="1">
                  <a:txBody>
                    <a:bodyPr/>
                    <a:lstStyle/>
                    <a:p>
                      <a:endParaRPr lang="en-US"/>
                    </a:p>
                  </a:txBody>
                  <a:tcPr/>
                </a:tc>
              </a:tr>
              <a:tr h="427616">
                <a:tc>
                  <a:txBody>
                    <a:bodyPr/>
                    <a:lstStyle/>
                    <a:p>
                      <a:r>
                        <a:rPr lang="en-US" sz="1200" dirty="0" smtClean="0">
                          <a:latin typeface="Segoe UI Light" panose="020B0502040204020203" pitchFamily="34" charset="0"/>
                        </a:rPr>
                        <a:t>Urban Villages &amp; Urban Centers</a:t>
                      </a:r>
                      <a:endParaRPr lang="en-US" sz="1200" dirty="0" smtClean="0">
                        <a:solidFill>
                          <a:schemeClr val="tx1"/>
                        </a:solidFill>
                        <a:latin typeface="Segoe UI Light" panose="020B0502040204020203"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baseline="0" dirty="0" smtClean="0">
                          <a:latin typeface="Segoe UI Light" panose="020B0502040204020203" pitchFamily="34" charset="0"/>
                        </a:rPr>
                        <a:t>Factors in job and housing growth. </a:t>
                      </a:r>
                      <a:br>
                        <a:rPr lang="en-US" sz="1200" u="none" strike="noStrike" kern="1200" baseline="0" dirty="0" smtClean="0">
                          <a:latin typeface="Segoe UI Light" panose="020B0502040204020203" pitchFamily="34" charset="0"/>
                        </a:rPr>
                      </a:br>
                      <a:r>
                        <a:rPr lang="en-US" sz="1200" u="none" strike="noStrike" kern="1200" baseline="0" dirty="0" smtClean="0">
                          <a:latin typeface="Segoe UI Light" panose="020B0502040204020203" pitchFamily="34" charset="0"/>
                        </a:rPr>
                        <a:t>Urban Centers will be heavily weighted.</a:t>
                      </a:r>
                      <a:endParaRPr lang="en-US" sz="1200" dirty="0" smtClean="0">
                        <a:latin typeface="Segoe UI Light" panose="020B0502040204020203" pitchFamily="34" charset="0"/>
                      </a:endParaRPr>
                    </a:p>
                  </a:txBody>
                  <a:tcPr anchor="ctr"/>
                </a:tc>
              </a:tr>
              <a:tr h="4276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Segoe UI Light" panose="020B0502040204020203" pitchFamily="34" charset="0"/>
                        </a:rPr>
                        <a:t>Neighborhood Commercial Zoning</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baseline="0" dirty="0" smtClean="0">
                          <a:latin typeface="Segoe UI Light" panose="020B0502040204020203" pitchFamily="34" charset="0"/>
                        </a:rPr>
                        <a:t>Capture neighborhood retail destinations outside of urban villages.</a:t>
                      </a:r>
                      <a:endParaRPr lang="en-US" sz="1200" dirty="0" smtClean="0">
                        <a:latin typeface="Segoe UI Light" panose="020B0502040204020203" pitchFamily="34" charset="0"/>
                      </a:endParaRPr>
                    </a:p>
                  </a:txBody>
                  <a:tcPr anchor="ctr"/>
                </a:tc>
              </a:tr>
              <a:tr h="439270">
                <a:tc>
                  <a:txBody>
                    <a:bodyPr/>
                    <a:lstStyle/>
                    <a:p>
                      <a:r>
                        <a:rPr lang="en-US" sz="1200" dirty="0" smtClean="0">
                          <a:solidFill>
                            <a:schemeClr val="tx1"/>
                          </a:solidFill>
                          <a:latin typeface="Segoe UI Light" panose="020B0502040204020203" pitchFamily="34" charset="0"/>
                        </a:rPr>
                        <a:t>10 minute </a:t>
                      </a:r>
                      <a:r>
                        <a:rPr lang="en-US" sz="1200" dirty="0" err="1" smtClean="0">
                          <a:solidFill>
                            <a:schemeClr val="tx1"/>
                          </a:solidFill>
                          <a:latin typeface="Segoe UI Light" panose="020B0502040204020203" pitchFamily="34" charset="0"/>
                        </a:rPr>
                        <a:t>walkshed</a:t>
                      </a:r>
                      <a:r>
                        <a:rPr lang="en-US" sz="1200" baseline="0" dirty="0" smtClean="0">
                          <a:solidFill>
                            <a:schemeClr val="tx1"/>
                          </a:solidFill>
                          <a:latin typeface="Segoe UI Light" panose="020B0502040204020203" pitchFamily="34" charset="0"/>
                        </a:rPr>
                        <a:t> to Frequent Transit Network (FTN) stops</a:t>
                      </a:r>
                      <a:endParaRPr lang="en-US" sz="1200" dirty="0" smtClean="0">
                        <a:solidFill>
                          <a:schemeClr val="tx1"/>
                        </a:solidFill>
                        <a:latin typeface="Segoe UI Light" panose="020B0502040204020203"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Segoe UI Light" panose="020B0502040204020203" pitchFamily="34" charset="0"/>
                      </a:endParaRPr>
                    </a:p>
                  </a:txBody>
                  <a:tcPr anchor="ctr"/>
                </a:tc>
              </a:tr>
              <a:tr h="439270">
                <a:tc>
                  <a:txBody>
                    <a:bodyPr/>
                    <a:lstStyle/>
                    <a:p>
                      <a:r>
                        <a:rPr lang="en-US" sz="1200" baseline="0" dirty="0" smtClean="0">
                          <a:solidFill>
                            <a:schemeClr val="tx1"/>
                          </a:solidFill>
                          <a:latin typeface="Segoe UI Light" panose="020B0502040204020203" pitchFamily="34" charset="0"/>
                        </a:rPr>
                        <a:t>10 minute </a:t>
                      </a:r>
                      <a:r>
                        <a:rPr lang="en-US" sz="1200" baseline="0" dirty="0" err="1" smtClean="0">
                          <a:solidFill>
                            <a:schemeClr val="tx1"/>
                          </a:solidFill>
                          <a:latin typeface="Segoe UI Light" panose="020B0502040204020203" pitchFamily="34" charset="0"/>
                        </a:rPr>
                        <a:t>walkshed</a:t>
                      </a:r>
                      <a:r>
                        <a:rPr lang="en-US" sz="1200" baseline="0" dirty="0" smtClean="0">
                          <a:solidFill>
                            <a:schemeClr val="tx1"/>
                          </a:solidFill>
                          <a:latin typeface="Segoe UI Light" panose="020B0502040204020203" pitchFamily="34" charset="0"/>
                        </a:rPr>
                        <a:t> to parks</a:t>
                      </a:r>
                      <a:endParaRPr lang="en-US" sz="1200" dirty="0" smtClean="0">
                        <a:solidFill>
                          <a:schemeClr val="tx1"/>
                        </a:solidFill>
                        <a:latin typeface="Segoe UI Light" panose="020B0502040204020203"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Segoe UI Light" panose="020B0502040204020203" pitchFamily="34" charset="0"/>
                      </a:endParaRPr>
                    </a:p>
                  </a:txBody>
                  <a:tcPr anchor="ctr"/>
                </a:tc>
              </a:tr>
              <a:tr h="4392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1"/>
                          </a:solidFill>
                          <a:latin typeface="Segoe UI Light" panose="020B0502040204020203" pitchFamily="34" charset="0"/>
                        </a:rPr>
                        <a:t>10 minute </a:t>
                      </a:r>
                      <a:r>
                        <a:rPr lang="en-US" sz="1200" baseline="0" dirty="0" err="1" smtClean="0">
                          <a:solidFill>
                            <a:schemeClr val="tx1"/>
                          </a:solidFill>
                          <a:latin typeface="Segoe UI Light" panose="020B0502040204020203" pitchFamily="34" charset="0"/>
                        </a:rPr>
                        <a:t>walkshed</a:t>
                      </a:r>
                      <a:r>
                        <a:rPr lang="en-US" sz="1200" baseline="0" dirty="0" smtClean="0">
                          <a:solidFill>
                            <a:schemeClr val="tx1"/>
                          </a:solidFill>
                          <a:latin typeface="Segoe UI Light" panose="020B0502040204020203" pitchFamily="34" charset="0"/>
                        </a:rPr>
                        <a:t> to schools</a:t>
                      </a:r>
                      <a:endParaRPr lang="en-US" sz="1200" dirty="0" smtClean="0">
                        <a:solidFill>
                          <a:schemeClr val="tx1"/>
                        </a:solidFill>
                        <a:latin typeface="Segoe UI Light" panose="020B0502040204020203" pitchFamily="34" charset="0"/>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Segoe UI Light" panose="020B0502040204020203" pitchFamily="34" charset="0"/>
                      </a:endParaRPr>
                    </a:p>
                  </a:txBody>
                  <a:tcPr anchor="ctr"/>
                </a:tc>
              </a:tr>
            </a:tbl>
          </a:graphicData>
        </a:graphic>
      </p:graphicFrame>
      <p:sp>
        <p:nvSpPr>
          <p:cNvPr id="6" name="Rectangle 5"/>
          <p:cNvSpPr/>
          <p:nvPr/>
        </p:nvSpPr>
        <p:spPr>
          <a:xfrm>
            <a:off x="533400" y="990600"/>
            <a:ext cx="6629400" cy="646331"/>
          </a:xfrm>
          <a:prstGeom prst="rect">
            <a:avLst/>
          </a:prstGeom>
        </p:spPr>
        <p:txBody>
          <a:bodyPr wrap="square">
            <a:spAutoFit/>
          </a:bodyPr>
          <a:lstStyle/>
          <a:p>
            <a:r>
              <a:rPr lang="en-US" b="1" dirty="0" smtClean="0"/>
              <a:t>Vibrancy: </a:t>
            </a:r>
            <a:r>
              <a:rPr lang="en-US" dirty="0" smtClean="0">
                <a:solidFill>
                  <a:schemeClr val="bg1">
                    <a:lumMod val="50000"/>
                  </a:schemeClr>
                </a:solidFill>
              </a:rPr>
              <a:t>Develop a connected pedestrian environment that sustains healthy communities and supports a vibrant economy.</a:t>
            </a:r>
          </a:p>
        </p:txBody>
      </p:sp>
    </p:spTree>
    <p:extLst>
      <p:ext uri="{BB962C8B-B14F-4D97-AF65-F5344CB8AC3E}">
        <p14:creationId xmlns:p14="http://schemas.microsoft.com/office/powerpoint/2010/main" val="10546363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37" t="3901" r="20582" b="4986"/>
          <a:stretch/>
        </p:blipFill>
        <p:spPr bwMode="auto">
          <a:xfrm>
            <a:off x="5181600" y="-1"/>
            <a:ext cx="3907466"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0" y="0"/>
            <a:ext cx="4157756" cy="6858000"/>
            <a:chOff x="0" y="0"/>
            <a:chExt cx="4157756" cy="6858000"/>
          </a:xfrm>
        </p:grpSpPr>
        <p:pic>
          <p:nvPicPr>
            <p:cNvPr id="7" name="Picture 2" descr="R:\PP\7 Projects\4 PedBike\Ped Master Plan Update\APA Presentation\Pages from PMP Summary_Demand Map.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6575"/>
            <a:stretch/>
          </p:blipFill>
          <p:spPr bwMode="auto">
            <a:xfrm>
              <a:off x="266700" y="0"/>
              <a:ext cx="3891056"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2705100"/>
              <a:ext cx="6477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266700" y="152400"/>
              <a:ext cx="533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6" name="Title 1"/>
          <p:cNvSpPr txBox="1">
            <a:spLocks/>
          </p:cNvSpPr>
          <p:nvPr/>
        </p:nvSpPr>
        <p:spPr>
          <a:xfrm>
            <a:off x="152400" y="3048000"/>
            <a:ext cx="1752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2009</a:t>
            </a:r>
            <a:endParaRPr kumimoji="0" lang="en-US" sz="44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10" name="Title 1"/>
          <p:cNvSpPr txBox="1">
            <a:spLocks/>
          </p:cNvSpPr>
          <p:nvPr/>
        </p:nvSpPr>
        <p:spPr>
          <a:xfrm>
            <a:off x="4495800" y="3167742"/>
            <a:ext cx="1828800" cy="1175658"/>
          </a:xfrm>
          <a:prstGeom prst="rect">
            <a:avLst/>
          </a:prstGeom>
        </p:spPr>
        <p:txBody>
          <a:bodyPr vert="horz" lIns="91440" tIns="45720" rIns="91440" bIns="45720" rtlCol="0" anchor="t">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0" b="0" i="0" u="none" strike="noStrike" kern="1200" cap="none" spc="0" normalizeH="0" baseline="0" noProof="0" dirty="0" smtClean="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rPr>
              <a:t>2016</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(working draft)</a:t>
            </a:r>
            <a:endParaRPr kumimoji="0" lang="en-US" sz="4400" b="0" i="0" u="none" strike="noStrike" kern="1200" cap="none" spc="0" normalizeH="0" baseline="0" noProof="0" dirty="0">
              <a:ln>
                <a:noFill/>
              </a:ln>
              <a:solidFill>
                <a:srgbClr val="0065B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341501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1973600854"/>
              </p:ext>
            </p:extLst>
          </p:nvPr>
        </p:nvGraphicFramePr>
        <p:xfrm>
          <a:off x="-4876800" y="3200400"/>
          <a:ext cx="4724400" cy="1447799"/>
        </p:xfrm>
        <a:graphic>
          <a:graphicData uri="http://schemas.openxmlformats.org/drawingml/2006/table">
            <a:tbl>
              <a:tblPr firstRow="1" bandRow="1">
                <a:tableStyleId>{1FECB4D8-DB02-4DC6-A0A2-4F2EBAE1DC90}</a:tableStyleId>
              </a:tblPr>
              <a:tblGrid>
                <a:gridCol w="1828800"/>
                <a:gridCol w="2895600"/>
              </a:tblGrid>
              <a:tr h="37526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lt1"/>
                          </a:solidFill>
                          <a:latin typeface="Segoe UI" panose="020B0502040204020203" pitchFamily="34" charset="0"/>
                          <a:ea typeface="Segoe UI" panose="020B0502040204020203" pitchFamily="34" charset="0"/>
                          <a:cs typeface="Segoe UI" panose="020B0502040204020203" pitchFamily="34" charset="0"/>
                        </a:rPr>
                        <a:t>Destination Connectivity Network</a:t>
                      </a:r>
                    </a:p>
                  </a:txBody>
                  <a:tcPr anchor="ctr">
                    <a:solidFill>
                      <a:srgbClr val="00B050"/>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kern="1200" dirty="0" smtClean="0">
                        <a:solidFill>
                          <a:schemeClr val="lt1"/>
                        </a:solidFill>
                        <a:latin typeface="Segoe UI" panose="020B0502040204020203" pitchFamily="34" charset="0"/>
                        <a:ea typeface="Segoe UI" panose="020B0502040204020203" pitchFamily="34" charset="0"/>
                        <a:cs typeface="Segoe UI" panose="020B0502040204020203" pitchFamily="34" charset="0"/>
                      </a:endParaRPr>
                    </a:p>
                  </a:txBody>
                  <a:tcPr/>
                </a:tc>
              </a:tr>
              <a:tr h="4800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Segoe UI Light" panose="020B0502040204020203" pitchFamily="34" charset="0"/>
                        </a:rPr>
                        <a:t>Frequent</a:t>
                      </a:r>
                      <a:r>
                        <a:rPr lang="en-US" sz="1200" baseline="0" dirty="0" smtClean="0">
                          <a:solidFill>
                            <a:schemeClr val="tx1"/>
                          </a:solidFill>
                          <a:latin typeface="Segoe UI Light" panose="020B0502040204020203" pitchFamily="34" charset="0"/>
                        </a:rPr>
                        <a:t> transit network</a:t>
                      </a:r>
                      <a:r>
                        <a:rPr lang="en-US" sz="1200" dirty="0" smtClean="0">
                          <a:solidFill>
                            <a:schemeClr val="tx1"/>
                          </a:solidFill>
                          <a:latin typeface="Segoe UI Light" panose="020B0502040204020203" pitchFamily="34" charset="0"/>
                        </a:rPr>
                        <a:t> without sidewalks</a:t>
                      </a:r>
                    </a:p>
                  </a:txBody>
                  <a:tcPr anchor="c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Segoe UI Light" panose="020B0502040204020203" pitchFamily="34" charset="0"/>
                      </a:endParaRPr>
                    </a:p>
                  </a:txBody>
                  <a:tcPr anchor="ctr">
                    <a:solidFill>
                      <a:schemeClr val="bg1"/>
                    </a:solidFill>
                  </a:tcPr>
                </a:tc>
              </a:tr>
              <a:tr h="5924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Segoe UI Light" panose="020B0502040204020203" pitchFamily="34" charset="0"/>
                        </a:rPr>
                        <a:t>Neighborhood Greenways</a:t>
                      </a:r>
                    </a:p>
                  </a:txBody>
                  <a:tcPr anchor="ct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dk1"/>
                          </a:solidFill>
                          <a:latin typeface="Segoe UI Light" panose="020B0502040204020203" pitchFamily="34" charset="0"/>
                          <a:ea typeface="+mn-ea"/>
                          <a:cs typeface="+mn-cs"/>
                        </a:rPr>
                        <a:t>Per adopted BMP (may look at pedestrian-oriented modifications)</a:t>
                      </a:r>
                    </a:p>
                  </a:txBody>
                  <a:tcPr anchor="ctr">
                    <a:solidFill>
                      <a:schemeClr val="accent3">
                        <a:lumMod val="20000"/>
                        <a:lumOff val="80000"/>
                      </a:schemeClr>
                    </a:solidFill>
                  </a:tcPr>
                </a:tc>
              </a:tr>
            </a:tbl>
          </a:graphicData>
        </a:graphic>
      </p:graphicFrame>
      <p:grpSp>
        <p:nvGrpSpPr>
          <p:cNvPr id="9" name="Group 8"/>
          <p:cNvGrpSpPr/>
          <p:nvPr/>
        </p:nvGrpSpPr>
        <p:grpSpPr>
          <a:xfrm>
            <a:off x="4495800" y="1"/>
            <a:ext cx="5029200" cy="6857999"/>
            <a:chOff x="4107711" y="1"/>
            <a:chExt cx="5029200" cy="6857999"/>
          </a:xfrm>
        </p:grpSpPr>
        <p:grpSp>
          <p:nvGrpSpPr>
            <p:cNvPr id="10" name="Group 9"/>
            <p:cNvGrpSpPr/>
            <p:nvPr/>
          </p:nvGrpSpPr>
          <p:grpSpPr>
            <a:xfrm>
              <a:off x="5177011" y="1"/>
              <a:ext cx="3959900" cy="6857999"/>
              <a:chOff x="5177011" y="1"/>
              <a:chExt cx="3959900" cy="6857999"/>
            </a:xfrm>
          </p:grpSpPr>
          <p:pic>
            <p:nvPicPr>
              <p:cNvPr id="1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46" t="2258" r="9422" b="5339"/>
              <a:stretch/>
            </p:blipFill>
            <p:spPr bwMode="auto">
              <a:xfrm>
                <a:off x="5177011" y="1"/>
                <a:ext cx="39599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5177011" y="3048000"/>
                <a:ext cx="842789"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568" t="43951" r="75373" b="50446"/>
            <a:stretch/>
          </p:blipFill>
          <p:spPr bwMode="auto">
            <a:xfrm>
              <a:off x="4107711" y="5105400"/>
              <a:ext cx="1543380" cy="88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Content Placeholder 2"/>
          <p:cNvSpPr>
            <a:spLocks noGrp="1"/>
          </p:cNvSpPr>
          <p:nvPr>
            <p:ph sz="half" idx="1"/>
          </p:nvPr>
        </p:nvSpPr>
        <p:spPr>
          <a:xfrm>
            <a:off x="457200" y="2144506"/>
            <a:ext cx="4191000" cy="4332494"/>
          </a:xfrm>
        </p:spPr>
        <p:txBody>
          <a:bodyPr>
            <a:normAutofit/>
          </a:bodyPr>
          <a:lstStyle/>
          <a:p>
            <a:pPr>
              <a:spcBef>
                <a:spcPts val="1800"/>
              </a:spcBef>
              <a:spcAft>
                <a:spcPts val="600"/>
              </a:spcAft>
            </a:pPr>
            <a:r>
              <a:rPr lang="en-US" sz="2400" dirty="0" smtClean="0">
                <a:latin typeface="Segoe UI Light" panose="020B0502040204020203" pitchFamily="34" charset="0"/>
              </a:rPr>
              <a:t>Broader geographic distribution of priorities</a:t>
            </a:r>
          </a:p>
          <a:p>
            <a:pPr>
              <a:spcBef>
                <a:spcPts val="1800"/>
              </a:spcBef>
              <a:spcAft>
                <a:spcPts val="600"/>
              </a:spcAft>
            </a:pPr>
            <a:r>
              <a:rPr lang="en-US" sz="2400" dirty="0" smtClean="0">
                <a:latin typeface="Segoe UI Light" panose="020B0502040204020203" pitchFamily="34" charset="0"/>
              </a:rPr>
              <a:t>Sharpens priorities by focusing on key generators</a:t>
            </a:r>
          </a:p>
          <a:p>
            <a:pPr>
              <a:spcBef>
                <a:spcPts val="1800"/>
              </a:spcBef>
              <a:spcAft>
                <a:spcPts val="600"/>
              </a:spcAft>
            </a:pPr>
            <a:r>
              <a:rPr lang="en-US" sz="2400" dirty="0" smtClean="0">
                <a:latin typeface="Segoe UI Light" panose="020B0502040204020203" pitchFamily="34" charset="0"/>
              </a:rPr>
              <a:t>Addresses desire for system connectivity</a:t>
            </a:r>
          </a:p>
          <a:p>
            <a:pPr>
              <a:spcBef>
                <a:spcPts val="1800"/>
              </a:spcBef>
              <a:spcAft>
                <a:spcPts val="600"/>
              </a:spcAft>
            </a:pPr>
            <a:r>
              <a:rPr lang="en-US" sz="2400" dirty="0" smtClean="0">
                <a:latin typeface="Segoe UI Light" panose="020B0502040204020203" pitchFamily="34" charset="0"/>
              </a:rPr>
              <a:t>Underscores role of greenways in PMP</a:t>
            </a:r>
          </a:p>
          <a:p>
            <a:pPr>
              <a:spcBef>
                <a:spcPts val="1800"/>
              </a:spcBef>
              <a:spcAft>
                <a:spcPts val="600"/>
              </a:spcAft>
            </a:pPr>
            <a:endParaRPr lang="en-US" sz="2400" dirty="0" smtClean="0">
              <a:latin typeface="Segoe UI Light" panose="020B0502040204020203" pitchFamily="34" charset="0"/>
            </a:endParaRPr>
          </a:p>
        </p:txBody>
      </p:sp>
      <p:sp>
        <p:nvSpPr>
          <p:cNvPr id="8" name="Title 1"/>
          <p:cNvSpPr>
            <a:spLocks noGrp="1"/>
          </p:cNvSpPr>
          <p:nvPr>
            <p:ph type="title"/>
          </p:nvPr>
        </p:nvSpPr>
        <p:spPr>
          <a:xfrm>
            <a:off x="177002" y="152400"/>
            <a:ext cx="6909597" cy="1981200"/>
          </a:xfrm>
        </p:spPr>
        <p:txBody>
          <a:bodyPr vert="horz" anchor="t">
            <a:noAutofit/>
          </a:bodyPr>
          <a:lstStyle/>
          <a:p>
            <a:pPr algn="l"/>
            <a:r>
              <a:rPr lang="en-US" sz="36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Explore priority focus on connections to </a:t>
            </a:r>
            <a:r>
              <a:rPr lang="en-US" sz="3600" u="sng"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key destinations</a:t>
            </a:r>
            <a:r>
              <a:rPr lang="en-US" sz="36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 (schools and transit)</a:t>
            </a:r>
            <a:endParaRPr lang="en-US" sz="3600"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04191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382000" cy="715962"/>
          </a:xfrm>
        </p:spPr>
        <p:txBody>
          <a:bodyPr>
            <a:normAutofit/>
          </a:bodyPr>
          <a:lstStyle/>
          <a:p>
            <a:pPr algn="l"/>
            <a:r>
              <a:rPr lang="en-US" sz="3300" b="1" dirty="0" smtClean="0">
                <a:solidFill>
                  <a:srgbClr val="FF6C2C"/>
                </a:solidFill>
                <a:latin typeface="Segoe UI" panose="020B0502040204020203" pitchFamily="34" charset="0"/>
                <a:ea typeface="Segoe UI" panose="020B0502040204020203" pitchFamily="34" charset="0"/>
                <a:cs typeface="Segoe UI" panose="020B0502040204020203" pitchFamily="34" charset="0"/>
              </a:rPr>
              <a:t>Crossing the Roadway</a:t>
            </a:r>
            <a:endParaRPr lang="en-US" sz="3300" b="1" dirty="0">
              <a:solidFill>
                <a:srgbClr val="FF6C2C"/>
              </a:solidFill>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6" name="Content Placeholder 7"/>
          <p:cNvGraphicFramePr>
            <a:graphicFrameLocks noGrp="1"/>
          </p:cNvGraphicFramePr>
          <p:nvPr>
            <p:ph sz="half" idx="1"/>
            <p:extLst>
              <p:ext uri="{D42A27DB-BD31-4B8C-83A1-F6EECF244321}">
                <p14:modId xmlns:p14="http://schemas.microsoft.com/office/powerpoint/2010/main" val="3661603132"/>
              </p:ext>
            </p:extLst>
          </p:nvPr>
        </p:nvGraphicFramePr>
        <p:xfrm>
          <a:off x="304800" y="838200"/>
          <a:ext cx="8412480" cy="2377440"/>
        </p:xfrm>
        <a:graphic>
          <a:graphicData uri="http://schemas.openxmlformats.org/drawingml/2006/table">
            <a:tbl>
              <a:tblPr firstRow="1" bandRow="1">
                <a:tableStyleId>{10A1B5D5-9B99-4C35-A422-299274C87663}</a:tableStyleId>
              </a:tblPr>
              <a:tblGrid>
                <a:gridCol w="2804160"/>
                <a:gridCol w="5608320"/>
              </a:tblGrid>
              <a:tr h="0">
                <a:tc gridSpan="2">
                  <a:txBody>
                    <a:bodyPr/>
                    <a:lstStyle/>
                    <a:p>
                      <a:r>
                        <a:rPr lang="en-US" sz="1200" dirty="0" smtClean="0">
                          <a:latin typeface="Segoe UI" panose="020B0502040204020203" pitchFamily="34" charset="0"/>
                          <a:ea typeface="Segoe UI" panose="020B0502040204020203" pitchFamily="34" charset="0"/>
                          <a:cs typeface="Segoe UI" panose="020B0502040204020203" pitchFamily="34" charset="0"/>
                        </a:rPr>
                        <a:t>Draft Factors</a:t>
                      </a:r>
                      <a:endParaRPr lang="en-US" sz="1200" b="1" dirty="0" smtClean="0">
                        <a:latin typeface="Segoe UI" panose="020B0502040204020203" pitchFamily="34" charset="0"/>
                        <a:ea typeface="Segoe UI" panose="020B0502040204020203" pitchFamily="34" charset="0"/>
                        <a:cs typeface="Segoe UI" panose="020B0502040204020203" pitchFamily="34" charset="0"/>
                      </a:endParaRPr>
                    </a:p>
                  </a:txBody>
                  <a:tcPr>
                    <a:solidFill>
                      <a:srgbClr val="FF6C2C"/>
                    </a:solidFill>
                  </a:tcPr>
                </a:tc>
                <a:tc hMerge="1">
                  <a:txBody>
                    <a:bodyPr/>
                    <a:lstStyle/>
                    <a:p>
                      <a:endParaRPr lang="en-US"/>
                    </a:p>
                  </a:txBody>
                  <a:tcPr/>
                </a:tc>
              </a:tr>
              <a:tr h="0">
                <a:tc>
                  <a:txBody>
                    <a:bodyPr/>
                    <a:lstStyle/>
                    <a:p>
                      <a:r>
                        <a:rPr lang="en-US" sz="1200" u="none" strike="noStrike" kern="1200" baseline="0" dirty="0" smtClean="0">
                          <a:latin typeface="Segoe UI Light" panose="020B0502040204020203" pitchFamily="34" charset="0"/>
                        </a:rPr>
                        <a:t>Road width</a:t>
                      </a:r>
                      <a:endParaRPr lang="en-US" sz="1200" b="0" i="0" u="none" strike="noStrike" kern="1200" baseline="0" dirty="0" smtClean="0">
                        <a:solidFill>
                          <a:schemeClr val="dk1"/>
                        </a:solidFill>
                        <a:latin typeface="Segoe UI Light" panose="020B0502040204020203" pitchFamily="34" charset="0"/>
                        <a:ea typeface="+mn-ea"/>
                        <a:cs typeface="+mn-cs"/>
                      </a:endParaRPr>
                    </a:p>
                  </a:txBody>
                  <a:tcPr/>
                </a:tc>
                <a:tc>
                  <a:txBody>
                    <a:bodyPr/>
                    <a:lstStyle/>
                    <a:p>
                      <a:endParaRPr lang="en-US" sz="1200" b="0" i="0" u="none" strike="noStrike" kern="1200" baseline="0" dirty="0" smtClean="0">
                        <a:solidFill>
                          <a:schemeClr val="dk1"/>
                        </a:solidFill>
                        <a:latin typeface="Segoe UI Light" panose="020B0502040204020203" pitchFamily="34" charset="0"/>
                        <a:ea typeface="+mn-ea"/>
                        <a:cs typeface="+mn-cs"/>
                      </a:endParaRPr>
                    </a:p>
                  </a:txBody>
                  <a:tcPr/>
                </a:tc>
              </a:tr>
              <a:tr h="0">
                <a:tc>
                  <a:txBody>
                    <a:bodyPr/>
                    <a:lstStyle/>
                    <a:p>
                      <a:r>
                        <a:rPr lang="en-US" sz="1200" u="none" strike="noStrike" kern="1200" baseline="0" dirty="0" smtClean="0">
                          <a:latin typeface="Segoe UI Light" panose="020B0502040204020203" pitchFamily="34" charset="0"/>
                        </a:rPr>
                        <a:t>Distance between traffic signals and stop signs</a:t>
                      </a:r>
                      <a:endParaRPr lang="en-US" sz="1200" dirty="0" smtClean="0">
                        <a:latin typeface="Segoe UI Light" panose="020B0502040204020203" pitchFamily="34" charset="0"/>
                      </a:endParaRPr>
                    </a:p>
                  </a:txBody>
                  <a:tcPr/>
                </a:tc>
                <a:tc>
                  <a:txBody>
                    <a:bodyPr/>
                    <a:lstStyle/>
                    <a:p>
                      <a:endParaRPr lang="en-US" sz="1200" b="0" i="0" u="none" strike="noStrike" kern="1200" baseline="0" dirty="0" smtClean="0">
                        <a:solidFill>
                          <a:schemeClr val="dk1"/>
                        </a:solidFill>
                        <a:latin typeface="Segoe UI Light" panose="020B0502040204020203" pitchFamily="34" charset="0"/>
                        <a:ea typeface="+mn-ea"/>
                        <a:cs typeface="+mn-cs"/>
                      </a:endParaRPr>
                    </a:p>
                  </a:txBody>
                  <a:tcPr/>
                </a:tc>
              </a:tr>
              <a:tr h="0">
                <a:tc>
                  <a:txBody>
                    <a:bodyPr/>
                    <a:lstStyle/>
                    <a:p>
                      <a:r>
                        <a:rPr lang="en-US" sz="1200" u="none" strike="noStrike" kern="1200" baseline="0" dirty="0" smtClean="0">
                          <a:latin typeface="Segoe UI Light" panose="020B0502040204020203" pitchFamily="34" charset="0"/>
                        </a:rPr>
                        <a:t>Crosswalk</a:t>
                      </a:r>
                    </a:p>
                  </a:txBody>
                  <a:tcPr/>
                </a:tc>
                <a:tc>
                  <a:txBody>
                    <a:bodyPr/>
                    <a:lstStyle/>
                    <a:p>
                      <a:endParaRPr lang="en-US" sz="1200" b="0" i="0" u="none" strike="noStrike" kern="1200" baseline="0" dirty="0" smtClean="0">
                        <a:solidFill>
                          <a:schemeClr val="dk1"/>
                        </a:solidFill>
                        <a:latin typeface="Segoe UI Light" panose="020B0502040204020203" pitchFamily="34" charset="0"/>
                        <a:ea typeface="+mn-ea"/>
                        <a:cs typeface="+mn-cs"/>
                      </a:endParaRPr>
                    </a:p>
                  </a:txBody>
                  <a:tcPr/>
                </a:tc>
              </a:tr>
              <a:tr h="0">
                <a:tc>
                  <a:txBody>
                    <a:bodyPr/>
                    <a:lstStyle/>
                    <a:p>
                      <a:r>
                        <a:rPr lang="en-US" sz="1200" u="none" strike="noStrike" kern="1200" baseline="0" dirty="0" smtClean="0">
                          <a:latin typeface="Segoe UI Light" panose="020B0502040204020203" pitchFamily="34" charset="0"/>
                        </a:rPr>
                        <a:t>Curb ramp</a:t>
                      </a:r>
                      <a:endParaRPr lang="en-US" sz="1200" b="0" i="0" u="none" strike="noStrike" kern="1200" baseline="0" dirty="0" smtClean="0">
                        <a:solidFill>
                          <a:schemeClr val="dk1"/>
                        </a:solidFill>
                        <a:latin typeface="Segoe UI Light" panose="020B0502040204020203" pitchFamily="34" charset="0"/>
                        <a:ea typeface="+mn-ea"/>
                        <a:cs typeface="+mn-cs"/>
                      </a:endParaRPr>
                    </a:p>
                  </a:txBody>
                  <a:tcPr/>
                </a:tc>
                <a:tc>
                  <a:txBody>
                    <a:bodyPr/>
                    <a:lstStyle/>
                    <a:p>
                      <a:r>
                        <a:rPr lang="en-US" sz="1200" b="0" i="0" u="none" strike="noStrike" kern="1200" baseline="0" dirty="0" smtClean="0">
                          <a:solidFill>
                            <a:schemeClr val="dk1"/>
                          </a:solidFill>
                          <a:latin typeface="Segoe UI Light" panose="020B0502040204020203" pitchFamily="34" charset="0"/>
                          <a:ea typeface="+mn-ea"/>
                          <a:cs typeface="+mn-cs"/>
                        </a:rPr>
                        <a:t>Update via current ADA ramp audit</a:t>
                      </a:r>
                      <a:endParaRPr lang="en-US" sz="1200" dirty="0">
                        <a:latin typeface="Segoe UI Light" panose="020B0502040204020203" pitchFamily="34" charset="0"/>
                      </a:endParaRPr>
                    </a:p>
                  </a:txBody>
                  <a:tcPr/>
                </a:tc>
              </a:tr>
              <a:tr h="0">
                <a:tc>
                  <a:txBody>
                    <a:bodyPr/>
                    <a:lstStyle/>
                    <a:p>
                      <a:r>
                        <a:rPr lang="en-US" sz="1200" u="none" strike="noStrike" kern="1200" baseline="0" dirty="0" smtClean="0">
                          <a:latin typeface="Segoe UI Light" panose="020B0502040204020203" pitchFamily="34" charset="0"/>
                        </a:rPr>
                        <a:t>Signal control</a:t>
                      </a:r>
                      <a:endParaRPr lang="en-US" sz="1200" b="0" i="0" u="none" strike="noStrike" kern="1200" baseline="0" dirty="0" smtClean="0">
                        <a:solidFill>
                          <a:schemeClr val="dk1"/>
                        </a:solidFill>
                        <a:latin typeface="Segoe UI Light" panose="020B0502040204020203" pitchFamily="34" charset="0"/>
                        <a:ea typeface="+mn-ea"/>
                        <a:cs typeface="+mn-cs"/>
                      </a:endParaRPr>
                    </a:p>
                  </a:txBody>
                  <a:tcPr/>
                </a:tc>
                <a:tc>
                  <a:txBody>
                    <a:bodyPr/>
                    <a:lstStyle/>
                    <a:p>
                      <a:r>
                        <a:rPr lang="en-US" sz="1200" dirty="0" smtClean="0">
                          <a:latin typeface="Segoe UI Light" panose="020B0502040204020203" pitchFamily="34" charset="0"/>
                        </a:rPr>
                        <a:t>Refine per SDOT’s Pedestrian</a:t>
                      </a:r>
                      <a:r>
                        <a:rPr lang="en-US" sz="1200" baseline="0" dirty="0" smtClean="0">
                          <a:latin typeface="Segoe UI Light" panose="020B0502040204020203" pitchFamily="34" charset="0"/>
                        </a:rPr>
                        <a:t> Safety Analysis.</a:t>
                      </a:r>
                      <a:endParaRPr lang="en-US" sz="1200" dirty="0">
                        <a:latin typeface="Segoe UI Light" panose="020B0502040204020203" pitchFamily="34" charset="0"/>
                      </a:endParaRPr>
                    </a:p>
                  </a:txBody>
                  <a:tcPr/>
                </a:tc>
              </a:tr>
              <a:tr h="0">
                <a:tc>
                  <a:txBody>
                    <a:bodyPr/>
                    <a:lstStyle/>
                    <a:p>
                      <a:r>
                        <a:rPr lang="en-US" sz="1200" u="none" strike="noStrike" kern="1200" baseline="0" dirty="0" smtClean="0">
                          <a:latin typeface="Segoe UI Light" panose="020B0502040204020203" pitchFamily="34" charset="0"/>
                        </a:rPr>
                        <a:t>Stop sign control</a:t>
                      </a:r>
                      <a:endParaRPr lang="en-US" sz="1200" dirty="0" smtClean="0">
                        <a:latin typeface="Segoe UI Light" panose="020B0502040204020203"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Segoe UI Light" panose="020B0502040204020203" pitchFamily="34" charset="0"/>
                      </a:endParaRPr>
                    </a:p>
                  </a:txBody>
                  <a:tcPr/>
                </a:tc>
              </a:tr>
              <a:tr h="0">
                <a:tc>
                  <a:txBody>
                    <a:bodyPr/>
                    <a:lstStyle/>
                    <a:p>
                      <a:r>
                        <a:rPr lang="en-US" sz="1200" dirty="0" smtClean="0">
                          <a:latin typeface="Segoe UI Light" panose="020B0502040204020203" pitchFamily="34" charset="0"/>
                        </a:rPr>
                        <a:t>Block length</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Segoe UI Light" panose="020B0502040204020203" pitchFamily="34" charset="0"/>
                      </a:endParaRPr>
                    </a:p>
                  </a:txBody>
                  <a:tcPr/>
                </a:tc>
              </a:tr>
            </a:tbl>
          </a:graphicData>
        </a:graphic>
      </p:graphicFrame>
      <p:sp>
        <p:nvSpPr>
          <p:cNvPr id="5" name="Title 1"/>
          <p:cNvSpPr txBox="1">
            <a:spLocks/>
          </p:cNvSpPr>
          <p:nvPr/>
        </p:nvSpPr>
        <p:spPr>
          <a:xfrm>
            <a:off x="228600" y="3543300"/>
            <a:ext cx="8229600" cy="5334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srgbClr val="FF6C2C"/>
                </a:solidFill>
                <a:latin typeface="Segoe UI" panose="020B0502040204020203" pitchFamily="34" charset="0"/>
                <a:ea typeface="Segoe UI" panose="020B0502040204020203" pitchFamily="34" charset="0"/>
                <a:cs typeface="Segoe UI" panose="020B0502040204020203" pitchFamily="34" charset="0"/>
              </a:rPr>
              <a:t>Along the Roadway</a:t>
            </a:r>
            <a:endParaRPr lang="en-US" sz="3600" b="1" dirty="0">
              <a:solidFill>
                <a:srgbClr val="FF6C2C"/>
              </a:solidFill>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7" name="Content Placeholder 7"/>
          <p:cNvGraphicFramePr>
            <a:graphicFrameLocks noGrp="1"/>
          </p:cNvGraphicFramePr>
          <p:nvPr>
            <p:ph sz="half" idx="1"/>
            <p:extLst>
              <p:ext uri="{D42A27DB-BD31-4B8C-83A1-F6EECF244321}">
                <p14:modId xmlns:p14="http://schemas.microsoft.com/office/powerpoint/2010/main" val="2798252590"/>
              </p:ext>
            </p:extLst>
          </p:nvPr>
        </p:nvGraphicFramePr>
        <p:xfrm>
          <a:off x="301256" y="4076700"/>
          <a:ext cx="8412480" cy="2286000"/>
        </p:xfrm>
        <a:graphic>
          <a:graphicData uri="http://schemas.openxmlformats.org/drawingml/2006/table">
            <a:tbl>
              <a:tblPr firstRow="1" bandRow="1">
                <a:tableStyleId>{10A1B5D5-9B99-4C35-A422-299274C87663}</a:tableStyleId>
              </a:tblPr>
              <a:tblGrid>
                <a:gridCol w="2804160"/>
                <a:gridCol w="5608320"/>
              </a:tblGrid>
              <a:tr h="0">
                <a:tc gridSpan="2">
                  <a:txBody>
                    <a:bodyPr/>
                    <a:lstStyle/>
                    <a:p>
                      <a:r>
                        <a:rPr lang="en-US" sz="1200" dirty="0" smtClean="0">
                          <a:latin typeface="Segoe UI" panose="020B0502040204020203" pitchFamily="34" charset="0"/>
                          <a:ea typeface="Segoe UI" panose="020B0502040204020203" pitchFamily="34" charset="0"/>
                          <a:cs typeface="Segoe UI" panose="020B0502040204020203" pitchFamily="34" charset="0"/>
                        </a:rPr>
                        <a:t>Draft Factors</a:t>
                      </a:r>
                      <a:endParaRPr lang="en-US" sz="1200" b="1" dirty="0" smtClean="0">
                        <a:latin typeface="Segoe UI" panose="020B0502040204020203" pitchFamily="34" charset="0"/>
                        <a:ea typeface="Segoe UI" panose="020B0502040204020203" pitchFamily="34" charset="0"/>
                        <a:cs typeface="Segoe UI" panose="020B0502040204020203" pitchFamily="34" charset="0"/>
                      </a:endParaRPr>
                    </a:p>
                  </a:txBody>
                  <a:tcPr>
                    <a:solidFill>
                      <a:srgbClr val="FF6C2C"/>
                    </a:solidFill>
                  </a:tcPr>
                </a:tc>
                <a:tc hMerge="1">
                  <a:txBody>
                    <a:bodyPr/>
                    <a:lstStyle/>
                    <a:p>
                      <a:endParaRPr lang="en-US"/>
                    </a:p>
                  </a:txBody>
                  <a:tcPr/>
                </a:tc>
              </a:tr>
              <a:tr h="0">
                <a:tc>
                  <a:txBody>
                    <a:bodyPr/>
                    <a:lstStyle/>
                    <a:p>
                      <a:r>
                        <a:rPr lang="en-US" sz="1200" u="none" strike="noStrike" kern="1200" baseline="0" dirty="0" smtClean="0">
                          <a:latin typeface="Segoe UI Light" panose="020B0502040204020203" pitchFamily="34" charset="0"/>
                        </a:rPr>
                        <a:t>Sidewalk status</a:t>
                      </a:r>
                      <a:endParaRPr lang="en-US" sz="1200" dirty="0" smtClean="0">
                        <a:latin typeface="Segoe UI Light" panose="020B0502040204020203"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Segoe UI Light" panose="020B0502040204020203" pitchFamily="34" charset="0"/>
                      </a:endParaRPr>
                    </a:p>
                  </a:txBody>
                  <a:tcPr/>
                </a:tc>
              </a:tr>
              <a:tr h="0">
                <a:tc>
                  <a:txBody>
                    <a:bodyPr/>
                    <a:lstStyle/>
                    <a:p>
                      <a:r>
                        <a:rPr lang="en-US" sz="1200" u="none" strike="noStrike" kern="1200" baseline="0" dirty="0" smtClean="0">
                          <a:latin typeface="Segoe UI Light" panose="020B0502040204020203" pitchFamily="34" charset="0"/>
                        </a:rPr>
                        <a:t>Curb</a:t>
                      </a:r>
                    </a:p>
                  </a:txBody>
                  <a:tcPr/>
                </a:tc>
                <a:tc>
                  <a:txBody>
                    <a:bodyPr/>
                    <a:lstStyle/>
                    <a:p>
                      <a:endParaRPr lang="en-US" sz="1200" b="0" i="0" u="none" strike="noStrike" kern="1200" baseline="0" dirty="0" smtClean="0">
                        <a:solidFill>
                          <a:schemeClr val="dk1"/>
                        </a:solidFill>
                        <a:latin typeface="Segoe UI Light" panose="020B0502040204020203" pitchFamily="34" charset="0"/>
                        <a:ea typeface="+mn-ea"/>
                        <a:cs typeface="+mn-cs"/>
                      </a:endParaRPr>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baseline="0" dirty="0" smtClean="0">
                          <a:latin typeface="Segoe UI Light" panose="020B0502040204020203" pitchFamily="34" charset="0"/>
                        </a:rPr>
                        <a:t>Buffer (parking, landscape)</a:t>
                      </a:r>
                    </a:p>
                  </a:txBody>
                  <a:tcPr/>
                </a:tc>
                <a:tc>
                  <a:txBody>
                    <a:bodyPr/>
                    <a:lstStyle/>
                    <a:p>
                      <a:endParaRPr lang="en-US" sz="1200" b="0" i="0" u="none" strike="noStrike" kern="1200" baseline="0" dirty="0" smtClean="0">
                        <a:solidFill>
                          <a:schemeClr val="dk1"/>
                        </a:solidFill>
                        <a:latin typeface="Segoe UI Light" panose="020B0502040204020203" pitchFamily="34" charset="0"/>
                        <a:ea typeface="+mn-ea"/>
                        <a:cs typeface="+mn-cs"/>
                      </a:endParaRPr>
                    </a:p>
                  </a:txBody>
                  <a:tcPr/>
                </a:tc>
              </a:tr>
              <a:tr h="0">
                <a:tc>
                  <a:txBody>
                    <a:bodyPr/>
                    <a:lstStyle/>
                    <a:p>
                      <a:r>
                        <a:rPr lang="en-US" sz="1200" u="none" strike="noStrike" kern="1200" baseline="0" dirty="0" smtClean="0">
                          <a:latin typeface="Segoe UI Light" panose="020B0502040204020203" pitchFamily="34" charset="0"/>
                        </a:rPr>
                        <a:t>Peak hour parking</a:t>
                      </a:r>
                    </a:p>
                  </a:txBody>
                  <a:tcPr/>
                </a:tc>
                <a:tc>
                  <a:txBody>
                    <a:bodyPr/>
                    <a:lstStyle/>
                    <a:p>
                      <a:r>
                        <a:rPr lang="en-US" sz="1200" b="0" i="0" u="none" strike="noStrike" kern="1200" baseline="0" dirty="0" smtClean="0">
                          <a:solidFill>
                            <a:schemeClr val="dk1"/>
                          </a:solidFill>
                          <a:latin typeface="Segoe UI Light" panose="020B0502040204020203" pitchFamily="34" charset="0"/>
                          <a:ea typeface="+mn-ea"/>
                          <a:cs typeface="+mn-cs"/>
                        </a:rPr>
                        <a:t>Differentiated, and likely higher rated, than parking. Buffer during the busiest times.</a:t>
                      </a:r>
                    </a:p>
                  </a:txBody>
                  <a:tcPr/>
                </a:tc>
              </a:tr>
              <a:tr h="0">
                <a:tc>
                  <a:txBody>
                    <a:bodyPr/>
                    <a:lstStyle/>
                    <a:p>
                      <a:r>
                        <a:rPr lang="en-US" sz="1200" b="0" i="0" u="none" strike="noStrike" kern="1200" baseline="0" dirty="0" smtClean="0">
                          <a:solidFill>
                            <a:schemeClr val="dk1"/>
                          </a:solidFill>
                          <a:latin typeface="Segoe UI Light" panose="020B0502040204020203" pitchFamily="34" charset="0"/>
                          <a:ea typeface="+mn-ea"/>
                          <a:cs typeface="+mn-cs"/>
                        </a:rPr>
                        <a:t>Street trees</a:t>
                      </a:r>
                    </a:p>
                  </a:txBody>
                  <a:tcPr/>
                </a:tc>
                <a:tc>
                  <a:txBody>
                    <a:bodyPr/>
                    <a:lstStyle/>
                    <a:p>
                      <a:r>
                        <a:rPr lang="en-US" sz="1200" b="0" i="0" u="none" strike="noStrike" kern="1200" baseline="0" dirty="0" smtClean="0">
                          <a:solidFill>
                            <a:schemeClr val="dk1"/>
                          </a:solidFill>
                          <a:latin typeface="Segoe UI Light" panose="020B0502040204020203" pitchFamily="34" charset="0"/>
                          <a:ea typeface="+mn-ea"/>
                          <a:cs typeface="+mn-cs"/>
                        </a:rPr>
                        <a:t>Presence of trees as a buffer and indicator of a quality walking environment. Presence of street trees is positively correlated with </a:t>
                      </a:r>
                      <a:r>
                        <a:rPr lang="en-US" sz="1200" b="0" i="0" u="none" strike="noStrike" kern="1200" baseline="0" dirty="0" err="1" smtClean="0">
                          <a:solidFill>
                            <a:schemeClr val="dk1"/>
                          </a:solidFill>
                          <a:latin typeface="Segoe UI Light" panose="020B0502040204020203" pitchFamily="34" charset="0"/>
                          <a:ea typeface="+mn-ea"/>
                          <a:cs typeface="+mn-cs"/>
                        </a:rPr>
                        <a:t>walkability</a:t>
                      </a:r>
                      <a:r>
                        <a:rPr lang="en-US" sz="1200" b="0" i="0" u="none" strike="noStrike" kern="1200" baseline="0" dirty="0" smtClean="0">
                          <a:solidFill>
                            <a:schemeClr val="dk1"/>
                          </a:solidFill>
                          <a:latin typeface="Segoe UI Light" panose="020B0502040204020203" pitchFamily="34" charset="0"/>
                          <a:ea typeface="+mn-ea"/>
                          <a:cs typeface="+mn-cs"/>
                        </a:rPr>
                        <a:t>. To be updated when SDOT's street tree inventory is completed.</a:t>
                      </a:r>
                      <a:endParaRPr lang="en-US" sz="1200" dirty="0">
                        <a:latin typeface="Segoe UI Light" panose="020B0502040204020203" pitchFamily="34" charset="0"/>
                      </a:endParaRPr>
                    </a:p>
                  </a:txBody>
                  <a:tcPr/>
                </a:tc>
              </a:tr>
              <a:tr h="0">
                <a:tc>
                  <a:txBody>
                    <a:bodyPr/>
                    <a:lstStyle/>
                    <a:p>
                      <a:r>
                        <a:rPr lang="en-US" sz="1200" u="none" strike="noStrike" kern="1200" baseline="0" dirty="0" smtClean="0">
                          <a:latin typeface="Segoe UI Light" panose="020B0502040204020203" pitchFamily="34" charset="0"/>
                        </a:rPr>
                        <a:t>Alleys</a:t>
                      </a:r>
                      <a:endParaRPr lang="en-US" sz="1200" b="0" i="0" u="none" strike="noStrike" kern="1200" baseline="0" dirty="0" smtClean="0">
                        <a:solidFill>
                          <a:schemeClr val="dk1"/>
                        </a:solidFill>
                        <a:latin typeface="Segoe UI Light" panose="020B0502040204020203" pitchFamily="34" charset="0"/>
                        <a:ea typeface="+mn-ea"/>
                        <a:cs typeface="+mn-cs"/>
                      </a:endParaRPr>
                    </a:p>
                  </a:txBody>
                  <a:tcPr/>
                </a:tc>
                <a:tc>
                  <a:txBody>
                    <a:bodyPr/>
                    <a:lstStyle/>
                    <a:p>
                      <a:r>
                        <a:rPr lang="en-US" sz="1200" b="0" i="0" u="none" strike="noStrike" kern="1200" baseline="0" dirty="0" smtClean="0">
                          <a:solidFill>
                            <a:schemeClr val="dk1"/>
                          </a:solidFill>
                          <a:latin typeface="Segoe UI Light" panose="020B0502040204020203" pitchFamily="34" charset="0"/>
                          <a:ea typeface="+mn-ea"/>
                          <a:cs typeface="+mn-cs"/>
                        </a:rPr>
                        <a:t>Used as a proxy for access control, limited to alleys, rather than many driveways.</a:t>
                      </a:r>
                      <a:endParaRPr lang="en-US" sz="1200" dirty="0">
                        <a:latin typeface="Segoe UI Light" panose="020B0502040204020203" pitchFamily="34" charset="0"/>
                      </a:endParaRPr>
                    </a:p>
                  </a:txBody>
                  <a:tcPr/>
                </a:tc>
              </a:tr>
            </a:tbl>
          </a:graphicData>
        </a:graphic>
      </p:graphicFrame>
    </p:spTree>
    <p:extLst>
      <p:ext uri="{BB962C8B-B14F-4D97-AF65-F5344CB8AC3E}">
        <p14:creationId xmlns:p14="http://schemas.microsoft.com/office/powerpoint/2010/main" val="42211077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04800" y="152400"/>
            <a:ext cx="8763000" cy="1447800"/>
          </a:xfrm>
        </p:spPr>
        <p:txBody>
          <a:bodyPr>
            <a:normAutofit/>
          </a:bodyPr>
          <a:lstStyle/>
          <a:p>
            <a:pPr algn="l"/>
            <a:r>
              <a:rPr lang="en-US" sz="40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Key public outreach question: </a:t>
            </a:r>
            <a:br>
              <a:rPr lang="en-US" sz="40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br>
            <a:r>
              <a:rPr lang="en-US" sz="40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How to weigh factors?</a:t>
            </a:r>
          </a:p>
        </p:txBody>
      </p:sp>
      <p:pic>
        <p:nvPicPr>
          <p:cNvPr id="6" name="Picture 2" descr="R:\PP\7 Projects\4 PedBike\Ped Master Plan Update\APA Presentation\Pages from PMP Summary_High Priority Area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6414" t="65603" r="66572" b="15939"/>
          <a:stretch/>
        </p:blipFill>
        <p:spPr bwMode="auto">
          <a:xfrm>
            <a:off x="-3505200" y="2849311"/>
            <a:ext cx="2460625" cy="217521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613872" y="1716287"/>
            <a:ext cx="7043057" cy="4980214"/>
            <a:chOff x="2057400" y="1254331"/>
            <a:chExt cx="7043057" cy="4980214"/>
          </a:xfrm>
        </p:grpSpPr>
        <p:sp>
          <p:nvSpPr>
            <p:cNvPr id="9" name="Title 1"/>
            <p:cNvSpPr txBox="1">
              <a:spLocks/>
            </p:cNvSpPr>
            <p:nvPr/>
          </p:nvSpPr>
          <p:spPr>
            <a:xfrm>
              <a:off x="6966857" y="1254331"/>
              <a:ext cx="2133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FFB602"/>
                  </a:solidFill>
                  <a:latin typeface="Segoe UI" panose="020B0502040204020203" pitchFamily="34" charset="0"/>
                  <a:ea typeface="Segoe UI" panose="020B0502040204020203" pitchFamily="34" charset="0"/>
                  <a:cs typeface="Segoe UI" panose="020B0502040204020203" pitchFamily="34" charset="0"/>
                </a:rPr>
                <a:t>Safety</a:t>
              </a:r>
              <a:endParaRPr lang="en-US" b="1" dirty="0">
                <a:solidFill>
                  <a:srgbClr val="FFB602"/>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itle 1"/>
            <p:cNvSpPr txBox="1">
              <a:spLocks/>
            </p:cNvSpPr>
            <p:nvPr/>
          </p:nvSpPr>
          <p:spPr>
            <a:xfrm>
              <a:off x="5991476" y="4786745"/>
              <a:ext cx="2667000"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7030A0"/>
                  </a:solidFill>
                  <a:latin typeface="Segoe UI" panose="020B0502040204020203" pitchFamily="34" charset="0"/>
                  <a:ea typeface="Segoe UI" panose="020B0502040204020203" pitchFamily="34" charset="0"/>
                  <a:cs typeface="Segoe UI" panose="020B0502040204020203" pitchFamily="34" charset="0"/>
                </a:rPr>
                <a:t>Equity + Health</a:t>
              </a:r>
              <a:endParaRPr lang="en-US" b="1" dirty="0">
                <a:solidFill>
                  <a:srgbClr val="7030A0"/>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Title 1"/>
            <p:cNvSpPr txBox="1">
              <a:spLocks/>
            </p:cNvSpPr>
            <p:nvPr/>
          </p:nvSpPr>
          <p:spPr>
            <a:xfrm>
              <a:off x="2057400" y="1830701"/>
              <a:ext cx="2590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dirty="0" smtClean="0">
                  <a:solidFill>
                    <a:srgbClr val="00A85D"/>
                  </a:solidFill>
                  <a:latin typeface="Segoe UI" panose="020B0502040204020203" pitchFamily="34" charset="0"/>
                  <a:ea typeface="Segoe UI" panose="020B0502040204020203" pitchFamily="34" charset="0"/>
                  <a:cs typeface="Segoe UI" panose="020B0502040204020203" pitchFamily="34" charset="0"/>
                </a:rPr>
                <a:t>Vibrancy</a:t>
              </a:r>
              <a:endParaRPr lang="en-US" b="1" dirty="0">
                <a:solidFill>
                  <a:srgbClr val="00A85D"/>
                </a:solidFill>
                <a:latin typeface="Segoe UI" panose="020B0502040204020203" pitchFamily="34" charset="0"/>
                <a:ea typeface="Segoe UI" panose="020B0502040204020203" pitchFamily="34" charset="0"/>
                <a:cs typeface="Segoe UI" panose="020B0502040204020203" pitchFamily="34" charset="0"/>
              </a:endParaRPr>
            </a:p>
          </p:txBody>
        </p:sp>
        <p:grpSp>
          <p:nvGrpSpPr>
            <p:cNvPr id="15" name="Group 14"/>
            <p:cNvGrpSpPr/>
            <p:nvPr/>
          </p:nvGrpSpPr>
          <p:grpSpPr>
            <a:xfrm>
              <a:off x="3495926" y="1654681"/>
              <a:ext cx="4991100" cy="3327400"/>
              <a:chOff x="2927267" y="1814945"/>
              <a:chExt cx="4991100" cy="3327400"/>
            </a:xfrm>
          </p:grpSpPr>
          <p:graphicFrame>
            <p:nvGraphicFramePr>
              <p:cNvPr id="10" name="Chart 9"/>
              <p:cNvGraphicFramePr/>
              <p:nvPr>
                <p:extLst>
                  <p:ext uri="{D42A27DB-BD31-4B8C-83A1-F6EECF244321}">
                    <p14:modId xmlns:p14="http://schemas.microsoft.com/office/powerpoint/2010/main" val="913715795"/>
                  </p:ext>
                </p:extLst>
              </p:nvPr>
            </p:nvGraphicFramePr>
            <p:xfrm>
              <a:off x="2927267" y="1814945"/>
              <a:ext cx="4991100" cy="3327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4375067" y="2914221"/>
                <a:ext cx="606256" cy="369332"/>
              </a:xfrm>
              <a:prstGeom prst="rect">
                <a:avLst/>
              </a:prstGeom>
              <a:noFill/>
            </p:spPr>
            <p:txBody>
              <a:bodyPr wrap="none" rtlCol="0">
                <a:spAutoFit/>
              </a:bodyPr>
              <a:lstStyle/>
              <a:p>
                <a:r>
                  <a:rPr lang="en-US" b="1" dirty="0" smtClean="0">
                    <a:solidFill>
                      <a:schemeClr val="bg1"/>
                    </a:solidFill>
                  </a:rPr>
                  <a:t>XX%</a:t>
                </a:r>
                <a:endParaRPr lang="en-US" b="1" dirty="0">
                  <a:solidFill>
                    <a:schemeClr val="bg1"/>
                  </a:solidFill>
                </a:endParaRPr>
              </a:p>
            </p:txBody>
          </p:sp>
          <p:sp>
            <p:nvSpPr>
              <p:cNvPr id="12" name="TextBox 11"/>
              <p:cNvSpPr txBox="1"/>
              <p:nvPr/>
            </p:nvSpPr>
            <p:spPr>
              <a:xfrm>
                <a:off x="5826211" y="2914221"/>
                <a:ext cx="606256" cy="369332"/>
              </a:xfrm>
              <a:prstGeom prst="rect">
                <a:avLst/>
              </a:prstGeom>
              <a:noFill/>
            </p:spPr>
            <p:txBody>
              <a:bodyPr wrap="none" rtlCol="0">
                <a:spAutoFit/>
              </a:bodyPr>
              <a:lstStyle/>
              <a:p>
                <a:r>
                  <a:rPr lang="en-US" b="1" dirty="0" smtClean="0">
                    <a:solidFill>
                      <a:schemeClr val="bg1"/>
                    </a:solidFill>
                  </a:rPr>
                  <a:t>XX%</a:t>
                </a:r>
                <a:endParaRPr lang="en-US" b="1" dirty="0">
                  <a:solidFill>
                    <a:schemeClr val="bg1"/>
                  </a:solidFill>
                </a:endParaRPr>
              </a:p>
            </p:txBody>
          </p:sp>
          <p:sp>
            <p:nvSpPr>
              <p:cNvPr id="13" name="TextBox 12"/>
              <p:cNvSpPr txBox="1"/>
              <p:nvPr/>
            </p:nvSpPr>
            <p:spPr>
              <a:xfrm>
                <a:off x="5133723" y="4156338"/>
                <a:ext cx="606256" cy="369332"/>
              </a:xfrm>
              <a:prstGeom prst="rect">
                <a:avLst/>
              </a:prstGeom>
              <a:noFill/>
            </p:spPr>
            <p:txBody>
              <a:bodyPr wrap="none" rtlCol="0">
                <a:spAutoFit/>
              </a:bodyPr>
              <a:lstStyle/>
              <a:p>
                <a:r>
                  <a:rPr lang="en-US" b="1" dirty="0" smtClean="0">
                    <a:solidFill>
                      <a:schemeClr val="bg1"/>
                    </a:solidFill>
                  </a:rPr>
                  <a:t>XX%</a:t>
                </a:r>
                <a:endParaRPr lang="en-US" b="1" dirty="0">
                  <a:solidFill>
                    <a:schemeClr val="bg1"/>
                  </a:solidFill>
                </a:endParaRPr>
              </a:p>
            </p:txBody>
          </p:sp>
        </p:grpSp>
      </p:grpSp>
    </p:spTree>
    <p:extLst>
      <p:ext uri="{BB962C8B-B14F-4D97-AF65-F5344CB8AC3E}">
        <p14:creationId xmlns:p14="http://schemas.microsoft.com/office/powerpoint/2010/main" val="3732913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0" y="1066800"/>
            <a:ext cx="3048000" cy="5791200"/>
          </a:xfrm>
        </p:spPr>
        <p:txBody>
          <a:bodyPr>
            <a:normAutofit fontScale="62500" lnSpcReduction="20000"/>
          </a:bodyPr>
          <a:lstStyle/>
          <a:p>
            <a:pPr>
              <a:lnSpc>
                <a:spcPct val="110000"/>
              </a:lnSpc>
              <a:spcBef>
                <a:spcPts val="0"/>
              </a:spcBef>
              <a:spcAft>
                <a:spcPts val="1200"/>
              </a:spcAft>
            </a:pPr>
            <a:r>
              <a:rPr lang="en-US" sz="3200" dirty="0" smtClean="0">
                <a:solidFill>
                  <a:srgbClr val="0065B0"/>
                </a:solidFill>
                <a:latin typeface="Segoe UI Light" panose="020B0502040204020203" pitchFamily="34" charset="0"/>
              </a:rPr>
              <a:t>Releasing public surveys (hopefully next week!) for feedback on:</a:t>
            </a:r>
          </a:p>
          <a:p>
            <a:pPr lvl="1">
              <a:lnSpc>
                <a:spcPct val="110000"/>
              </a:lnSpc>
              <a:spcBef>
                <a:spcPts val="0"/>
              </a:spcBef>
              <a:spcAft>
                <a:spcPts val="1200"/>
              </a:spcAft>
            </a:pPr>
            <a:r>
              <a:rPr lang="en-US" sz="2200" dirty="0" smtClean="0">
                <a:solidFill>
                  <a:srgbClr val="0065B0"/>
                </a:solidFill>
                <a:latin typeface="Segoe UI Light" panose="020B0502040204020203" pitchFamily="34" charset="0"/>
              </a:rPr>
              <a:t>What factors make walking difficult in Seattle</a:t>
            </a:r>
          </a:p>
          <a:p>
            <a:pPr lvl="1">
              <a:lnSpc>
                <a:spcPct val="110000"/>
              </a:lnSpc>
              <a:spcBef>
                <a:spcPts val="0"/>
              </a:spcBef>
              <a:spcAft>
                <a:spcPts val="1200"/>
              </a:spcAft>
            </a:pPr>
            <a:r>
              <a:rPr lang="en-US" sz="2200" dirty="0" smtClean="0">
                <a:solidFill>
                  <a:srgbClr val="0065B0"/>
                </a:solidFill>
                <a:latin typeface="Segoe UI Light" panose="020B0502040204020203" pitchFamily="34" charset="0"/>
              </a:rPr>
              <a:t>Types of walking improvements City should prioritize </a:t>
            </a:r>
          </a:p>
          <a:p>
            <a:pPr lvl="1">
              <a:lnSpc>
                <a:spcPct val="110000"/>
              </a:lnSpc>
              <a:spcBef>
                <a:spcPts val="0"/>
              </a:spcBef>
              <a:spcAft>
                <a:spcPts val="1200"/>
              </a:spcAft>
            </a:pPr>
            <a:r>
              <a:rPr lang="en-US" sz="2200" dirty="0" smtClean="0">
                <a:solidFill>
                  <a:srgbClr val="0065B0"/>
                </a:solidFill>
                <a:latin typeface="Segoe UI Light" panose="020B0502040204020203" pitchFamily="34" charset="0"/>
              </a:rPr>
              <a:t>Low cost sidewalk concepts </a:t>
            </a:r>
          </a:p>
          <a:p>
            <a:pPr marL="342900" lvl="1" indent="-342900">
              <a:lnSpc>
                <a:spcPct val="110000"/>
              </a:lnSpc>
              <a:spcBef>
                <a:spcPts val="0"/>
              </a:spcBef>
              <a:spcAft>
                <a:spcPts val="1200"/>
              </a:spcAft>
              <a:buFont typeface="Arial" panose="020B0604020202020204" pitchFamily="34" charset="0"/>
              <a:buChar char="•"/>
            </a:pPr>
            <a:r>
              <a:rPr lang="en-US" sz="3200" dirty="0">
                <a:solidFill>
                  <a:srgbClr val="0065B0"/>
                </a:solidFill>
                <a:latin typeface="Segoe UI Light" panose="020B0502040204020203" pitchFamily="34" charset="0"/>
              </a:rPr>
              <a:t>Community events and briefings in September/October</a:t>
            </a:r>
          </a:p>
          <a:p>
            <a:pPr lvl="1">
              <a:lnSpc>
                <a:spcPct val="110000"/>
              </a:lnSpc>
              <a:spcBef>
                <a:spcPts val="0"/>
              </a:spcBef>
              <a:spcAft>
                <a:spcPts val="1200"/>
              </a:spcAft>
            </a:pPr>
            <a:r>
              <a:rPr lang="en-US" sz="2200" dirty="0">
                <a:solidFill>
                  <a:srgbClr val="0065B0"/>
                </a:solidFill>
                <a:latin typeface="Segoe UI Light" panose="020B0502040204020203" pitchFamily="34" charset="0"/>
              </a:rPr>
              <a:t>Open House 10/19 in Northgate</a:t>
            </a:r>
          </a:p>
          <a:p>
            <a:pPr lvl="1">
              <a:lnSpc>
                <a:spcPct val="110000"/>
              </a:lnSpc>
              <a:spcBef>
                <a:spcPts val="0"/>
              </a:spcBef>
              <a:spcAft>
                <a:spcPts val="1200"/>
              </a:spcAft>
            </a:pPr>
            <a:r>
              <a:rPr lang="en-US" sz="2200" dirty="0">
                <a:solidFill>
                  <a:srgbClr val="0065B0"/>
                </a:solidFill>
                <a:latin typeface="Segoe UI Light" panose="020B0502040204020203" pitchFamily="34" charset="0"/>
              </a:rPr>
              <a:t>Open House 10/21 in Hillman </a:t>
            </a:r>
            <a:r>
              <a:rPr lang="en-US" sz="2200" dirty="0" smtClean="0">
                <a:solidFill>
                  <a:srgbClr val="0065B0"/>
                </a:solidFill>
                <a:latin typeface="Segoe UI Light" panose="020B0502040204020203" pitchFamily="34" charset="0"/>
              </a:rPr>
              <a:t>City</a:t>
            </a:r>
          </a:p>
          <a:p>
            <a:pPr lvl="1">
              <a:lnSpc>
                <a:spcPct val="110000"/>
              </a:lnSpc>
              <a:spcBef>
                <a:spcPts val="0"/>
              </a:spcBef>
              <a:spcAft>
                <a:spcPts val="1200"/>
              </a:spcAft>
            </a:pPr>
            <a:r>
              <a:rPr lang="en-US" sz="2200" dirty="0" smtClean="0">
                <a:solidFill>
                  <a:srgbClr val="0065B0"/>
                </a:solidFill>
                <a:latin typeface="Segoe UI Light" panose="020B0502040204020203" pitchFamily="34" charset="0"/>
              </a:rPr>
              <a:t>Currently working with OIRA on organizing focus groups (October/November)</a:t>
            </a:r>
            <a:endParaRPr lang="en-US" sz="2200" dirty="0">
              <a:solidFill>
                <a:srgbClr val="0065B0"/>
              </a:solidFill>
              <a:latin typeface="Segoe UI Light" panose="020B0502040204020203" pitchFamily="34" charset="0"/>
            </a:endParaRPr>
          </a:p>
        </p:txBody>
      </p:sp>
      <p:sp>
        <p:nvSpPr>
          <p:cNvPr id="6" name="Title 1"/>
          <p:cNvSpPr>
            <a:spLocks noGrp="1"/>
          </p:cNvSpPr>
          <p:nvPr>
            <p:ph type="title"/>
          </p:nvPr>
        </p:nvSpPr>
        <p:spPr>
          <a:xfrm>
            <a:off x="152400" y="0"/>
            <a:ext cx="8763000" cy="990600"/>
          </a:xfrm>
        </p:spPr>
        <p:txBody>
          <a:bodyPr>
            <a:normAutofit/>
          </a:bodyPr>
          <a:lstStyle/>
          <a:p>
            <a:pPr algn="l"/>
            <a:r>
              <a:rPr lang="en-US" sz="40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Public outreach</a:t>
            </a:r>
          </a:p>
        </p:txBody>
      </p:sp>
      <p:graphicFrame>
        <p:nvGraphicFramePr>
          <p:cNvPr id="8" name="Content Placeholder 4"/>
          <p:cNvGraphicFramePr>
            <a:graphicFrameLocks noGrp="1"/>
          </p:cNvGraphicFramePr>
          <p:nvPr>
            <p:ph sz="half" idx="1"/>
            <p:extLst>
              <p:ext uri="{D42A27DB-BD31-4B8C-83A1-F6EECF244321}">
                <p14:modId xmlns:p14="http://schemas.microsoft.com/office/powerpoint/2010/main" val="3282871773"/>
              </p:ext>
            </p:extLst>
          </p:nvPr>
        </p:nvGraphicFramePr>
        <p:xfrm>
          <a:off x="9677400" y="304800"/>
          <a:ext cx="4038600" cy="6486380"/>
        </p:xfrm>
        <a:graphic>
          <a:graphicData uri="http://schemas.openxmlformats.org/drawingml/2006/table">
            <a:tbl>
              <a:tblPr firstRow="1" firstCol="1" bandRow="1">
                <a:tableStyleId>{5C22544A-7EE6-4342-B048-85BDC9FD1C3A}</a:tableStyleId>
              </a:tblPr>
              <a:tblGrid>
                <a:gridCol w="2895600"/>
                <a:gridCol w="1143000"/>
              </a:tblGrid>
              <a:tr h="245173">
                <a:tc>
                  <a:txBody>
                    <a:bodyPr/>
                    <a:lstStyle/>
                    <a:p>
                      <a:pPr marL="0" marR="0" algn="l">
                        <a:lnSpc>
                          <a:spcPct val="115000"/>
                        </a:lnSpc>
                        <a:spcBef>
                          <a:spcPts val="0"/>
                        </a:spcBef>
                        <a:spcAft>
                          <a:spcPts val="0"/>
                        </a:spcAft>
                      </a:pPr>
                      <a:r>
                        <a:rPr lang="en-US" sz="1200" dirty="0">
                          <a:effectLst/>
                        </a:rPr>
                        <a:t>Event</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a:effectLst/>
                        </a:rPr>
                        <a:t>Date</a:t>
                      </a:r>
                      <a:endParaRPr lang="en-US" sz="1100">
                        <a:effectLst/>
                        <a:latin typeface="Calibri"/>
                        <a:ea typeface="Calibri"/>
                        <a:cs typeface="Times New Roman"/>
                      </a:endParaRPr>
                    </a:p>
                  </a:txBody>
                  <a:tcPr marL="43632" marR="43632" marT="0" marB="0" anchor="ctr"/>
                </a:tc>
              </a:tr>
              <a:tr h="347907">
                <a:tc>
                  <a:txBody>
                    <a:bodyPr/>
                    <a:lstStyle/>
                    <a:p>
                      <a:pPr marL="0" marR="0" algn="l">
                        <a:lnSpc>
                          <a:spcPct val="115000"/>
                        </a:lnSpc>
                        <a:spcBef>
                          <a:spcPts val="0"/>
                        </a:spcBef>
                        <a:spcAft>
                          <a:spcPts val="0"/>
                        </a:spcAft>
                      </a:pPr>
                      <a:r>
                        <a:rPr lang="en-US" sz="1200" dirty="0">
                          <a:effectLst/>
                        </a:rPr>
                        <a:t>Pedestrian Advisory Board</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a:effectLst/>
                        </a:rPr>
                        <a:t>9/9/15</a:t>
                      </a:r>
                      <a:endParaRPr lang="en-US" sz="1100">
                        <a:effectLst/>
                        <a:latin typeface="Calibri"/>
                        <a:ea typeface="Calibri"/>
                        <a:cs typeface="Times New Roman"/>
                      </a:endParaRPr>
                    </a:p>
                  </a:txBody>
                  <a:tcPr marL="43632" marR="43632" marT="0" marB="0" anchor="ctr"/>
                </a:tc>
              </a:tr>
              <a:tr h="347907">
                <a:tc>
                  <a:txBody>
                    <a:bodyPr/>
                    <a:lstStyle/>
                    <a:p>
                      <a:pPr marL="0" marR="0" algn="l">
                        <a:lnSpc>
                          <a:spcPct val="115000"/>
                        </a:lnSpc>
                        <a:spcBef>
                          <a:spcPts val="0"/>
                        </a:spcBef>
                        <a:spcAft>
                          <a:spcPts val="0"/>
                        </a:spcAft>
                      </a:pPr>
                      <a:r>
                        <a:rPr lang="en-US" sz="1200" dirty="0">
                          <a:effectLst/>
                        </a:rPr>
                        <a:t>Summer Parkways</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a:effectLst/>
                        </a:rPr>
                        <a:t>9/12/15</a:t>
                      </a:r>
                      <a:endParaRPr lang="en-US" sz="1100">
                        <a:effectLst/>
                        <a:latin typeface="Calibri"/>
                        <a:ea typeface="Calibri"/>
                        <a:cs typeface="Times New Roman"/>
                      </a:endParaRPr>
                    </a:p>
                  </a:txBody>
                  <a:tcPr marL="43632" marR="43632" marT="0" marB="0" anchor="ctr"/>
                </a:tc>
              </a:tr>
              <a:tr h="229706">
                <a:tc>
                  <a:txBody>
                    <a:bodyPr/>
                    <a:lstStyle/>
                    <a:p>
                      <a:pPr marL="0" marR="0" algn="l">
                        <a:lnSpc>
                          <a:spcPct val="115000"/>
                        </a:lnSpc>
                        <a:spcBef>
                          <a:spcPts val="0"/>
                        </a:spcBef>
                        <a:spcAft>
                          <a:spcPts val="0"/>
                        </a:spcAft>
                      </a:pPr>
                      <a:r>
                        <a:rPr lang="en-US" sz="1200" dirty="0">
                          <a:effectLst/>
                        </a:rPr>
                        <a:t>Feet First Walks</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dirty="0">
                          <a:effectLst/>
                        </a:rPr>
                        <a:t>9/12/15</a:t>
                      </a:r>
                      <a:endParaRPr lang="en-US" sz="1100" dirty="0">
                        <a:effectLst/>
                        <a:latin typeface="Calibri"/>
                        <a:ea typeface="Calibri"/>
                        <a:cs typeface="Times New Roman"/>
                      </a:endParaRPr>
                    </a:p>
                  </a:txBody>
                  <a:tcPr marL="43632" marR="43632" marT="0" marB="0" anchor="ctr"/>
                </a:tc>
              </a:tr>
              <a:tr h="347907">
                <a:tc>
                  <a:txBody>
                    <a:bodyPr/>
                    <a:lstStyle/>
                    <a:p>
                      <a:pPr marL="0" marR="0" algn="l">
                        <a:lnSpc>
                          <a:spcPct val="115000"/>
                        </a:lnSpc>
                        <a:spcBef>
                          <a:spcPts val="0"/>
                        </a:spcBef>
                        <a:spcAft>
                          <a:spcPts val="0"/>
                        </a:spcAft>
                      </a:pPr>
                      <a:r>
                        <a:rPr lang="en-US" sz="1200" dirty="0">
                          <a:effectLst/>
                        </a:rPr>
                        <a:t>Seattle Design Festival: Feet </a:t>
                      </a:r>
                      <a:r>
                        <a:rPr lang="en-US" sz="1200" dirty="0" smtClean="0">
                          <a:effectLst/>
                        </a:rPr>
                        <a:t>First </a:t>
                      </a:r>
                      <a:r>
                        <a:rPr lang="en-US" sz="1200" dirty="0">
                          <a:effectLst/>
                        </a:rPr>
                        <a:t>booth</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dirty="0">
                          <a:effectLst/>
                        </a:rPr>
                        <a:t>9/12 -13/15</a:t>
                      </a:r>
                      <a:endParaRPr lang="en-US" sz="1100" dirty="0">
                        <a:effectLst/>
                        <a:latin typeface="Calibri"/>
                        <a:ea typeface="Calibri"/>
                        <a:cs typeface="Times New Roman"/>
                      </a:endParaRPr>
                    </a:p>
                  </a:txBody>
                  <a:tcPr marL="43632" marR="43632" marT="0" marB="0" anchor="ctr"/>
                </a:tc>
              </a:tr>
              <a:tr h="213434">
                <a:tc>
                  <a:txBody>
                    <a:bodyPr/>
                    <a:lstStyle/>
                    <a:p>
                      <a:pPr marL="0" marR="0" algn="l">
                        <a:lnSpc>
                          <a:spcPct val="115000"/>
                        </a:lnSpc>
                        <a:spcBef>
                          <a:spcPts val="0"/>
                        </a:spcBef>
                        <a:spcAft>
                          <a:spcPts val="0"/>
                        </a:spcAft>
                      </a:pPr>
                      <a:r>
                        <a:rPr lang="en-US" sz="1200" dirty="0">
                          <a:effectLst/>
                        </a:rPr>
                        <a:t>Freight Advisory Board</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dirty="0">
                          <a:effectLst/>
                        </a:rPr>
                        <a:t>9/15/15</a:t>
                      </a:r>
                      <a:endParaRPr lang="en-US" sz="1100" dirty="0">
                        <a:effectLst/>
                        <a:latin typeface="Calibri"/>
                        <a:ea typeface="Calibri"/>
                        <a:cs typeface="Times New Roman"/>
                      </a:endParaRPr>
                    </a:p>
                  </a:txBody>
                  <a:tcPr marL="43632" marR="43632" marT="0" marB="0" anchor="ctr"/>
                </a:tc>
              </a:tr>
              <a:tr h="200932">
                <a:tc>
                  <a:txBody>
                    <a:bodyPr/>
                    <a:lstStyle/>
                    <a:p>
                      <a:pPr marL="0" marR="0" algn="l">
                        <a:lnSpc>
                          <a:spcPct val="115000"/>
                        </a:lnSpc>
                        <a:spcBef>
                          <a:spcPts val="0"/>
                        </a:spcBef>
                        <a:spcAft>
                          <a:spcPts val="0"/>
                        </a:spcAft>
                      </a:pPr>
                      <a:r>
                        <a:rPr lang="en-US" sz="1200" dirty="0" smtClean="0">
                          <a:effectLst/>
                        </a:rPr>
                        <a:t>Seattle Design </a:t>
                      </a:r>
                      <a:r>
                        <a:rPr lang="en-US" sz="1200" dirty="0">
                          <a:effectLst/>
                        </a:rPr>
                        <a:t>Commission</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dirty="0">
                          <a:effectLst/>
                        </a:rPr>
                        <a:t>9/17/15</a:t>
                      </a:r>
                      <a:endParaRPr lang="en-US" sz="1100" dirty="0">
                        <a:effectLst/>
                        <a:latin typeface="Calibri"/>
                        <a:ea typeface="Calibri"/>
                        <a:cs typeface="Times New Roman"/>
                      </a:endParaRPr>
                    </a:p>
                  </a:txBody>
                  <a:tcPr marL="43632" marR="43632" marT="0" marB="0" anchor="ctr"/>
                </a:tc>
              </a:tr>
              <a:tr h="374061">
                <a:tc>
                  <a:txBody>
                    <a:bodyPr/>
                    <a:lstStyle/>
                    <a:p>
                      <a:pPr marL="0" marR="0" algn="l">
                        <a:lnSpc>
                          <a:spcPct val="115000"/>
                        </a:lnSpc>
                        <a:spcBef>
                          <a:spcPts val="0"/>
                        </a:spcBef>
                        <a:spcAft>
                          <a:spcPts val="0"/>
                        </a:spcAft>
                      </a:pPr>
                      <a:r>
                        <a:rPr lang="en-US" sz="1200" dirty="0">
                          <a:effectLst/>
                        </a:rPr>
                        <a:t>Commission for People with Disabilities</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a:effectLst/>
                        </a:rPr>
                        <a:t>9/17/15</a:t>
                      </a:r>
                      <a:endParaRPr lang="en-US" sz="1100">
                        <a:effectLst/>
                        <a:latin typeface="Calibri"/>
                        <a:ea typeface="Calibri"/>
                        <a:cs typeface="Times New Roman"/>
                      </a:endParaRPr>
                    </a:p>
                  </a:txBody>
                  <a:tcPr marL="43632" marR="43632" marT="0" marB="0" anchor="ctr"/>
                </a:tc>
              </a:tr>
              <a:tr h="347907">
                <a:tc>
                  <a:txBody>
                    <a:bodyPr/>
                    <a:lstStyle/>
                    <a:p>
                      <a:pPr marL="0" marR="0" algn="l">
                        <a:lnSpc>
                          <a:spcPct val="115000"/>
                        </a:lnSpc>
                        <a:spcBef>
                          <a:spcPts val="0"/>
                        </a:spcBef>
                        <a:spcAft>
                          <a:spcPts val="0"/>
                        </a:spcAft>
                      </a:pPr>
                      <a:r>
                        <a:rPr lang="en-US" sz="1200" dirty="0">
                          <a:effectLst/>
                        </a:rPr>
                        <a:t>Park(</a:t>
                      </a:r>
                      <a:r>
                        <a:rPr lang="en-US" sz="1200" dirty="0" err="1">
                          <a:effectLst/>
                        </a:rPr>
                        <a:t>ing</a:t>
                      </a:r>
                      <a:r>
                        <a:rPr lang="en-US" sz="1200" dirty="0">
                          <a:effectLst/>
                        </a:rPr>
                        <a:t>) Day</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a:effectLst/>
                        </a:rPr>
                        <a:t>9/18/15</a:t>
                      </a:r>
                      <a:endParaRPr lang="en-US" sz="1100">
                        <a:effectLst/>
                        <a:latin typeface="Calibri"/>
                        <a:ea typeface="Calibri"/>
                        <a:cs typeface="Times New Roman"/>
                      </a:endParaRPr>
                    </a:p>
                  </a:txBody>
                  <a:tcPr marL="43632" marR="43632" marT="0" marB="0" anchor="ctr"/>
                </a:tc>
              </a:tr>
              <a:tr h="347907">
                <a:tc>
                  <a:txBody>
                    <a:bodyPr/>
                    <a:lstStyle/>
                    <a:p>
                      <a:pPr marL="0" marR="0" algn="l">
                        <a:lnSpc>
                          <a:spcPct val="115000"/>
                        </a:lnSpc>
                        <a:spcBef>
                          <a:spcPts val="0"/>
                        </a:spcBef>
                        <a:spcAft>
                          <a:spcPts val="0"/>
                        </a:spcAft>
                      </a:pPr>
                      <a:r>
                        <a:rPr lang="en-US" sz="1200" dirty="0">
                          <a:effectLst/>
                        </a:rPr>
                        <a:t>Summer Parkways</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a:effectLst/>
                        </a:rPr>
                        <a:t>9/19/15</a:t>
                      </a:r>
                      <a:endParaRPr lang="en-US" sz="1100">
                        <a:effectLst/>
                        <a:latin typeface="Calibri"/>
                        <a:ea typeface="Calibri"/>
                        <a:cs typeface="Times New Roman"/>
                      </a:endParaRPr>
                    </a:p>
                  </a:txBody>
                  <a:tcPr marL="43632" marR="43632" marT="0" marB="0" anchor="ctr"/>
                </a:tc>
              </a:tr>
              <a:tr h="347907">
                <a:tc>
                  <a:txBody>
                    <a:bodyPr/>
                    <a:lstStyle/>
                    <a:p>
                      <a:pPr marL="0" marR="0" algn="l">
                        <a:lnSpc>
                          <a:spcPct val="115000"/>
                        </a:lnSpc>
                        <a:spcBef>
                          <a:spcPts val="0"/>
                        </a:spcBef>
                        <a:spcAft>
                          <a:spcPts val="0"/>
                        </a:spcAft>
                      </a:pPr>
                      <a:r>
                        <a:rPr lang="en-US" sz="1200" dirty="0">
                          <a:effectLst/>
                        </a:rPr>
                        <a:t>Madison Bus Rapid Transit Open House</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a:effectLst/>
                        </a:rPr>
                        <a:t>9/28/15</a:t>
                      </a:r>
                      <a:endParaRPr lang="en-US" sz="1100">
                        <a:effectLst/>
                        <a:latin typeface="Calibri"/>
                        <a:ea typeface="Calibri"/>
                        <a:cs typeface="Times New Roman"/>
                      </a:endParaRPr>
                    </a:p>
                  </a:txBody>
                  <a:tcPr marL="43632" marR="43632" marT="0" marB="0" anchor="ctr"/>
                </a:tc>
              </a:tr>
              <a:tr h="347907">
                <a:tc>
                  <a:txBody>
                    <a:bodyPr/>
                    <a:lstStyle/>
                    <a:p>
                      <a:pPr marL="0" marR="0" algn="l">
                        <a:lnSpc>
                          <a:spcPct val="115000"/>
                        </a:lnSpc>
                        <a:spcBef>
                          <a:spcPts val="0"/>
                        </a:spcBef>
                        <a:spcAft>
                          <a:spcPts val="0"/>
                        </a:spcAft>
                      </a:pPr>
                      <a:r>
                        <a:rPr lang="en-US" sz="1200" dirty="0">
                          <a:effectLst/>
                        </a:rPr>
                        <a:t>Freight Master Plan Open House</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a:effectLst/>
                        </a:rPr>
                        <a:t>9/28/15</a:t>
                      </a:r>
                      <a:endParaRPr lang="en-US" sz="1100">
                        <a:effectLst/>
                        <a:latin typeface="Calibri"/>
                        <a:ea typeface="Calibri"/>
                        <a:cs typeface="Times New Roman"/>
                      </a:endParaRPr>
                    </a:p>
                  </a:txBody>
                  <a:tcPr marL="43632" marR="43632" marT="0" marB="0" anchor="ctr"/>
                </a:tc>
              </a:tr>
              <a:tr h="347907">
                <a:tc>
                  <a:txBody>
                    <a:bodyPr/>
                    <a:lstStyle/>
                    <a:p>
                      <a:pPr marL="0" marR="0" algn="l">
                        <a:lnSpc>
                          <a:spcPct val="115000"/>
                        </a:lnSpc>
                        <a:spcBef>
                          <a:spcPts val="0"/>
                        </a:spcBef>
                        <a:spcAft>
                          <a:spcPts val="0"/>
                        </a:spcAft>
                      </a:pPr>
                      <a:r>
                        <a:rPr lang="en-US" sz="1200" dirty="0">
                          <a:effectLst/>
                        </a:rPr>
                        <a:t>Feet First </a:t>
                      </a:r>
                      <a:r>
                        <a:rPr lang="en-US" sz="1200" dirty="0" err="1">
                          <a:effectLst/>
                        </a:rPr>
                        <a:t>Walktober</a:t>
                      </a:r>
                      <a:r>
                        <a:rPr lang="en-US" sz="1200" dirty="0">
                          <a:effectLst/>
                        </a:rPr>
                        <a:t> Events</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a:effectLst/>
                        </a:rPr>
                        <a:t>October</a:t>
                      </a:r>
                      <a:endParaRPr lang="en-US" sz="1100">
                        <a:effectLst/>
                        <a:latin typeface="Calibri"/>
                        <a:ea typeface="Calibri"/>
                        <a:cs typeface="Times New Roman"/>
                      </a:endParaRPr>
                    </a:p>
                  </a:txBody>
                  <a:tcPr marL="43632" marR="43632" marT="0" marB="0" anchor="ctr"/>
                </a:tc>
              </a:tr>
              <a:tr h="347907">
                <a:tc>
                  <a:txBody>
                    <a:bodyPr/>
                    <a:lstStyle/>
                    <a:p>
                      <a:pPr marL="0" marR="0" algn="l">
                        <a:lnSpc>
                          <a:spcPct val="115000"/>
                        </a:lnSpc>
                        <a:spcBef>
                          <a:spcPts val="0"/>
                        </a:spcBef>
                        <a:spcAft>
                          <a:spcPts val="0"/>
                        </a:spcAft>
                      </a:pPr>
                      <a:r>
                        <a:rPr lang="en-US" sz="1200" dirty="0">
                          <a:effectLst/>
                        </a:rPr>
                        <a:t>Immigrant &amp; Refugee Commission</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a:effectLst/>
                        </a:rPr>
                        <a:t>10/6/15</a:t>
                      </a:r>
                      <a:endParaRPr lang="en-US" sz="1100">
                        <a:effectLst/>
                        <a:latin typeface="Calibri"/>
                        <a:ea typeface="Calibri"/>
                        <a:cs typeface="Times New Roman"/>
                      </a:endParaRPr>
                    </a:p>
                  </a:txBody>
                  <a:tcPr marL="43632" marR="43632" marT="0" marB="0" anchor="ctr"/>
                </a:tc>
              </a:tr>
              <a:tr h="347907">
                <a:tc>
                  <a:txBody>
                    <a:bodyPr/>
                    <a:lstStyle/>
                    <a:p>
                      <a:pPr marL="0" marR="0" algn="l">
                        <a:lnSpc>
                          <a:spcPct val="115000"/>
                        </a:lnSpc>
                        <a:spcBef>
                          <a:spcPts val="0"/>
                        </a:spcBef>
                        <a:spcAft>
                          <a:spcPts val="0"/>
                        </a:spcAft>
                      </a:pPr>
                      <a:r>
                        <a:rPr lang="en-US" sz="1200" dirty="0">
                          <a:effectLst/>
                        </a:rPr>
                        <a:t>Freight Master Plan Open House</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a:effectLst/>
                        </a:rPr>
                        <a:t>10/6/15</a:t>
                      </a:r>
                      <a:endParaRPr lang="en-US" sz="1100">
                        <a:effectLst/>
                        <a:latin typeface="Calibri"/>
                        <a:ea typeface="Calibri"/>
                        <a:cs typeface="Times New Roman"/>
                      </a:endParaRPr>
                    </a:p>
                  </a:txBody>
                  <a:tcPr marL="43632" marR="43632" marT="0" marB="0" anchor="ctr"/>
                </a:tc>
              </a:tr>
              <a:tr h="347907">
                <a:tc>
                  <a:txBody>
                    <a:bodyPr/>
                    <a:lstStyle/>
                    <a:p>
                      <a:pPr marL="0" marR="0" algn="l">
                        <a:lnSpc>
                          <a:spcPct val="115000"/>
                        </a:lnSpc>
                        <a:spcBef>
                          <a:spcPts val="0"/>
                        </a:spcBef>
                        <a:spcAft>
                          <a:spcPts val="0"/>
                        </a:spcAft>
                      </a:pPr>
                      <a:r>
                        <a:rPr lang="en-US" sz="1200" dirty="0">
                          <a:effectLst/>
                        </a:rPr>
                        <a:t>Urban Forestry Commission</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dirty="0">
                          <a:effectLst/>
                        </a:rPr>
                        <a:t>10/7/15</a:t>
                      </a:r>
                      <a:endParaRPr lang="en-US" sz="1100" dirty="0">
                        <a:effectLst/>
                        <a:latin typeface="Calibri"/>
                        <a:ea typeface="Calibri"/>
                        <a:cs typeface="Times New Roman"/>
                      </a:endParaRPr>
                    </a:p>
                  </a:txBody>
                  <a:tcPr marL="43632" marR="43632" marT="0" marB="0" anchor="ctr"/>
                </a:tc>
              </a:tr>
              <a:tr h="213434">
                <a:tc>
                  <a:txBody>
                    <a:bodyPr/>
                    <a:lstStyle/>
                    <a:p>
                      <a:pPr marL="0" marR="0" algn="l">
                        <a:lnSpc>
                          <a:spcPct val="115000"/>
                        </a:lnSpc>
                        <a:spcBef>
                          <a:spcPts val="0"/>
                        </a:spcBef>
                        <a:spcAft>
                          <a:spcPts val="0"/>
                        </a:spcAft>
                      </a:pPr>
                      <a:r>
                        <a:rPr lang="en-US" sz="1200" dirty="0">
                          <a:effectLst/>
                        </a:rPr>
                        <a:t>Bicycle Advisory Board</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dirty="0">
                          <a:effectLst/>
                        </a:rPr>
                        <a:t>10/7/15</a:t>
                      </a:r>
                      <a:endParaRPr lang="en-US" sz="1100" dirty="0">
                        <a:effectLst/>
                        <a:latin typeface="Calibri"/>
                        <a:ea typeface="Calibri"/>
                        <a:cs typeface="Times New Roman"/>
                      </a:endParaRPr>
                    </a:p>
                  </a:txBody>
                  <a:tcPr marL="43632" marR="43632" marT="0" marB="0" anchor="ctr"/>
                </a:tc>
              </a:tr>
              <a:tr h="391295">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effectLst/>
                        </a:rPr>
                        <a:t>Seattle Planning Commission</a:t>
                      </a:r>
                      <a:endParaRPr lang="en-US" sz="1200" dirty="0">
                        <a:effectLst/>
                        <a:latin typeface="Calibri"/>
                        <a:ea typeface="Calibri"/>
                        <a:cs typeface="Times New Roman"/>
                      </a:endParaRPr>
                    </a:p>
                  </a:txBody>
                  <a:tcPr marL="43632" marR="43632" marT="0" marB="0" anchor="ct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n-US" sz="1100" dirty="0" smtClean="0">
                          <a:effectLst/>
                        </a:rPr>
                        <a:t>10/8/15</a:t>
                      </a:r>
                      <a:endParaRPr lang="en-US" sz="1100" dirty="0" smtClean="0">
                        <a:effectLst/>
                        <a:latin typeface="+mn-lt"/>
                        <a:ea typeface="Calibri"/>
                        <a:cs typeface="Times New Roman"/>
                      </a:endParaRPr>
                    </a:p>
                    <a:p>
                      <a:pPr marL="0" marR="0" algn="r">
                        <a:lnSpc>
                          <a:spcPct val="115000"/>
                        </a:lnSpc>
                        <a:spcBef>
                          <a:spcPts val="0"/>
                        </a:spcBef>
                        <a:spcAft>
                          <a:spcPts val="0"/>
                        </a:spcAft>
                      </a:pPr>
                      <a:endParaRPr lang="en-US" sz="1100" dirty="0">
                        <a:effectLst/>
                        <a:latin typeface="Calibri"/>
                        <a:ea typeface="Calibri"/>
                        <a:cs typeface="Times New Roman"/>
                      </a:endParaRPr>
                    </a:p>
                  </a:txBody>
                  <a:tcPr marL="43632" marR="43632" marT="0" marB="0" anchor="ctr"/>
                </a:tc>
              </a:tr>
              <a:tr h="248588">
                <a:tc>
                  <a:txBody>
                    <a:bodyPr/>
                    <a:lstStyle/>
                    <a:p>
                      <a:pPr marL="0" marR="0" algn="l">
                        <a:lnSpc>
                          <a:spcPct val="115000"/>
                        </a:lnSpc>
                        <a:spcBef>
                          <a:spcPts val="0"/>
                        </a:spcBef>
                        <a:spcAft>
                          <a:spcPts val="0"/>
                        </a:spcAft>
                      </a:pPr>
                      <a:r>
                        <a:rPr lang="en-US" sz="1200" dirty="0">
                          <a:effectLst/>
                        </a:rPr>
                        <a:t>Pedestrian Advisory Board</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dirty="0">
                          <a:effectLst/>
                        </a:rPr>
                        <a:t>10/14/15</a:t>
                      </a:r>
                      <a:endParaRPr lang="en-US" sz="1100" dirty="0">
                        <a:effectLst/>
                        <a:latin typeface="Calibri"/>
                        <a:ea typeface="Calibri"/>
                        <a:cs typeface="Times New Roman"/>
                      </a:endParaRPr>
                    </a:p>
                  </a:txBody>
                  <a:tcPr marL="43632" marR="43632" marT="0" marB="0" anchor="ctr"/>
                </a:tc>
              </a:tr>
              <a:tr h="30480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200" dirty="0" smtClean="0">
                          <a:effectLst/>
                          <a:latin typeface="+mn-lt"/>
                          <a:ea typeface="Calibri"/>
                          <a:cs typeface="Times New Roman"/>
                        </a:rPr>
                        <a:t>Open House #1 (Northgate)</a:t>
                      </a:r>
                      <a:endParaRPr lang="en-US" sz="1200" dirty="0">
                        <a:effectLst/>
                        <a:latin typeface="Calibri"/>
                        <a:ea typeface="Calibri"/>
                        <a:cs typeface="Times New Roman"/>
                      </a:endParaRPr>
                    </a:p>
                  </a:txBody>
                  <a:tcPr marL="43632" marR="43632" marT="0" marB="0" anchor="ct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en-US" sz="1100" dirty="0" smtClean="0">
                          <a:effectLst/>
                          <a:latin typeface="+mn-lt"/>
                          <a:ea typeface="Calibri"/>
                          <a:cs typeface="Times New Roman"/>
                        </a:rPr>
                        <a:t>10/19/15</a:t>
                      </a:r>
                      <a:endParaRPr lang="en-US" sz="1100" dirty="0">
                        <a:effectLst/>
                        <a:latin typeface="Calibri"/>
                        <a:ea typeface="Calibri"/>
                        <a:cs typeface="Times New Roman"/>
                      </a:endParaRPr>
                    </a:p>
                  </a:txBody>
                  <a:tcPr marL="43632" marR="43632" marT="0" marB="0" anchor="ctr"/>
                </a:tc>
              </a:tr>
              <a:tr h="228600">
                <a:tc>
                  <a:txBody>
                    <a:bodyPr/>
                    <a:lstStyle/>
                    <a:p>
                      <a:pPr marL="0" marR="0" algn="l">
                        <a:lnSpc>
                          <a:spcPct val="115000"/>
                        </a:lnSpc>
                        <a:spcBef>
                          <a:spcPts val="0"/>
                        </a:spcBef>
                        <a:spcAft>
                          <a:spcPts val="0"/>
                        </a:spcAft>
                      </a:pPr>
                      <a:r>
                        <a:rPr lang="en-US" sz="1200" dirty="0" smtClean="0">
                          <a:effectLst/>
                          <a:latin typeface="Calibri"/>
                          <a:ea typeface="Calibri"/>
                          <a:cs typeface="Times New Roman"/>
                        </a:rPr>
                        <a:t>Open House #2 (Hillman City)</a:t>
                      </a:r>
                      <a:endParaRPr lang="en-US" sz="1200" dirty="0">
                        <a:effectLst/>
                        <a:latin typeface="Calibri"/>
                        <a:ea typeface="Calibri"/>
                        <a:cs typeface="Times New Roman"/>
                      </a:endParaRPr>
                    </a:p>
                  </a:txBody>
                  <a:tcPr marL="43632" marR="43632" marT="0" marB="0" anchor="ctr"/>
                </a:tc>
                <a:tc>
                  <a:txBody>
                    <a:bodyPr/>
                    <a:lstStyle/>
                    <a:p>
                      <a:pPr marL="0" marR="0" algn="r">
                        <a:lnSpc>
                          <a:spcPct val="115000"/>
                        </a:lnSpc>
                        <a:spcBef>
                          <a:spcPts val="0"/>
                        </a:spcBef>
                        <a:spcAft>
                          <a:spcPts val="0"/>
                        </a:spcAft>
                      </a:pPr>
                      <a:r>
                        <a:rPr lang="en-US" sz="1100" dirty="0" smtClean="0">
                          <a:effectLst/>
                          <a:latin typeface="Calibri"/>
                          <a:ea typeface="Calibri"/>
                          <a:cs typeface="Times New Roman"/>
                        </a:rPr>
                        <a:t>10/21/15</a:t>
                      </a:r>
                      <a:endParaRPr lang="en-US" sz="1100" dirty="0">
                        <a:effectLst/>
                        <a:latin typeface="Calibri"/>
                        <a:ea typeface="Calibri"/>
                        <a:cs typeface="Times New Roman"/>
                      </a:endParaRPr>
                    </a:p>
                  </a:txBody>
                  <a:tcPr marL="43632" marR="43632" marT="0" marB="0" anchor="ctr"/>
                </a:tc>
              </a:tr>
            </a:tbl>
          </a:graphicData>
        </a:graphic>
      </p:graphicFrame>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34" t="6072" r="32355" b="25919"/>
          <a:stretch/>
        </p:blipFill>
        <p:spPr bwMode="auto">
          <a:xfrm>
            <a:off x="3276600" y="914400"/>
            <a:ext cx="567270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2997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274638"/>
            <a:ext cx="8229600" cy="8683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smtClean="0">
                <a:solidFill>
                  <a:srgbClr val="1690D0"/>
                </a:solidFill>
                <a:latin typeface="Segoe UI" panose="020B0502040204020203" pitchFamily="34" charset="0"/>
                <a:ea typeface="Segoe UI" panose="020B0502040204020203" pitchFamily="34" charset="0"/>
                <a:cs typeface="Segoe UI" panose="020B0502040204020203" pitchFamily="34" charset="0"/>
              </a:rPr>
              <a:t>Next steps</a:t>
            </a:r>
            <a:endParaRPr lang="en-US" dirty="0">
              <a:solidFill>
                <a:srgbClr val="1690D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000261280"/>
              </p:ext>
            </p:extLst>
          </p:nvPr>
        </p:nvGraphicFramePr>
        <p:xfrm>
          <a:off x="228600" y="2286000"/>
          <a:ext cx="8686803" cy="2057398"/>
        </p:xfrm>
        <a:graphic>
          <a:graphicData uri="http://schemas.openxmlformats.org/drawingml/2006/table">
            <a:tbl>
              <a:tblPr/>
              <a:tblGrid>
                <a:gridCol w="2309867"/>
                <a:gridCol w="797117"/>
                <a:gridCol w="797117"/>
                <a:gridCol w="797117"/>
                <a:gridCol w="797117"/>
                <a:gridCol w="797117"/>
                <a:gridCol w="797117"/>
                <a:gridCol w="797117"/>
                <a:gridCol w="797117"/>
              </a:tblGrid>
              <a:tr h="293914">
                <a:tc>
                  <a:txBody>
                    <a:bodyPr/>
                    <a:lstStyle/>
                    <a:p>
                      <a:pPr algn="l" fontAlgn="t"/>
                      <a:r>
                        <a:rPr lang="en-US" sz="1000" b="0" i="0" u="none" strike="noStrike" dirty="0">
                          <a:solidFill>
                            <a:srgbClr val="000000"/>
                          </a:solidFill>
                          <a:effectLst/>
                          <a:latin typeface="Arial"/>
                        </a:rPr>
                        <a:t> </a:t>
                      </a:r>
                    </a:p>
                  </a:txBody>
                  <a:tcPr marL="9525" marR="9525" marT="9525" marB="0">
                    <a:lnL>
                      <a:noFill/>
                    </a:lnL>
                    <a:lnR w="6350" cap="flat" cmpd="sng" algn="ctr">
                      <a:solidFill>
                        <a:srgbClr val="FFFFFF"/>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00"/>
                          </a:solidFill>
                          <a:effectLst/>
                          <a:latin typeface="Arial"/>
                        </a:rPr>
                        <a:t>August</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00"/>
                          </a:solidFill>
                          <a:effectLst/>
                          <a:latin typeface="Arial"/>
                        </a:rPr>
                        <a:t>September</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00"/>
                          </a:solidFill>
                          <a:effectLst/>
                          <a:latin typeface="Arial"/>
                        </a:rPr>
                        <a:t>October</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00"/>
                          </a:solidFill>
                          <a:effectLst/>
                          <a:latin typeface="Arial"/>
                        </a:rPr>
                        <a:t>November</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00"/>
                          </a:solidFill>
                          <a:effectLst/>
                          <a:latin typeface="Arial"/>
                        </a:rPr>
                        <a:t>December</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00"/>
                          </a:solidFill>
                          <a:effectLst/>
                          <a:latin typeface="Arial"/>
                        </a:rPr>
                        <a:t>January</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00"/>
                          </a:solidFill>
                          <a:effectLst/>
                          <a:latin typeface="Arial"/>
                        </a:rPr>
                        <a:t>February</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c>
                  <a:txBody>
                    <a:bodyPr/>
                    <a:lstStyle/>
                    <a:p>
                      <a:pPr algn="ctr" rtl="0" fontAlgn="ctr"/>
                      <a:r>
                        <a:rPr lang="en-US" sz="1200" b="0" i="0" u="none" strike="noStrike" dirty="0">
                          <a:solidFill>
                            <a:srgbClr val="000000"/>
                          </a:solidFill>
                          <a:effectLst/>
                          <a:latin typeface="Arial"/>
                        </a:rPr>
                        <a:t>March</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tcPr>
                </a:tc>
              </a:tr>
              <a:tr h="293914">
                <a:tc>
                  <a:txBody>
                    <a:bodyPr/>
                    <a:lstStyle/>
                    <a:p>
                      <a:pPr algn="l" rtl="0" fontAlgn="ctr"/>
                      <a:r>
                        <a:rPr lang="en-US" sz="1200" b="0" i="0" u="none" strike="noStrike" dirty="0">
                          <a:solidFill>
                            <a:srgbClr val="000000"/>
                          </a:solidFill>
                          <a:effectLst/>
                          <a:latin typeface="Arial"/>
                        </a:rPr>
                        <a:t>Public outreach</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dirty="0">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2D050"/>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2D050"/>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2D050"/>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2D050"/>
                    </a:solidFill>
                  </a:tcPr>
                </a:tc>
              </a:tr>
              <a:tr h="293914">
                <a:tc>
                  <a:txBody>
                    <a:bodyPr/>
                    <a:lstStyle/>
                    <a:p>
                      <a:pPr algn="l" rtl="0" fontAlgn="ctr"/>
                      <a:r>
                        <a:rPr lang="en-US" sz="1200" b="0" i="0" u="none" strike="noStrike" dirty="0">
                          <a:solidFill>
                            <a:srgbClr val="000000"/>
                          </a:solidFill>
                          <a:effectLst/>
                          <a:latin typeface="Arial"/>
                        </a:rPr>
                        <a:t>Update prioritization</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690D0"/>
                    </a:solidFill>
                  </a:tcPr>
                </a:tc>
                <a:tc>
                  <a:txBody>
                    <a:bodyPr/>
                    <a:lstStyle/>
                    <a:p>
                      <a:pPr algn="l" fontAlgn="t"/>
                      <a:r>
                        <a:rPr lang="en-US" sz="1000" b="0" i="0" u="none" strike="noStrike" dirty="0">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690D0"/>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690D0"/>
                    </a:solidFill>
                  </a:tcPr>
                </a:tc>
                <a:tc>
                  <a:txBody>
                    <a:bodyPr/>
                    <a:lstStyle/>
                    <a:p>
                      <a:pPr algn="l" fontAlgn="t"/>
                      <a:r>
                        <a:rPr lang="en-US" sz="1000" b="0" i="0" u="none" strike="noStrike" dirty="0">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690D0"/>
                    </a:solidFill>
                  </a:tcPr>
                </a:tc>
                <a:tc>
                  <a:txBody>
                    <a:bodyPr/>
                    <a:lstStyle/>
                    <a:p>
                      <a:pPr algn="l" fontAlgn="t"/>
                      <a:r>
                        <a:rPr lang="en-US" sz="1000" b="0" i="0" u="none" strike="noStrike" dirty="0">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r>
              <a:tr h="293914">
                <a:tc>
                  <a:txBody>
                    <a:bodyPr/>
                    <a:lstStyle/>
                    <a:p>
                      <a:pPr algn="l" rtl="0" fontAlgn="ctr"/>
                      <a:r>
                        <a:rPr lang="en-US" sz="1200" b="0" i="0" u="none" strike="noStrike" dirty="0">
                          <a:solidFill>
                            <a:srgbClr val="000000"/>
                          </a:solidFill>
                          <a:effectLst/>
                          <a:latin typeface="Arial"/>
                        </a:rPr>
                        <a:t>Update toolbox</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2D050"/>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2D050"/>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r>
              <a:tr h="293914">
                <a:tc>
                  <a:txBody>
                    <a:bodyPr/>
                    <a:lstStyle/>
                    <a:p>
                      <a:pPr algn="l" rtl="0" fontAlgn="ctr"/>
                      <a:r>
                        <a:rPr lang="en-US" sz="1200" b="0" i="0" u="none" strike="noStrike" dirty="0">
                          <a:solidFill>
                            <a:srgbClr val="000000"/>
                          </a:solidFill>
                          <a:effectLst/>
                          <a:latin typeface="Arial"/>
                        </a:rPr>
                        <a:t>Establish performance targets</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dirty="0">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690D0"/>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r>
              <a:tr h="293914">
                <a:tc>
                  <a:txBody>
                    <a:bodyPr/>
                    <a:lstStyle/>
                    <a:p>
                      <a:pPr algn="l" rtl="0" fontAlgn="ctr"/>
                      <a:r>
                        <a:rPr lang="en-US" sz="1200" b="0" i="0" u="none" strike="noStrike" dirty="0">
                          <a:solidFill>
                            <a:srgbClr val="000000"/>
                          </a:solidFill>
                          <a:effectLst/>
                          <a:latin typeface="Arial"/>
                        </a:rPr>
                        <a:t>Develop public draft plan</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2D050"/>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92D050"/>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EBF1DE"/>
                    </a:solidFill>
                  </a:tcPr>
                </a:tc>
              </a:tr>
              <a:tr h="293914">
                <a:tc>
                  <a:txBody>
                    <a:bodyPr/>
                    <a:lstStyle/>
                    <a:p>
                      <a:pPr algn="l" rtl="0" fontAlgn="ctr"/>
                      <a:r>
                        <a:rPr lang="en-US" sz="1200" b="0" i="0" u="none" strike="noStrike" dirty="0">
                          <a:solidFill>
                            <a:srgbClr val="000000"/>
                          </a:solidFill>
                          <a:effectLst/>
                          <a:latin typeface="Arial"/>
                        </a:rPr>
                        <a:t>Develop implementation plan</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DAEEF3"/>
                    </a:solidFill>
                  </a:tcPr>
                </a:tc>
                <a:tc>
                  <a:txBody>
                    <a:bodyPr/>
                    <a:lstStyle/>
                    <a:p>
                      <a:pPr algn="l" fontAlgn="t"/>
                      <a:r>
                        <a:rPr lang="en-US" sz="1000" b="0" i="0" u="none" strike="noStrike">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690D0"/>
                    </a:solidFill>
                  </a:tcPr>
                </a:tc>
                <a:tc>
                  <a:txBody>
                    <a:bodyPr/>
                    <a:lstStyle/>
                    <a:p>
                      <a:pPr algn="l" fontAlgn="t"/>
                      <a:r>
                        <a:rPr lang="en-US" sz="1000" b="0" i="0" u="none" strike="noStrike" dirty="0">
                          <a:solidFill>
                            <a:srgbClr val="000000"/>
                          </a:solidFill>
                          <a:effectLst/>
                          <a:latin typeface="Arial"/>
                        </a:rPr>
                        <a:t> </a:t>
                      </a: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1690D0"/>
                    </a:solidFill>
                  </a:tcPr>
                </a:tc>
              </a:tr>
            </a:tbl>
          </a:graphicData>
        </a:graphic>
      </p:graphicFrame>
    </p:spTree>
    <p:extLst>
      <p:ext uri="{BB962C8B-B14F-4D97-AF65-F5344CB8AC3E}">
        <p14:creationId xmlns:p14="http://schemas.microsoft.com/office/powerpoint/2010/main" val="1710151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1690D0"/>
                </a:solidFill>
                <a:latin typeface="Segoe UI" panose="020B0502040204020203" pitchFamily="34" charset="0"/>
                <a:ea typeface="Segoe UI" panose="020B0502040204020203" pitchFamily="34" charset="0"/>
                <a:cs typeface="Segoe UI" panose="020B0502040204020203" pitchFamily="34" charset="0"/>
              </a:rPr>
              <a:t>Questions?</a:t>
            </a:r>
            <a:endParaRPr lang="en-US" dirty="0">
              <a:solidFill>
                <a:srgbClr val="1690D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152400" y="1828800"/>
            <a:ext cx="8839200" cy="1376855"/>
          </a:xfrm>
        </p:spPr>
        <p:txBody>
          <a:bodyPr/>
          <a:lstStyle/>
          <a:p>
            <a:pPr marL="0" indent="0" algn="ctr">
              <a:buNone/>
            </a:pPr>
            <a:r>
              <a:rPr lang="en-US" dirty="0">
                <a:latin typeface="Segoe UI Light" panose="020B0502040204020203" pitchFamily="34" charset="0"/>
                <a:ea typeface="Kozuka Gothic Pro L" pitchFamily="34" charset="-128"/>
              </a:rPr>
              <a:t>m</a:t>
            </a:r>
            <a:r>
              <a:rPr lang="en-US" dirty="0" smtClean="0">
                <a:latin typeface="Segoe UI Light" panose="020B0502040204020203" pitchFamily="34" charset="0"/>
                <a:ea typeface="Kozuka Gothic Pro L" pitchFamily="34" charset="-128"/>
              </a:rPr>
              <a:t>ichelle.marx@seattle.gov | (206) 684-0633</a:t>
            </a:r>
          </a:p>
          <a:p>
            <a:pPr marL="0" indent="0" algn="ctr">
              <a:buNone/>
            </a:pPr>
            <a:r>
              <a:rPr lang="en-US" sz="2800" dirty="0" smtClean="0">
                <a:latin typeface="Segoe UI Light" panose="020B0502040204020203" pitchFamily="34" charset="0"/>
                <a:ea typeface="Kozuka Gothic Pro L" pitchFamily="34" charset="-128"/>
              </a:rPr>
              <a:t>www.seattle.gov/transportation/bike.htm</a:t>
            </a:r>
            <a:endParaRPr lang="en-US" sz="2800" dirty="0">
              <a:latin typeface="Segoe UI Light" panose="020B0502040204020203" pitchFamily="34" charset="0"/>
              <a:ea typeface="Kozuka Gothic Pro L" pitchFamily="34" charset="-128"/>
            </a:endParaRPr>
          </a:p>
        </p:txBody>
      </p:sp>
      <p:sp>
        <p:nvSpPr>
          <p:cNvPr id="5" name="Content Placeholder 2"/>
          <p:cNvSpPr txBox="1">
            <a:spLocks/>
          </p:cNvSpPr>
          <p:nvPr/>
        </p:nvSpPr>
        <p:spPr>
          <a:xfrm>
            <a:off x="0" y="3429001"/>
            <a:ext cx="9143999" cy="685799"/>
          </a:xfrm>
          <a:prstGeom prst="rect">
            <a:avLst/>
          </a:prstGeom>
          <a:solidFill>
            <a:srgbClr val="1690D0"/>
          </a:solidFill>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schemeClr val="bg1"/>
                </a:solidFill>
                <a:latin typeface="Segoe UI Light" panose="020B0502040204020203" pitchFamily="34" charset="0"/>
                <a:ea typeface="Kozuka Gothic Pro L" pitchFamily="34" charset="-128"/>
              </a:rPr>
              <a:t>www.seattle.gov/transportation</a:t>
            </a:r>
            <a:endParaRPr lang="en-US" dirty="0">
              <a:solidFill>
                <a:schemeClr val="bg1"/>
              </a:solidFill>
              <a:latin typeface="Segoe UI Light" panose="020B0502040204020203" pitchFamily="34" charset="0"/>
              <a:ea typeface="Kozuka Gothic Pro L" pitchFamily="34" charset="-128"/>
            </a:endParaRPr>
          </a:p>
        </p:txBody>
      </p:sp>
      <p:pic>
        <p:nvPicPr>
          <p:cNvPr id="7" name="Picture 2" descr="P:\PIO\Schwartz\sdot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b="17496"/>
          <a:stretch/>
        </p:blipFill>
        <p:spPr bwMode="auto">
          <a:xfrm>
            <a:off x="6955064" y="5681038"/>
            <a:ext cx="1885477" cy="8552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centralctpost.files.wordpress.com/2013/10/twitter-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4489414"/>
            <a:ext cx="768386" cy="7683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msjc.edu/StudentServices/StudentGovernmentAssociation/District%20Committees%2020112012/facebook_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4529" y="4504708"/>
            <a:ext cx="717453" cy="7174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http://philipgoddardphotography.co.uk/wp-content/uploads/2013/12/logo-flick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0708" y="4500537"/>
            <a:ext cx="721623" cy="7216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http://www.ceministries.org/Images/content/1847/62794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66886" y="4514880"/>
            <a:ext cx="717452" cy="717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8390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farm4.staticflickr.com/3824/9572574890_4d0f139c4b_b.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6858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pPr algn="l"/>
            <a:r>
              <a:rPr lang="en-US"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Presentation Overview</a:t>
            </a:r>
            <a:endParaRPr lang="en-US" dirty="0">
              <a:solidFill>
                <a:srgbClr val="0065B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457200" y="1371600"/>
            <a:ext cx="8458200" cy="5029200"/>
          </a:xfrm>
          <a:noFill/>
        </p:spPr>
        <p:txBody>
          <a:bodyPr>
            <a:normAutofit/>
          </a:bodyPr>
          <a:lstStyle/>
          <a:p>
            <a:r>
              <a:rPr lang="en-US" dirty="0" smtClean="0">
                <a:latin typeface="Segoe UI Light" panose="020B0502040204020203" pitchFamily="34" charset="0"/>
                <a:ea typeface="Segoe UI" panose="020B0502040204020203" pitchFamily="34" charset="0"/>
                <a:cs typeface="Segoe UI" panose="020B0502040204020203" pitchFamily="34" charset="0"/>
              </a:rPr>
              <a:t>PMP update scope-of-work</a:t>
            </a:r>
          </a:p>
          <a:p>
            <a:r>
              <a:rPr lang="en-US" dirty="0" smtClean="0">
                <a:latin typeface="Segoe UI Light" panose="020B0502040204020203" pitchFamily="34" charset="0"/>
                <a:ea typeface="Segoe UI" panose="020B0502040204020203" pitchFamily="34" charset="0"/>
                <a:cs typeface="Segoe UI" panose="020B0502040204020203" pitchFamily="34" charset="0"/>
              </a:rPr>
              <a:t>Existing </a:t>
            </a:r>
            <a:r>
              <a:rPr lang="en-US" dirty="0">
                <a:latin typeface="Segoe UI Light" panose="020B0502040204020203" pitchFamily="34" charset="0"/>
                <a:ea typeface="Segoe UI" panose="020B0502040204020203" pitchFamily="34" charset="0"/>
                <a:cs typeface="Segoe UI" panose="020B0502040204020203" pitchFamily="34" charset="0"/>
              </a:rPr>
              <a:t>PMP </a:t>
            </a:r>
            <a:r>
              <a:rPr lang="en-US" dirty="0" smtClean="0">
                <a:latin typeface="Segoe UI Light" panose="020B0502040204020203" pitchFamily="34" charset="0"/>
                <a:ea typeface="Segoe UI" panose="020B0502040204020203" pitchFamily="34" charset="0"/>
                <a:cs typeface="Segoe UI" panose="020B0502040204020203" pitchFamily="34" charset="0"/>
              </a:rPr>
              <a:t>structure</a:t>
            </a:r>
          </a:p>
          <a:p>
            <a:r>
              <a:rPr lang="en-US" dirty="0" smtClean="0">
                <a:latin typeface="Segoe UI Light" panose="020B0502040204020203" pitchFamily="34" charset="0"/>
                <a:ea typeface="Segoe UI" panose="020B0502040204020203" pitchFamily="34" charset="0"/>
                <a:cs typeface="Segoe UI" panose="020B0502040204020203" pitchFamily="34" charset="0"/>
              </a:rPr>
              <a:t>Ongoing prioritization update</a:t>
            </a:r>
          </a:p>
          <a:p>
            <a:r>
              <a:rPr lang="en-US" dirty="0" smtClean="0">
                <a:latin typeface="Segoe UI Light" panose="020B0502040204020203" pitchFamily="34" charset="0"/>
                <a:ea typeface="Segoe UI" panose="020B0502040204020203" pitchFamily="34" charset="0"/>
                <a:cs typeface="Segoe UI" panose="020B0502040204020203" pitchFamily="34" charset="0"/>
              </a:rPr>
              <a:t>Public outreach strategy</a:t>
            </a:r>
          </a:p>
          <a:p>
            <a:pPr marL="0" indent="0">
              <a:buNone/>
            </a:pPr>
            <a:endParaRPr lang="en-US" dirty="0">
              <a:latin typeface="Segoe UI Light" panose="020B0502040204020203" pitchFamily="34" charset="0"/>
              <a:ea typeface="Segoe UI" panose="020B0502040204020203" pitchFamily="34" charset="0"/>
              <a:cs typeface="Segoe UI" panose="020B0502040204020203" pitchFamily="34" charset="0"/>
            </a:endParaRPr>
          </a:p>
          <a:p>
            <a:endParaRPr lang="en-US" dirty="0">
              <a:latin typeface="Segoe UI Light"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56134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1"/>
          <p:cNvSpPr txBox="1">
            <a:spLocks/>
          </p:cNvSpPr>
          <p:nvPr/>
        </p:nvSpPr>
        <p:spPr>
          <a:xfrm>
            <a:off x="6553200" y="635635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D032DFC4-9AFA-43AA-AA83-807BD9605BFA}" type="slidenum">
              <a:rPr lang="en-US" sz="1200" smtClean="0"/>
              <a:pPr algn="r">
                <a:defRPr/>
              </a:pPr>
              <a:t>4</a:t>
            </a:fld>
            <a:endParaRPr lang="en-US" sz="1200" dirty="0"/>
          </a:p>
        </p:txBody>
      </p:sp>
      <p:sp>
        <p:nvSpPr>
          <p:cNvPr id="8" name="Content Placeholder 2"/>
          <p:cNvSpPr>
            <a:spLocks noGrp="1"/>
          </p:cNvSpPr>
          <p:nvPr>
            <p:ph sz="half" idx="1"/>
          </p:nvPr>
        </p:nvSpPr>
        <p:spPr>
          <a:xfrm>
            <a:off x="171450" y="1238250"/>
            <a:ext cx="5276850" cy="6019800"/>
          </a:xfrm>
        </p:spPr>
        <p:txBody>
          <a:bodyPr>
            <a:normAutofit fontScale="92500" lnSpcReduction="10000"/>
          </a:bodyPr>
          <a:lstStyle/>
          <a:p>
            <a:pPr>
              <a:lnSpc>
                <a:spcPct val="110000"/>
              </a:lnSpc>
              <a:spcBef>
                <a:spcPts val="0"/>
              </a:spcBef>
              <a:spcAft>
                <a:spcPts val="2400"/>
              </a:spcAft>
            </a:pPr>
            <a:r>
              <a:rPr lang="en-US" dirty="0">
                <a:latin typeface="Segoe UI Light" panose="020B0502040204020203" pitchFamily="34" charset="0"/>
              </a:rPr>
              <a:t>Assess Plan progress</a:t>
            </a:r>
          </a:p>
          <a:p>
            <a:pPr>
              <a:lnSpc>
                <a:spcPct val="110000"/>
              </a:lnSpc>
              <a:spcBef>
                <a:spcPts val="0"/>
              </a:spcBef>
              <a:spcAft>
                <a:spcPts val="2400"/>
              </a:spcAft>
            </a:pPr>
            <a:r>
              <a:rPr lang="en-US" dirty="0" smtClean="0">
                <a:latin typeface="Segoe UI Light" panose="020B0502040204020203" pitchFamily="34" charset="0"/>
              </a:rPr>
              <a:t>Update data / prioritization </a:t>
            </a:r>
            <a:endParaRPr lang="en-US" dirty="0">
              <a:latin typeface="Segoe UI Light" panose="020B0502040204020203" pitchFamily="34" charset="0"/>
            </a:endParaRPr>
          </a:p>
          <a:p>
            <a:pPr>
              <a:lnSpc>
                <a:spcPct val="110000"/>
              </a:lnSpc>
              <a:spcBef>
                <a:spcPts val="0"/>
              </a:spcBef>
              <a:spcAft>
                <a:spcPts val="2400"/>
              </a:spcAft>
            </a:pPr>
            <a:r>
              <a:rPr lang="en-US" dirty="0" smtClean="0">
                <a:latin typeface="Segoe UI Light" panose="020B0502040204020203" pitchFamily="34" charset="0"/>
              </a:rPr>
              <a:t>Update toolbox (including incorporating Neighborhood Greenways, Low Cost Sidewalks)</a:t>
            </a:r>
          </a:p>
          <a:p>
            <a:pPr>
              <a:lnSpc>
                <a:spcPct val="110000"/>
              </a:lnSpc>
              <a:spcBef>
                <a:spcPts val="0"/>
              </a:spcBef>
              <a:spcAft>
                <a:spcPts val="2400"/>
              </a:spcAft>
            </a:pPr>
            <a:r>
              <a:rPr lang="en-US" dirty="0" smtClean="0">
                <a:latin typeface="Segoe UI Light" panose="020B0502040204020203" pitchFamily="34" charset="0"/>
              </a:rPr>
              <a:t>Establish performance targets</a:t>
            </a:r>
          </a:p>
          <a:p>
            <a:pPr>
              <a:lnSpc>
                <a:spcPct val="110000"/>
              </a:lnSpc>
              <a:spcBef>
                <a:spcPts val="0"/>
              </a:spcBef>
            </a:pPr>
            <a:r>
              <a:rPr lang="en-US" dirty="0" smtClean="0">
                <a:latin typeface="Segoe UI Light" panose="020B0502040204020203" pitchFamily="34" charset="0"/>
              </a:rPr>
              <a:t>Develop implementation plan</a:t>
            </a:r>
          </a:p>
          <a:p>
            <a:pPr marL="457200" lvl="1" indent="0">
              <a:lnSpc>
                <a:spcPct val="150000"/>
              </a:lnSpc>
              <a:spcBef>
                <a:spcPts val="0"/>
              </a:spcBef>
              <a:buNone/>
            </a:pPr>
            <a:endParaRPr lang="en-US" sz="2000" dirty="0" smtClean="0">
              <a:latin typeface="Segoe UI Light" panose="020B0502040204020203" pitchFamily="34" charset="0"/>
            </a:endParaRPr>
          </a:p>
          <a:p>
            <a:pPr marL="0" indent="0">
              <a:lnSpc>
                <a:spcPct val="150000"/>
              </a:lnSpc>
              <a:spcBef>
                <a:spcPts val="0"/>
              </a:spcBef>
              <a:buNone/>
            </a:pPr>
            <a:r>
              <a:rPr lang="en-US" sz="2200" dirty="0">
                <a:latin typeface="Segoe UI Light" panose="020B0502040204020203" pitchFamily="34" charset="0"/>
              </a:rPr>
              <a:t/>
            </a:r>
            <a:br>
              <a:rPr lang="en-US" sz="2200" dirty="0">
                <a:latin typeface="Segoe UI Light" panose="020B0502040204020203" pitchFamily="34" charset="0"/>
              </a:rPr>
            </a:br>
            <a:endParaRPr lang="en-US" sz="2200" dirty="0" smtClean="0">
              <a:latin typeface="Segoe UI Light" panose="020B0502040204020203" pitchFamily="34" charset="0"/>
            </a:endParaRPr>
          </a:p>
          <a:p>
            <a:pPr marL="0" indent="0">
              <a:spcBef>
                <a:spcPts val="0"/>
              </a:spcBef>
              <a:buNone/>
            </a:pPr>
            <a:r>
              <a:rPr lang="en-US" sz="2200" dirty="0" smtClean="0">
                <a:latin typeface="Segoe UI Light" panose="020B0502040204020203" pitchFamily="34" charset="0"/>
              </a:rPr>
              <a:t/>
            </a:r>
            <a:br>
              <a:rPr lang="en-US" sz="2200" dirty="0" smtClean="0">
                <a:latin typeface="Segoe UI Light" panose="020B0502040204020203" pitchFamily="34" charset="0"/>
              </a:rPr>
            </a:br>
            <a:endParaRPr lang="en-US" sz="2200" dirty="0" smtClean="0">
              <a:latin typeface="Segoe UI Light" panose="020B0502040204020203" pitchFamily="34" charset="0"/>
            </a:endParaRPr>
          </a:p>
        </p:txBody>
      </p:sp>
      <p:sp>
        <p:nvSpPr>
          <p:cNvPr id="9" name="Title 1"/>
          <p:cNvSpPr>
            <a:spLocks noGrp="1"/>
          </p:cNvSpPr>
          <p:nvPr>
            <p:ph type="title"/>
          </p:nvPr>
        </p:nvSpPr>
        <p:spPr>
          <a:xfrm>
            <a:off x="123825" y="0"/>
            <a:ext cx="5819775" cy="1143000"/>
          </a:xfrm>
        </p:spPr>
        <p:txBody>
          <a:bodyPr>
            <a:normAutofit/>
          </a:bodyPr>
          <a:lstStyle/>
          <a:p>
            <a:pPr algn="l"/>
            <a:r>
              <a:rPr lang="en-US" sz="3200" dirty="0">
                <a:solidFill>
                  <a:srgbClr val="0065B0"/>
                </a:solidFill>
                <a:latin typeface="Segoe UI" panose="020B0502040204020203" pitchFamily="34" charset="0"/>
                <a:ea typeface="Segoe UI" panose="020B0502040204020203" pitchFamily="34" charset="0"/>
                <a:cs typeface="Segoe UI" panose="020B0502040204020203" pitchFamily="34" charset="0"/>
              </a:rPr>
              <a:t>PMP update scope of work:</a:t>
            </a:r>
          </a:p>
        </p:txBody>
      </p:sp>
      <p:pic>
        <p:nvPicPr>
          <p:cNvPr id="10" name="Picture 2" descr="R:\PP\7 Projects\4 PedBike\Ped Master Plan Update\APA Presentation\Pages from PMP Summary_High Res-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49654" r="19329" b="53607"/>
          <a:stretch/>
        </p:blipFill>
        <p:spPr bwMode="auto">
          <a:xfrm>
            <a:off x="5600131" y="0"/>
            <a:ext cx="354386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502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fade">
                                      <p:cBhvr>
                                        <p:cTn id="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PP\7 Projects\4 PedBike\Ped Master Plan Update\Project Management\Director Briefings\PMP_Low Cost Sidewalks_Project Framing.2jpg.jpg"/>
          <p:cNvPicPr>
            <a:picLocks noChangeAspect="1" noChangeArrowheads="1"/>
          </p:cNvPicPr>
          <p:nvPr/>
        </p:nvPicPr>
        <p:blipFill rotWithShape="1">
          <a:blip r:embed="rId3">
            <a:extLst>
              <a:ext uri="{28A0092B-C50C-407E-A947-70E740481C1C}">
                <a14:useLocalDpi xmlns:a14="http://schemas.microsoft.com/office/drawing/2010/main" val="0"/>
              </a:ext>
            </a:extLst>
          </a:blip>
          <a:srcRect l="2273" t="12733" r="5992" b="3845"/>
          <a:stretch/>
        </p:blipFill>
        <p:spPr bwMode="auto">
          <a:xfrm>
            <a:off x="76200" y="381000"/>
            <a:ext cx="9000392" cy="63246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sz="half" idx="1"/>
          </p:nvPr>
        </p:nvSpPr>
        <p:spPr>
          <a:xfrm>
            <a:off x="76200" y="5931725"/>
            <a:ext cx="1828800" cy="908462"/>
          </a:xfrm>
        </p:spPr>
        <p:txBody>
          <a:bodyPr>
            <a:noAutofit/>
          </a:bodyPr>
          <a:lstStyle/>
          <a:p>
            <a:pPr marL="0" indent="0">
              <a:spcBef>
                <a:spcPts val="0"/>
              </a:spcBef>
              <a:spcAft>
                <a:spcPts val="2400"/>
              </a:spcAft>
              <a:buNone/>
            </a:pPr>
            <a:r>
              <a:rPr lang="en-US" sz="1600" dirty="0" smtClean="0">
                <a:latin typeface="Segoe UI Light" panose="020B0502040204020203" pitchFamily="34" charset="0"/>
              </a:rPr>
              <a:t>Which tools are appropriate for different locations?</a:t>
            </a:r>
            <a:endParaRPr lang="en-US" sz="1600" dirty="0">
              <a:latin typeface="Segoe UI Light" panose="020B0502040204020203" pitchFamily="34" charset="0"/>
            </a:endParaRPr>
          </a:p>
        </p:txBody>
      </p:sp>
    </p:spTree>
    <p:extLst>
      <p:ext uri="{BB962C8B-B14F-4D97-AF65-F5344CB8AC3E}">
        <p14:creationId xmlns:p14="http://schemas.microsoft.com/office/powerpoint/2010/main" val="378999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887056"/>
          </a:xfrm>
        </p:spPr>
        <p:txBody>
          <a:bodyPr>
            <a:noAutofit/>
          </a:bodyPr>
          <a:lstStyle/>
          <a:p>
            <a:pPr algn="l"/>
            <a:r>
              <a:rPr lang="en-US" sz="40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PMP is a resource allocation plan</a:t>
            </a:r>
            <a:endParaRPr lang="en-US" sz="4000" dirty="0">
              <a:solidFill>
                <a:srgbClr val="0065B0"/>
              </a:solidFill>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sz="half" idx="1"/>
          </p:nvPr>
        </p:nvSpPr>
        <p:spPr>
          <a:xfrm>
            <a:off x="228600" y="1536310"/>
            <a:ext cx="4495800" cy="4525963"/>
          </a:xfrm>
        </p:spPr>
        <p:txBody>
          <a:bodyPr>
            <a:normAutofit lnSpcReduction="10000"/>
          </a:bodyPr>
          <a:lstStyle/>
          <a:p>
            <a:pPr>
              <a:spcAft>
                <a:spcPts val="600"/>
              </a:spcAft>
            </a:pPr>
            <a:r>
              <a:rPr lang="en-US" sz="2800" dirty="0" smtClean="0">
                <a:latin typeface="Segoe UI Light" panose="020B0502040204020203" pitchFamily="34" charset="0"/>
                <a:cs typeface="Segoe UI Light" panose="020B0502040204020203" pitchFamily="34" charset="0"/>
              </a:rPr>
              <a:t>Data-driven prioritization of funding</a:t>
            </a:r>
          </a:p>
          <a:p>
            <a:pPr>
              <a:spcAft>
                <a:spcPts val="1200"/>
              </a:spcAft>
            </a:pPr>
            <a:r>
              <a:rPr lang="en-US" dirty="0">
                <a:latin typeface="Segoe UI Light" panose="020B0502040204020203" pitchFamily="34" charset="0"/>
                <a:cs typeface="Segoe UI Light" panose="020B0502040204020203" pitchFamily="34" charset="0"/>
              </a:rPr>
              <a:t>D</a:t>
            </a:r>
            <a:r>
              <a:rPr lang="en-US" sz="2800" dirty="0" smtClean="0">
                <a:latin typeface="Segoe UI Light" panose="020B0502040204020203" pitchFamily="34" charset="0"/>
                <a:cs typeface="Segoe UI Light" panose="020B0502040204020203" pitchFamily="34" charset="0"/>
              </a:rPr>
              <a:t>esigned </a:t>
            </a:r>
            <a:r>
              <a:rPr lang="en-US" sz="2800" dirty="0">
                <a:latin typeface="Segoe UI Light" panose="020B0502040204020203" pitchFamily="34" charset="0"/>
                <a:cs typeface="Segoe UI Light" panose="020B0502040204020203" pitchFamily="34" charset="0"/>
              </a:rPr>
              <a:t>to focus resources where:</a:t>
            </a:r>
          </a:p>
          <a:p>
            <a:pPr lvl="1">
              <a:spcBef>
                <a:spcPts val="0"/>
              </a:spcBef>
              <a:spcAft>
                <a:spcPts val="1200"/>
              </a:spcAft>
            </a:pPr>
            <a:r>
              <a:rPr lang="en-US" sz="2400" dirty="0">
                <a:latin typeface="Segoe UI Light" panose="020B0502040204020203" pitchFamily="34" charset="0"/>
                <a:cs typeface="Segoe UI Light" panose="020B0502040204020203" pitchFamily="34" charset="0"/>
              </a:rPr>
              <a:t>There is high </a:t>
            </a:r>
            <a:r>
              <a:rPr lang="en-US" sz="2400" dirty="0" smtClean="0">
                <a:latin typeface="Segoe UI Light" panose="020B0502040204020203" pitchFamily="34" charset="0"/>
                <a:cs typeface="Segoe UI Light" panose="020B0502040204020203" pitchFamily="34" charset="0"/>
              </a:rPr>
              <a:t>existing and potential pedestrian </a:t>
            </a:r>
            <a:r>
              <a:rPr lang="en-US" sz="2400" dirty="0">
                <a:latin typeface="Segoe UI Light" panose="020B0502040204020203" pitchFamily="34" charset="0"/>
                <a:cs typeface="Segoe UI Light" panose="020B0502040204020203" pitchFamily="34" charset="0"/>
              </a:rPr>
              <a:t>demand</a:t>
            </a:r>
          </a:p>
          <a:p>
            <a:pPr lvl="1">
              <a:spcBef>
                <a:spcPts val="0"/>
              </a:spcBef>
              <a:spcAft>
                <a:spcPts val="1200"/>
              </a:spcAft>
            </a:pPr>
            <a:r>
              <a:rPr lang="en-US" sz="2400" dirty="0">
                <a:latin typeface="Segoe UI Light" panose="020B0502040204020203" pitchFamily="34" charset="0"/>
                <a:cs typeface="Segoe UI Light" panose="020B0502040204020203" pitchFamily="34" charset="0"/>
              </a:rPr>
              <a:t>There are safety concerns</a:t>
            </a:r>
          </a:p>
          <a:p>
            <a:pPr lvl="1">
              <a:spcBef>
                <a:spcPts val="0"/>
              </a:spcBef>
              <a:spcAft>
                <a:spcPts val="1200"/>
              </a:spcAft>
            </a:pPr>
            <a:r>
              <a:rPr lang="en-US" sz="2400" dirty="0">
                <a:latin typeface="Segoe UI Light" panose="020B0502040204020203" pitchFamily="34" charset="0"/>
                <a:cs typeface="Segoe UI Light" panose="020B0502040204020203" pitchFamily="34" charset="0"/>
              </a:rPr>
              <a:t>There are populations with the greatest </a:t>
            </a:r>
            <a:r>
              <a:rPr lang="en-US" sz="2400" dirty="0" smtClean="0">
                <a:latin typeface="Segoe UI Light" panose="020B0502040204020203" pitchFamily="34" charset="0"/>
                <a:cs typeface="Segoe UI Light" panose="020B0502040204020203" pitchFamily="34" charset="0"/>
              </a:rPr>
              <a:t>need</a:t>
            </a:r>
            <a:endParaRPr lang="en-US" sz="2400" dirty="0">
              <a:latin typeface="Segoe UI Light" panose="020B0502040204020203" pitchFamily="34" charset="0"/>
              <a:cs typeface="Segoe UI Light" panose="020B0502040204020203" pitchFamily="34" charset="0"/>
            </a:endParaRPr>
          </a:p>
        </p:txBody>
      </p:sp>
      <p:pic>
        <p:nvPicPr>
          <p:cNvPr id="5" name="Picture 2" descr="C:\Users\marxm\Desktop\Pages from Pedestrian Master Plan 200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36732" y="1353788"/>
            <a:ext cx="3779416" cy="4891008"/>
          </a:xfrm>
          <a:prstGeom prst="rect">
            <a:avLst/>
          </a:prstGeom>
          <a:ln>
            <a:solidFill>
              <a:schemeClr val="bg1">
                <a:lumMod val="85000"/>
              </a:schemeClr>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4065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PP\7 Projects\4 PedBike\Ped Master Plan Update\How SDOT uses the PMP_V2_07 22 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914400"/>
            <a:ext cx="6629400" cy="587558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41426" y="76200"/>
            <a:ext cx="9102573" cy="685800"/>
          </a:xfrm>
        </p:spPr>
        <p:txBody>
          <a:bodyPr vert="horz" anchor="t">
            <a:noAutofit/>
          </a:bodyPr>
          <a:lstStyle/>
          <a:p>
            <a:r>
              <a:rPr lang="en-US" sz="3600" dirty="0" smtClean="0">
                <a:solidFill>
                  <a:srgbClr val="0065B0"/>
                </a:solidFill>
                <a:latin typeface="Segoe UI" panose="020B0502040204020203" pitchFamily="34" charset="0"/>
                <a:ea typeface="Segoe UI" panose="020B0502040204020203" pitchFamily="34" charset="0"/>
                <a:cs typeface="Segoe UI" panose="020B0502040204020203" pitchFamily="34" charset="0"/>
              </a:rPr>
              <a:t>SDOT walkability programs guided by PMP</a:t>
            </a:r>
            <a:endParaRPr lang="en-US" sz="3600"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55008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PMP prioritization guides investments</a:t>
            </a:r>
            <a:endParaRPr lang="en-US" dirty="0">
              <a:solidFill>
                <a:srgbClr val="4F81BD"/>
              </a:solidFill>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224360191"/>
              </p:ext>
            </p:extLst>
          </p:nvPr>
        </p:nvGraphicFramePr>
        <p:xfrm>
          <a:off x="457200" y="1981199"/>
          <a:ext cx="8229600" cy="4495801"/>
        </p:xfrm>
        <a:graphic>
          <a:graphicData uri="http://schemas.openxmlformats.org/drawingml/2006/table">
            <a:tbl>
              <a:tblPr firstRow="1" bandRow="1">
                <a:tableStyleId>{5C22544A-7EE6-4342-B048-85BDC9FD1C3A}</a:tableStyleId>
              </a:tblPr>
              <a:tblGrid>
                <a:gridCol w="6172200"/>
                <a:gridCol w="2057400"/>
              </a:tblGrid>
              <a:tr h="602190">
                <a:tc gridSpan="2">
                  <a:txBody>
                    <a:bodyPr/>
                    <a:lstStyle/>
                    <a:p>
                      <a:r>
                        <a:rPr lang="en-US" sz="2800" b="0" dirty="0" smtClean="0">
                          <a:latin typeface="Segoe UI" panose="020B0502040204020203" pitchFamily="34" charset="0"/>
                          <a:ea typeface="Segoe UI" panose="020B0502040204020203" pitchFamily="34" charset="0"/>
                          <a:cs typeface="Segoe UI" panose="020B0502040204020203" pitchFamily="34" charset="0"/>
                        </a:rPr>
                        <a:t>Projects in PMP High Priority Areas since 2009</a:t>
                      </a:r>
                      <a:endParaRPr lang="en-US" sz="2800" b="0" dirty="0">
                        <a:latin typeface="Segoe UI" panose="020B0502040204020203" pitchFamily="34" charset="0"/>
                        <a:ea typeface="Segoe UI" panose="020B0502040204020203" pitchFamily="34" charset="0"/>
                        <a:cs typeface="Segoe UI" panose="020B0502040204020203" pitchFamily="34" charset="0"/>
                      </a:endParaRPr>
                    </a:p>
                  </a:txBody>
                  <a:tcPr anchor="ctr"/>
                </a:tc>
                <a:tc hMerge="1">
                  <a:txBody>
                    <a:bodyPr/>
                    <a:lstStyle/>
                    <a:p>
                      <a:endParaRPr lang="en-US" dirty="0"/>
                    </a:p>
                  </a:txBody>
                  <a:tcPr/>
                </a:tc>
              </a:tr>
              <a:tr h="602190">
                <a:tc>
                  <a:txBody>
                    <a:bodyPr/>
                    <a:lstStyle/>
                    <a:p>
                      <a:r>
                        <a:rPr lang="en-US" sz="2800"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New sidewalks</a:t>
                      </a:r>
                      <a:endParaRPr lang="en-US" sz="2800" dirty="0">
                        <a:solidFill>
                          <a:srgbClr val="4F81BD"/>
                        </a:solidFill>
                        <a:latin typeface="Segoe UI" panose="020B0502040204020203" pitchFamily="34" charset="0"/>
                        <a:ea typeface="Segoe UI" panose="020B0502040204020203" pitchFamily="34" charset="0"/>
                        <a:cs typeface="Segoe UI" panose="020B0502040204020203" pitchFamily="34" charset="0"/>
                      </a:endParaRPr>
                    </a:p>
                  </a:txBody>
                  <a:tcPr anchor="ctr"/>
                </a:tc>
                <a:tc>
                  <a:txBody>
                    <a:bodyPr/>
                    <a:lstStyle/>
                    <a:p>
                      <a:pPr algn="ctr"/>
                      <a:r>
                        <a:rPr lang="en-US" sz="2800"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70%</a:t>
                      </a:r>
                      <a:endParaRPr lang="en-US" sz="2800" dirty="0">
                        <a:solidFill>
                          <a:srgbClr val="4F81BD"/>
                        </a:solidFill>
                        <a:latin typeface="Segoe UI" panose="020B0502040204020203" pitchFamily="34" charset="0"/>
                        <a:ea typeface="Segoe UI" panose="020B0502040204020203" pitchFamily="34" charset="0"/>
                        <a:cs typeface="Segoe UI" panose="020B0502040204020203" pitchFamily="34" charset="0"/>
                      </a:endParaRPr>
                    </a:p>
                  </a:txBody>
                  <a:tcPr anchor="ctr"/>
                </a:tc>
              </a:tr>
              <a:tr h="602190">
                <a:tc>
                  <a:txBody>
                    <a:bodyPr/>
                    <a:lstStyle/>
                    <a:p>
                      <a:r>
                        <a:rPr lang="en-US" sz="2800"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Repaired sidewalks</a:t>
                      </a:r>
                      <a:endParaRPr lang="en-US" sz="2800" dirty="0">
                        <a:solidFill>
                          <a:srgbClr val="4F81BD"/>
                        </a:solidFill>
                        <a:latin typeface="Segoe UI" panose="020B0502040204020203" pitchFamily="34" charset="0"/>
                        <a:ea typeface="Segoe UI" panose="020B0502040204020203" pitchFamily="34" charset="0"/>
                        <a:cs typeface="Segoe UI" panose="020B0502040204020203" pitchFamily="34" charset="0"/>
                      </a:endParaRPr>
                    </a:p>
                  </a:txBody>
                  <a:tcPr anchor="ctr"/>
                </a:tc>
                <a:tc>
                  <a:txBody>
                    <a:bodyPr/>
                    <a:lstStyle/>
                    <a:p>
                      <a:pPr algn="ctr"/>
                      <a:r>
                        <a:rPr lang="en-US" sz="2800"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78%</a:t>
                      </a:r>
                      <a:endParaRPr lang="en-US" sz="2800" dirty="0">
                        <a:solidFill>
                          <a:srgbClr val="4F81BD"/>
                        </a:solidFill>
                        <a:latin typeface="Segoe UI" panose="020B0502040204020203" pitchFamily="34" charset="0"/>
                        <a:ea typeface="Segoe UI" panose="020B0502040204020203" pitchFamily="34" charset="0"/>
                        <a:cs typeface="Segoe UI" panose="020B0502040204020203" pitchFamily="34" charset="0"/>
                      </a:endParaRPr>
                    </a:p>
                  </a:txBody>
                  <a:tcPr anchor="ctr"/>
                </a:tc>
              </a:tr>
              <a:tr h="602190">
                <a:tc>
                  <a:txBody>
                    <a:bodyPr/>
                    <a:lstStyle/>
                    <a:p>
                      <a:r>
                        <a:rPr lang="en-US" sz="2800"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New crosswalks</a:t>
                      </a:r>
                      <a:endParaRPr lang="en-US" sz="2800" dirty="0">
                        <a:solidFill>
                          <a:srgbClr val="4F81BD"/>
                        </a:solidFill>
                        <a:latin typeface="Segoe UI" panose="020B0502040204020203" pitchFamily="34" charset="0"/>
                        <a:ea typeface="Segoe UI" panose="020B0502040204020203" pitchFamily="34" charset="0"/>
                        <a:cs typeface="Segoe UI" panose="020B0502040204020203" pitchFamily="34" charset="0"/>
                      </a:endParaRPr>
                    </a:p>
                  </a:txBody>
                  <a:tcPr anchor="ctr"/>
                </a:tc>
                <a:tc>
                  <a:txBody>
                    <a:bodyPr/>
                    <a:lstStyle/>
                    <a:p>
                      <a:pPr algn="ctr"/>
                      <a:r>
                        <a:rPr lang="en-US" sz="2800"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85%</a:t>
                      </a:r>
                      <a:endParaRPr lang="en-US" sz="2800" dirty="0">
                        <a:solidFill>
                          <a:srgbClr val="4F81BD"/>
                        </a:solidFill>
                        <a:latin typeface="Segoe UI" panose="020B0502040204020203" pitchFamily="34" charset="0"/>
                        <a:ea typeface="Segoe UI" panose="020B0502040204020203" pitchFamily="34" charset="0"/>
                        <a:cs typeface="Segoe UI" panose="020B0502040204020203" pitchFamily="34" charset="0"/>
                      </a:endParaRPr>
                    </a:p>
                  </a:txBody>
                  <a:tcPr anchor="ctr"/>
                </a:tc>
              </a:tr>
              <a:tr h="1484851">
                <a:tc>
                  <a:txBody>
                    <a:bodyPr/>
                    <a:lstStyle/>
                    <a:p>
                      <a:r>
                        <a:rPr lang="en-US" sz="2800"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Crossing improvements</a:t>
                      </a:r>
                    </a:p>
                    <a:p>
                      <a:r>
                        <a:rPr lang="en-US" sz="2800"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(ADA ramps, refuge</a:t>
                      </a:r>
                      <a:r>
                        <a:rPr lang="en-US" sz="2800" baseline="0"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 islands, etc.)</a:t>
                      </a:r>
                      <a:endParaRPr lang="en-US" sz="2800" dirty="0">
                        <a:solidFill>
                          <a:srgbClr val="4F81BD"/>
                        </a:solidFill>
                        <a:latin typeface="Segoe UI" panose="020B0502040204020203" pitchFamily="34" charset="0"/>
                        <a:ea typeface="Segoe UI" panose="020B0502040204020203" pitchFamily="34" charset="0"/>
                        <a:cs typeface="Segoe UI" panose="020B0502040204020203" pitchFamily="34" charset="0"/>
                      </a:endParaRPr>
                    </a:p>
                  </a:txBody>
                  <a:tcPr anchor="ctr"/>
                </a:tc>
                <a:tc>
                  <a:txBody>
                    <a:bodyPr/>
                    <a:lstStyle/>
                    <a:p>
                      <a:pPr algn="ctr"/>
                      <a:r>
                        <a:rPr lang="en-US" sz="2800"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86%</a:t>
                      </a:r>
                      <a:endParaRPr lang="en-US" sz="2800" dirty="0">
                        <a:solidFill>
                          <a:srgbClr val="4F81BD"/>
                        </a:solidFill>
                        <a:latin typeface="Segoe UI" panose="020B0502040204020203" pitchFamily="34" charset="0"/>
                        <a:ea typeface="Segoe UI" panose="020B0502040204020203" pitchFamily="34" charset="0"/>
                        <a:cs typeface="Segoe UI" panose="020B0502040204020203" pitchFamily="34" charset="0"/>
                      </a:endParaRPr>
                    </a:p>
                  </a:txBody>
                  <a:tcPr anchor="ctr"/>
                </a:tc>
              </a:tr>
              <a:tr h="602190">
                <a:tc>
                  <a:txBody>
                    <a:bodyPr/>
                    <a:lstStyle/>
                    <a:p>
                      <a:r>
                        <a:rPr lang="en-US" sz="2800"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New pedestrian signals</a:t>
                      </a:r>
                      <a:endParaRPr lang="en-US" sz="2800" dirty="0">
                        <a:solidFill>
                          <a:srgbClr val="4F81BD"/>
                        </a:solidFill>
                        <a:latin typeface="Segoe UI" panose="020B0502040204020203" pitchFamily="34" charset="0"/>
                        <a:ea typeface="Segoe UI" panose="020B0502040204020203" pitchFamily="34" charset="0"/>
                        <a:cs typeface="Segoe UI" panose="020B0502040204020203" pitchFamily="34" charset="0"/>
                      </a:endParaRPr>
                    </a:p>
                  </a:txBody>
                  <a:tcPr anchor="ctr"/>
                </a:tc>
                <a:tc>
                  <a:txBody>
                    <a:bodyPr/>
                    <a:lstStyle/>
                    <a:p>
                      <a:pPr algn="ctr"/>
                      <a:r>
                        <a:rPr lang="en-US" sz="2800" dirty="0" smtClean="0">
                          <a:solidFill>
                            <a:srgbClr val="4F81BD"/>
                          </a:solidFill>
                          <a:latin typeface="Segoe UI" panose="020B0502040204020203" pitchFamily="34" charset="0"/>
                          <a:ea typeface="Segoe UI" panose="020B0502040204020203" pitchFamily="34" charset="0"/>
                          <a:cs typeface="Segoe UI" panose="020B0502040204020203" pitchFamily="34" charset="0"/>
                        </a:rPr>
                        <a:t>92%</a:t>
                      </a:r>
                      <a:endParaRPr lang="en-US" sz="2800" dirty="0">
                        <a:solidFill>
                          <a:srgbClr val="4F81BD"/>
                        </a:solidFill>
                        <a:latin typeface="Segoe UI" panose="020B0502040204020203" pitchFamily="34" charset="0"/>
                        <a:ea typeface="Segoe UI" panose="020B0502040204020203" pitchFamily="34" charset="0"/>
                        <a:cs typeface="Segoe UI" panose="020B0502040204020203" pitchFamily="34" charset="0"/>
                      </a:endParaRPr>
                    </a:p>
                  </a:txBody>
                  <a:tcPr anchor="ctr"/>
                </a:tc>
              </a:tr>
            </a:tbl>
          </a:graphicData>
        </a:graphic>
      </p:graphicFrame>
    </p:spTree>
    <p:extLst>
      <p:ext uri="{BB962C8B-B14F-4D97-AF65-F5344CB8AC3E}">
        <p14:creationId xmlns:p14="http://schemas.microsoft.com/office/powerpoint/2010/main" val="1119626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2400" y="1132774"/>
            <a:ext cx="4514850" cy="5689600"/>
          </a:xfrm>
        </p:spPr>
        <p:txBody>
          <a:bodyPr anchor="t">
            <a:noAutofit/>
          </a:bodyPr>
          <a:lstStyle/>
          <a:p>
            <a:pPr marL="0" indent="0">
              <a:spcAft>
                <a:spcPts val="1200"/>
              </a:spcAft>
              <a:buNone/>
            </a:pPr>
            <a:r>
              <a:rPr lang="en-US" sz="2400" b="1" dirty="0" smtClean="0"/>
              <a:t>Plan Vision: </a:t>
            </a:r>
            <a:r>
              <a:rPr lang="en-US" sz="2400" dirty="0" smtClean="0"/>
              <a:t>Seattle is the most </a:t>
            </a:r>
            <a:r>
              <a:rPr lang="en-US" sz="2400" dirty="0"/>
              <a:t>w</a:t>
            </a:r>
            <a:r>
              <a:rPr lang="en-US" sz="2400" dirty="0" smtClean="0"/>
              <a:t>alkable city in the Nation</a:t>
            </a:r>
          </a:p>
          <a:p>
            <a:pPr marL="0" indent="0">
              <a:spcAft>
                <a:spcPts val="1200"/>
              </a:spcAft>
              <a:buNone/>
            </a:pPr>
            <a:r>
              <a:rPr lang="en-US" sz="2400" b="1" dirty="0" smtClean="0"/>
              <a:t>Plan Goals:</a:t>
            </a:r>
          </a:p>
          <a:p>
            <a:pPr>
              <a:spcBef>
                <a:spcPts val="0"/>
              </a:spcBef>
              <a:spcAft>
                <a:spcPts val="1200"/>
              </a:spcAft>
            </a:pPr>
            <a:r>
              <a:rPr lang="en-US" sz="1800" b="1" u="sng" dirty="0"/>
              <a:t>Safety</a:t>
            </a:r>
            <a:r>
              <a:rPr lang="en-US" sz="1800" u="sng" dirty="0"/>
              <a:t>: </a:t>
            </a:r>
            <a:r>
              <a:rPr lang="en-US" sz="1800" dirty="0">
                <a:solidFill>
                  <a:schemeClr val="bg1">
                    <a:lumMod val="50000"/>
                  </a:schemeClr>
                </a:solidFill>
              </a:rPr>
              <a:t>Reduce the number and severity of crashes involving pedestrians.</a:t>
            </a:r>
          </a:p>
          <a:p>
            <a:pPr>
              <a:spcBef>
                <a:spcPts val="0"/>
              </a:spcBef>
              <a:spcAft>
                <a:spcPts val="1200"/>
              </a:spcAft>
            </a:pPr>
            <a:r>
              <a:rPr lang="en-US" sz="1800" b="1" u="sng" dirty="0"/>
              <a:t>Equity: </a:t>
            </a:r>
            <a:r>
              <a:rPr lang="en-US" sz="1800" dirty="0">
                <a:solidFill>
                  <a:schemeClr val="bg1">
                    <a:lumMod val="50000"/>
                  </a:schemeClr>
                </a:solidFill>
              </a:rPr>
              <a:t>Make Seattle a more walkable city for all through equity in public engagement, service delivery, accessibility, and capital investments.</a:t>
            </a:r>
          </a:p>
          <a:p>
            <a:pPr>
              <a:spcBef>
                <a:spcPts val="0"/>
              </a:spcBef>
              <a:spcAft>
                <a:spcPts val="1200"/>
              </a:spcAft>
            </a:pPr>
            <a:r>
              <a:rPr lang="en-US" sz="1800" b="1" u="sng" dirty="0"/>
              <a:t>Vibrancy: </a:t>
            </a:r>
            <a:r>
              <a:rPr lang="en-US" sz="1800" dirty="0">
                <a:solidFill>
                  <a:schemeClr val="bg1">
                    <a:lumMod val="50000"/>
                  </a:schemeClr>
                </a:solidFill>
              </a:rPr>
              <a:t>Develop a connected pedestrian environment that sustains healthy communities and supports a vibrant economy.</a:t>
            </a:r>
          </a:p>
          <a:p>
            <a:pPr>
              <a:spcAft>
                <a:spcPts val="1200"/>
              </a:spcAft>
            </a:pPr>
            <a:r>
              <a:rPr lang="en-US" sz="1800" b="1" u="sng" dirty="0"/>
              <a:t>Health: </a:t>
            </a:r>
            <a:r>
              <a:rPr lang="en-US" sz="1800" dirty="0">
                <a:solidFill>
                  <a:schemeClr val="bg1">
                    <a:lumMod val="50000"/>
                  </a:schemeClr>
                </a:solidFill>
              </a:rPr>
              <a:t>Get more people walking to improve mobility, health, and prevent disease</a:t>
            </a:r>
            <a:r>
              <a:rPr lang="en-US" sz="1800" dirty="0" smtClean="0">
                <a:solidFill>
                  <a:schemeClr val="bg1">
                    <a:lumMod val="50000"/>
                  </a:schemeClr>
                </a:solidFill>
              </a:rPr>
              <a:t>.</a:t>
            </a:r>
            <a:endParaRPr lang="en-US" sz="1800" dirty="0" smtClean="0"/>
          </a:p>
        </p:txBody>
      </p:sp>
      <p:pic>
        <p:nvPicPr>
          <p:cNvPr id="4" name="Picture 2" descr="C:\Users\maceki\Desktop\Pedestrian Pics\16280206212_771cd3a18c_o.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71"/>
          <a:stretch/>
        </p:blipFill>
        <p:spPr bwMode="auto">
          <a:xfrm>
            <a:off x="4819650" y="-16822"/>
            <a:ext cx="4319093" cy="68748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0"/>
            <a:ext cx="8229600" cy="1143000"/>
          </a:xfrm>
        </p:spPr>
        <p:txBody>
          <a:bodyPr>
            <a:normAutofit/>
          </a:bodyPr>
          <a:lstStyle/>
          <a:p>
            <a:pPr algn="l"/>
            <a:r>
              <a:rPr lang="en-US" sz="3600" dirty="0" smtClean="0">
                <a:solidFill>
                  <a:srgbClr val="0065B0"/>
                </a:solidFill>
              </a:rPr>
              <a:t>PMP Policy Framework</a:t>
            </a:r>
            <a:endParaRPr lang="en-US" sz="3600" dirty="0">
              <a:solidFill>
                <a:srgbClr val="0065B0"/>
              </a:solidFill>
            </a:endParaRPr>
          </a:p>
        </p:txBody>
      </p:sp>
    </p:spTree>
    <p:extLst>
      <p:ext uri="{BB962C8B-B14F-4D97-AF65-F5344CB8AC3E}">
        <p14:creationId xmlns:p14="http://schemas.microsoft.com/office/powerpoint/2010/main" val="1096984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1451</TotalTime>
  <Words>2082</Words>
  <Application>Microsoft Office PowerPoint</Application>
  <PresentationFormat>On-screen Show (4:3)</PresentationFormat>
  <Paragraphs>485</Paragraphs>
  <Slides>29</Slides>
  <Notes>24</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Pedestrian Master Plan  Update Briefing</vt:lpstr>
      <vt:lpstr>Our mission, vision, and core values</vt:lpstr>
      <vt:lpstr>Presentation Overview</vt:lpstr>
      <vt:lpstr>PMP update scope of work:</vt:lpstr>
      <vt:lpstr>PowerPoint Presentation</vt:lpstr>
      <vt:lpstr>PMP is a resource allocation plan</vt:lpstr>
      <vt:lpstr>SDOT walkability programs guided by PMP</vt:lpstr>
      <vt:lpstr>PMP prioritization guides investments</vt:lpstr>
      <vt:lpstr>PMP Policy Framework</vt:lpstr>
      <vt:lpstr>PowerPoint Presentation</vt:lpstr>
      <vt:lpstr>PowerPoint Presentation</vt:lpstr>
      <vt:lpstr>Goals for updated prioritization:</vt:lpstr>
      <vt:lpstr>Updated prioritization structure</vt:lpstr>
      <vt:lpstr>PowerPoint Presentation</vt:lpstr>
      <vt:lpstr>PowerPoint Presentation</vt:lpstr>
      <vt:lpstr>Equity + Health</vt:lpstr>
      <vt:lpstr>2009</vt:lpstr>
      <vt:lpstr>Equity datasets included</vt:lpstr>
      <vt:lpstr>Equity datasets included</vt:lpstr>
      <vt:lpstr>Equity datasets not recommended</vt:lpstr>
      <vt:lpstr>Equity datasets not recommended</vt:lpstr>
      <vt:lpstr>Vibrancy</vt:lpstr>
      <vt:lpstr>PowerPoint Presentation</vt:lpstr>
      <vt:lpstr>Explore priority focus on connections to key destinations (schools and transit)</vt:lpstr>
      <vt:lpstr>Crossing the Roadway</vt:lpstr>
      <vt:lpstr>Key public outreach question:  How to weigh factors?</vt:lpstr>
      <vt:lpstr>Public outreach</vt:lpstr>
      <vt:lpstr>PowerPoint Presentation</vt:lpstr>
      <vt:lpstr>Questions?</vt:lpstr>
    </vt:vector>
  </TitlesOfParts>
  <Company>City of Seattle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Pedestrian Master Plan  Technical Update</dc:title>
  <dc:creator>Ian Macek</dc:creator>
  <cp:lastModifiedBy>Marx, Michelle</cp:lastModifiedBy>
  <cp:revision>132</cp:revision>
  <cp:lastPrinted>2015-09-01T22:59:44Z</cp:lastPrinted>
  <dcterms:created xsi:type="dcterms:W3CDTF">2015-07-06T23:23:05Z</dcterms:created>
  <dcterms:modified xsi:type="dcterms:W3CDTF">2015-10-07T19:27:10Z</dcterms:modified>
</cp:coreProperties>
</file>