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8" r:id="rId4"/>
    <p:sldId id="269" r:id="rId5"/>
    <p:sldId id="259"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016" autoAdjust="0"/>
    <p:restoredTop sz="94660"/>
  </p:normalViewPr>
  <p:slideViewPr>
    <p:cSldViewPr snapToGrid="0">
      <p:cViewPr varScale="1">
        <p:scale>
          <a:sx n="65" d="100"/>
          <a:sy n="65" d="100"/>
        </p:scale>
        <p:origin x="-102" y="-9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CAD96-7214-40C5-915B-12A7EEF811A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066CD935-1876-43CC-82BB-9D2527959AE3}">
      <dgm:prSet phldrT="[Text]"/>
      <dgm:spPr/>
      <dgm:t>
        <a:bodyPr/>
        <a:lstStyle/>
        <a:p>
          <a:endParaRPr lang="en-US" dirty="0" smtClean="0">
            <a:latin typeface="Corbel" panose="020B0503020204020204" pitchFamily="34" charset="0"/>
          </a:endParaRPr>
        </a:p>
        <a:p>
          <a:r>
            <a:rPr lang="en-US" dirty="0" smtClean="0">
              <a:latin typeface="Corbel" panose="020B0503020204020204" pitchFamily="34" charset="0"/>
            </a:rPr>
            <a:t>Applications to </a:t>
          </a:r>
          <a:r>
            <a:rPr lang="en-US" dirty="0" smtClean="0">
              <a:latin typeface="Corbel" panose="020B0503020204020204" pitchFamily="34" charset="0"/>
            </a:rPr>
            <a:t>Amend Comprehensive </a:t>
          </a:r>
          <a:r>
            <a:rPr lang="en-US" dirty="0" smtClean="0">
              <a:latin typeface="Corbel" panose="020B0503020204020204" pitchFamily="34" charset="0"/>
            </a:rPr>
            <a:t>Plan </a:t>
          </a:r>
          <a:r>
            <a:rPr lang="en-US" dirty="0" smtClean="0">
              <a:latin typeface="Corbel" panose="020B0503020204020204" pitchFamily="34" charset="0"/>
            </a:rPr>
            <a:t>to </a:t>
          </a:r>
          <a:r>
            <a:rPr lang="en-US" dirty="0" smtClean="0">
              <a:latin typeface="Corbel" panose="020B0503020204020204" pitchFamily="34" charset="0"/>
            </a:rPr>
            <a:t>City Council – May 15</a:t>
          </a:r>
          <a:r>
            <a:rPr lang="en-US" baseline="30000" dirty="0" smtClean="0">
              <a:latin typeface="Corbel" panose="020B0503020204020204" pitchFamily="34" charset="0"/>
            </a:rPr>
            <a:t>th</a:t>
          </a:r>
          <a:r>
            <a:rPr lang="en-US" dirty="0" smtClean="0">
              <a:latin typeface="Corbel" panose="020B0503020204020204" pitchFamily="34" charset="0"/>
            </a:rPr>
            <a:t> </a:t>
          </a:r>
          <a:r>
            <a:rPr lang="en-US" dirty="0" smtClean="0"/>
            <a:t/>
          </a:r>
          <a:br>
            <a:rPr lang="en-US" dirty="0" smtClean="0"/>
          </a:br>
          <a:r>
            <a:rPr lang="en-US" dirty="0" smtClean="0"/>
            <a:t/>
          </a:r>
          <a:br>
            <a:rPr lang="en-US" dirty="0" smtClean="0"/>
          </a:br>
          <a:endParaRPr lang="en-US" dirty="0"/>
        </a:p>
      </dgm:t>
    </dgm:pt>
    <dgm:pt modelId="{0C760DEF-E982-4F2B-B3F4-ABBF8E6B0409}" type="parTrans" cxnId="{D1829147-4837-44D5-AEB5-2BCF5B11F3D0}">
      <dgm:prSet/>
      <dgm:spPr/>
      <dgm:t>
        <a:bodyPr/>
        <a:lstStyle/>
        <a:p>
          <a:endParaRPr lang="en-US"/>
        </a:p>
      </dgm:t>
    </dgm:pt>
    <dgm:pt modelId="{FD00DF59-9F6C-46B6-8E78-790F015A6AE3}" type="sibTrans" cxnId="{D1829147-4837-44D5-AEB5-2BCF5B11F3D0}">
      <dgm:prSet/>
      <dgm:spPr/>
      <dgm:t>
        <a:bodyPr/>
        <a:lstStyle/>
        <a:p>
          <a:endParaRPr lang="en-US"/>
        </a:p>
      </dgm:t>
    </dgm:pt>
    <dgm:pt modelId="{CB287995-5BC9-4813-B511-81B162649227}">
      <dgm:prSet phldrT="[Text]"/>
      <dgm:spPr/>
      <dgm:t>
        <a:bodyPr/>
        <a:lstStyle/>
        <a:p>
          <a:r>
            <a:rPr lang="en-US" dirty="0" smtClean="0">
              <a:latin typeface="Corbel" panose="020B0503020204020204" pitchFamily="34" charset="0"/>
            </a:rPr>
            <a:t>OPCD  </a:t>
          </a:r>
          <a:r>
            <a:rPr lang="en-US" dirty="0" smtClean="0">
              <a:latin typeface="Corbel" panose="020B0503020204020204" pitchFamily="34" charset="0"/>
            </a:rPr>
            <a:t>and Planning Commission review for </a:t>
          </a:r>
          <a:br>
            <a:rPr lang="en-US" dirty="0" smtClean="0">
              <a:latin typeface="Corbel" panose="020B0503020204020204" pitchFamily="34" charset="0"/>
            </a:rPr>
          </a:br>
          <a:r>
            <a:rPr lang="en-US" dirty="0" smtClean="0">
              <a:latin typeface="Corbel" panose="020B0503020204020204" pitchFamily="34" charset="0"/>
            </a:rPr>
            <a:t>docket setting</a:t>
          </a:r>
        </a:p>
        <a:p>
          <a:r>
            <a:rPr lang="en-US" dirty="0" smtClean="0">
              <a:latin typeface="Corbel" panose="020B0503020204020204" pitchFamily="34" charset="0"/>
            </a:rPr>
            <a:t>Resolution 31402</a:t>
          </a:r>
          <a:endParaRPr lang="en-US" dirty="0">
            <a:latin typeface="Corbel" panose="020B0503020204020204" pitchFamily="34" charset="0"/>
          </a:endParaRPr>
        </a:p>
      </dgm:t>
    </dgm:pt>
    <dgm:pt modelId="{4B5338CB-0E81-4EEB-89C9-B5F01762714C}" type="parTrans" cxnId="{AFB34C31-E421-4AF8-948F-B81E335A1CA4}">
      <dgm:prSet/>
      <dgm:spPr/>
      <dgm:t>
        <a:bodyPr/>
        <a:lstStyle/>
        <a:p>
          <a:endParaRPr lang="en-US"/>
        </a:p>
      </dgm:t>
    </dgm:pt>
    <dgm:pt modelId="{7E482A98-1C35-45B4-A157-E211DB6FB8A7}" type="sibTrans" cxnId="{AFB34C31-E421-4AF8-948F-B81E335A1CA4}">
      <dgm:prSet/>
      <dgm:spPr/>
      <dgm:t>
        <a:bodyPr/>
        <a:lstStyle/>
        <a:p>
          <a:endParaRPr lang="en-US"/>
        </a:p>
      </dgm:t>
    </dgm:pt>
    <dgm:pt modelId="{8400743B-25CD-4E7E-81F6-3FF5DABD2D4E}">
      <dgm:prSet phldrT="[Text]"/>
      <dgm:spPr/>
      <dgm:t>
        <a:bodyPr/>
        <a:lstStyle/>
        <a:p>
          <a:r>
            <a:rPr lang="en-US" dirty="0" smtClean="0">
              <a:latin typeface="Corbel" panose="020B0503020204020204" pitchFamily="34" charset="0"/>
            </a:rPr>
            <a:t>Today! Discuss whether or not  amendments meet criteria?</a:t>
          </a:r>
          <a:endParaRPr lang="en-US" dirty="0">
            <a:latin typeface="Corbel" panose="020B0503020204020204" pitchFamily="34" charset="0"/>
          </a:endParaRPr>
        </a:p>
      </dgm:t>
    </dgm:pt>
    <dgm:pt modelId="{94F38195-A8DB-45AA-8058-67CA7E797D77}" type="parTrans" cxnId="{5198EF0E-0653-4344-99C6-3E2EA9DCF0CB}">
      <dgm:prSet/>
      <dgm:spPr/>
      <dgm:t>
        <a:bodyPr/>
        <a:lstStyle/>
        <a:p>
          <a:endParaRPr lang="en-US"/>
        </a:p>
      </dgm:t>
    </dgm:pt>
    <dgm:pt modelId="{145A0539-09BD-4C22-B806-DEE096E574DE}" type="sibTrans" cxnId="{5198EF0E-0653-4344-99C6-3E2EA9DCF0CB}">
      <dgm:prSet/>
      <dgm:spPr/>
      <dgm:t>
        <a:bodyPr/>
        <a:lstStyle/>
        <a:p>
          <a:endParaRPr lang="en-US"/>
        </a:p>
      </dgm:t>
    </dgm:pt>
    <dgm:pt modelId="{2071ED5E-768D-461F-BA1C-F63669EEF0DA}">
      <dgm:prSet phldrT="[Text]"/>
      <dgm:spPr/>
      <dgm:t>
        <a:bodyPr/>
        <a:lstStyle/>
        <a:p>
          <a:r>
            <a:rPr lang="en-US" dirty="0" smtClean="0">
              <a:latin typeface="Corbel" panose="020B0503020204020204" pitchFamily="34" charset="0"/>
            </a:rPr>
            <a:t>City Council votes to set docket</a:t>
          </a:r>
          <a:endParaRPr lang="en-US" dirty="0">
            <a:latin typeface="Corbel" panose="020B0503020204020204" pitchFamily="34" charset="0"/>
          </a:endParaRPr>
        </a:p>
      </dgm:t>
    </dgm:pt>
    <dgm:pt modelId="{D6C79980-34FA-4699-AE2D-A890F7F9DE2A}" type="parTrans" cxnId="{E09C01B0-E841-4E98-968C-95E6C8C1D385}">
      <dgm:prSet/>
      <dgm:spPr/>
      <dgm:t>
        <a:bodyPr/>
        <a:lstStyle/>
        <a:p>
          <a:endParaRPr lang="en-US"/>
        </a:p>
      </dgm:t>
    </dgm:pt>
    <dgm:pt modelId="{AB8A0E48-4DE3-4A88-A204-50EF5CD930FF}" type="sibTrans" cxnId="{E09C01B0-E841-4E98-968C-95E6C8C1D385}">
      <dgm:prSet/>
      <dgm:spPr/>
      <dgm:t>
        <a:bodyPr/>
        <a:lstStyle/>
        <a:p>
          <a:endParaRPr lang="en-US"/>
        </a:p>
      </dgm:t>
    </dgm:pt>
    <dgm:pt modelId="{81E1A843-4322-4A4D-9E1C-AAED90150875}">
      <dgm:prSet phldrT="[Text]"/>
      <dgm:spPr/>
      <dgm:t>
        <a:bodyPr/>
        <a:lstStyle/>
        <a:p>
          <a:r>
            <a:rPr lang="en-US" dirty="0" smtClean="0">
              <a:latin typeface="Corbel" panose="020B0503020204020204" pitchFamily="34" charset="0"/>
            </a:rPr>
            <a:t>Post Docket Setting…</a:t>
          </a:r>
          <a:endParaRPr lang="en-US" dirty="0">
            <a:latin typeface="Corbel" panose="020B0503020204020204" pitchFamily="34" charset="0"/>
          </a:endParaRPr>
        </a:p>
      </dgm:t>
    </dgm:pt>
    <dgm:pt modelId="{8076D8B5-9106-49CF-8889-AAF8A1E28B84}" type="parTrans" cxnId="{B2DC1BAC-56D7-4106-B562-3A9893A5651B}">
      <dgm:prSet/>
      <dgm:spPr/>
      <dgm:t>
        <a:bodyPr/>
        <a:lstStyle/>
        <a:p>
          <a:endParaRPr lang="en-US"/>
        </a:p>
      </dgm:t>
    </dgm:pt>
    <dgm:pt modelId="{3EA956D1-74AE-4B47-8E0A-424FDDAD4DA8}" type="sibTrans" cxnId="{B2DC1BAC-56D7-4106-B562-3A9893A5651B}">
      <dgm:prSet/>
      <dgm:spPr/>
      <dgm:t>
        <a:bodyPr/>
        <a:lstStyle/>
        <a:p>
          <a:endParaRPr lang="en-US"/>
        </a:p>
      </dgm:t>
    </dgm:pt>
    <dgm:pt modelId="{0D3D0CA3-7646-4C79-964F-D153D6D625EA}">
      <dgm:prSet/>
      <dgm:spPr/>
      <dgm:t>
        <a:bodyPr/>
        <a:lstStyle/>
        <a:p>
          <a:r>
            <a:rPr lang="en-US" dirty="0" smtClean="0">
              <a:latin typeface="Corbel" panose="020B0503020204020204" pitchFamily="34" charset="0"/>
            </a:rPr>
            <a:t>Planning Commission and OPCD staff submit docket setting recommendations to the City Council PLUZ committee</a:t>
          </a:r>
        </a:p>
      </dgm:t>
    </dgm:pt>
    <dgm:pt modelId="{4B69A387-36DF-4E4B-9C13-52736B2A33CE}" type="parTrans" cxnId="{08EFF43F-589F-43BC-8660-DF43F7291206}">
      <dgm:prSet/>
      <dgm:spPr/>
      <dgm:t>
        <a:bodyPr/>
        <a:lstStyle/>
        <a:p>
          <a:endParaRPr lang="en-US"/>
        </a:p>
      </dgm:t>
    </dgm:pt>
    <dgm:pt modelId="{67DD4D20-613E-48EA-B8AF-74B8D4803ACF}" type="sibTrans" cxnId="{08EFF43F-589F-43BC-8660-DF43F7291206}">
      <dgm:prSet/>
      <dgm:spPr/>
      <dgm:t>
        <a:bodyPr/>
        <a:lstStyle/>
        <a:p>
          <a:endParaRPr lang="en-US"/>
        </a:p>
      </dgm:t>
    </dgm:pt>
    <dgm:pt modelId="{8D61B4F2-725A-4A79-8408-591CDEE502EE}" type="pres">
      <dgm:prSet presAssocID="{5F5CAD96-7214-40C5-915B-12A7EEF811A6}" presName="Name0" presStyleCnt="0">
        <dgm:presLayoutVars>
          <dgm:dir/>
          <dgm:resizeHandles val="exact"/>
        </dgm:presLayoutVars>
      </dgm:prSet>
      <dgm:spPr/>
      <dgm:t>
        <a:bodyPr/>
        <a:lstStyle/>
        <a:p>
          <a:endParaRPr lang="en-US"/>
        </a:p>
      </dgm:t>
    </dgm:pt>
    <dgm:pt modelId="{70BDF85A-2233-4E81-9D97-6169DF76A7CA}" type="pres">
      <dgm:prSet presAssocID="{066CD935-1876-43CC-82BB-9D2527959AE3}" presName="node" presStyleLbl="node1" presStyleIdx="0" presStyleCnt="6">
        <dgm:presLayoutVars>
          <dgm:bulletEnabled val="1"/>
        </dgm:presLayoutVars>
      </dgm:prSet>
      <dgm:spPr/>
      <dgm:t>
        <a:bodyPr/>
        <a:lstStyle/>
        <a:p>
          <a:endParaRPr lang="en-US"/>
        </a:p>
      </dgm:t>
    </dgm:pt>
    <dgm:pt modelId="{44F265C5-177E-47A9-A513-CA420E691D7E}" type="pres">
      <dgm:prSet presAssocID="{FD00DF59-9F6C-46B6-8E78-790F015A6AE3}" presName="sibTrans" presStyleLbl="sibTrans1D1" presStyleIdx="0" presStyleCnt="5"/>
      <dgm:spPr/>
      <dgm:t>
        <a:bodyPr/>
        <a:lstStyle/>
        <a:p>
          <a:endParaRPr lang="en-US"/>
        </a:p>
      </dgm:t>
    </dgm:pt>
    <dgm:pt modelId="{624CA60B-B831-4F39-ADA7-91F805023541}" type="pres">
      <dgm:prSet presAssocID="{FD00DF59-9F6C-46B6-8E78-790F015A6AE3}" presName="connectorText" presStyleLbl="sibTrans1D1" presStyleIdx="0" presStyleCnt="5"/>
      <dgm:spPr/>
      <dgm:t>
        <a:bodyPr/>
        <a:lstStyle/>
        <a:p>
          <a:endParaRPr lang="en-US"/>
        </a:p>
      </dgm:t>
    </dgm:pt>
    <dgm:pt modelId="{33DBF55B-C021-4617-A61E-40CE68805162}" type="pres">
      <dgm:prSet presAssocID="{CB287995-5BC9-4813-B511-81B162649227}" presName="node" presStyleLbl="node1" presStyleIdx="1" presStyleCnt="6">
        <dgm:presLayoutVars>
          <dgm:bulletEnabled val="1"/>
        </dgm:presLayoutVars>
      </dgm:prSet>
      <dgm:spPr/>
      <dgm:t>
        <a:bodyPr/>
        <a:lstStyle/>
        <a:p>
          <a:endParaRPr lang="en-US"/>
        </a:p>
      </dgm:t>
    </dgm:pt>
    <dgm:pt modelId="{C0BAB8A2-484A-458A-A114-F81FB6612DF2}" type="pres">
      <dgm:prSet presAssocID="{7E482A98-1C35-45B4-A157-E211DB6FB8A7}" presName="sibTrans" presStyleLbl="sibTrans1D1" presStyleIdx="1" presStyleCnt="5"/>
      <dgm:spPr/>
      <dgm:t>
        <a:bodyPr/>
        <a:lstStyle/>
        <a:p>
          <a:endParaRPr lang="en-US"/>
        </a:p>
      </dgm:t>
    </dgm:pt>
    <dgm:pt modelId="{87F0006A-74A0-4F44-94C3-BF705882ACF1}" type="pres">
      <dgm:prSet presAssocID="{7E482A98-1C35-45B4-A157-E211DB6FB8A7}" presName="connectorText" presStyleLbl="sibTrans1D1" presStyleIdx="1" presStyleCnt="5"/>
      <dgm:spPr/>
      <dgm:t>
        <a:bodyPr/>
        <a:lstStyle/>
        <a:p>
          <a:endParaRPr lang="en-US"/>
        </a:p>
      </dgm:t>
    </dgm:pt>
    <dgm:pt modelId="{1DC7A889-609C-4D4F-8C23-904A4E838B46}" type="pres">
      <dgm:prSet presAssocID="{8400743B-25CD-4E7E-81F6-3FF5DABD2D4E}" presName="node" presStyleLbl="node1" presStyleIdx="2" presStyleCnt="6">
        <dgm:presLayoutVars>
          <dgm:bulletEnabled val="1"/>
        </dgm:presLayoutVars>
      </dgm:prSet>
      <dgm:spPr/>
      <dgm:t>
        <a:bodyPr/>
        <a:lstStyle/>
        <a:p>
          <a:endParaRPr lang="en-US"/>
        </a:p>
      </dgm:t>
    </dgm:pt>
    <dgm:pt modelId="{EAEA839E-5CA1-486F-9132-2324E46F0A45}" type="pres">
      <dgm:prSet presAssocID="{145A0539-09BD-4C22-B806-DEE096E574DE}" presName="sibTrans" presStyleLbl="sibTrans1D1" presStyleIdx="2" presStyleCnt="5"/>
      <dgm:spPr/>
      <dgm:t>
        <a:bodyPr/>
        <a:lstStyle/>
        <a:p>
          <a:endParaRPr lang="en-US"/>
        </a:p>
      </dgm:t>
    </dgm:pt>
    <dgm:pt modelId="{7B2C1F9C-588E-4A0A-B9BA-FBCBA331775E}" type="pres">
      <dgm:prSet presAssocID="{145A0539-09BD-4C22-B806-DEE096E574DE}" presName="connectorText" presStyleLbl="sibTrans1D1" presStyleIdx="2" presStyleCnt="5"/>
      <dgm:spPr/>
      <dgm:t>
        <a:bodyPr/>
        <a:lstStyle/>
        <a:p>
          <a:endParaRPr lang="en-US"/>
        </a:p>
      </dgm:t>
    </dgm:pt>
    <dgm:pt modelId="{40D1EF2D-5F41-4F5B-B775-0CF85D007C37}" type="pres">
      <dgm:prSet presAssocID="{0D3D0CA3-7646-4C79-964F-D153D6D625EA}" presName="node" presStyleLbl="node1" presStyleIdx="3" presStyleCnt="6">
        <dgm:presLayoutVars>
          <dgm:bulletEnabled val="1"/>
        </dgm:presLayoutVars>
      </dgm:prSet>
      <dgm:spPr/>
      <dgm:t>
        <a:bodyPr/>
        <a:lstStyle/>
        <a:p>
          <a:endParaRPr lang="en-US"/>
        </a:p>
      </dgm:t>
    </dgm:pt>
    <dgm:pt modelId="{A334CD03-3DAF-452E-B6E1-0260C4E3F033}" type="pres">
      <dgm:prSet presAssocID="{67DD4D20-613E-48EA-B8AF-74B8D4803ACF}" presName="sibTrans" presStyleLbl="sibTrans1D1" presStyleIdx="3" presStyleCnt="5"/>
      <dgm:spPr/>
      <dgm:t>
        <a:bodyPr/>
        <a:lstStyle/>
        <a:p>
          <a:endParaRPr lang="en-US"/>
        </a:p>
      </dgm:t>
    </dgm:pt>
    <dgm:pt modelId="{B20AC1C2-9091-4D8E-B40C-0975F69E170C}" type="pres">
      <dgm:prSet presAssocID="{67DD4D20-613E-48EA-B8AF-74B8D4803ACF}" presName="connectorText" presStyleLbl="sibTrans1D1" presStyleIdx="3" presStyleCnt="5"/>
      <dgm:spPr/>
      <dgm:t>
        <a:bodyPr/>
        <a:lstStyle/>
        <a:p>
          <a:endParaRPr lang="en-US"/>
        </a:p>
      </dgm:t>
    </dgm:pt>
    <dgm:pt modelId="{9846619D-8D49-468F-92B9-6C7488CFE944}" type="pres">
      <dgm:prSet presAssocID="{2071ED5E-768D-461F-BA1C-F63669EEF0DA}" presName="node" presStyleLbl="node1" presStyleIdx="4" presStyleCnt="6">
        <dgm:presLayoutVars>
          <dgm:bulletEnabled val="1"/>
        </dgm:presLayoutVars>
      </dgm:prSet>
      <dgm:spPr/>
      <dgm:t>
        <a:bodyPr/>
        <a:lstStyle/>
        <a:p>
          <a:endParaRPr lang="en-US"/>
        </a:p>
      </dgm:t>
    </dgm:pt>
    <dgm:pt modelId="{69ABC03B-55D8-4ECC-9652-96CA365C9462}" type="pres">
      <dgm:prSet presAssocID="{AB8A0E48-4DE3-4A88-A204-50EF5CD930FF}" presName="sibTrans" presStyleLbl="sibTrans1D1" presStyleIdx="4" presStyleCnt="5"/>
      <dgm:spPr/>
      <dgm:t>
        <a:bodyPr/>
        <a:lstStyle/>
        <a:p>
          <a:endParaRPr lang="en-US"/>
        </a:p>
      </dgm:t>
    </dgm:pt>
    <dgm:pt modelId="{3E74F70A-3FF7-43DA-8BDE-0AAEAEC65320}" type="pres">
      <dgm:prSet presAssocID="{AB8A0E48-4DE3-4A88-A204-50EF5CD930FF}" presName="connectorText" presStyleLbl="sibTrans1D1" presStyleIdx="4" presStyleCnt="5"/>
      <dgm:spPr/>
      <dgm:t>
        <a:bodyPr/>
        <a:lstStyle/>
        <a:p>
          <a:endParaRPr lang="en-US"/>
        </a:p>
      </dgm:t>
    </dgm:pt>
    <dgm:pt modelId="{434C31DE-1FF1-4779-8987-CB715485BF21}" type="pres">
      <dgm:prSet presAssocID="{81E1A843-4322-4A4D-9E1C-AAED90150875}" presName="node" presStyleLbl="node1" presStyleIdx="5" presStyleCnt="6">
        <dgm:presLayoutVars>
          <dgm:bulletEnabled val="1"/>
        </dgm:presLayoutVars>
      </dgm:prSet>
      <dgm:spPr/>
      <dgm:t>
        <a:bodyPr/>
        <a:lstStyle/>
        <a:p>
          <a:endParaRPr lang="en-US"/>
        </a:p>
      </dgm:t>
    </dgm:pt>
  </dgm:ptLst>
  <dgm:cxnLst>
    <dgm:cxn modelId="{FA6AC901-3BE1-45A2-9085-F04B4A4DD67C}" type="presOf" srcId="{145A0539-09BD-4C22-B806-DEE096E574DE}" destId="{EAEA839E-5CA1-486F-9132-2324E46F0A45}" srcOrd="0" destOrd="0" presId="urn:microsoft.com/office/officeart/2005/8/layout/bProcess3"/>
    <dgm:cxn modelId="{2C87F98C-880E-4680-BE93-46D46B888A45}" type="presOf" srcId="{81E1A843-4322-4A4D-9E1C-AAED90150875}" destId="{434C31DE-1FF1-4779-8987-CB715485BF21}" srcOrd="0" destOrd="0" presId="urn:microsoft.com/office/officeart/2005/8/layout/bProcess3"/>
    <dgm:cxn modelId="{B2DC1BAC-56D7-4106-B562-3A9893A5651B}" srcId="{5F5CAD96-7214-40C5-915B-12A7EEF811A6}" destId="{81E1A843-4322-4A4D-9E1C-AAED90150875}" srcOrd="5" destOrd="0" parTransId="{8076D8B5-9106-49CF-8889-AAF8A1E28B84}" sibTransId="{3EA956D1-74AE-4B47-8E0A-424FDDAD4DA8}"/>
    <dgm:cxn modelId="{66F22287-6FBD-483E-B331-B333C8805DF8}" type="presOf" srcId="{8400743B-25CD-4E7E-81F6-3FF5DABD2D4E}" destId="{1DC7A889-609C-4D4F-8C23-904A4E838B46}" srcOrd="0" destOrd="0" presId="urn:microsoft.com/office/officeart/2005/8/layout/bProcess3"/>
    <dgm:cxn modelId="{D1829147-4837-44D5-AEB5-2BCF5B11F3D0}" srcId="{5F5CAD96-7214-40C5-915B-12A7EEF811A6}" destId="{066CD935-1876-43CC-82BB-9D2527959AE3}" srcOrd="0" destOrd="0" parTransId="{0C760DEF-E982-4F2B-B3F4-ABBF8E6B0409}" sibTransId="{FD00DF59-9F6C-46B6-8E78-790F015A6AE3}"/>
    <dgm:cxn modelId="{69E3B62C-6CAB-4742-8C6C-BEF1F9E697D0}" type="presOf" srcId="{67DD4D20-613E-48EA-B8AF-74B8D4803ACF}" destId="{A334CD03-3DAF-452E-B6E1-0260C4E3F033}" srcOrd="0" destOrd="0" presId="urn:microsoft.com/office/officeart/2005/8/layout/bProcess3"/>
    <dgm:cxn modelId="{DEB38A09-CB64-455C-A61D-6B5C321889C4}" type="presOf" srcId="{7E482A98-1C35-45B4-A157-E211DB6FB8A7}" destId="{87F0006A-74A0-4F44-94C3-BF705882ACF1}" srcOrd="1" destOrd="0" presId="urn:microsoft.com/office/officeart/2005/8/layout/bProcess3"/>
    <dgm:cxn modelId="{5198EF0E-0653-4344-99C6-3E2EA9DCF0CB}" srcId="{5F5CAD96-7214-40C5-915B-12A7EEF811A6}" destId="{8400743B-25CD-4E7E-81F6-3FF5DABD2D4E}" srcOrd="2" destOrd="0" parTransId="{94F38195-A8DB-45AA-8058-67CA7E797D77}" sibTransId="{145A0539-09BD-4C22-B806-DEE096E574DE}"/>
    <dgm:cxn modelId="{83BF4287-0889-47C1-A958-1112D4FC1539}" type="presOf" srcId="{67DD4D20-613E-48EA-B8AF-74B8D4803ACF}" destId="{B20AC1C2-9091-4D8E-B40C-0975F69E170C}" srcOrd="1" destOrd="0" presId="urn:microsoft.com/office/officeart/2005/8/layout/bProcess3"/>
    <dgm:cxn modelId="{D8AA8357-2990-4F9B-877E-D3CFC5A46DFB}" type="presOf" srcId="{066CD935-1876-43CC-82BB-9D2527959AE3}" destId="{70BDF85A-2233-4E81-9D97-6169DF76A7CA}" srcOrd="0" destOrd="0" presId="urn:microsoft.com/office/officeart/2005/8/layout/bProcess3"/>
    <dgm:cxn modelId="{E2B8ABEC-8062-429C-855C-416E7181450D}" type="presOf" srcId="{AB8A0E48-4DE3-4A88-A204-50EF5CD930FF}" destId="{3E74F70A-3FF7-43DA-8BDE-0AAEAEC65320}" srcOrd="1" destOrd="0" presId="urn:microsoft.com/office/officeart/2005/8/layout/bProcess3"/>
    <dgm:cxn modelId="{06B55901-F4A1-455A-AA8F-3973D0EB33CF}" type="presOf" srcId="{CB287995-5BC9-4813-B511-81B162649227}" destId="{33DBF55B-C021-4617-A61E-40CE68805162}" srcOrd="0" destOrd="0" presId="urn:microsoft.com/office/officeart/2005/8/layout/bProcess3"/>
    <dgm:cxn modelId="{3F0F157E-80E2-414E-9574-920AE7462C45}" type="presOf" srcId="{0D3D0CA3-7646-4C79-964F-D153D6D625EA}" destId="{40D1EF2D-5F41-4F5B-B775-0CF85D007C37}" srcOrd="0" destOrd="0" presId="urn:microsoft.com/office/officeart/2005/8/layout/bProcess3"/>
    <dgm:cxn modelId="{942148BF-36C7-4942-B76E-0097556FC0C6}" type="presOf" srcId="{5F5CAD96-7214-40C5-915B-12A7EEF811A6}" destId="{8D61B4F2-725A-4A79-8408-591CDEE502EE}" srcOrd="0" destOrd="0" presId="urn:microsoft.com/office/officeart/2005/8/layout/bProcess3"/>
    <dgm:cxn modelId="{AFB34C31-E421-4AF8-948F-B81E335A1CA4}" srcId="{5F5CAD96-7214-40C5-915B-12A7EEF811A6}" destId="{CB287995-5BC9-4813-B511-81B162649227}" srcOrd="1" destOrd="0" parTransId="{4B5338CB-0E81-4EEB-89C9-B5F01762714C}" sibTransId="{7E482A98-1C35-45B4-A157-E211DB6FB8A7}"/>
    <dgm:cxn modelId="{A309349E-6F20-4FA9-AF50-AF5F52090B3A}" type="presOf" srcId="{145A0539-09BD-4C22-B806-DEE096E574DE}" destId="{7B2C1F9C-588E-4A0A-B9BA-FBCBA331775E}" srcOrd="1" destOrd="0" presId="urn:microsoft.com/office/officeart/2005/8/layout/bProcess3"/>
    <dgm:cxn modelId="{7CA34AB4-E7A9-4F50-9485-C34C66AF0DD4}" type="presOf" srcId="{FD00DF59-9F6C-46B6-8E78-790F015A6AE3}" destId="{624CA60B-B831-4F39-ADA7-91F805023541}" srcOrd="1" destOrd="0" presId="urn:microsoft.com/office/officeart/2005/8/layout/bProcess3"/>
    <dgm:cxn modelId="{72A75F28-EEEA-4678-BBE5-D8343C82BC5C}" type="presOf" srcId="{2071ED5E-768D-461F-BA1C-F63669EEF0DA}" destId="{9846619D-8D49-468F-92B9-6C7488CFE944}" srcOrd="0" destOrd="0" presId="urn:microsoft.com/office/officeart/2005/8/layout/bProcess3"/>
    <dgm:cxn modelId="{08EFF43F-589F-43BC-8660-DF43F7291206}" srcId="{5F5CAD96-7214-40C5-915B-12A7EEF811A6}" destId="{0D3D0CA3-7646-4C79-964F-D153D6D625EA}" srcOrd="3" destOrd="0" parTransId="{4B69A387-36DF-4E4B-9C13-52736B2A33CE}" sibTransId="{67DD4D20-613E-48EA-B8AF-74B8D4803ACF}"/>
    <dgm:cxn modelId="{E09C01B0-E841-4E98-968C-95E6C8C1D385}" srcId="{5F5CAD96-7214-40C5-915B-12A7EEF811A6}" destId="{2071ED5E-768D-461F-BA1C-F63669EEF0DA}" srcOrd="4" destOrd="0" parTransId="{D6C79980-34FA-4699-AE2D-A890F7F9DE2A}" sibTransId="{AB8A0E48-4DE3-4A88-A204-50EF5CD930FF}"/>
    <dgm:cxn modelId="{8C1E1E9B-E273-44FA-B1F1-A1FDA74BD581}" type="presOf" srcId="{FD00DF59-9F6C-46B6-8E78-790F015A6AE3}" destId="{44F265C5-177E-47A9-A513-CA420E691D7E}" srcOrd="0" destOrd="0" presId="urn:microsoft.com/office/officeart/2005/8/layout/bProcess3"/>
    <dgm:cxn modelId="{47481264-AA48-4475-BF19-3F09CDA37528}" type="presOf" srcId="{7E482A98-1C35-45B4-A157-E211DB6FB8A7}" destId="{C0BAB8A2-484A-458A-A114-F81FB6612DF2}" srcOrd="0" destOrd="0" presId="urn:microsoft.com/office/officeart/2005/8/layout/bProcess3"/>
    <dgm:cxn modelId="{2A73E372-2632-4BD3-B397-9C0E0524EA13}" type="presOf" srcId="{AB8A0E48-4DE3-4A88-A204-50EF5CD930FF}" destId="{69ABC03B-55D8-4ECC-9652-96CA365C9462}" srcOrd="0" destOrd="0" presId="urn:microsoft.com/office/officeart/2005/8/layout/bProcess3"/>
    <dgm:cxn modelId="{35A7B2FE-784D-453E-98BA-37C7066EB19F}" type="presParOf" srcId="{8D61B4F2-725A-4A79-8408-591CDEE502EE}" destId="{70BDF85A-2233-4E81-9D97-6169DF76A7CA}" srcOrd="0" destOrd="0" presId="urn:microsoft.com/office/officeart/2005/8/layout/bProcess3"/>
    <dgm:cxn modelId="{B0879CF9-07ED-430C-BD54-A8045A189B4E}" type="presParOf" srcId="{8D61B4F2-725A-4A79-8408-591CDEE502EE}" destId="{44F265C5-177E-47A9-A513-CA420E691D7E}" srcOrd="1" destOrd="0" presId="urn:microsoft.com/office/officeart/2005/8/layout/bProcess3"/>
    <dgm:cxn modelId="{EE540D48-D495-496E-8B59-20CA72C14ACE}" type="presParOf" srcId="{44F265C5-177E-47A9-A513-CA420E691D7E}" destId="{624CA60B-B831-4F39-ADA7-91F805023541}" srcOrd="0" destOrd="0" presId="urn:microsoft.com/office/officeart/2005/8/layout/bProcess3"/>
    <dgm:cxn modelId="{A1C5311F-DB81-4E6B-9AB6-39B308995F54}" type="presParOf" srcId="{8D61B4F2-725A-4A79-8408-591CDEE502EE}" destId="{33DBF55B-C021-4617-A61E-40CE68805162}" srcOrd="2" destOrd="0" presId="urn:microsoft.com/office/officeart/2005/8/layout/bProcess3"/>
    <dgm:cxn modelId="{42F02E44-4F64-44AE-84E6-9C9ACB9D24F1}" type="presParOf" srcId="{8D61B4F2-725A-4A79-8408-591CDEE502EE}" destId="{C0BAB8A2-484A-458A-A114-F81FB6612DF2}" srcOrd="3" destOrd="0" presId="urn:microsoft.com/office/officeart/2005/8/layout/bProcess3"/>
    <dgm:cxn modelId="{0B8C853E-E3A2-4764-823F-F8CCBE78BB7F}" type="presParOf" srcId="{C0BAB8A2-484A-458A-A114-F81FB6612DF2}" destId="{87F0006A-74A0-4F44-94C3-BF705882ACF1}" srcOrd="0" destOrd="0" presId="urn:microsoft.com/office/officeart/2005/8/layout/bProcess3"/>
    <dgm:cxn modelId="{5FA944A6-23C8-405F-8FD1-50B3D517D580}" type="presParOf" srcId="{8D61B4F2-725A-4A79-8408-591CDEE502EE}" destId="{1DC7A889-609C-4D4F-8C23-904A4E838B46}" srcOrd="4" destOrd="0" presId="urn:microsoft.com/office/officeart/2005/8/layout/bProcess3"/>
    <dgm:cxn modelId="{08302E4F-57EE-418D-BC8D-6EB927177C96}" type="presParOf" srcId="{8D61B4F2-725A-4A79-8408-591CDEE502EE}" destId="{EAEA839E-5CA1-486F-9132-2324E46F0A45}" srcOrd="5" destOrd="0" presId="urn:microsoft.com/office/officeart/2005/8/layout/bProcess3"/>
    <dgm:cxn modelId="{71FCEF9B-2FF1-4CBA-B3E7-85CB8BA020E3}" type="presParOf" srcId="{EAEA839E-5CA1-486F-9132-2324E46F0A45}" destId="{7B2C1F9C-588E-4A0A-B9BA-FBCBA331775E}" srcOrd="0" destOrd="0" presId="urn:microsoft.com/office/officeart/2005/8/layout/bProcess3"/>
    <dgm:cxn modelId="{51DEE31C-44BC-43D9-835B-7D317CFE45F0}" type="presParOf" srcId="{8D61B4F2-725A-4A79-8408-591CDEE502EE}" destId="{40D1EF2D-5F41-4F5B-B775-0CF85D007C37}" srcOrd="6" destOrd="0" presId="urn:microsoft.com/office/officeart/2005/8/layout/bProcess3"/>
    <dgm:cxn modelId="{EAA30925-59BD-4B2C-B026-EE2FA70C420E}" type="presParOf" srcId="{8D61B4F2-725A-4A79-8408-591CDEE502EE}" destId="{A334CD03-3DAF-452E-B6E1-0260C4E3F033}" srcOrd="7" destOrd="0" presId="urn:microsoft.com/office/officeart/2005/8/layout/bProcess3"/>
    <dgm:cxn modelId="{B6373A2F-04B3-466E-8484-9C91EAA71503}" type="presParOf" srcId="{A334CD03-3DAF-452E-B6E1-0260C4E3F033}" destId="{B20AC1C2-9091-4D8E-B40C-0975F69E170C}" srcOrd="0" destOrd="0" presId="urn:microsoft.com/office/officeart/2005/8/layout/bProcess3"/>
    <dgm:cxn modelId="{F8F013DD-A448-4E9B-A58A-ADA4A42F7CB7}" type="presParOf" srcId="{8D61B4F2-725A-4A79-8408-591CDEE502EE}" destId="{9846619D-8D49-468F-92B9-6C7488CFE944}" srcOrd="8" destOrd="0" presId="urn:microsoft.com/office/officeart/2005/8/layout/bProcess3"/>
    <dgm:cxn modelId="{E11C7D44-5DB0-44E0-B033-9A8030455132}" type="presParOf" srcId="{8D61B4F2-725A-4A79-8408-591CDEE502EE}" destId="{69ABC03B-55D8-4ECC-9652-96CA365C9462}" srcOrd="9" destOrd="0" presId="urn:microsoft.com/office/officeart/2005/8/layout/bProcess3"/>
    <dgm:cxn modelId="{2AAA7DFE-AFAA-41E9-97BC-163FFE1EA137}" type="presParOf" srcId="{69ABC03B-55D8-4ECC-9652-96CA365C9462}" destId="{3E74F70A-3FF7-43DA-8BDE-0AAEAEC65320}" srcOrd="0" destOrd="0" presId="urn:microsoft.com/office/officeart/2005/8/layout/bProcess3"/>
    <dgm:cxn modelId="{898B977C-E861-444E-849B-A2B284EE5F1F}" type="presParOf" srcId="{8D61B4F2-725A-4A79-8408-591CDEE502EE}" destId="{434C31DE-1FF1-4779-8987-CB715485BF21}"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CAD96-7214-40C5-915B-12A7EEF811A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8400743B-25CD-4E7E-81F6-3FF5DABD2D4E}">
      <dgm:prSet phldrT="[Text]"/>
      <dgm:spPr/>
      <dgm:t>
        <a:bodyPr/>
        <a:lstStyle/>
        <a:p>
          <a:r>
            <a:rPr lang="en-US" dirty="0" smtClean="0">
              <a:latin typeface="Corbel" panose="020B0503020204020204" pitchFamily="34" charset="0"/>
            </a:rPr>
            <a:t>Briefs Planning Commission on recommendations</a:t>
          </a:r>
          <a:endParaRPr lang="en-US" dirty="0">
            <a:latin typeface="Corbel" panose="020B0503020204020204" pitchFamily="34" charset="0"/>
          </a:endParaRPr>
        </a:p>
      </dgm:t>
    </dgm:pt>
    <dgm:pt modelId="{94F38195-A8DB-45AA-8058-67CA7E797D77}" type="parTrans" cxnId="{5198EF0E-0653-4344-99C6-3E2EA9DCF0CB}">
      <dgm:prSet/>
      <dgm:spPr/>
      <dgm:t>
        <a:bodyPr/>
        <a:lstStyle/>
        <a:p>
          <a:endParaRPr lang="en-US"/>
        </a:p>
      </dgm:t>
    </dgm:pt>
    <dgm:pt modelId="{145A0539-09BD-4C22-B806-DEE096E574DE}" type="sibTrans" cxnId="{5198EF0E-0653-4344-99C6-3E2EA9DCF0CB}">
      <dgm:prSet/>
      <dgm:spPr/>
      <dgm:t>
        <a:bodyPr/>
        <a:lstStyle/>
        <a:p>
          <a:endParaRPr lang="en-US"/>
        </a:p>
      </dgm:t>
    </dgm:pt>
    <dgm:pt modelId="{2071ED5E-768D-461F-BA1C-F63669EEF0DA}">
      <dgm:prSet phldrT="[Text]"/>
      <dgm:spPr/>
      <dgm:t>
        <a:bodyPr/>
        <a:lstStyle/>
        <a:p>
          <a:r>
            <a:rPr lang="en-US" dirty="0" smtClean="0">
              <a:latin typeface="Corbel" panose="020B0503020204020204" pitchFamily="34" charset="0"/>
            </a:rPr>
            <a:t>Planning Commission reviews amendments and makes recommendations to City Council</a:t>
          </a:r>
          <a:endParaRPr lang="en-US" dirty="0">
            <a:latin typeface="Corbel" panose="020B0503020204020204" pitchFamily="34" charset="0"/>
          </a:endParaRPr>
        </a:p>
      </dgm:t>
    </dgm:pt>
    <dgm:pt modelId="{D6C79980-34FA-4699-AE2D-A890F7F9DE2A}" type="parTrans" cxnId="{E09C01B0-E841-4E98-968C-95E6C8C1D385}">
      <dgm:prSet/>
      <dgm:spPr/>
      <dgm:t>
        <a:bodyPr/>
        <a:lstStyle/>
        <a:p>
          <a:endParaRPr lang="en-US"/>
        </a:p>
      </dgm:t>
    </dgm:pt>
    <dgm:pt modelId="{AB8A0E48-4DE3-4A88-A204-50EF5CD930FF}" type="sibTrans" cxnId="{E09C01B0-E841-4E98-968C-95E6C8C1D385}">
      <dgm:prSet/>
      <dgm:spPr/>
      <dgm:t>
        <a:bodyPr/>
        <a:lstStyle/>
        <a:p>
          <a:endParaRPr lang="en-US"/>
        </a:p>
      </dgm:t>
    </dgm:pt>
    <dgm:pt modelId="{81E1A843-4322-4A4D-9E1C-AAED90150875}">
      <dgm:prSet phldrT="[Text]"/>
      <dgm:spPr/>
      <dgm:t>
        <a:bodyPr/>
        <a:lstStyle/>
        <a:p>
          <a:r>
            <a:rPr lang="en-US" dirty="0" smtClean="0">
              <a:latin typeface="Corbel" panose="020B0503020204020204" pitchFamily="34" charset="0"/>
            </a:rPr>
            <a:t>City Council votes to approve </a:t>
          </a:r>
          <a:r>
            <a:rPr lang="en-US" smtClean="0">
              <a:latin typeface="Corbel" panose="020B0503020204020204" pitchFamily="34" charset="0"/>
            </a:rPr>
            <a:t>amendments in 2017</a:t>
          </a:r>
          <a:endParaRPr lang="en-US" dirty="0" smtClean="0">
            <a:latin typeface="Corbel" panose="020B0503020204020204" pitchFamily="34" charset="0"/>
          </a:endParaRPr>
        </a:p>
      </dgm:t>
    </dgm:pt>
    <dgm:pt modelId="{8076D8B5-9106-49CF-8889-AAF8A1E28B84}" type="parTrans" cxnId="{B2DC1BAC-56D7-4106-B562-3A9893A5651B}">
      <dgm:prSet/>
      <dgm:spPr/>
      <dgm:t>
        <a:bodyPr/>
        <a:lstStyle/>
        <a:p>
          <a:endParaRPr lang="en-US"/>
        </a:p>
      </dgm:t>
    </dgm:pt>
    <dgm:pt modelId="{3EA956D1-74AE-4B47-8E0A-424FDDAD4DA8}" type="sibTrans" cxnId="{B2DC1BAC-56D7-4106-B562-3A9893A5651B}">
      <dgm:prSet/>
      <dgm:spPr/>
      <dgm:t>
        <a:bodyPr/>
        <a:lstStyle/>
        <a:p>
          <a:endParaRPr lang="en-US"/>
        </a:p>
      </dgm:t>
    </dgm:pt>
    <dgm:pt modelId="{0D3D0CA3-7646-4C79-964F-D153D6D625EA}">
      <dgm:prSet/>
      <dgm:spPr/>
      <dgm:t>
        <a:bodyPr/>
        <a:lstStyle/>
        <a:p>
          <a:r>
            <a:rPr lang="en-US" dirty="0" smtClean="0">
              <a:latin typeface="Corbel" panose="020B0503020204020204" pitchFamily="34" charset="0"/>
            </a:rPr>
            <a:t>Mayor proposes amendments to the Comprehensive Plan </a:t>
          </a:r>
        </a:p>
      </dgm:t>
    </dgm:pt>
    <dgm:pt modelId="{4B69A387-36DF-4E4B-9C13-52736B2A33CE}" type="parTrans" cxnId="{08EFF43F-589F-43BC-8660-DF43F7291206}">
      <dgm:prSet/>
      <dgm:spPr/>
      <dgm:t>
        <a:bodyPr/>
        <a:lstStyle/>
        <a:p>
          <a:endParaRPr lang="en-US"/>
        </a:p>
      </dgm:t>
    </dgm:pt>
    <dgm:pt modelId="{67DD4D20-613E-48EA-B8AF-74B8D4803ACF}" type="sibTrans" cxnId="{08EFF43F-589F-43BC-8660-DF43F7291206}">
      <dgm:prSet/>
      <dgm:spPr/>
      <dgm:t>
        <a:bodyPr/>
        <a:lstStyle/>
        <a:p>
          <a:endParaRPr lang="en-US"/>
        </a:p>
      </dgm:t>
    </dgm:pt>
    <dgm:pt modelId="{F2462159-5E80-42E8-B8BC-A40DC2465DC9}">
      <dgm:prSet/>
      <dgm:spPr/>
      <dgm:t>
        <a:bodyPr/>
        <a:lstStyle/>
        <a:p>
          <a:r>
            <a:rPr lang="en-US" dirty="0" smtClean="0">
              <a:latin typeface="Corbel" panose="020B0503020204020204" pitchFamily="34" charset="0"/>
            </a:rPr>
            <a:t>Post Docket Setting…</a:t>
          </a:r>
          <a:endParaRPr lang="en-US" dirty="0">
            <a:latin typeface="Corbel" panose="020B0503020204020204" pitchFamily="34" charset="0"/>
          </a:endParaRPr>
        </a:p>
      </dgm:t>
    </dgm:pt>
    <dgm:pt modelId="{F725474D-CA3D-4EF6-8933-30FDDED97E67}" type="sibTrans" cxnId="{7D687265-82D5-47EA-A76E-5DF0F7B2214F}">
      <dgm:prSet/>
      <dgm:spPr/>
      <dgm:t>
        <a:bodyPr/>
        <a:lstStyle/>
        <a:p>
          <a:endParaRPr lang="en-US"/>
        </a:p>
      </dgm:t>
    </dgm:pt>
    <dgm:pt modelId="{AE990567-3080-4406-B1AC-21223646D0AD}" type="parTrans" cxnId="{7D687265-82D5-47EA-A76E-5DF0F7B2214F}">
      <dgm:prSet/>
      <dgm:spPr/>
      <dgm:t>
        <a:bodyPr/>
        <a:lstStyle/>
        <a:p>
          <a:endParaRPr lang="en-US"/>
        </a:p>
      </dgm:t>
    </dgm:pt>
    <dgm:pt modelId="{ABF4FC5F-6AE2-48DF-9BCA-C83450EBC4EC}">
      <dgm:prSet/>
      <dgm:spPr/>
      <dgm:t>
        <a:bodyPr/>
        <a:lstStyle/>
        <a:p>
          <a:r>
            <a:rPr lang="en-US" dirty="0" smtClean="0">
              <a:latin typeface="Corbel" panose="020B0503020204020204" pitchFamily="34" charset="0"/>
            </a:rPr>
            <a:t>OPCD conducts review of docketed amendments</a:t>
          </a:r>
        </a:p>
      </dgm:t>
    </dgm:pt>
    <dgm:pt modelId="{294530A1-D3E5-408F-A831-6A1393D66690}" type="parTrans" cxnId="{04DEEFD9-23E8-4474-A872-27BC4E1B72AF}">
      <dgm:prSet/>
      <dgm:spPr/>
      <dgm:t>
        <a:bodyPr/>
        <a:lstStyle/>
        <a:p>
          <a:endParaRPr lang="en-US"/>
        </a:p>
      </dgm:t>
    </dgm:pt>
    <dgm:pt modelId="{28168500-5C5B-4225-B518-2B19640BD80E}" type="sibTrans" cxnId="{04DEEFD9-23E8-4474-A872-27BC4E1B72AF}">
      <dgm:prSet/>
      <dgm:spPr/>
      <dgm:t>
        <a:bodyPr/>
        <a:lstStyle/>
        <a:p>
          <a:endParaRPr lang="en-US"/>
        </a:p>
      </dgm:t>
    </dgm:pt>
    <dgm:pt modelId="{8D61B4F2-725A-4A79-8408-591CDEE502EE}" type="pres">
      <dgm:prSet presAssocID="{5F5CAD96-7214-40C5-915B-12A7EEF811A6}" presName="Name0" presStyleCnt="0">
        <dgm:presLayoutVars>
          <dgm:dir/>
          <dgm:resizeHandles val="exact"/>
        </dgm:presLayoutVars>
      </dgm:prSet>
      <dgm:spPr/>
      <dgm:t>
        <a:bodyPr/>
        <a:lstStyle/>
        <a:p>
          <a:endParaRPr lang="en-US"/>
        </a:p>
      </dgm:t>
    </dgm:pt>
    <dgm:pt modelId="{26A32E28-F95C-4CAE-A1C8-9BCC98862635}" type="pres">
      <dgm:prSet presAssocID="{F2462159-5E80-42E8-B8BC-A40DC2465DC9}" presName="node" presStyleLbl="node1" presStyleIdx="0" presStyleCnt="6">
        <dgm:presLayoutVars>
          <dgm:bulletEnabled val="1"/>
        </dgm:presLayoutVars>
      </dgm:prSet>
      <dgm:spPr/>
      <dgm:t>
        <a:bodyPr/>
        <a:lstStyle/>
        <a:p>
          <a:endParaRPr lang="en-US"/>
        </a:p>
      </dgm:t>
    </dgm:pt>
    <dgm:pt modelId="{6E89DFCA-8A28-4946-9CF4-F2B6B237A8F8}" type="pres">
      <dgm:prSet presAssocID="{F725474D-CA3D-4EF6-8933-30FDDED97E67}" presName="sibTrans" presStyleLbl="sibTrans1D1" presStyleIdx="0" presStyleCnt="5"/>
      <dgm:spPr/>
      <dgm:t>
        <a:bodyPr/>
        <a:lstStyle/>
        <a:p>
          <a:endParaRPr lang="en-US"/>
        </a:p>
      </dgm:t>
    </dgm:pt>
    <dgm:pt modelId="{5F91B0F8-7E28-40C0-9603-8400CE931732}" type="pres">
      <dgm:prSet presAssocID="{F725474D-CA3D-4EF6-8933-30FDDED97E67}" presName="connectorText" presStyleLbl="sibTrans1D1" presStyleIdx="0" presStyleCnt="5"/>
      <dgm:spPr/>
      <dgm:t>
        <a:bodyPr/>
        <a:lstStyle/>
        <a:p>
          <a:endParaRPr lang="en-US"/>
        </a:p>
      </dgm:t>
    </dgm:pt>
    <dgm:pt modelId="{4FDBBE44-353A-4C92-9588-BD8919311772}" type="pres">
      <dgm:prSet presAssocID="{ABF4FC5F-6AE2-48DF-9BCA-C83450EBC4EC}" presName="node" presStyleLbl="node1" presStyleIdx="1" presStyleCnt="6">
        <dgm:presLayoutVars>
          <dgm:bulletEnabled val="1"/>
        </dgm:presLayoutVars>
      </dgm:prSet>
      <dgm:spPr/>
      <dgm:t>
        <a:bodyPr/>
        <a:lstStyle/>
        <a:p>
          <a:endParaRPr lang="en-US"/>
        </a:p>
      </dgm:t>
    </dgm:pt>
    <dgm:pt modelId="{661A2CC4-01B9-4644-9D47-221202076B65}" type="pres">
      <dgm:prSet presAssocID="{28168500-5C5B-4225-B518-2B19640BD80E}" presName="sibTrans" presStyleLbl="sibTrans1D1" presStyleIdx="1" presStyleCnt="5"/>
      <dgm:spPr/>
      <dgm:t>
        <a:bodyPr/>
        <a:lstStyle/>
        <a:p>
          <a:endParaRPr lang="en-US"/>
        </a:p>
      </dgm:t>
    </dgm:pt>
    <dgm:pt modelId="{EEB7CCC9-82AE-493F-BBE4-315BD1E30B8B}" type="pres">
      <dgm:prSet presAssocID="{28168500-5C5B-4225-B518-2B19640BD80E}" presName="connectorText" presStyleLbl="sibTrans1D1" presStyleIdx="1" presStyleCnt="5"/>
      <dgm:spPr/>
      <dgm:t>
        <a:bodyPr/>
        <a:lstStyle/>
        <a:p>
          <a:endParaRPr lang="en-US"/>
        </a:p>
      </dgm:t>
    </dgm:pt>
    <dgm:pt modelId="{1DC7A889-609C-4D4F-8C23-904A4E838B46}" type="pres">
      <dgm:prSet presAssocID="{8400743B-25CD-4E7E-81F6-3FF5DABD2D4E}" presName="node" presStyleLbl="node1" presStyleIdx="2" presStyleCnt="6">
        <dgm:presLayoutVars>
          <dgm:bulletEnabled val="1"/>
        </dgm:presLayoutVars>
      </dgm:prSet>
      <dgm:spPr/>
      <dgm:t>
        <a:bodyPr/>
        <a:lstStyle/>
        <a:p>
          <a:endParaRPr lang="en-US"/>
        </a:p>
      </dgm:t>
    </dgm:pt>
    <dgm:pt modelId="{EAEA839E-5CA1-486F-9132-2324E46F0A45}" type="pres">
      <dgm:prSet presAssocID="{145A0539-09BD-4C22-B806-DEE096E574DE}" presName="sibTrans" presStyleLbl="sibTrans1D1" presStyleIdx="2" presStyleCnt="5"/>
      <dgm:spPr/>
      <dgm:t>
        <a:bodyPr/>
        <a:lstStyle/>
        <a:p>
          <a:endParaRPr lang="en-US"/>
        </a:p>
      </dgm:t>
    </dgm:pt>
    <dgm:pt modelId="{7B2C1F9C-588E-4A0A-B9BA-FBCBA331775E}" type="pres">
      <dgm:prSet presAssocID="{145A0539-09BD-4C22-B806-DEE096E574DE}" presName="connectorText" presStyleLbl="sibTrans1D1" presStyleIdx="2" presStyleCnt="5"/>
      <dgm:spPr/>
      <dgm:t>
        <a:bodyPr/>
        <a:lstStyle/>
        <a:p>
          <a:endParaRPr lang="en-US"/>
        </a:p>
      </dgm:t>
    </dgm:pt>
    <dgm:pt modelId="{40D1EF2D-5F41-4F5B-B775-0CF85D007C37}" type="pres">
      <dgm:prSet presAssocID="{0D3D0CA3-7646-4C79-964F-D153D6D625EA}" presName="node" presStyleLbl="node1" presStyleIdx="3" presStyleCnt="6">
        <dgm:presLayoutVars>
          <dgm:bulletEnabled val="1"/>
        </dgm:presLayoutVars>
      </dgm:prSet>
      <dgm:spPr/>
      <dgm:t>
        <a:bodyPr/>
        <a:lstStyle/>
        <a:p>
          <a:endParaRPr lang="en-US"/>
        </a:p>
      </dgm:t>
    </dgm:pt>
    <dgm:pt modelId="{A334CD03-3DAF-452E-B6E1-0260C4E3F033}" type="pres">
      <dgm:prSet presAssocID="{67DD4D20-613E-48EA-B8AF-74B8D4803ACF}" presName="sibTrans" presStyleLbl="sibTrans1D1" presStyleIdx="3" presStyleCnt="5"/>
      <dgm:spPr/>
      <dgm:t>
        <a:bodyPr/>
        <a:lstStyle/>
        <a:p>
          <a:endParaRPr lang="en-US"/>
        </a:p>
      </dgm:t>
    </dgm:pt>
    <dgm:pt modelId="{B20AC1C2-9091-4D8E-B40C-0975F69E170C}" type="pres">
      <dgm:prSet presAssocID="{67DD4D20-613E-48EA-B8AF-74B8D4803ACF}" presName="connectorText" presStyleLbl="sibTrans1D1" presStyleIdx="3" presStyleCnt="5"/>
      <dgm:spPr/>
      <dgm:t>
        <a:bodyPr/>
        <a:lstStyle/>
        <a:p>
          <a:endParaRPr lang="en-US"/>
        </a:p>
      </dgm:t>
    </dgm:pt>
    <dgm:pt modelId="{9846619D-8D49-468F-92B9-6C7488CFE944}" type="pres">
      <dgm:prSet presAssocID="{2071ED5E-768D-461F-BA1C-F63669EEF0DA}" presName="node" presStyleLbl="node1" presStyleIdx="4" presStyleCnt="6">
        <dgm:presLayoutVars>
          <dgm:bulletEnabled val="1"/>
        </dgm:presLayoutVars>
      </dgm:prSet>
      <dgm:spPr/>
      <dgm:t>
        <a:bodyPr/>
        <a:lstStyle/>
        <a:p>
          <a:endParaRPr lang="en-US"/>
        </a:p>
      </dgm:t>
    </dgm:pt>
    <dgm:pt modelId="{69ABC03B-55D8-4ECC-9652-96CA365C9462}" type="pres">
      <dgm:prSet presAssocID="{AB8A0E48-4DE3-4A88-A204-50EF5CD930FF}" presName="sibTrans" presStyleLbl="sibTrans1D1" presStyleIdx="4" presStyleCnt="5"/>
      <dgm:spPr/>
      <dgm:t>
        <a:bodyPr/>
        <a:lstStyle/>
        <a:p>
          <a:endParaRPr lang="en-US"/>
        </a:p>
      </dgm:t>
    </dgm:pt>
    <dgm:pt modelId="{3E74F70A-3FF7-43DA-8BDE-0AAEAEC65320}" type="pres">
      <dgm:prSet presAssocID="{AB8A0E48-4DE3-4A88-A204-50EF5CD930FF}" presName="connectorText" presStyleLbl="sibTrans1D1" presStyleIdx="4" presStyleCnt="5"/>
      <dgm:spPr/>
      <dgm:t>
        <a:bodyPr/>
        <a:lstStyle/>
        <a:p>
          <a:endParaRPr lang="en-US"/>
        </a:p>
      </dgm:t>
    </dgm:pt>
    <dgm:pt modelId="{434C31DE-1FF1-4779-8987-CB715485BF21}" type="pres">
      <dgm:prSet presAssocID="{81E1A843-4322-4A4D-9E1C-AAED90150875}" presName="node" presStyleLbl="node1" presStyleIdx="5" presStyleCnt="6">
        <dgm:presLayoutVars>
          <dgm:bulletEnabled val="1"/>
        </dgm:presLayoutVars>
      </dgm:prSet>
      <dgm:spPr/>
      <dgm:t>
        <a:bodyPr/>
        <a:lstStyle/>
        <a:p>
          <a:endParaRPr lang="en-US"/>
        </a:p>
      </dgm:t>
    </dgm:pt>
  </dgm:ptLst>
  <dgm:cxnLst>
    <dgm:cxn modelId="{190ACF90-E626-4621-B3BC-17FE115C7DDC}" type="presOf" srcId="{28168500-5C5B-4225-B518-2B19640BD80E}" destId="{EEB7CCC9-82AE-493F-BBE4-315BD1E30B8B}" srcOrd="1" destOrd="0" presId="urn:microsoft.com/office/officeart/2005/8/layout/bProcess3"/>
    <dgm:cxn modelId="{F53286B5-7435-4C18-9C8C-D6A41CC1C211}" type="presOf" srcId="{28168500-5C5B-4225-B518-2B19640BD80E}" destId="{661A2CC4-01B9-4644-9D47-221202076B65}" srcOrd="0" destOrd="0" presId="urn:microsoft.com/office/officeart/2005/8/layout/bProcess3"/>
    <dgm:cxn modelId="{234A11ED-D30F-4B57-8ACB-CF262C81E6B1}" type="presOf" srcId="{F725474D-CA3D-4EF6-8933-30FDDED97E67}" destId="{6E89DFCA-8A28-4946-9CF4-F2B6B237A8F8}" srcOrd="0" destOrd="0" presId="urn:microsoft.com/office/officeart/2005/8/layout/bProcess3"/>
    <dgm:cxn modelId="{DFA122B4-B344-44C1-9C6E-79E85B4879DE}" type="presOf" srcId="{67DD4D20-613E-48EA-B8AF-74B8D4803ACF}" destId="{B20AC1C2-9091-4D8E-B40C-0975F69E170C}" srcOrd="1" destOrd="0" presId="urn:microsoft.com/office/officeart/2005/8/layout/bProcess3"/>
    <dgm:cxn modelId="{B2DC1BAC-56D7-4106-B562-3A9893A5651B}" srcId="{5F5CAD96-7214-40C5-915B-12A7EEF811A6}" destId="{81E1A843-4322-4A4D-9E1C-AAED90150875}" srcOrd="5" destOrd="0" parTransId="{8076D8B5-9106-49CF-8889-AAF8A1E28B84}" sibTransId="{3EA956D1-74AE-4B47-8E0A-424FDDAD4DA8}"/>
    <dgm:cxn modelId="{509581B2-1750-4575-8EDF-D2A68E05C1FE}" type="presOf" srcId="{F2462159-5E80-42E8-B8BC-A40DC2465DC9}" destId="{26A32E28-F95C-4CAE-A1C8-9BCC98862635}" srcOrd="0" destOrd="0" presId="urn:microsoft.com/office/officeart/2005/8/layout/bProcess3"/>
    <dgm:cxn modelId="{5198EF0E-0653-4344-99C6-3E2EA9DCF0CB}" srcId="{5F5CAD96-7214-40C5-915B-12A7EEF811A6}" destId="{8400743B-25CD-4E7E-81F6-3FF5DABD2D4E}" srcOrd="2" destOrd="0" parTransId="{94F38195-A8DB-45AA-8058-67CA7E797D77}" sibTransId="{145A0539-09BD-4C22-B806-DEE096E574DE}"/>
    <dgm:cxn modelId="{35D02CA9-7225-41C8-8E10-D5A2B1355F21}" type="presOf" srcId="{145A0539-09BD-4C22-B806-DEE096E574DE}" destId="{7B2C1F9C-588E-4A0A-B9BA-FBCBA331775E}" srcOrd="1" destOrd="0" presId="urn:microsoft.com/office/officeart/2005/8/layout/bProcess3"/>
    <dgm:cxn modelId="{8179EC31-D3D0-462A-A0B6-BC0817998947}" type="presOf" srcId="{AB8A0E48-4DE3-4A88-A204-50EF5CD930FF}" destId="{3E74F70A-3FF7-43DA-8BDE-0AAEAEC65320}" srcOrd="1" destOrd="0" presId="urn:microsoft.com/office/officeart/2005/8/layout/bProcess3"/>
    <dgm:cxn modelId="{287911EA-535B-49EC-B908-F4E9459A7EBB}" type="presOf" srcId="{F725474D-CA3D-4EF6-8933-30FDDED97E67}" destId="{5F91B0F8-7E28-40C0-9603-8400CE931732}" srcOrd="1" destOrd="0" presId="urn:microsoft.com/office/officeart/2005/8/layout/bProcess3"/>
    <dgm:cxn modelId="{7D687265-82D5-47EA-A76E-5DF0F7B2214F}" srcId="{5F5CAD96-7214-40C5-915B-12A7EEF811A6}" destId="{F2462159-5E80-42E8-B8BC-A40DC2465DC9}" srcOrd="0" destOrd="0" parTransId="{AE990567-3080-4406-B1AC-21223646D0AD}" sibTransId="{F725474D-CA3D-4EF6-8933-30FDDED97E67}"/>
    <dgm:cxn modelId="{E7C94730-B46D-4A85-8100-0DDA097A771B}" type="presOf" srcId="{5F5CAD96-7214-40C5-915B-12A7EEF811A6}" destId="{8D61B4F2-725A-4A79-8408-591CDEE502EE}" srcOrd="0" destOrd="0" presId="urn:microsoft.com/office/officeart/2005/8/layout/bProcess3"/>
    <dgm:cxn modelId="{029209FB-F39A-4625-8AD7-28F3985EAAD0}" type="presOf" srcId="{AB8A0E48-4DE3-4A88-A204-50EF5CD930FF}" destId="{69ABC03B-55D8-4ECC-9652-96CA365C9462}" srcOrd="0" destOrd="0" presId="urn:microsoft.com/office/officeart/2005/8/layout/bProcess3"/>
    <dgm:cxn modelId="{76A99AAD-228A-43B9-89E0-9F01C766F24C}" type="presOf" srcId="{8400743B-25CD-4E7E-81F6-3FF5DABD2D4E}" destId="{1DC7A889-609C-4D4F-8C23-904A4E838B46}" srcOrd="0" destOrd="0" presId="urn:microsoft.com/office/officeart/2005/8/layout/bProcess3"/>
    <dgm:cxn modelId="{B9366DDE-15CF-475D-ACBA-4552EB27B565}" type="presOf" srcId="{67DD4D20-613E-48EA-B8AF-74B8D4803ACF}" destId="{A334CD03-3DAF-452E-B6E1-0260C4E3F033}" srcOrd="0" destOrd="0" presId="urn:microsoft.com/office/officeart/2005/8/layout/bProcess3"/>
    <dgm:cxn modelId="{671AAE99-4893-4C66-97C6-7394E39400BF}" type="presOf" srcId="{2071ED5E-768D-461F-BA1C-F63669EEF0DA}" destId="{9846619D-8D49-468F-92B9-6C7488CFE944}" srcOrd="0" destOrd="0" presId="urn:microsoft.com/office/officeart/2005/8/layout/bProcess3"/>
    <dgm:cxn modelId="{5A964144-F4E3-4879-A165-31CC77266DAB}" type="presOf" srcId="{ABF4FC5F-6AE2-48DF-9BCA-C83450EBC4EC}" destId="{4FDBBE44-353A-4C92-9588-BD8919311772}" srcOrd="0" destOrd="0" presId="urn:microsoft.com/office/officeart/2005/8/layout/bProcess3"/>
    <dgm:cxn modelId="{93251F06-270D-4F59-ABEA-F73ECC69DE44}" type="presOf" srcId="{0D3D0CA3-7646-4C79-964F-D153D6D625EA}" destId="{40D1EF2D-5F41-4F5B-B775-0CF85D007C37}" srcOrd="0" destOrd="0" presId="urn:microsoft.com/office/officeart/2005/8/layout/bProcess3"/>
    <dgm:cxn modelId="{7B30359F-1A86-4EC7-B331-519621B11196}" type="presOf" srcId="{81E1A843-4322-4A4D-9E1C-AAED90150875}" destId="{434C31DE-1FF1-4779-8987-CB715485BF21}" srcOrd="0" destOrd="0" presId="urn:microsoft.com/office/officeart/2005/8/layout/bProcess3"/>
    <dgm:cxn modelId="{04DEEFD9-23E8-4474-A872-27BC4E1B72AF}" srcId="{5F5CAD96-7214-40C5-915B-12A7EEF811A6}" destId="{ABF4FC5F-6AE2-48DF-9BCA-C83450EBC4EC}" srcOrd="1" destOrd="0" parTransId="{294530A1-D3E5-408F-A831-6A1393D66690}" sibTransId="{28168500-5C5B-4225-B518-2B19640BD80E}"/>
    <dgm:cxn modelId="{08EFF43F-589F-43BC-8660-DF43F7291206}" srcId="{5F5CAD96-7214-40C5-915B-12A7EEF811A6}" destId="{0D3D0CA3-7646-4C79-964F-D153D6D625EA}" srcOrd="3" destOrd="0" parTransId="{4B69A387-36DF-4E4B-9C13-52736B2A33CE}" sibTransId="{67DD4D20-613E-48EA-B8AF-74B8D4803ACF}"/>
    <dgm:cxn modelId="{D77C6C10-7A56-4878-957B-3B314F65197E}" type="presOf" srcId="{145A0539-09BD-4C22-B806-DEE096E574DE}" destId="{EAEA839E-5CA1-486F-9132-2324E46F0A45}" srcOrd="0" destOrd="0" presId="urn:microsoft.com/office/officeart/2005/8/layout/bProcess3"/>
    <dgm:cxn modelId="{E09C01B0-E841-4E98-968C-95E6C8C1D385}" srcId="{5F5CAD96-7214-40C5-915B-12A7EEF811A6}" destId="{2071ED5E-768D-461F-BA1C-F63669EEF0DA}" srcOrd="4" destOrd="0" parTransId="{D6C79980-34FA-4699-AE2D-A890F7F9DE2A}" sibTransId="{AB8A0E48-4DE3-4A88-A204-50EF5CD930FF}"/>
    <dgm:cxn modelId="{8B189746-B6DC-41EE-8B30-6FD66C948680}" type="presParOf" srcId="{8D61B4F2-725A-4A79-8408-591CDEE502EE}" destId="{26A32E28-F95C-4CAE-A1C8-9BCC98862635}" srcOrd="0" destOrd="0" presId="urn:microsoft.com/office/officeart/2005/8/layout/bProcess3"/>
    <dgm:cxn modelId="{A407AD0A-F6E8-4692-A508-B0C8C3731657}" type="presParOf" srcId="{8D61B4F2-725A-4A79-8408-591CDEE502EE}" destId="{6E89DFCA-8A28-4946-9CF4-F2B6B237A8F8}" srcOrd="1" destOrd="0" presId="urn:microsoft.com/office/officeart/2005/8/layout/bProcess3"/>
    <dgm:cxn modelId="{B89D2100-A964-4D1B-AD5B-C484982FDEC5}" type="presParOf" srcId="{6E89DFCA-8A28-4946-9CF4-F2B6B237A8F8}" destId="{5F91B0F8-7E28-40C0-9603-8400CE931732}" srcOrd="0" destOrd="0" presId="urn:microsoft.com/office/officeart/2005/8/layout/bProcess3"/>
    <dgm:cxn modelId="{CC115D25-FDEC-49D7-BE48-C6FBAB80C288}" type="presParOf" srcId="{8D61B4F2-725A-4A79-8408-591CDEE502EE}" destId="{4FDBBE44-353A-4C92-9588-BD8919311772}" srcOrd="2" destOrd="0" presId="urn:microsoft.com/office/officeart/2005/8/layout/bProcess3"/>
    <dgm:cxn modelId="{2675C364-74A5-4BF0-8E91-2F10BB405950}" type="presParOf" srcId="{8D61B4F2-725A-4A79-8408-591CDEE502EE}" destId="{661A2CC4-01B9-4644-9D47-221202076B65}" srcOrd="3" destOrd="0" presId="urn:microsoft.com/office/officeart/2005/8/layout/bProcess3"/>
    <dgm:cxn modelId="{D4757360-D90A-4E3E-883E-C6FD2847EDC8}" type="presParOf" srcId="{661A2CC4-01B9-4644-9D47-221202076B65}" destId="{EEB7CCC9-82AE-493F-BBE4-315BD1E30B8B}" srcOrd="0" destOrd="0" presId="urn:microsoft.com/office/officeart/2005/8/layout/bProcess3"/>
    <dgm:cxn modelId="{9FACC821-B0FF-4C46-AF6E-3D71C7ABC296}" type="presParOf" srcId="{8D61B4F2-725A-4A79-8408-591CDEE502EE}" destId="{1DC7A889-609C-4D4F-8C23-904A4E838B46}" srcOrd="4" destOrd="0" presId="urn:microsoft.com/office/officeart/2005/8/layout/bProcess3"/>
    <dgm:cxn modelId="{F111EB84-449B-4E40-A5D4-2DE7D06264F8}" type="presParOf" srcId="{8D61B4F2-725A-4A79-8408-591CDEE502EE}" destId="{EAEA839E-5CA1-486F-9132-2324E46F0A45}" srcOrd="5" destOrd="0" presId="urn:microsoft.com/office/officeart/2005/8/layout/bProcess3"/>
    <dgm:cxn modelId="{14ADAAED-9D73-46AC-B12D-6B715A737F17}" type="presParOf" srcId="{EAEA839E-5CA1-486F-9132-2324E46F0A45}" destId="{7B2C1F9C-588E-4A0A-B9BA-FBCBA331775E}" srcOrd="0" destOrd="0" presId="urn:microsoft.com/office/officeart/2005/8/layout/bProcess3"/>
    <dgm:cxn modelId="{1306333D-DD3C-45E2-ABC5-B43B167B8A27}" type="presParOf" srcId="{8D61B4F2-725A-4A79-8408-591CDEE502EE}" destId="{40D1EF2D-5F41-4F5B-B775-0CF85D007C37}" srcOrd="6" destOrd="0" presId="urn:microsoft.com/office/officeart/2005/8/layout/bProcess3"/>
    <dgm:cxn modelId="{FCC03818-F2B7-4787-A70E-2F1BB424AB93}" type="presParOf" srcId="{8D61B4F2-725A-4A79-8408-591CDEE502EE}" destId="{A334CD03-3DAF-452E-B6E1-0260C4E3F033}" srcOrd="7" destOrd="0" presId="urn:microsoft.com/office/officeart/2005/8/layout/bProcess3"/>
    <dgm:cxn modelId="{EB9043AA-2AFE-4AEF-B2E1-790836856D03}" type="presParOf" srcId="{A334CD03-3DAF-452E-B6E1-0260C4E3F033}" destId="{B20AC1C2-9091-4D8E-B40C-0975F69E170C}" srcOrd="0" destOrd="0" presId="urn:microsoft.com/office/officeart/2005/8/layout/bProcess3"/>
    <dgm:cxn modelId="{F7E555BA-E266-4A38-8241-DA689595B6C5}" type="presParOf" srcId="{8D61B4F2-725A-4A79-8408-591CDEE502EE}" destId="{9846619D-8D49-468F-92B9-6C7488CFE944}" srcOrd="8" destOrd="0" presId="urn:microsoft.com/office/officeart/2005/8/layout/bProcess3"/>
    <dgm:cxn modelId="{40AA92A6-F0DF-401B-84F1-B1D2F9603A61}" type="presParOf" srcId="{8D61B4F2-725A-4A79-8408-591CDEE502EE}" destId="{69ABC03B-55D8-4ECC-9652-96CA365C9462}" srcOrd="9" destOrd="0" presId="urn:microsoft.com/office/officeart/2005/8/layout/bProcess3"/>
    <dgm:cxn modelId="{614FFD64-F228-480F-985A-7973ACDB8759}" type="presParOf" srcId="{69ABC03B-55D8-4ECC-9652-96CA365C9462}" destId="{3E74F70A-3FF7-43DA-8BDE-0AAEAEC65320}" srcOrd="0" destOrd="0" presId="urn:microsoft.com/office/officeart/2005/8/layout/bProcess3"/>
    <dgm:cxn modelId="{E9A8993C-0857-4C53-B4D0-8F51C3205527}" type="presParOf" srcId="{8D61B4F2-725A-4A79-8408-591CDEE502EE}" destId="{434C31DE-1FF1-4779-8987-CB715485BF21}"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265C5-177E-47A9-A513-CA420E691D7E}">
      <dsp:nvSpPr>
        <dsp:cNvPr id="0" name=""/>
        <dsp:cNvSpPr/>
      </dsp:nvSpPr>
      <dsp:spPr>
        <a:xfrm>
          <a:off x="3231873" y="1325194"/>
          <a:ext cx="711174" cy="91440"/>
        </a:xfrm>
        <a:custGeom>
          <a:avLst/>
          <a:gdLst/>
          <a:ahLst/>
          <a:cxnLst/>
          <a:rect l="0" t="0" r="0" b="0"/>
          <a:pathLst>
            <a:path>
              <a:moveTo>
                <a:pt x="0" y="45720"/>
              </a:moveTo>
              <a:lnTo>
                <a:pt x="71117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68915" y="1367205"/>
        <a:ext cx="37088" cy="7417"/>
      </dsp:txXfrm>
    </dsp:sp>
    <dsp:sp modelId="{70BDF85A-2233-4E81-9D97-6169DF76A7CA}">
      <dsp:nvSpPr>
        <dsp:cNvPr id="0" name=""/>
        <dsp:cNvSpPr/>
      </dsp:nvSpPr>
      <dsp:spPr>
        <a:xfrm>
          <a:off x="8567" y="403383"/>
          <a:ext cx="3225105" cy="1935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latin typeface="Corbel" panose="020B0503020204020204" pitchFamily="34" charset="0"/>
          </a:endParaRPr>
        </a:p>
        <a:p>
          <a:pPr lvl="0" algn="ctr" defTabSz="800100">
            <a:lnSpc>
              <a:spcPct val="90000"/>
            </a:lnSpc>
            <a:spcBef>
              <a:spcPct val="0"/>
            </a:spcBef>
            <a:spcAft>
              <a:spcPct val="35000"/>
            </a:spcAft>
          </a:pPr>
          <a:r>
            <a:rPr lang="en-US" sz="1800" kern="1200" dirty="0" smtClean="0">
              <a:latin typeface="Corbel" panose="020B0503020204020204" pitchFamily="34" charset="0"/>
            </a:rPr>
            <a:t>Applications to </a:t>
          </a:r>
          <a:r>
            <a:rPr lang="en-US" sz="1800" kern="1200" dirty="0" smtClean="0">
              <a:latin typeface="Corbel" panose="020B0503020204020204" pitchFamily="34" charset="0"/>
            </a:rPr>
            <a:t>Amend Comprehensive </a:t>
          </a:r>
          <a:r>
            <a:rPr lang="en-US" sz="1800" kern="1200" dirty="0" smtClean="0">
              <a:latin typeface="Corbel" panose="020B0503020204020204" pitchFamily="34" charset="0"/>
            </a:rPr>
            <a:t>Plan </a:t>
          </a:r>
          <a:r>
            <a:rPr lang="en-US" sz="1800" kern="1200" dirty="0" smtClean="0">
              <a:latin typeface="Corbel" panose="020B0503020204020204" pitchFamily="34" charset="0"/>
            </a:rPr>
            <a:t>to </a:t>
          </a:r>
          <a:r>
            <a:rPr lang="en-US" sz="1800" kern="1200" dirty="0" smtClean="0">
              <a:latin typeface="Corbel" panose="020B0503020204020204" pitchFamily="34" charset="0"/>
            </a:rPr>
            <a:t>City Council – May 15</a:t>
          </a:r>
          <a:r>
            <a:rPr lang="en-US" sz="1800" kern="1200" baseline="30000" dirty="0" smtClean="0">
              <a:latin typeface="Corbel" panose="020B0503020204020204" pitchFamily="34" charset="0"/>
            </a:rPr>
            <a:t>th</a:t>
          </a:r>
          <a:r>
            <a:rPr lang="en-US" sz="1800" kern="1200" dirty="0" smtClean="0">
              <a:latin typeface="Corbel" panose="020B0503020204020204" pitchFamily="34" charset="0"/>
            </a:rPr>
            <a:t> </a:t>
          </a:r>
          <a:r>
            <a:rPr lang="en-US" sz="1800" kern="1200" dirty="0" smtClean="0"/>
            <a:t/>
          </a:r>
          <a:br>
            <a:rPr lang="en-US" sz="1800" kern="1200" dirty="0" smtClean="0"/>
          </a:br>
          <a:r>
            <a:rPr lang="en-US" sz="1800" kern="1200" dirty="0" smtClean="0"/>
            <a:t/>
          </a:r>
          <a:br>
            <a:rPr lang="en-US" sz="1800" kern="1200" dirty="0" smtClean="0"/>
          </a:br>
          <a:endParaRPr lang="en-US" sz="1800" kern="1200" dirty="0"/>
        </a:p>
      </dsp:txBody>
      <dsp:txXfrm>
        <a:off x="8567" y="403383"/>
        <a:ext cx="3225105" cy="1935063"/>
      </dsp:txXfrm>
    </dsp:sp>
    <dsp:sp modelId="{C0BAB8A2-484A-458A-A114-F81FB6612DF2}">
      <dsp:nvSpPr>
        <dsp:cNvPr id="0" name=""/>
        <dsp:cNvSpPr/>
      </dsp:nvSpPr>
      <dsp:spPr>
        <a:xfrm>
          <a:off x="7198752" y="1325194"/>
          <a:ext cx="711174" cy="91440"/>
        </a:xfrm>
        <a:custGeom>
          <a:avLst/>
          <a:gdLst/>
          <a:ahLst/>
          <a:cxnLst/>
          <a:rect l="0" t="0" r="0" b="0"/>
          <a:pathLst>
            <a:path>
              <a:moveTo>
                <a:pt x="0" y="45720"/>
              </a:moveTo>
              <a:lnTo>
                <a:pt x="71117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5795" y="1367205"/>
        <a:ext cx="37088" cy="7417"/>
      </dsp:txXfrm>
    </dsp:sp>
    <dsp:sp modelId="{33DBF55B-C021-4617-A61E-40CE68805162}">
      <dsp:nvSpPr>
        <dsp:cNvPr id="0" name=""/>
        <dsp:cNvSpPr/>
      </dsp:nvSpPr>
      <dsp:spPr>
        <a:xfrm>
          <a:off x="3975447" y="403383"/>
          <a:ext cx="3225105" cy="19350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Corbel" panose="020B0503020204020204" pitchFamily="34" charset="0"/>
            </a:rPr>
            <a:t>OPCD  </a:t>
          </a:r>
          <a:r>
            <a:rPr lang="en-US" sz="1800" kern="1200" dirty="0" smtClean="0">
              <a:latin typeface="Corbel" panose="020B0503020204020204" pitchFamily="34" charset="0"/>
            </a:rPr>
            <a:t>and Planning Commission review for </a:t>
          </a:r>
          <a:br>
            <a:rPr lang="en-US" sz="1800" kern="1200" dirty="0" smtClean="0">
              <a:latin typeface="Corbel" panose="020B0503020204020204" pitchFamily="34" charset="0"/>
            </a:rPr>
          </a:br>
          <a:r>
            <a:rPr lang="en-US" sz="1800" kern="1200" dirty="0" smtClean="0">
              <a:latin typeface="Corbel" panose="020B0503020204020204" pitchFamily="34" charset="0"/>
            </a:rPr>
            <a:t>docket setting</a:t>
          </a:r>
        </a:p>
        <a:p>
          <a:pPr lvl="0" algn="ctr" defTabSz="800100">
            <a:lnSpc>
              <a:spcPct val="90000"/>
            </a:lnSpc>
            <a:spcBef>
              <a:spcPct val="0"/>
            </a:spcBef>
            <a:spcAft>
              <a:spcPct val="35000"/>
            </a:spcAft>
          </a:pPr>
          <a:r>
            <a:rPr lang="en-US" sz="1800" kern="1200" dirty="0" smtClean="0">
              <a:latin typeface="Corbel" panose="020B0503020204020204" pitchFamily="34" charset="0"/>
            </a:rPr>
            <a:t>Resolution 31402</a:t>
          </a:r>
          <a:endParaRPr lang="en-US" sz="1800" kern="1200" dirty="0">
            <a:latin typeface="Corbel" panose="020B0503020204020204" pitchFamily="34" charset="0"/>
          </a:endParaRPr>
        </a:p>
      </dsp:txBody>
      <dsp:txXfrm>
        <a:off x="3975447" y="403383"/>
        <a:ext cx="3225105" cy="1935063"/>
      </dsp:txXfrm>
    </dsp:sp>
    <dsp:sp modelId="{EAEA839E-5CA1-486F-9132-2324E46F0A45}">
      <dsp:nvSpPr>
        <dsp:cNvPr id="0" name=""/>
        <dsp:cNvSpPr/>
      </dsp:nvSpPr>
      <dsp:spPr>
        <a:xfrm>
          <a:off x="1621120" y="2336646"/>
          <a:ext cx="7933759" cy="711174"/>
        </a:xfrm>
        <a:custGeom>
          <a:avLst/>
          <a:gdLst/>
          <a:ahLst/>
          <a:cxnLst/>
          <a:rect l="0" t="0" r="0" b="0"/>
          <a:pathLst>
            <a:path>
              <a:moveTo>
                <a:pt x="7933759" y="0"/>
              </a:moveTo>
              <a:lnTo>
                <a:pt x="7933759" y="372687"/>
              </a:lnTo>
              <a:lnTo>
                <a:pt x="0" y="372687"/>
              </a:lnTo>
              <a:lnTo>
                <a:pt x="0" y="71117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8790" y="2688524"/>
        <a:ext cx="398418" cy="7417"/>
      </dsp:txXfrm>
    </dsp:sp>
    <dsp:sp modelId="{1DC7A889-609C-4D4F-8C23-904A4E838B46}">
      <dsp:nvSpPr>
        <dsp:cNvPr id="0" name=""/>
        <dsp:cNvSpPr/>
      </dsp:nvSpPr>
      <dsp:spPr>
        <a:xfrm>
          <a:off x="7942326" y="403383"/>
          <a:ext cx="3225105" cy="19350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Corbel" panose="020B0503020204020204" pitchFamily="34" charset="0"/>
            </a:rPr>
            <a:t>Today! Discuss whether or not  amendments meet criteria?</a:t>
          </a:r>
          <a:endParaRPr lang="en-US" sz="1800" kern="1200" dirty="0">
            <a:latin typeface="Corbel" panose="020B0503020204020204" pitchFamily="34" charset="0"/>
          </a:endParaRPr>
        </a:p>
      </dsp:txBody>
      <dsp:txXfrm>
        <a:off x="7942326" y="403383"/>
        <a:ext cx="3225105" cy="1935063"/>
      </dsp:txXfrm>
    </dsp:sp>
    <dsp:sp modelId="{A334CD03-3DAF-452E-B6E1-0260C4E3F033}">
      <dsp:nvSpPr>
        <dsp:cNvPr id="0" name=""/>
        <dsp:cNvSpPr/>
      </dsp:nvSpPr>
      <dsp:spPr>
        <a:xfrm>
          <a:off x="3231873" y="4002032"/>
          <a:ext cx="711174" cy="91440"/>
        </a:xfrm>
        <a:custGeom>
          <a:avLst/>
          <a:gdLst/>
          <a:ahLst/>
          <a:cxnLst/>
          <a:rect l="0" t="0" r="0" b="0"/>
          <a:pathLst>
            <a:path>
              <a:moveTo>
                <a:pt x="0" y="45720"/>
              </a:moveTo>
              <a:lnTo>
                <a:pt x="71117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68915" y="4044043"/>
        <a:ext cx="37088" cy="7417"/>
      </dsp:txXfrm>
    </dsp:sp>
    <dsp:sp modelId="{40D1EF2D-5F41-4F5B-B775-0CF85D007C37}">
      <dsp:nvSpPr>
        <dsp:cNvPr id="0" name=""/>
        <dsp:cNvSpPr/>
      </dsp:nvSpPr>
      <dsp:spPr>
        <a:xfrm>
          <a:off x="8567" y="3080220"/>
          <a:ext cx="3225105" cy="19350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Corbel" panose="020B0503020204020204" pitchFamily="34" charset="0"/>
            </a:rPr>
            <a:t>Planning Commission and OPCD staff submit docket setting recommendations to the City Council PLUZ committee</a:t>
          </a:r>
        </a:p>
      </dsp:txBody>
      <dsp:txXfrm>
        <a:off x="8567" y="3080220"/>
        <a:ext cx="3225105" cy="1935063"/>
      </dsp:txXfrm>
    </dsp:sp>
    <dsp:sp modelId="{69ABC03B-55D8-4ECC-9652-96CA365C9462}">
      <dsp:nvSpPr>
        <dsp:cNvPr id="0" name=""/>
        <dsp:cNvSpPr/>
      </dsp:nvSpPr>
      <dsp:spPr>
        <a:xfrm>
          <a:off x="7198752" y="4002032"/>
          <a:ext cx="711174" cy="91440"/>
        </a:xfrm>
        <a:custGeom>
          <a:avLst/>
          <a:gdLst/>
          <a:ahLst/>
          <a:cxnLst/>
          <a:rect l="0" t="0" r="0" b="0"/>
          <a:pathLst>
            <a:path>
              <a:moveTo>
                <a:pt x="0" y="45720"/>
              </a:moveTo>
              <a:lnTo>
                <a:pt x="71117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5795" y="4044043"/>
        <a:ext cx="37088" cy="7417"/>
      </dsp:txXfrm>
    </dsp:sp>
    <dsp:sp modelId="{9846619D-8D49-468F-92B9-6C7488CFE944}">
      <dsp:nvSpPr>
        <dsp:cNvPr id="0" name=""/>
        <dsp:cNvSpPr/>
      </dsp:nvSpPr>
      <dsp:spPr>
        <a:xfrm>
          <a:off x="3975447" y="3080220"/>
          <a:ext cx="3225105" cy="19350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Corbel" panose="020B0503020204020204" pitchFamily="34" charset="0"/>
            </a:rPr>
            <a:t>City Council votes to set docket</a:t>
          </a:r>
          <a:endParaRPr lang="en-US" sz="1800" kern="1200" dirty="0">
            <a:latin typeface="Corbel" panose="020B0503020204020204" pitchFamily="34" charset="0"/>
          </a:endParaRPr>
        </a:p>
      </dsp:txBody>
      <dsp:txXfrm>
        <a:off x="3975447" y="3080220"/>
        <a:ext cx="3225105" cy="1935063"/>
      </dsp:txXfrm>
    </dsp:sp>
    <dsp:sp modelId="{434C31DE-1FF1-4779-8987-CB715485BF21}">
      <dsp:nvSpPr>
        <dsp:cNvPr id="0" name=""/>
        <dsp:cNvSpPr/>
      </dsp:nvSpPr>
      <dsp:spPr>
        <a:xfrm>
          <a:off x="7942326" y="3080220"/>
          <a:ext cx="3225105" cy="1935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Corbel" panose="020B0503020204020204" pitchFamily="34" charset="0"/>
            </a:rPr>
            <a:t>Post Docket Setting…</a:t>
          </a:r>
          <a:endParaRPr lang="en-US" sz="1800" kern="1200" dirty="0">
            <a:latin typeface="Corbel" panose="020B0503020204020204" pitchFamily="34" charset="0"/>
          </a:endParaRPr>
        </a:p>
      </dsp:txBody>
      <dsp:txXfrm>
        <a:off x="7942326" y="3080220"/>
        <a:ext cx="3225105" cy="193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9DFCA-8A28-4946-9CF4-F2B6B237A8F8}">
      <dsp:nvSpPr>
        <dsp:cNvPr id="0" name=""/>
        <dsp:cNvSpPr/>
      </dsp:nvSpPr>
      <dsp:spPr>
        <a:xfrm>
          <a:off x="3231873" y="1325194"/>
          <a:ext cx="711174" cy="91440"/>
        </a:xfrm>
        <a:custGeom>
          <a:avLst/>
          <a:gdLst/>
          <a:ahLst/>
          <a:cxnLst/>
          <a:rect l="0" t="0" r="0" b="0"/>
          <a:pathLst>
            <a:path>
              <a:moveTo>
                <a:pt x="0" y="45720"/>
              </a:moveTo>
              <a:lnTo>
                <a:pt x="71117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68915" y="1367205"/>
        <a:ext cx="37088" cy="7417"/>
      </dsp:txXfrm>
    </dsp:sp>
    <dsp:sp modelId="{26A32E28-F95C-4CAE-A1C8-9BCC98862635}">
      <dsp:nvSpPr>
        <dsp:cNvPr id="0" name=""/>
        <dsp:cNvSpPr/>
      </dsp:nvSpPr>
      <dsp:spPr>
        <a:xfrm>
          <a:off x="8567" y="403383"/>
          <a:ext cx="3225105" cy="1935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Post Docket Setting…</a:t>
          </a:r>
          <a:endParaRPr lang="en-US" sz="2300" kern="1200" dirty="0">
            <a:latin typeface="Corbel" panose="020B0503020204020204" pitchFamily="34" charset="0"/>
          </a:endParaRPr>
        </a:p>
      </dsp:txBody>
      <dsp:txXfrm>
        <a:off x="8567" y="403383"/>
        <a:ext cx="3225105" cy="1935063"/>
      </dsp:txXfrm>
    </dsp:sp>
    <dsp:sp modelId="{661A2CC4-01B9-4644-9D47-221202076B65}">
      <dsp:nvSpPr>
        <dsp:cNvPr id="0" name=""/>
        <dsp:cNvSpPr/>
      </dsp:nvSpPr>
      <dsp:spPr>
        <a:xfrm>
          <a:off x="7198752" y="1325194"/>
          <a:ext cx="711174" cy="91440"/>
        </a:xfrm>
        <a:custGeom>
          <a:avLst/>
          <a:gdLst/>
          <a:ahLst/>
          <a:cxnLst/>
          <a:rect l="0" t="0" r="0" b="0"/>
          <a:pathLst>
            <a:path>
              <a:moveTo>
                <a:pt x="0" y="45720"/>
              </a:moveTo>
              <a:lnTo>
                <a:pt x="71117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5795" y="1367205"/>
        <a:ext cx="37088" cy="7417"/>
      </dsp:txXfrm>
    </dsp:sp>
    <dsp:sp modelId="{4FDBBE44-353A-4C92-9588-BD8919311772}">
      <dsp:nvSpPr>
        <dsp:cNvPr id="0" name=""/>
        <dsp:cNvSpPr/>
      </dsp:nvSpPr>
      <dsp:spPr>
        <a:xfrm>
          <a:off x="3975447" y="403383"/>
          <a:ext cx="3225105" cy="19350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OPCD conducts review of docketed amendments</a:t>
          </a:r>
        </a:p>
      </dsp:txBody>
      <dsp:txXfrm>
        <a:off x="3975447" y="403383"/>
        <a:ext cx="3225105" cy="1935063"/>
      </dsp:txXfrm>
    </dsp:sp>
    <dsp:sp modelId="{EAEA839E-5CA1-486F-9132-2324E46F0A45}">
      <dsp:nvSpPr>
        <dsp:cNvPr id="0" name=""/>
        <dsp:cNvSpPr/>
      </dsp:nvSpPr>
      <dsp:spPr>
        <a:xfrm>
          <a:off x="1621120" y="2336646"/>
          <a:ext cx="7933759" cy="711174"/>
        </a:xfrm>
        <a:custGeom>
          <a:avLst/>
          <a:gdLst/>
          <a:ahLst/>
          <a:cxnLst/>
          <a:rect l="0" t="0" r="0" b="0"/>
          <a:pathLst>
            <a:path>
              <a:moveTo>
                <a:pt x="7933759" y="0"/>
              </a:moveTo>
              <a:lnTo>
                <a:pt x="7933759" y="372687"/>
              </a:lnTo>
              <a:lnTo>
                <a:pt x="0" y="372687"/>
              </a:lnTo>
              <a:lnTo>
                <a:pt x="0" y="711174"/>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8790" y="2688524"/>
        <a:ext cx="398418" cy="7417"/>
      </dsp:txXfrm>
    </dsp:sp>
    <dsp:sp modelId="{1DC7A889-609C-4D4F-8C23-904A4E838B46}">
      <dsp:nvSpPr>
        <dsp:cNvPr id="0" name=""/>
        <dsp:cNvSpPr/>
      </dsp:nvSpPr>
      <dsp:spPr>
        <a:xfrm>
          <a:off x="7942326" y="403383"/>
          <a:ext cx="3225105" cy="19350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Briefs Planning Commission on recommendations</a:t>
          </a:r>
          <a:endParaRPr lang="en-US" sz="2300" kern="1200" dirty="0">
            <a:latin typeface="Corbel" panose="020B0503020204020204" pitchFamily="34" charset="0"/>
          </a:endParaRPr>
        </a:p>
      </dsp:txBody>
      <dsp:txXfrm>
        <a:off x="7942326" y="403383"/>
        <a:ext cx="3225105" cy="1935063"/>
      </dsp:txXfrm>
    </dsp:sp>
    <dsp:sp modelId="{A334CD03-3DAF-452E-B6E1-0260C4E3F033}">
      <dsp:nvSpPr>
        <dsp:cNvPr id="0" name=""/>
        <dsp:cNvSpPr/>
      </dsp:nvSpPr>
      <dsp:spPr>
        <a:xfrm>
          <a:off x="3231873" y="4002032"/>
          <a:ext cx="711174" cy="91440"/>
        </a:xfrm>
        <a:custGeom>
          <a:avLst/>
          <a:gdLst/>
          <a:ahLst/>
          <a:cxnLst/>
          <a:rect l="0" t="0" r="0" b="0"/>
          <a:pathLst>
            <a:path>
              <a:moveTo>
                <a:pt x="0" y="45720"/>
              </a:moveTo>
              <a:lnTo>
                <a:pt x="71117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68915" y="4044043"/>
        <a:ext cx="37088" cy="7417"/>
      </dsp:txXfrm>
    </dsp:sp>
    <dsp:sp modelId="{40D1EF2D-5F41-4F5B-B775-0CF85D007C37}">
      <dsp:nvSpPr>
        <dsp:cNvPr id="0" name=""/>
        <dsp:cNvSpPr/>
      </dsp:nvSpPr>
      <dsp:spPr>
        <a:xfrm>
          <a:off x="8567" y="3080220"/>
          <a:ext cx="3225105" cy="19350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Mayor proposes amendments to the Comprehensive Plan </a:t>
          </a:r>
        </a:p>
      </dsp:txBody>
      <dsp:txXfrm>
        <a:off x="8567" y="3080220"/>
        <a:ext cx="3225105" cy="1935063"/>
      </dsp:txXfrm>
    </dsp:sp>
    <dsp:sp modelId="{69ABC03B-55D8-4ECC-9652-96CA365C9462}">
      <dsp:nvSpPr>
        <dsp:cNvPr id="0" name=""/>
        <dsp:cNvSpPr/>
      </dsp:nvSpPr>
      <dsp:spPr>
        <a:xfrm>
          <a:off x="7198752" y="4002032"/>
          <a:ext cx="711174" cy="91440"/>
        </a:xfrm>
        <a:custGeom>
          <a:avLst/>
          <a:gdLst/>
          <a:ahLst/>
          <a:cxnLst/>
          <a:rect l="0" t="0" r="0" b="0"/>
          <a:pathLst>
            <a:path>
              <a:moveTo>
                <a:pt x="0" y="45720"/>
              </a:moveTo>
              <a:lnTo>
                <a:pt x="71117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5795" y="4044043"/>
        <a:ext cx="37088" cy="7417"/>
      </dsp:txXfrm>
    </dsp:sp>
    <dsp:sp modelId="{9846619D-8D49-468F-92B9-6C7488CFE944}">
      <dsp:nvSpPr>
        <dsp:cNvPr id="0" name=""/>
        <dsp:cNvSpPr/>
      </dsp:nvSpPr>
      <dsp:spPr>
        <a:xfrm>
          <a:off x="3975447" y="3080220"/>
          <a:ext cx="3225105" cy="19350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Planning Commission reviews amendments and makes recommendations to City Council</a:t>
          </a:r>
          <a:endParaRPr lang="en-US" sz="2300" kern="1200" dirty="0">
            <a:latin typeface="Corbel" panose="020B0503020204020204" pitchFamily="34" charset="0"/>
          </a:endParaRPr>
        </a:p>
      </dsp:txBody>
      <dsp:txXfrm>
        <a:off x="3975447" y="3080220"/>
        <a:ext cx="3225105" cy="1935063"/>
      </dsp:txXfrm>
    </dsp:sp>
    <dsp:sp modelId="{434C31DE-1FF1-4779-8987-CB715485BF21}">
      <dsp:nvSpPr>
        <dsp:cNvPr id="0" name=""/>
        <dsp:cNvSpPr/>
      </dsp:nvSpPr>
      <dsp:spPr>
        <a:xfrm>
          <a:off x="7942326" y="3080220"/>
          <a:ext cx="3225105" cy="1935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orbel" panose="020B0503020204020204" pitchFamily="34" charset="0"/>
            </a:rPr>
            <a:t>City Council votes to approve </a:t>
          </a:r>
          <a:r>
            <a:rPr lang="en-US" sz="2300" kern="1200" smtClean="0">
              <a:latin typeface="Corbel" panose="020B0503020204020204" pitchFamily="34" charset="0"/>
            </a:rPr>
            <a:t>amendments in 2017</a:t>
          </a:r>
          <a:endParaRPr lang="en-US" sz="2300" kern="1200" dirty="0" smtClean="0">
            <a:latin typeface="Corbel" panose="020B0503020204020204" pitchFamily="34" charset="0"/>
          </a:endParaRPr>
        </a:p>
      </dsp:txBody>
      <dsp:txXfrm>
        <a:off x="7942326" y="3080220"/>
        <a:ext cx="3225105" cy="19350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6B09E-82F3-472C-ACCD-7C1DB01A9D97}"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10783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6B09E-82F3-472C-ACCD-7C1DB01A9D97}"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347073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6B09E-82F3-472C-ACCD-7C1DB01A9D97}"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14652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6B09E-82F3-472C-ACCD-7C1DB01A9D97}"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235043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6B09E-82F3-472C-ACCD-7C1DB01A9D97}"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380726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6B09E-82F3-472C-ACCD-7C1DB01A9D97}"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2527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6B09E-82F3-472C-ACCD-7C1DB01A9D97}" type="datetimeFigureOut">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37740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6B09E-82F3-472C-ACCD-7C1DB01A9D97}" type="datetimeFigureOut">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174985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6B09E-82F3-472C-ACCD-7C1DB01A9D97}" type="datetimeFigureOut">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16703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6B09E-82F3-472C-ACCD-7C1DB01A9D97}"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23909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6B09E-82F3-472C-ACCD-7C1DB01A9D97}"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9D038-D027-4974-9312-ABA0CB92B246}" type="slidenum">
              <a:rPr lang="en-US" smtClean="0"/>
              <a:t>‹#›</a:t>
            </a:fld>
            <a:endParaRPr lang="en-US"/>
          </a:p>
        </p:txBody>
      </p:sp>
    </p:spTree>
    <p:extLst>
      <p:ext uri="{BB962C8B-B14F-4D97-AF65-F5344CB8AC3E}">
        <p14:creationId xmlns:p14="http://schemas.microsoft.com/office/powerpoint/2010/main" val="41144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6B09E-82F3-472C-ACCD-7C1DB01A9D97}" type="datetimeFigureOut">
              <a:rPr lang="en-US" smtClean="0"/>
              <a:t>6/10/2016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9D038-D027-4974-9312-ABA0CB92B246}" type="slidenum">
              <a:rPr lang="en-US" smtClean="0"/>
              <a:t>‹#›</a:t>
            </a:fld>
            <a:endParaRPr lang="en-US"/>
          </a:p>
        </p:txBody>
      </p:sp>
    </p:spTree>
    <p:extLst>
      <p:ext uri="{BB962C8B-B14F-4D97-AF65-F5344CB8AC3E}">
        <p14:creationId xmlns:p14="http://schemas.microsoft.com/office/powerpoint/2010/main" val="195368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attle.gov/hala" TargetMode="External"/><Relationship Id="rId2" Type="http://schemas.openxmlformats.org/officeDocument/2006/relationships/hyperlink" Target="http://2035.seattle.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686"/>
          </a:xfrm>
        </p:spPr>
        <p:txBody>
          <a:bodyPr>
            <a:noAutofit/>
          </a:bodyPr>
          <a:lstStyle/>
          <a:p>
            <a:r>
              <a:rPr lang="en-US" sz="4000" b="1" dirty="0" smtClean="0">
                <a:latin typeface="Corbel" panose="020B0503020204020204" pitchFamily="34" charset="0"/>
              </a:rPr>
              <a:t>2016-17 proposed amendments to the Comprehensive Plan</a:t>
            </a:r>
            <a:endParaRPr lang="en-US" sz="4000" b="1" dirty="0">
              <a:latin typeface="Corbel" panose="020B0503020204020204" pitchFamily="34" charset="0"/>
            </a:endParaRPr>
          </a:p>
        </p:txBody>
      </p:sp>
      <p:sp>
        <p:nvSpPr>
          <p:cNvPr id="3" name="TextBox 2"/>
          <p:cNvSpPr txBox="1"/>
          <p:nvPr/>
        </p:nvSpPr>
        <p:spPr>
          <a:xfrm>
            <a:off x="914400" y="1628383"/>
            <a:ext cx="9657568" cy="6063198"/>
          </a:xfrm>
          <a:prstGeom prst="rect">
            <a:avLst/>
          </a:prstGeom>
          <a:noFill/>
        </p:spPr>
        <p:txBody>
          <a:bodyPr wrap="square" rtlCol="0">
            <a:spAutoFit/>
          </a:bodyPr>
          <a:lstStyle/>
          <a:p>
            <a:r>
              <a:rPr lang="en-US" sz="2800" dirty="0" smtClean="0">
                <a:latin typeface="Corbel" panose="020B0503020204020204" pitchFamily="34" charset="0"/>
              </a:rPr>
              <a:t>Annual amendments to the Comprehensive Plan</a:t>
            </a:r>
          </a:p>
          <a:p>
            <a:pPr marL="457200" indent="-457200">
              <a:buFont typeface="Wingdings" panose="05000000000000000000" pitchFamily="2" charset="2"/>
              <a:buChar char="§"/>
            </a:pPr>
            <a:r>
              <a:rPr lang="en-US" sz="2800" dirty="0" smtClean="0">
                <a:latin typeface="Corbel" panose="020B0503020204020204" pitchFamily="34" charset="0"/>
              </a:rPr>
              <a:t>Text</a:t>
            </a:r>
          </a:p>
          <a:p>
            <a:pPr marL="457200" indent="-457200">
              <a:buFont typeface="Wingdings" panose="05000000000000000000" pitchFamily="2" charset="2"/>
              <a:buChar char="§"/>
            </a:pPr>
            <a:r>
              <a:rPr lang="en-US" sz="2800" dirty="0" smtClean="0">
                <a:latin typeface="Corbel" panose="020B0503020204020204" pitchFamily="34" charset="0"/>
              </a:rPr>
              <a:t>Future Land Use Map</a:t>
            </a:r>
          </a:p>
          <a:p>
            <a:pPr marL="285750" indent="-285750">
              <a:buFont typeface="Wingdings" panose="05000000000000000000" pitchFamily="2" charset="2"/>
              <a:buChar char="§"/>
            </a:pPr>
            <a:endParaRPr lang="en-US" sz="2800" dirty="0">
              <a:latin typeface="Corbel" panose="020B0503020204020204" pitchFamily="34" charset="0"/>
            </a:endParaRPr>
          </a:p>
          <a:p>
            <a:pPr marL="285750" indent="-285750">
              <a:buFont typeface="Wingdings" panose="05000000000000000000" pitchFamily="2" charset="2"/>
              <a:buChar char="§"/>
            </a:pPr>
            <a:r>
              <a:rPr lang="en-US" sz="2800" dirty="0" smtClean="0">
                <a:latin typeface="Corbel" panose="020B0503020204020204" pitchFamily="34" charset="0"/>
              </a:rPr>
              <a:t>From the Planning Land Use and Zoning committee webpage:</a:t>
            </a:r>
          </a:p>
          <a:p>
            <a:pPr marL="457200"/>
            <a:r>
              <a:rPr lang="en-US" sz="2400" i="1" dirty="0">
                <a:latin typeface="Corbel" panose="020B0503020204020204" pitchFamily="34" charset="0"/>
              </a:rPr>
              <a:t>Applicants are encouraged to discuss policy (text) changes through the Seattle 2035 process, the City’s major update to the Comprehensive Plan, rather than submitting proposals for the annual cycle. Anyone interested in following this update process and participating should check out this web site: </a:t>
            </a:r>
            <a:r>
              <a:rPr lang="en-US" sz="2400" i="1" dirty="0">
                <a:latin typeface="Corbel" panose="020B0503020204020204" pitchFamily="34" charset="0"/>
                <a:hlinkClick r:id="rId2"/>
              </a:rPr>
              <a:t>http://2035.seattle.gov/</a:t>
            </a:r>
            <a:r>
              <a:rPr lang="en-US" sz="2400" i="1" dirty="0">
                <a:latin typeface="Corbel" panose="020B0503020204020204" pitchFamily="34" charset="0"/>
              </a:rPr>
              <a:t>. Applicants should be advised that urban village map changes will likely be considered through the Housing Affordability and Livability Agenda (HALA) process in 2017, web site: </a:t>
            </a:r>
            <a:r>
              <a:rPr lang="en-US" sz="2400" i="1" dirty="0">
                <a:latin typeface="Corbel" panose="020B0503020204020204" pitchFamily="34" charset="0"/>
                <a:hlinkClick r:id="rId3"/>
              </a:rPr>
              <a:t>http://www.seattle.gov/hala</a:t>
            </a:r>
            <a:r>
              <a:rPr lang="en-US" sz="2400" i="1" dirty="0">
                <a:latin typeface="Corbel" panose="020B0503020204020204" pitchFamily="34" charset="0"/>
              </a:rPr>
              <a:t>.</a:t>
            </a:r>
            <a:endParaRPr lang="en-US" sz="2400" i="1" dirty="0" smtClean="0">
              <a:latin typeface="Corbel" panose="020B0503020204020204" pitchFamily="34" charset="0"/>
            </a:endParaRPr>
          </a:p>
          <a:p>
            <a:endParaRPr lang="en-US" sz="2800" dirty="0" smtClean="0">
              <a:latin typeface="Corbel" panose="020B0503020204020204" pitchFamily="34" charset="0"/>
            </a:endParaRPr>
          </a:p>
          <a:p>
            <a:endParaRPr lang="en-US" sz="2800" dirty="0">
              <a:latin typeface="Corbel" panose="020B0503020204020204" pitchFamily="34" charset="0"/>
            </a:endParaRPr>
          </a:p>
        </p:txBody>
      </p:sp>
    </p:spTree>
    <p:extLst>
      <p:ext uri="{BB962C8B-B14F-4D97-AF65-F5344CB8AC3E}">
        <p14:creationId xmlns:p14="http://schemas.microsoft.com/office/powerpoint/2010/main" val="133047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#6 –</a:t>
            </a:r>
            <a:r>
              <a:rPr lang="en-US" b="1" dirty="0">
                <a:latin typeface="Corbel" panose="020B0503020204020204" pitchFamily="34" charset="0"/>
              </a:rPr>
              <a:t>Eastlake Avenue E</a:t>
            </a:r>
            <a:r>
              <a:rPr lang="en-US" b="1" dirty="0" smtClean="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Eastlake Residential Urban Village and the South Lake Union Urban Center Boundaries and the Future </a:t>
            </a:r>
            <a:r>
              <a:rPr lang="en-US" dirty="0" smtClean="0">
                <a:latin typeface="Corbel" panose="020B0503020204020204" pitchFamily="34" charset="0"/>
              </a:rPr>
              <a:t>Land </a:t>
            </a:r>
            <a:r>
              <a:rPr lang="en-US" dirty="0">
                <a:latin typeface="Corbel" panose="020B0503020204020204" pitchFamily="34" charset="0"/>
              </a:rPr>
              <a:t>Use Map from Industrial to Commercial/Mixed </a:t>
            </a:r>
            <a:r>
              <a:rPr lang="en-US" dirty="0" smtClean="0">
                <a:latin typeface="Corbel" panose="020B0503020204020204" pitchFamily="34" charset="0"/>
              </a:rPr>
              <a:t>Use.</a:t>
            </a:r>
          </a:p>
          <a:p>
            <a:pPr marL="0" indent="0">
              <a:buNone/>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 better addressed through the Mayor’s Task Force on Industrial lands and associated policies to be developed by that Task Force and considered by Council</a:t>
            </a:r>
            <a:endParaRPr lang="en-US" dirty="0" smtClean="0">
              <a:latin typeface="Corbel" panose="020B0503020204020204" pitchFamily="34" charset="0"/>
            </a:endParaRPr>
          </a:p>
        </p:txBody>
      </p:sp>
    </p:spTree>
    <p:extLst>
      <p:ext uri="{BB962C8B-B14F-4D97-AF65-F5344CB8AC3E}">
        <p14:creationId xmlns:p14="http://schemas.microsoft.com/office/powerpoint/2010/main" val="4212175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#7 –</a:t>
            </a:r>
            <a:r>
              <a:rPr lang="en-US" b="1" dirty="0">
                <a:latin typeface="Corbel" panose="020B0503020204020204" pitchFamily="34" charset="0"/>
              </a:rPr>
              <a:t>S Columbian Way</a:t>
            </a:r>
            <a:r>
              <a:rPr lang="en-US" b="1" dirty="0" smtClean="0">
                <a:latin typeface="Corbel" panose="020B0503020204020204" pitchFamily="34" charset="0"/>
              </a:rPr>
              <a:t>	</a:t>
            </a:r>
            <a:r>
              <a:rPr lang="en-US" dirty="0" smtClean="0">
                <a:latin typeface="Corbel" panose="020B0503020204020204" pitchFamily="34" charset="0"/>
              </a:rPr>
              <a:t>(Recommend)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Future Land Use Map from Single Family to Commercial/Mixed-Use or </a:t>
            </a:r>
            <a:r>
              <a:rPr lang="en-US" dirty="0" smtClean="0">
                <a:latin typeface="Corbel" panose="020B0503020204020204" pitchFamily="34" charset="0"/>
              </a:rPr>
              <a:t>Multifamily</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meets criteria and warrants further study.</a:t>
            </a:r>
          </a:p>
        </p:txBody>
      </p:sp>
    </p:spTree>
    <p:extLst>
      <p:ext uri="{BB962C8B-B14F-4D97-AF65-F5344CB8AC3E}">
        <p14:creationId xmlns:p14="http://schemas.microsoft.com/office/powerpoint/2010/main" val="36382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#8 –</a:t>
            </a:r>
            <a:r>
              <a:rPr lang="en-US" b="1" dirty="0">
                <a:latin typeface="Corbel" panose="020B0503020204020204" pitchFamily="34" charset="0"/>
              </a:rPr>
              <a:t>Open and Participatory Government</a:t>
            </a:r>
            <a:r>
              <a:rPr lang="en-US" b="1" dirty="0" smtClean="0">
                <a:latin typeface="Corbel" panose="020B0503020204020204" pitchFamily="34" charset="0"/>
              </a:rPr>
              <a:t>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Add an Open and Participatory Government Element to the Comprehensive </a:t>
            </a:r>
            <a:r>
              <a:rPr lang="en-US" dirty="0" smtClean="0">
                <a:latin typeface="Corbel" panose="020B0503020204020204" pitchFamily="34" charset="0"/>
              </a:rPr>
              <a:t>Plan</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C4. This proposal has been considered and rejected for docketing several times. </a:t>
            </a:r>
          </a:p>
        </p:txBody>
      </p:sp>
    </p:spTree>
    <p:extLst>
      <p:ext uri="{BB962C8B-B14F-4D97-AF65-F5344CB8AC3E}">
        <p14:creationId xmlns:p14="http://schemas.microsoft.com/office/powerpoint/2010/main" val="2350361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#9 –</a:t>
            </a:r>
            <a:r>
              <a:rPr lang="en-US" b="1" dirty="0">
                <a:latin typeface="Corbel" panose="020B0503020204020204" pitchFamily="34" charset="0"/>
              </a:rPr>
              <a:t>Race and Social Equity</a:t>
            </a:r>
            <a:r>
              <a:rPr lang="en-US" b="1" dirty="0" smtClean="0">
                <a:latin typeface="Corbel" panose="020B0503020204020204" pitchFamily="34" charset="0"/>
              </a:rPr>
              <a:t>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definitions of “Marginalized People” and “Equitable Development</a:t>
            </a:r>
            <a:r>
              <a:rPr lang="en-US" dirty="0" smtClean="0">
                <a:latin typeface="Corbel" panose="020B0503020204020204" pitchFamily="34" charset="0"/>
              </a:rPr>
              <a:t>”</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better be addressed through the public process associated with City Council’s review and consideration of the Mayor’s Recommended Comprehensive Plan -  2035</a:t>
            </a:r>
          </a:p>
        </p:txBody>
      </p:sp>
    </p:spTree>
    <p:extLst>
      <p:ext uri="{BB962C8B-B14F-4D97-AF65-F5344CB8AC3E}">
        <p14:creationId xmlns:p14="http://schemas.microsoft.com/office/powerpoint/2010/main" val="43781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#10 –</a:t>
            </a:r>
            <a:r>
              <a:rPr lang="en-US" b="1" dirty="0">
                <a:latin typeface="Corbel" panose="020B0503020204020204" pitchFamily="34" charset="0"/>
              </a:rPr>
              <a:t>Neighborhood Planning</a:t>
            </a:r>
            <a:r>
              <a:rPr lang="en-US" b="1" dirty="0" smtClean="0">
                <a:latin typeface="Corbel" panose="020B0503020204020204" pitchFamily="34" charset="0"/>
              </a:rPr>
              <a:t>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Neighborhood Planning Element related to funding of neighborhood-initiated planning </a:t>
            </a:r>
            <a:r>
              <a:rPr lang="en-US" dirty="0" smtClean="0">
                <a:latin typeface="Corbel" panose="020B0503020204020204" pitchFamily="34" charset="0"/>
              </a:rPr>
              <a:t>efforts</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C4. This proposal has been considered </a:t>
            </a:r>
            <a:r>
              <a:rPr lang="en-US" dirty="0" smtClean="0">
                <a:latin typeface="Corbel" panose="020B0503020204020204" pitchFamily="34" charset="0"/>
              </a:rPr>
              <a:t>previously and </a:t>
            </a:r>
            <a:r>
              <a:rPr lang="en-US" dirty="0">
                <a:latin typeface="Corbel" panose="020B0503020204020204" pitchFamily="34" charset="0"/>
              </a:rPr>
              <a:t>rejected. Furthermore, it would be better addressed as a budgetary decision (Criteria A4) </a:t>
            </a:r>
          </a:p>
        </p:txBody>
      </p:sp>
    </p:spTree>
    <p:extLst>
      <p:ext uri="{BB962C8B-B14F-4D97-AF65-F5344CB8AC3E}">
        <p14:creationId xmlns:p14="http://schemas.microsoft.com/office/powerpoint/2010/main" val="28528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#11 –</a:t>
            </a:r>
            <a:r>
              <a:rPr lang="en-US" b="1" dirty="0">
                <a:latin typeface="Corbel" panose="020B0503020204020204" pitchFamily="34" charset="0"/>
              </a:rPr>
              <a:t>Heavy Vehicles</a:t>
            </a:r>
            <a:r>
              <a:rPr lang="en-US" b="1" dirty="0" smtClean="0">
                <a:latin typeface="Corbel" panose="020B0503020204020204" pitchFamily="34" charset="0"/>
              </a:rPr>
              <a:t>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Transportation Element related to impacts to roads and bridges from heavy </a:t>
            </a:r>
            <a:r>
              <a:rPr lang="en-US" dirty="0" smtClean="0">
                <a:latin typeface="Corbel" panose="020B0503020204020204" pitchFamily="34" charset="0"/>
              </a:rPr>
              <a:t>vehicles</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better be addressed through the public process associated with City Council’s review and consideration of the Mayor’s Recommended Comprehensive Plan - 2035. Language relating to heavy vehicles is addressed in the Transportation Element of that Plan. </a:t>
            </a:r>
          </a:p>
        </p:txBody>
      </p:sp>
    </p:spTree>
    <p:extLst>
      <p:ext uri="{BB962C8B-B14F-4D97-AF65-F5344CB8AC3E}">
        <p14:creationId xmlns:p14="http://schemas.microsoft.com/office/powerpoint/2010/main" val="26056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#12 –Urban Trails Map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Seattle Urban Trails System Map to recreate the historic bicycle and pedestrian path system around </a:t>
            </a:r>
            <a:r>
              <a:rPr lang="en-US" dirty="0" smtClean="0">
                <a:latin typeface="Corbel" panose="020B0503020204020204" pitchFamily="34" charset="0"/>
              </a:rPr>
              <a:t>Eastlake</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better be addressed through the public process associated with City Council’s review and consideration of the Mayor’s Recommended Comprehensive Plan - 2035. The Urban Trails map is not included in the Mayor’s Recommended Plan – 2035. Furthermore, this amendment was rejected by Council in 2012 (Criteria C4) </a:t>
            </a:r>
          </a:p>
        </p:txBody>
      </p:sp>
    </p:spTree>
    <p:extLst>
      <p:ext uri="{BB962C8B-B14F-4D97-AF65-F5344CB8AC3E}">
        <p14:creationId xmlns:p14="http://schemas.microsoft.com/office/powerpoint/2010/main" val="3331695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#13 –</a:t>
            </a:r>
            <a:r>
              <a:rPr lang="en-US" b="1" dirty="0">
                <a:latin typeface="Corbel" panose="020B0503020204020204" pitchFamily="34" charset="0"/>
              </a:rPr>
              <a:t>Pedestrian grade separations</a:t>
            </a:r>
            <a:r>
              <a:rPr lang="en-US" b="1" dirty="0" smtClean="0">
                <a:latin typeface="Corbel" panose="020B0503020204020204" pitchFamily="34" charset="0"/>
              </a:rPr>
              <a:t>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Transportation Element to discourage pedestrian grade </a:t>
            </a:r>
            <a:r>
              <a:rPr lang="en-US" dirty="0" smtClean="0">
                <a:latin typeface="Corbel" panose="020B0503020204020204" pitchFamily="34" charset="0"/>
              </a:rPr>
              <a:t>separations.</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C4. This proposal has been considered and rejected multiple times.</a:t>
            </a:r>
          </a:p>
        </p:txBody>
      </p:sp>
    </p:spTree>
    <p:extLst>
      <p:ext uri="{BB962C8B-B14F-4D97-AF65-F5344CB8AC3E}">
        <p14:creationId xmlns:p14="http://schemas.microsoft.com/office/powerpoint/2010/main" val="3640226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#14 –Growth Monitoring	</a:t>
            </a:r>
            <a:br>
              <a:rPr lang="en-US" b="1" dirty="0" smtClean="0">
                <a:latin typeface="Corbel" panose="020B0503020204020204" pitchFamily="34" charset="0"/>
              </a:rPr>
            </a:br>
            <a:r>
              <a:rPr lang="en-US" b="1"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Comprehensive Plan related to monitoring and responding to growth in urban centers and </a:t>
            </a:r>
            <a:r>
              <a:rPr lang="en-US" dirty="0" smtClean="0">
                <a:latin typeface="Corbel" panose="020B0503020204020204" pitchFamily="34" charset="0"/>
              </a:rPr>
              <a:t>villages</a:t>
            </a:r>
          </a:p>
          <a:p>
            <a:pPr marL="0" indent="0">
              <a:buNone/>
            </a:pPr>
            <a:endParaRPr lang="en-US" dirty="0" smtClean="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better be addressed through the public process associated with City Council’s review and consideration of the Mayor’s Recommended Comprehensive Plan - 2035. That Recommended Plan does address monitoring of development activity in the Growth Strategy.</a:t>
            </a:r>
          </a:p>
        </p:txBody>
      </p:sp>
    </p:spTree>
    <p:extLst>
      <p:ext uri="{BB962C8B-B14F-4D97-AF65-F5344CB8AC3E}">
        <p14:creationId xmlns:p14="http://schemas.microsoft.com/office/powerpoint/2010/main" val="139255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S Holgate Street</a:t>
            </a:r>
            <a:endParaRPr lang="en-US" b="1" dirty="0">
              <a:latin typeface="Corbel" panose="020B050302020402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906" y="1825625"/>
            <a:ext cx="7524188"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13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19" y="365125"/>
            <a:ext cx="10815181" cy="1325563"/>
          </a:xfrm>
        </p:spPr>
        <p:txBody>
          <a:bodyPr/>
          <a:lstStyle/>
          <a:p>
            <a:r>
              <a:rPr lang="en-US" b="1" dirty="0" smtClean="0">
                <a:latin typeface="Corbel" panose="020B0503020204020204" pitchFamily="34" charset="0"/>
              </a:rPr>
              <a:t>Docket Setting </a:t>
            </a:r>
            <a:endParaRPr lang="en-US" b="1" dirty="0">
              <a:latin typeface="Corbel" panose="020B0503020204020204" pitchFamily="34" charset="0"/>
            </a:endParaRPr>
          </a:p>
        </p:txBody>
      </p:sp>
      <p:graphicFrame>
        <p:nvGraphicFramePr>
          <p:cNvPr id="6" name="Diagram 5"/>
          <p:cNvGraphicFramePr/>
          <p:nvPr>
            <p:extLst>
              <p:ext uri="{D42A27DB-BD31-4B8C-83A1-F6EECF244321}">
                <p14:modId xmlns:p14="http://schemas.microsoft.com/office/powerpoint/2010/main" val="1572065698"/>
              </p:ext>
            </p:extLst>
          </p:nvPr>
        </p:nvGraphicFramePr>
        <p:xfrm>
          <a:off x="508000" y="1341966"/>
          <a:ext cx="1117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5-Point Star 7"/>
          <p:cNvSpPr/>
          <p:nvPr/>
        </p:nvSpPr>
        <p:spPr>
          <a:xfrm>
            <a:off x="10795000" y="1384300"/>
            <a:ext cx="952500" cy="8001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362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Congregation </a:t>
            </a:r>
            <a:br>
              <a:rPr lang="en-US" b="1" dirty="0" smtClean="0">
                <a:latin typeface="Corbel" panose="020B0503020204020204" pitchFamily="34" charset="0"/>
              </a:rPr>
            </a:br>
            <a:r>
              <a:rPr lang="en-US" b="1" dirty="0" smtClean="0">
                <a:latin typeface="Corbel" panose="020B0503020204020204" pitchFamily="34" charset="0"/>
              </a:rPr>
              <a:t>Beth Shalom</a:t>
            </a:r>
            <a:endParaRPr lang="en-US" b="1" dirty="0">
              <a:latin typeface="Corbel" panose="020B0503020204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3406" y="29754"/>
            <a:ext cx="4049739" cy="6619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25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NW 48</a:t>
            </a:r>
            <a:r>
              <a:rPr lang="en-US" b="1" baseline="30000" dirty="0" smtClean="0">
                <a:latin typeface="Corbel" panose="020B0503020204020204" pitchFamily="34" charset="0"/>
              </a:rPr>
              <a:t>th</a:t>
            </a:r>
            <a:r>
              <a:rPr lang="en-US" b="1" dirty="0" smtClean="0">
                <a:latin typeface="Corbel" panose="020B0503020204020204" pitchFamily="34" charset="0"/>
              </a:rPr>
              <a:t> </a:t>
            </a:r>
            <a:br>
              <a:rPr lang="en-US" b="1" dirty="0" smtClean="0">
                <a:latin typeface="Corbel" panose="020B0503020204020204" pitchFamily="34" charset="0"/>
              </a:rPr>
            </a:br>
            <a:r>
              <a:rPr lang="en-US" b="1" dirty="0" smtClean="0">
                <a:latin typeface="Corbel" panose="020B0503020204020204" pitchFamily="34" charset="0"/>
              </a:rPr>
              <a:t>Street</a:t>
            </a:r>
            <a:endParaRPr lang="en-US" b="1" dirty="0">
              <a:latin typeface="Corbel" panose="020B0503020204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5084" y="118032"/>
            <a:ext cx="7561008" cy="640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67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1616 </a:t>
            </a:r>
            <a:br>
              <a:rPr lang="en-US" b="1" dirty="0" smtClean="0">
                <a:latin typeface="Corbel" panose="020B0503020204020204" pitchFamily="34" charset="0"/>
              </a:rPr>
            </a:br>
            <a:r>
              <a:rPr lang="en-US" b="1" dirty="0" smtClean="0">
                <a:latin typeface="Corbel" panose="020B0503020204020204" pitchFamily="34" charset="0"/>
              </a:rPr>
              <a:t>W </a:t>
            </a:r>
            <a:r>
              <a:rPr lang="en-US" b="1" dirty="0" err="1" smtClean="0">
                <a:latin typeface="Corbel" panose="020B0503020204020204" pitchFamily="34" charset="0"/>
              </a:rPr>
              <a:t>Bertona</a:t>
            </a:r>
            <a:r>
              <a:rPr lang="en-US" b="1" dirty="0" smtClean="0">
                <a:latin typeface="Corbel" panose="020B0503020204020204" pitchFamily="34" charset="0"/>
              </a:rPr>
              <a:t> St.</a:t>
            </a:r>
            <a:endParaRPr lang="en-US" b="1" dirty="0">
              <a:latin typeface="Corbel" panose="020B0503020204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0395" y="211168"/>
            <a:ext cx="5451243" cy="633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141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1208 Eastlake Ave E</a:t>
            </a:r>
            <a:endParaRPr lang="en-US" b="1" dirty="0">
              <a:latin typeface="Corbel" panose="020B050302020402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0" y="22132"/>
            <a:ext cx="5292230" cy="681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25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1625 S </a:t>
            </a:r>
            <a:br>
              <a:rPr lang="en-US" b="1" dirty="0" smtClean="0">
                <a:latin typeface="Corbel" panose="020B0503020204020204" pitchFamily="34" charset="0"/>
              </a:rPr>
            </a:br>
            <a:r>
              <a:rPr lang="en-US" b="1" dirty="0" smtClean="0">
                <a:latin typeface="Corbel" panose="020B0503020204020204" pitchFamily="34" charset="0"/>
              </a:rPr>
              <a:t>Columbian Way</a:t>
            </a:r>
            <a:endParaRPr lang="en-US" b="1" dirty="0">
              <a:latin typeface="Corbel" panose="020B050302020402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3837" y="422707"/>
            <a:ext cx="6303866" cy="585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90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01" y="365125"/>
            <a:ext cx="10727499" cy="1325563"/>
          </a:xfrm>
        </p:spPr>
        <p:txBody>
          <a:bodyPr/>
          <a:lstStyle/>
          <a:p>
            <a:r>
              <a:rPr lang="en-US" b="1" dirty="0" smtClean="0">
                <a:latin typeface="Corbel" panose="020B0503020204020204" pitchFamily="34" charset="0"/>
              </a:rPr>
              <a:t>Post Docket Setting </a:t>
            </a:r>
            <a:endParaRPr lang="en-US" b="1" dirty="0">
              <a:latin typeface="Corbel" panose="020B0503020204020204" pitchFamily="34" charset="0"/>
            </a:endParaRPr>
          </a:p>
        </p:txBody>
      </p:sp>
      <p:graphicFrame>
        <p:nvGraphicFramePr>
          <p:cNvPr id="4" name="Diagram 3"/>
          <p:cNvGraphicFramePr/>
          <p:nvPr>
            <p:extLst>
              <p:ext uri="{D42A27DB-BD31-4B8C-83A1-F6EECF244321}">
                <p14:modId xmlns:p14="http://schemas.microsoft.com/office/powerpoint/2010/main" val="2898197087"/>
              </p:ext>
            </p:extLst>
          </p:nvPr>
        </p:nvGraphicFramePr>
        <p:xfrm>
          <a:off x="596900" y="1439333"/>
          <a:ext cx="1117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78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panose="020B0503020204020204" pitchFamily="34" charset="0"/>
              </a:rPr>
              <a:t>Docket Setting Criteria, Res. 31042</a:t>
            </a:r>
            <a:endParaRPr lang="en-US" b="1" dirty="0">
              <a:latin typeface="Corbel" panose="020B0503020204020204" pitchFamily="34" charset="0"/>
            </a:endParaRPr>
          </a:p>
        </p:txBody>
      </p:sp>
      <p:sp>
        <p:nvSpPr>
          <p:cNvPr id="3" name="Content Placeholder 2"/>
          <p:cNvSpPr>
            <a:spLocks noGrp="1"/>
          </p:cNvSpPr>
          <p:nvPr>
            <p:ph idx="1"/>
          </p:nvPr>
        </p:nvSpPr>
        <p:spPr>
          <a:xfrm>
            <a:off x="838200" y="1590805"/>
            <a:ext cx="10515600" cy="4586158"/>
          </a:xfrm>
        </p:spPr>
        <p:txBody>
          <a:bodyPr>
            <a:normAutofit/>
          </a:bodyPr>
          <a:lstStyle/>
          <a:p>
            <a:pPr marL="0" indent="0">
              <a:buNone/>
            </a:pPr>
            <a:r>
              <a:rPr lang="en-US" dirty="0" smtClean="0">
                <a:latin typeface="Corbel" panose="020B0503020204020204" pitchFamily="34" charset="0"/>
              </a:rPr>
              <a:t>A. The </a:t>
            </a:r>
            <a:r>
              <a:rPr lang="en-US" dirty="0">
                <a:latin typeface="Corbel" panose="020B0503020204020204" pitchFamily="34" charset="0"/>
              </a:rPr>
              <a:t>amendment is appropriate for the Comprehensive Plan because:</a:t>
            </a:r>
          </a:p>
          <a:p>
            <a:pPr marL="0" indent="0">
              <a:buNone/>
            </a:pPr>
            <a:r>
              <a:rPr lang="en-US" dirty="0" smtClean="0">
                <a:latin typeface="Corbel" panose="020B0503020204020204" pitchFamily="34" charset="0"/>
              </a:rPr>
              <a:t>B</a:t>
            </a:r>
            <a:r>
              <a:rPr lang="en-US" dirty="0">
                <a:latin typeface="Corbel" panose="020B0503020204020204" pitchFamily="34" charset="0"/>
              </a:rPr>
              <a:t>. The amendment is legal under state and local law.</a:t>
            </a:r>
          </a:p>
          <a:p>
            <a:pPr marL="0" indent="0">
              <a:buNone/>
            </a:pPr>
            <a:r>
              <a:rPr lang="en-US" dirty="0">
                <a:latin typeface="Corbel" panose="020B0503020204020204" pitchFamily="34" charset="0"/>
              </a:rPr>
              <a:t>C. It is practical to consider the amendment because:</a:t>
            </a:r>
          </a:p>
          <a:p>
            <a:pPr marL="0" indent="0">
              <a:buNone/>
            </a:pPr>
            <a:r>
              <a:rPr lang="en-US" dirty="0" smtClean="0">
                <a:latin typeface="Corbel" panose="020B0503020204020204" pitchFamily="34" charset="0"/>
              </a:rPr>
              <a:t>D</a:t>
            </a:r>
            <a:r>
              <a:rPr lang="en-US" dirty="0">
                <a:latin typeface="Corbel" panose="020B0503020204020204" pitchFamily="34" charset="0"/>
              </a:rPr>
              <a:t>. If the amendment would change a neighborhood plan, it either is the result of a neighborhood review process or can be reviewed by such a process prior to final Council consideration of the amendment.</a:t>
            </a:r>
          </a:p>
          <a:p>
            <a:pPr marL="0" indent="0">
              <a:buNone/>
            </a:pPr>
            <a:r>
              <a:rPr lang="en-US" dirty="0">
                <a:latin typeface="Corbel" panose="020B0503020204020204" pitchFamily="34" charset="0"/>
              </a:rPr>
              <a:t>E. The amendment is likely to make a material difference in a future City regulatory or funding decision.</a:t>
            </a:r>
          </a:p>
          <a:p>
            <a:endParaRPr lang="en-US" dirty="0"/>
          </a:p>
        </p:txBody>
      </p:sp>
    </p:spTree>
    <p:extLst>
      <p:ext uri="{BB962C8B-B14F-4D97-AF65-F5344CB8AC3E}">
        <p14:creationId xmlns:p14="http://schemas.microsoft.com/office/powerpoint/2010/main" val="207518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94938" algn="r"/>
              </a:tabLst>
            </a:pPr>
            <a:r>
              <a:rPr lang="en-US" b="1" dirty="0" smtClean="0">
                <a:latin typeface="Corbel" panose="020B0503020204020204" pitchFamily="34" charset="0"/>
              </a:rPr>
              <a:t>#1 – S. Holgate Street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North Rainier neighborhood Plan and future land use map to allow rezones of single-family areas to multifamily </a:t>
            </a:r>
            <a:r>
              <a:rPr lang="en-US" dirty="0" smtClean="0">
                <a:latin typeface="Corbel" panose="020B0503020204020204" pitchFamily="34" charset="0"/>
              </a:rPr>
              <a:t>areas.</a:t>
            </a:r>
          </a:p>
          <a:p>
            <a:pPr marL="457200" indent="-457200">
              <a:buFont typeface="Wingdings" panose="05000000000000000000" pitchFamily="2" charset="2"/>
              <a:buChar char="§"/>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 not meet Criteria A5. This proposal would be better addressed through the public process associated with City Council’s review and consideration of the Mayor’s Recommended Comprehensive </a:t>
            </a:r>
            <a:r>
              <a:rPr lang="en-US" dirty="0" smtClean="0">
                <a:latin typeface="Corbel" panose="020B0503020204020204" pitchFamily="34" charset="0"/>
              </a:rPr>
              <a:t>Plan – </a:t>
            </a:r>
            <a:r>
              <a:rPr lang="en-US" dirty="0">
                <a:latin typeface="Corbel" panose="020B0503020204020204" pitchFamily="34" charset="0"/>
              </a:rPr>
              <a:t>2035. The Plan proposes a single future land use map category for all parcels within an Urban Village/Center, thus removing the need to change the land use </a:t>
            </a:r>
            <a:r>
              <a:rPr lang="en-US" dirty="0" smtClean="0">
                <a:latin typeface="Corbel" panose="020B0503020204020204" pitchFamily="34" charset="0"/>
              </a:rPr>
              <a:t>category in the North Rainier Hub Urban Village.</a:t>
            </a:r>
          </a:p>
        </p:txBody>
      </p:sp>
    </p:spTree>
    <p:extLst>
      <p:ext uri="{BB962C8B-B14F-4D97-AF65-F5344CB8AC3E}">
        <p14:creationId xmlns:p14="http://schemas.microsoft.com/office/powerpoint/2010/main" val="1705421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normAutofit/>
          </a:bodyPr>
          <a:lstStyle/>
          <a:p>
            <a:pPr>
              <a:tabLst>
                <a:tab pos="10294938" algn="r"/>
              </a:tabLst>
            </a:pPr>
            <a:r>
              <a:rPr lang="en-US" b="1" dirty="0" smtClean="0">
                <a:latin typeface="Corbel" panose="020B0503020204020204" pitchFamily="34" charset="0"/>
              </a:rPr>
              <a:t>#2 – Congregation Beth Shalom</a:t>
            </a:r>
            <a:r>
              <a:rPr lang="en-US" dirty="0" smtClean="0">
                <a:latin typeface="Corbel" panose="020B0503020204020204" pitchFamily="34" charset="0"/>
              </a:rPr>
              <a:t/>
            </a:r>
            <a:br>
              <a:rPr lang="en-US" dirty="0" smtClean="0">
                <a:latin typeface="Corbel" panose="020B0503020204020204" pitchFamily="34" charset="0"/>
              </a:rPr>
            </a:br>
            <a:r>
              <a:rPr lang="en-US" dirty="0">
                <a:latin typeface="Corbel" panose="020B0503020204020204" pitchFamily="34" charset="0"/>
              </a:rPr>
              <a: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Future Land Use Map from Single Family and Multifamily to Commercial/Mixed Use in the Wedgwood </a:t>
            </a:r>
            <a:r>
              <a:rPr lang="en-US" dirty="0" smtClean="0">
                <a:latin typeface="Corbel" panose="020B0503020204020204" pitchFamily="34" charset="0"/>
              </a:rPr>
              <a:t>neighborhood</a:t>
            </a:r>
          </a:p>
          <a:p>
            <a:pPr marL="0" indent="0">
              <a:buNone/>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 better addressed through the Mandatory Housing Affordability Implementation program and SDCI’s Wedgwood planning process</a:t>
            </a:r>
            <a:r>
              <a:rPr lang="en-US" dirty="0" smtClean="0">
                <a:latin typeface="Corbel" panose="020B0503020204020204" pitchFamily="34" charset="0"/>
              </a:rPr>
              <a:t>.</a:t>
            </a:r>
          </a:p>
        </p:txBody>
      </p:sp>
    </p:spTree>
    <p:extLst>
      <p:ext uri="{BB962C8B-B14F-4D97-AF65-F5344CB8AC3E}">
        <p14:creationId xmlns:p14="http://schemas.microsoft.com/office/powerpoint/2010/main" val="250958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94938" algn="r"/>
              </a:tabLst>
            </a:pPr>
            <a:r>
              <a:rPr lang="en-US" b="1" dirty="0" smtClean="0">
                <a:latin typeface="Corbel" panose="020B0503020204020204" pitchFamily="34" charset="0"/>
              </a:rPr>
              <a:t>#3 </a:t>
            </a:r>
            <a:r>
              <a:rPr lang="en-US" dirty="0" smtClean="0">
                <a:latin typeface="Corbel" panose="020B0503020204020204" pitchFamily="34" charset="0"/>
              </a:rPr>
              <a:t>– </a:t>
            </a:r>
            <a:r>
              <a:rPr lang="en-US" b="1" dirty="0">
                <a:latin typeface="Corbel" panose="020B0503020204020204" pitchFamily="34" charset="0"/>
              </a:rPr>
              <a:t>NW 48</a:t>
            </a:r>
            <a:r>
              <a:rPr lang="en-US" b="1" baseline="30000" dirty="0">
                <a:latin typeface="Corbel" panose="020B0503020204020204" pitchFamily="34" charset="0"/>
              </a:rPr>
              <a:t>th</a:t>
            </a:r>
            <a:r>
              <a:rPr lang="en-US" b="1" dirty="0">
                <a:latin typeface="Corbel" panose="020B0503020204020204" pitchFamily="34" charset="0"/>
              </a:rPr>
              <a:t> </a:t>
            </a:r>
            <a:r>
              <a:rPr lang="en-US" b="1" dirty="0" smtClean="0">
                <a:latin typeface="Corbel" panose="020B0503020204020204" pitchFamily="34" charset="0"/>
              </a:rPr>
              <a:t>Street</a:t>
            </a:r>
            <a:r>
              <a:rPr lang="en-US" dirty="0">
                <a:latin typeface="Corbel" panose="020B0503020204020204" pitchFamily="34" charset="0"/>
              </a:rPr>
              <a:t> </a:t>
            </a:r>
            <a:r>
              <a:rPr lang="en-US" dirty="0" smtClean="0">
                <a:latin typeface="Corbel" panose="020B0503020204020204" pitchFamily="34" charset="0"/>
              </a:rPr>
              <a:t>	(Not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Ballard-</a:t>
            </a:r>
            <a:r>
              <a:rPr lang="en-US" dirty="0" err="1">
                <a:latin typeface="Corbel" panose="020B0503020204020204" pitchFamily="34" charset="0"/>
              </a:rPr>
              <a:t>Interbay</a:t>
            </a:r>
            <a:r>
              <a:rPr lang="en-US" dirty="0">
                <a:latin typeface="Corbel" panose="020B0503020204020204" pitchFamily="34" charset="0"/>
              </a:rPr>
              <a:t> </a:t>
            </a:r>
            <a:r>
              <a:rPr lang="en-US" dirty="0" err="1">
                <a:latin typeface="Corbel" panose="020B0503020204020204" pitchFamily="34" charset="0"/>
              </a:rPr>
              <a:t>Northend</a:t>
            </a:r>
            <a:r>
              <a:rPr lang="en-US" dirty="0">
                <a:latin typeface="Corbel" panose="020B0503020204020204" pitchFamily="34" charset="0"/>
              </a:rPr>
              <a:t> Manufacturing Industrial Center Boundary to remove one block and amend the Future Land Use Map from Industrial to Commercial/Mixed </a:t>
            </a:r>
            <a:r>
              <a:rPr lang="en-US" dirty="0" smtClean="0">
                <a:latin typeface="Corbel" panose="020B0503020204020204" pitchFamily="34" charset="0"/>
              </a:rPr>
              <a:t>Use.</a:t>
            </a:r>
          </a:p>
          <a:p>
            <a:pPr marL="0" indent="0">
              <a:buNone/>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 better addressed through the Mayor’s Task Force on Industrial lands and associated policies to be developed by that Task </a:t>
            </a:r>
            <a:r>
              <a:rPr lang="en-US" dirty="0" smtClean="0">
                <a:latin typeface="Corbel" panose="020B0503020204020204" pitchFamily="34" charset="0"/>
              </a:rPr>
              <a:t>Force and considered by Council.</a:t>
            </a:r>
          </a:p>
        </p:txBody>
      </p:sp>
    </p:spTree>
    <p:extLst>
      <p:ext uri="{BB962C8B-B14F-4D97-AF65-F5344CB8AC3E}">
        <p14:creationId xmlns:p14="http://schemas.microsoft.com/office/powerpoint/2010/main" val="28247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#4 </a:t>
            </a:r>
            <a:r>
              <a:rPr lang="en-US" dirty="0" smtClean="0">
                <a:latin typeface="Corbel" panose="020B0503020204020204" pitchFamily="34" charset="0"/>
              </a:rPr>
              <a:t>– </a:t>
            </a:r>
            <a:r>
              <a:rPr lang="en-US" b="1" dirty="0">
                <a:latin typeface="Corbel" panose="020B0503020204020204" pitchFamily="34" charset="0"/>
              </a:rPr>
              <a:t>W </a:t>
            </a:r>
            <a:r>
              <a:rPr lang="en-US" b="1" dirty="0" err="1">
                <a:latin typeface="Corbel" panose="020B0503020204020204" pitchFamily="34" charset="0"/>
              </a:rPr>
              <a:t>Bertona</a:t>
            </a:r>
            <a:r>
              <a:rPr lang="en-US" b="1" dirty="0">
                <a:latin typeface="Corbel" panose="020B0503020204020204" pitchFamily="34" charset="0"/>
              </a:rPr>
              <a:t> </a:t>
            </a:r>
            <a:r>
              <a:rPr lang="en-US" b="1" dirty="0" smtClean="0">
                <a:latin typeface="Corbel" panose="020B0503020204020204" pitchFamily="34" charset="0"/>
              </a:rPr>
              <a:t>Street 	</a:t>
            </a:r>
            <a:r>
              <a:rPr lang="en-US" dirty="0" smtClean="0">
                <a:latin typeface="Corbel" panose="020B0503020204020204" pitchFamily="34" charset="0"/>
              </a:rPr>
              <a:t>(Not 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Ballard-</a:t>
            </a:r>
            <a:r>
              <a:rPr lang="en-US" dirty="0" err="1">
                <a:latin typeface="Corbel" panose="020B0503020204020204" pitchFamily="34" charset="0"/>
              </a:rPr>
              <a:t>Interbay</a:t>
            </a:r>
            <a:r>
              <a:rPr lang="en-US" dirty="0">
                <a:latin typeface="Corbel" panose="020B0503020204020204" pitchFamily="34" charset="0"/>
              </a:rPr>
              <a:t> </a:t>
            </a:r>
            <a:r>
              <a:rPr lang="en-US" dirty="0" err="1">
                <a:latin typeface="Corbel" panose="020B0503020204020204" pitchFamily="34" charset="0"/>
              </a:rPr>
              <a:t>Northend</a:t>
            </a:r>
            <a:r>
              <a:rPr lang="en-US" dirty="0">
                <a:latin typeface="Corbel" panose="020B0503020204020204" pitchFamily="34" charset="0"/>
              </a:rPr>
              <a:t> Manufacturing Industrial Center Boundary to remove one </a:t>
            </a:r>
            <a:r>
              <a:rPr lang="en-US" dirty="0" err="1" smtClean="0">
                <a:latin typeface="Corbel" panose="020B0503020204020204" pitchFamily="34" charset="0"/>
              </a:rPr>
              <a:t>parceland</a:t>
            </a:r>
            <a:r>
              <a:rPr lang="en-US" dirty="0" smtClean="0">
                <a:latin typeface="Corbel" panose="020B0503020204020204" pitchFamily="34" charset="0"/>
              </a:rPr>
              <a:t> </a:t>
            </a:r>
            <a:r>
              <a:rPr lang="en-US" dirty="0">
                <a:latin typeface="Corbel" panose="020B0503020204020204" pitchFamily="34" charset="0"/>
              </a:rPr>
              <a:t>amend the Future Land Use Map from Industrial to Commercial/Mixed </a:t>
            </a:r>
            <a:r>
              <a:rPr lang="en-US" dirty="0" smtClean="0">
                <a:latin typeface="Corbel" panose="020B0503020204020204" pitchFamily="34" charset="0"/>
              </a:rPr>
              <a:t>Use</a:t>
            </a:r>
          </a:p>
          <a:p>
            <a:pPr marL="0" indent="0">
              <a:buNone/>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doesn’t meet criteria A5. The proposal would be better addressed through the Mayor’s Task Force on Industrial lands and associated policies to be developed by that Task Force and considered by </a:t>
            </a:r>
            <a:r>
              <a:rPr lang="en-US" dirty="0" smtClean="0">
                <a:latin typeface="Corbel" panose="020B0503020204020204" pitchFamily="34" charset="0"/>
              </a:rPr>
              <a:t>Council</a:t>
            </a:r>
          </a:p>
        </p:txBody>
      </p:sp>
    </p:spTree>
    <p:extLst>
      <p:ext uri="{BB962C8B-B14F-4D97-AF65-F5344CB8AC3E}">
        <p14:creationId xmlns:p14="http://schemas.microsoft.com/office/powerpoint/2010/main" val="382343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599"/>
            <a:ext cx="10515600" cy="1335089"/>
          </a:xfrm>
        </p:spPr>
        <p:txBody>
          <a:bodyPr/>
          <a:lstStyle/>
          <a:p>
            <a:pPr>
              <a:tabLst>
                <a:tab pos="10234613" algn="r"/>
              </a:tabLst>
            </a:pPr>
            <a:r>
              <a:rPr lang="en-US" b="1" dirty="0" smtClean="0">
                <a:latin typeface="Corbel" panose="020B0503020204020204" pitchFamily="34" charset="0"/>
              </a:rPr>
              <a:t>#5 –</a:t>
            </a:r>
            <a:r>
              <a:rPr lang="en-US" b="1" dirty="0">
                <a:latin typeface="Corbel" panose="020B0503020204020204" pitchFamily="34" charset="0"/>
              </a:rPr>
              <a:t>Seattle Chinatown/ International District Policies</a:t>
            </a:r>
            <a:r>
              <a:rPr lang="en-US" b="1" dirty="0" smtClean="0">
                <a:latin typeface="Corbel" panose="020B0503020204020204" pitchFamily="34" charset="0"/>
              </a:rPr>
              <a:t>	</a:t>
            </a:r>
            <a:r>
              <a:rPr lang="en-US" dirty="0" smtClean="0">
                <a:latin typeface="Corbel" panose="020B0503020204020204" pitchFamily="34" charset="0"/>
              </a:rPr>
              <a:t>(Recommend)</a:t>
            </a:r>
            <a:endParaRPr lang="en-US" dirty="0">
              <a:latin typeface="Corbel" panose="020B0503020204020204" pitchFamily="34" charset="0"/>
            </a:endParaRPr>
          </a:p>
        </p:txBody>
      </p:sp>
      <p:sp>
        <p:nvSpPr>
          <p:cNvPr id="3" name="Content Placeholder 2"/>
          <p:cNvSpPr>
            <a:spLocks noGrp="1"/>
          </p:cNvSpPr>
          <p:nvPr>
            <p:ph idx="1"/>
          </p:nvPr>
        </p:nvSpPr>
        <p:spPr>
          <a:xfrm>
            <a:off x="838200" y="1892300"/>
            <a:ext cx="10515600" cy="4749800"/>
          </a:xfrm>
        </p:spPr>
        <p:txBody>
          <a:bodyPr>
            <a:normAutofit/>
          </a:bodyPr>
          <a:lstStyle/>
          <a:p>
            <a:pPr marL="0" indent="0">
              <a:buNone/>
            </a:pPr>
            <a:r>
              <a:rPr lang="en-US" dirty="0">
                <a:latin typeface="Corbel" panose="020B0503020204020204" pitchFamily="34" charset="0"/>
              </a:rPr>
              <a:t>Amend the Chinatown/International District Neighborhood Plan’s cultural and economic vitality </a:t>
            </a:r>
            <a:r>
              <a:rPr lang="en-US" dirty="0" smtClean="0">
                <a:latin typeface="Corbel" panose="020B0503020204020204" pitchFamily="34" charset="0"/>
              </a:rPr>
              <a:t>policies.</a:t>
            </a:r>
          </a:p>
          <a:p>
            <a:pPr marL="0" indent="0">
              <a:buNone/>
            </a:pPr>
            <a:endParaRPr lang="en-US" dirty="0">
              <a:latin typeface="Corbel" panose="020B0503020204020204" pitchFamily="34" charset="0"/>
            </a:endParaRPr>
          </a:p>
          <a:p>
            <a:pPr marL="457200" indent="-457200">
              <a:buFont typeface="Wingdings" panose="05000000000000000000" pitchFamily="2" charset="2"/>
              <a:buChar char="§"/>
            </a:pPr>
            <a:r>
              <a:rPr lang="en-US" dirty="0">
                <a:latin typeface="Corbel" panose="020B0503020204020204" pitchFamily="34" charset="0"/>
              </a:rPr>
              <a:t>Proposal meets criteria and warrants further study.</a:t>
            </a:r>
            <a:endParaRPr lang="en-US" dirty="0" smtClean="0">
              <a:latin typeface="Corbel" panose="020B0503020204020204" pitchFamily="34" charset="0"/>
            </a:endParaRPr>
          </a:p>
        </p:txBody>
      </p:sp>
    </p:spTree>
    <p:extLst>
      <p:ext uri="{BB962C8B-B14F-4D97-AF65-F5344CB8AC3E}">
        <p14:creationId xmlns:p14="http://schemas.microsoft.com/office/powerpoint/2010/main" val="19570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1107</Words>
  <Application>Microsoft Office PowerPoint</Application>
  <PresentationFormat>Custom</PresentationFormat>
  <Paragraphs>91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2016-17 proposed amendments to the Comprehensive Plan</vt:lpstr>
      <vt:lpstr>Docket Setting </vt:lpstr>
      <vt:lpstr>Post Docket Setting </vt:lpstr>
      <vt:lpstr>Docket Setting Criteria, Res. 31042</vt:lpstr>
      <vt:lpstr>#1 – S. Holgate Street  (Not Recommend)</vt:lpstr>
      <vt:lpstr>#2 – Congregation Beth Shalom  (Not Recommend)</vt:lpstr>
      <vt:lpstr>#3 – NW 48th Street  (Not Recommend)</vt:lpstr>
      <vt:lpstr>#4 – W Bertona Street  (Not Recommend)</vt:lpstr>
      <vt:lpstr>#5 –Seattle Chinatown/ International District Policies (Recommend)</vt:lpstr>
      <vt:lpstr>#6 –Eastlake Avenue E (Not Recommend)</vt:lpstr>
      <vt:lpstr>#7 –S Columbian Way (Recommend)</vt:lpstr>
      <vt:lpstr>#8 –Open and Participatory Government   (Not Recommend)</vt:lpstr>
      <vt:lpstr>#9 –Race and Social Equity   (Not Recommend)</vt:lpstr>
      <vt:lpstr>#10 –Neighborhood Planning   (Not Recommend)</vt:lpstr>
      <vt:lpstr>#11 –Heavy Vehicles   (Not Recommend)</vt:lpstr>
      <vt:lpstr>#12 –Urban Trails Map   (Not Recommend)</vt:lpstr>
      <vt:lpstr>#13 –Pedestrian grade separations   (Not Recommend)</vt:lpstr>
      <vt:lpstr>#14 –Growth Monitoring   (Not Recommend)</vt:lpstr>
      <vt:lpstr>S Holgate Street</vt:lpstr>
      <vt:lpstr>Congregation  Beth Shalom</vt:lpstr>
      <vt:lpstr>NW 48th  Street</vt:lpstr>
      <vt:lpstr>1616  W Bertona St.</vt:lpstr>
      <vt:lpstr>1208 Eastlake Ave E</vt:lpstr>
      <vt:lpstr>1625 S  Columbian 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Jesseca</dc:creator>
  <cp:lastModifiedBy>Murdock, Vanessa</cp:lastModifiedBy>
  <cp:revision>27</cp:revision>
  <dcterms:created xsi:type="dcterms:W3CDTF">2015-06-08T17:05:44Z</dcterms:created>
  <dcterms:modified xsi:type="dcterms:W3CDTF">2016-06-10T17:34:53Z</dcterms:modified>
</cp:coreProperties>
</file>