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8"/>
  </p:notesMasterIdLst>
  <p:handoutMasterIdLst>
    <p:handoutMasterId r:id="rId39"/>
  </p:handoutMasterIdLst>
  <p:sldIdLst>
    <p:sldId id="278" r:id="rId3"/>
    <p:sldId id="350" r:id="rId4"/>
    <p:sldId id="315" r:id="rId5"/>
    <p:sldId id="351" r:id="rId6"/>
    <p:sldId id="341" r:id="rId7"/>
    <p:sldId id="373" r:id="rId8"/>
    <p:sldId id="347" r:id="rId9"/>
    <p:sldId id="336" r:id="rId10"/>
    <p:sldId id="338" r:id="rId11"/>
    <p:sldId id="342" r:id="rId12"/>
    <p:sldId id="361" r:id="rId13"/>
    <p:sldId id="364" r:id="rId14"/>
    <p:sldId id="380" r:id="rId15"/>
    <p:sldId id="363" r:id="rId16"/>
    <p:sldId id="374" r:id="rId17"/>
    <p:sldId id="357" r:id="rId18"/>
    <p:sldId id="358" r:id="rId19"/>
    <p:sldId id="362" r:id="rId20"/>
    <p:sldId id="368" r:id="rId21"/>
    <p:sldId id="378" r:id="rId22"/>
    <p:sldId id="379" r:id="rId23"/>
    <p:sldId id="375" r:id="rId24"/>
    <p:sldId id="370" r:id="rId25"/>
    <p:sldId id="369" r:id="rId26"/>
    <p:sldId id="372" r:id="rId27"/>
    <p:sldId id="345" r:id="rId28"/>
    <p:sldId id="376" r:id="rId29"/>
    <p:sldId id="344" r:id="rId30"/>
    <p:sldId id="340" r:id="rId31"/>
    <p:sldId id="349" r:id="rId32"/>
    <p:sldId id="321" r:id="rId33"/>
    <p:sldId id="343" r:id="rId34"/>
    <p:sldId id="367" r:id="rId35"/>
    <p:sldId id="377" r:id="rId36"/>
    <p:sldId id="348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ivert, Ana" initials="SA" lastIdx="5" clrIdx="0">
    <p:extLst>
      <p:ext uri="{19B8F6BF-5375-455C-9EA6-DF929625EA0E}">
        <p15:presenceInfo xmlns:p15="http://schemas.microsoft.com/office/powerpoint/2012/main" userId="S-1-5-21-1005559283-1549754204-3747669754-1263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849"/>
    <a:srgbClr val="1690D0"/>
    <a:srgbClr val="96172E"/>
    <a:srgbClr val="0065B0"/>
    <a:srgbClr val="2E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807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231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j\Desktop\working%20folder\acs2014_re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seattle.gov\dept\dot2\data\PDD\Vision%20Zero\1%20Road%20Safety\10%20Corridor%20Projects\Rainier\Phase%202\1%20Outreach\Survey\SurveySummary_06122017_JH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F8-4FE4-8F14-46C631853C9E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F8-4FE4-8F14-46C631853C9E}"/>
              </c:ext>
            </c:extLst>
          </c:dPt>
          <c:dPt>
            <c:idx val="2"/>
            <c:bubble3D val="0"/>
            <c:spPr>
              <a:solidFill>
                <a:schemeClr val="accent6">
                  <a:shade val="8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3F8-4FE4-8F14-46C631853C9E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3F8-4FE4-8F14-46C631853C9E}"/>
              </c:ext>
            </c:extLst>
          </c:dPt>
          <c:dPt>
            <c:idx val="4"/>
            <c:bubble3D val="0"/>
            <c:spPr>
              <a:solidFill>
                <a:schemeClr val="accent6">
                  <a:tint val="8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3F8-4FE4-8F14-46C631853C9E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3F8-4FE4-8F14-46C631853C9E}"/>
              </c:ext>
            </c:extLst>
          </c:dPt>
          <c:dPt>
            <c:idx val="6"/>
            <c:bubble3D val="0"/>
            <c:spPr>
              <a:solidFill>
                <a:schemeClr val="accent6">
                  <a:tint val="4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3F8-4FE4-8F14-46C631853C9E}"/>
              </c:ext>
            </c:extLst>
          </c:dPt>
          <c:dLbls>
            <c:dLbl>
              <c:idx val="0"/>
              <c:layout>
                <c:manualLayout>
                  <c:x val="1.4422681539807422E-2"/>
                  <c:y val="5.82522679895102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F8-4FE4-8F14-46C631853C9E}"/>
                </c:ext>
              </c:extLst>
            </c:dLbl>
            <c:dLbl>
              <c:idx val="1"/>
              <c:layout>
                <c:manualLayout>
                  <c:x val="5.4942694663167105E-2"/>
                  <c:y val="-3.233531592254893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F8-4FE4-8F14-46C631853C9E}"/>
                </c:ext>
              </c:extLst>
            </c:dLbl>
            <c:dLbl>
              <c:idx val="2"/>
              <c:layout>
                <c:manualLayout>
                  <c:x val="-4.0476581861530254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F8-4FE4-8F14-46C631853C9E}"/>
                </c:ext>
              </c:extLst>
            </c:dLbl>
            <c:dLbl>
              <c:idx val="3"/>
              <c:layout>
                <c:manualLayout>
                  <c:x val="-2.5332786526684165E-2"/>
                  <c:y val="-1.34540777899359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F8-4FE4-8F14-46C631853C9E}"/>
                </c:ext>
              </c:extLst>
            </c:dLbl>
            <c:dLbl>
              <c:idx val="4"/>
              <c:layout>
                <c:manualLayout>
                  <c:x val="-7.2613845144356953E-2"/>
                  <c:y val="5.768766185284823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3F8-4FE4-8F14-46C631853C9E}"/>
                </c:ext>
              </c:extLst>
            </c:dLbl>
            <c:dLbl>
              <c:idx val="5"/>
              <c:layout>
                <c:manualLayout>
                  <c:x val="6.7038713910761161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3F8-4FE4-8F14-46C631853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'Table 1'!$L$18:$L$24</c:f>
              <c:strCache>
                <c:ptCount val="7"/>
                <c:pt idx="0">
                  <c:v>White</c:v>
                </c:pt>
                <c:pt idx="1">
                  <c:v>Black</c:v>
                </c:pt>
                <c:pt idx="2">
                  <c:v>American Indian</c:v>
                </c:pt>
                <c:pt idx="3">
                  <c:v>Asian</c:v>
                </c:pt>
                <c:pt idx="4">
                  <c:v>Pacific Islander</c:v>
                </c:pt>
                <c:pt idx="5">
                  <c:v>Some Other Race</c:v>
                </c:pt>
                <c:pt idx="6">
                  <c:v>Population Reporting Two or More Races</c:v>
                </c:pt>
              </c:strCache>
            </c:strRef>
          </c:cat>
          <c:val>
            <c:numRef>
              <c:f>'Table 1'!$M$18:$M$24</c:f>
              <c:numCache>
                <c:formatCode>0%</c:formatCode>
                <c:ptCount val="7"/>
                <c:pt idx="0">
                  <c:v>0.33</c:v>
                </c:pt>
                <c:pt idx="1">
                  <c:v>0.22</c:v>
                </c:pt>
                <c:pt idx="2">
                  <c:v>0.01</c:v>
                </c:pt>
                <c:pt idx="3">
                  <c:v>0.35</c:v>
                </c:pt>
                <c:pt idx="4">
                  <c:v>0.01</c:v>
                </c:pt>
                <c:pt idx="5">
                  <c:v>0.02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3F8-4FE4-8F14-46C631853C9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88888888888888"/>
          <c:y val="0.20922105075848571"/>
          <c:w val="0.63444006999125113"/>
          <c:h val="0.6451932915165264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18-4B47-9E46-B09160D79790}"/>
              </c:ext>
            </c:extLst>
          </c:dPt>
          <c:dPt>
            <c:idx val="1"/>
            <c:bubble3D val="0"/>
            <c:spPr>
              <a:solidFill>
                <a:schemeClr val="accent1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8-4B47-9E46-B09160D79790}"/>
              </c:ext>
            </c:extLst>
          </c:dPt>
          <c:dPt>
            <c:idx val="2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18-4B47-9E46-B09160D79790}"/>
              </c:ext>
            </c:extLst>
          </c:dPt>
          <c:dPt>
            <c:idx val="3"/>
            <c:bubble3D val="0"/>
            <c:spPr>
              <a:solidFill>
                <a:schemeClr val="accent1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18-4B47-9E46-B09160D79790}"/>
              </c:ext>
            </c:extLst>
          </c:dPt>
          <c:dPt>
            <c:idx val="4"/>
            <c:bubble3D val="0"/>
            <c:spPr>
              <a:solidFill>
                <a:schemeClr val="accent1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18-4B47-9E46-B09160D79790}"/>
              </c:ext>
            </c:extLst>
          </c:dPt>
          <c:dPt>
            <c:idx val="5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118-4B47-9E46-B09160D79790}"/>
              </c:ext>
            </c:extLst>
          </c:dPt>
          <c:dPt>
            <c:idx val="6"/>
            <c:bubble3D val="0"/>
            <c:spPr>
              <a:solidFill>
                <a:schemeClr val="accent1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118-4B47-9E46-B09160D79790}"/>
              </c:ext>
            </c:extLst>
          </c:dPt>
          <c:dPt>
            <c:idx val="7"/>
            <c:bubble3D val="0"/>
            <c:spPr>
              <a:solidFill>
                <a:schemeClr val="accent1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118-4B47-9E46-B09160D79790}"/>
              </c:ext>
            </c:extLst>
          </c:dPt>
          <c:dLbls>
            <c:dLbl>
              <c:idx val="1"/>
              <c:layout>
                <c:manualLayout>
                  <c:x val="4.5918853893263341E-2"/>
                  <c:y val="-5.142221629076026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18-4B47-9E46-B09160D79790}"/>
                </c:ext>
              </c:extLst>
            </c:dLbl>
            <c:dLbl>
              <c:idx val="2"/>
              <c:layout>
                <c:manualLayout>
                  <c:x val="2.3480631747571205E-2"/>
                  <c:y val="-1.066592834380487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18-4B47-9E46-B09160D79790}"/>
                </c:ext>
              </c:extLst>
            </c:dLbl>
            <c:dLbl>
              <c:idx val="3"/>
              <c:layout>
                <c:manualLayout>
                  <c:x val="2.7231819022389758E-2"/>
                  <c:y val="2.14768593748878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18-4B47-9E46-B09160D79790}"/>
                </c:ext>
              </c:extLst>
            </c:dLbl>
            <c:dLbl>
              <c:idx val="4"/>
              <c:layout>
                <c:manualLayout>
                  <c:x val="0.27645710762747983"/>
                  <c:y val="3.3735283089613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18-4B47-9E46-B09160D79790}"/>
                </c:ext>
              </c:extLst>
            </c:dLbl>
            <c:dLbl>
              <c:idx val="6"/>
              <c:layout>
                <c:manualLayout>
                  <c:x val="-3.2918786680995071E-2"/>
                  <c:y val="1.792902188507346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18-4B47-9E46-B09160D797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'Question 18'!$A$4:$A$11</c:f>
              <c:strCache>
                <c:ptCount val="8"/>
                <c:pt idx="0">
                  <c:v>American Indian or Alaska Native</c:v>
                </c:pt>
                <c:pt idx="1">
                  <c:v>Asian or Pacific Islander</c:v>
                </c:pt>
                <c:pt idx="2">
                  <c:v>Black or African-American</c:v>
                </c:pt>
                <c:pt idx="3">
                  <c:v>Hispanic or Latino</c:v>
                </c:pt>
                <c:pt idx="4">
                  <c:v>White or Caucasian</c:v>
                </c:pt>
                <c:pt idx="5">
                  <c:v>Two or more races</c:v>
                </c:pt>
                <c:pt idx="6">
                  <c:v>I'd rather not say</c:v>
                </c:pt>
                <c:pt idx="7">
                  <c:v>Other</c:v>
                </c:pt>
              </c:strCache>
            </c:strRef>
          </c:cat>
          <c:val>
            <c:numRef>
              <c:f>'Question 18'!$B$4:$B$11</c:f>
              <c:numCache>
                <c:formatCode>0.0%</c:formatCode>
                <c:ptCount val="8"/>
                <c:pt idx="0">
                  <c:v>6.0000000000000001E-3</c:v>
                </c:pt>
                <c:pt idx="1">
                  <c:v>9.5000000000000001E-2</c:v>
                </c:pt>
                <c:pt idx="2">
                  <c:v>0.04</c:v>
                </c:pt>
                <c:pt idx="3">
                  <c:v>2.2000000000000002E-2</c:v>
                </c:pt>
                <c:pt idx="4">
                  <c:v>0.66400000000000003</c:v>
                </c:pt>
                <c:pt idx="5">
                  <c:v>3.7999999999999999E-2</c:v>
                </c:pt>
                <c:pt idx="6">
                  <c:v>0.115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118-4B47-9E46-B09160D79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135A8-C1A0-45BB-A3FB-8DBC983143B6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1BB19-D2C8-4F97-858D-087FEA36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35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30CA7E-C46E-41ED-8533-9B77174DD0E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0635B5-FF59-406E-B74D-09342D33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5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15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1F132-1516-48DE-906E-CBB2F69166C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2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44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88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0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8 fatal/serious, 50% involved pedestrians</a:t>
            </a:r>
          </a:p>
          <a:p>
            <a:pPr lvl="1"/>
            <a:r>
              <a:rPr lang="en-US" dirty="0"/>
              <a:t>Rear ends, sideswipe, angles most common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56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53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16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72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1F132-1516-48DE-906E-CBB2F69166C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8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core values for transportation anchor to the core values that Mayor Murray has laid out in his vision (Move Seattle) for Seattle: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Safe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Interconnected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Affordable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Vibrant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Innovative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904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635B5-FF59-406E-B74D-09342D338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516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5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55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4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2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9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4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52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16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Focusing on project section components with possible bike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672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7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66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86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1F132-1516-48DE-906E-CBB2F69166C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74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2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3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 of the city relies on transit, and RapidRide is a cornerstone of transit expansion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8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 before boarding</a:t>
            </a:r>
          </a:p>
          <a:p>
            <a:r>
              <a:rPr lang="en-US" dirty="0"/>
              <a:t>Wi-fi on bus</a:t>
            </a:r>
          </a:p>
          <a:p>
            <a:r>
              <a:rPr lang="en-US" dirty="0"/>
              <a:t>Air conditioning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most frequent in system</a:t>
            </a:r>
          </a:p>
          <a:p>
            <a:r>
              <a:rPr lang="en-US" dirty="0"/>
              <a:t>Improve reliability and peak period travel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9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34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19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9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486400"/>
          </a:xfrm>
        </p:spPr>
        <p:txBody>
          <a:bodyPr/>
          <a:lstStyle>
            <a:lvl1pPr>
              <a:defRPr sz="2000" baseline="0"/>
            </a:lvl1pPr>
          </a:lstStyle>
          <a:p>
            <a:endParaRPr lang="en-US" dirty="0"/>
          </a:p>
          <a:p>
            <a:r>
              <a:rPr lang="en-US" dirty="0"/>
              <a:t>Insert a photo relevant to your presentation (it will appear in the background – you may need to adjust the location of the presentation title up or down, so as not to skew your photo).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352800"/>
            <a:ext cx="9144000" cy="1295400"/>
          </a:xfr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Presentation Title</a:t>
            </a:r>
            <a:br>
              <a:rPr lang="en-US" dirty="0"/>
            </a:br>
            <a:r>
              <a:rPr lang="en-US" sz="2000" dirty="0"/>
              <a:t>Subtitle, If Needed</a:t>
            </a:r>
            <a:endParaRPr lang="en-US" dirty="0"/>
          </a:p>
        </p:txBody>
      </p:sp>
      <p:pic>
        <p:nvPicPr>
          <p:cNvPr id="7" name="Picture 2" descr="P:\PIO\Schwartz\sdotlogo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7086599" y="5850340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152400" y="5638800"/>
            <a:ext cx="3810000" cy="1082675"/>
          </a:xfrm>
          <a:prstGeom prst="rect">
            <a:avLst/>
          </a:prstGeom>
        </p:spPr>
        <p:txBody>
          <a:bodyPr anchor="t"/>
          <a:lstStyle>
            <a:lvl1pPr>
              <a:defRPr sz="2000"/>
            </a:lvl1pPr>
          </a:lstStyle>
          <a:p>
            <a:r>
              <a:rPr lang="en-US"/>
              <a:t>Meeting Name</a:t>
            </a:r>
          </a:p>
          <a:p>
            <a:r>
              <a:rPr lang="en-US"/>
              <a:t>Presenter First and Last Name</a:t>
            </a:r>
          </a:p>
          <a:p>
            <a:r>
              <a:rPr lang="en-US"/>
              <a:t>Month, Day,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4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1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47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6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68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6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3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1690D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03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09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2E29-30D5-4727-9D85-C6050B98A93F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D83C-2D8A-42B0-BBF1-CDE43C1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2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13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4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1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5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2E29-30D5-4727-9D85-C6050B98A93F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D83C-2D8A-42B0-BBF1-CDE43C1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49" r:id="rId4"/>
    <p:sldLayoutId id="214748367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2F875-E404-4036-BE38-560249E937F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6C24-9611-4E3C-9CC1-FAB785FA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>
          <a:xfrm>
            <a:off x="0" y="-36842"/>
            <a:ext cx="9144000" cy="5542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9144000" cy="131762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Future of Rainier Ave S</a:t>
            </a:r>
            <a:endParaRPr lang="en-US" sz="2200" dirty="0"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6705600" cy="1219200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Segoe UI Light" panose="020B0502040204020203" pitchFamily="34" charset="0"/>
              </a:rPr>
              <a:t>Dawn Schellenberg, Alison Townsend, James Le, Alex </a:t>
            </a:r>
            <a:r>
              <a:rPr lang="en-US" sz="2000" dirty="0" err="1">
                <a:latin typeface="Segoe UI Light" panose="020B0502040204020203" pitchFamily="34" charset="0"/>
              </a:rPr>
              <a:t>Keheri</a:t>
            </a:r>
            <a:endParaRPr lang="en-US" sz="2000" dirty="0">
              <a:latin typeface="Segoe UI Light" panose="020B0502040204020203" pitchFamily="34" charset="0"/>
            </a:endParaRPr>
          </a:p>
          <a:p>
            <a:pPr algn="l"/>
            <a:r>
              <a:rPr lang="en-US" sz="2000" dirty="0">
                <a:latin typeface="Segoe UI Light" panose="020B0502040204020203" pitchFamily="34" charset="0"/>
              </a:rPr>
              <a:t>Seattle Bicycle Advisory Board</a:t>
            </a:r>
          </a:p>
          <a:p>
            <a:pPr algn="l"/>
            <a:r>
              <a:rPr lang="en-US" sz="2000" dirty="0">
                <a:latin typeface="Segoe UI Light" panose="020B0502040204020203" pitchFamily="34" charset="0"/>
              </a:rPr>
              <a:t>March 7,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84" y="5968351"/>
            <a:ext cx="2114715" cy="964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CE320-EEF3-4317-9E45-FB31557BB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414" y="6088902"/>
            <a:ext cx="1695285" cy="725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EDE537-26A1-4887-8D96-39F1D6482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518" y="6088902"/>
            <a:ext cx="1747282" cy="6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4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9C1C-9FF6-462F-9256-08C67A69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en-US" dirty="0"/>
              <a:t>Metro Route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DB2FE-F5D2-49F9-8AC8-F075F0831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5334000" cy="573209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Downtown Seattle to </a:t>
            </a:r>
            <a:br>
              <a:rPr lang="en-US" dirty="0"/>
            </a:br>
            <a:r>
              <a:rPr lang="en-US" dirty="0"/>
              <a:t>Rainier Beach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One of highest ridership routes in Seattle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11,000 riders a day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7.5 miles long, 76 bus stops*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Average travel time: ~75 min in PM peak, ~53 min during day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On-time arrival: ~80%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800" dirty="0"/>
              <a:t>* 1.6 miles, 16 stops, 30 minute headways in the Prentice Loop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4275BA-73C9-4CCE-BBE9-41AF44072A4F}"/>
              </a:ext>
            </a:extLst>
          </p:cNvPr>
          <p:cNvGrpSpPr/>
          <p:nvPr/>
        </p:nvGrpSpPr>
        <p:grpSpPr>
          <a:xfrm>
            <a:off x="5544780" y="17092"/>
            <a:ext cx="3624858" cy="6722692"/>
            <a:chOff x="6019800" y="533400"/>
            <a:chExt cx="3091458" cy="6189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EE5FB6-DF72-4602-BCCB-C299BEB6B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9751"/>
            <a:stretch/>
          </p:blipFill>
          <p:spPr>
            <a:xfrm>
              <a:off x="6019800" y="1219200"/>
              <a:ext cx="3091458" cy="550349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53F183-A3F2-4076-B3D0-7573D5DFAAF5}"/>
                </a:ext>
              </a:extLst>
            </p:cNvPr>
            <p:cNvSpPr/>
            <p:nvPr/>
          </p:nvSpPr>
          <p:spPr>
            <a:xfrm>
              <a:off x="6019800" y="533400"/>
              <a:ext cx="2971800" cy="685800"/>
            </a:xfrm>
            <a:prstGeom prst="rect">
              <a:avLst/>
            </a:prstGeom>
            <a:solidFill>
              <a:srgbClr val="96172E"/>
            </a:solidFill>
            <a:ln>
              <a:solidFill>
                <a:srgbClr val="961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/>
                <a:t>Upgrading Route 7 to RapidRide</a:t>
              </a:r>
            </a:p>
            <a:p>
              <a:r>
                <a:rPr lang="en-US" sz="1100" dirty="0"/>
                <a:t>Metro and Seattle are teaming up to improve Route 7 to become a RapidRide Line.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22053A1-7E53-4CBF-8F6C-47B513B8E64A}"/>
              </a:ext>
            </a:extLst>
          </p:cNvPr>
          <p:cNvSpPr/>
          <p:nvPr/>
        </p:nvSpPr>
        <p:spPr>
          <a:xfrm>
            <a:off x="8305800" y="6324600"/>
            <a:ext cx="304800" cy="304800"/>
          </a:xfrm>
          <a:prstGeom prst="ellipse">
            <a:avLst/>
          </a:prstGeom>
          <a:solidFill>
            <a:srgbClr val="F2A849">
              <a:alpha val="50196"/>
            </a:srgbClr>
          </a:solidFill>
          <a:ln>
            <a:solidFill>
              <a:srgbClr val="F2A8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E7B6A-6556-4BC7-960D-59F822A10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791200"/>
            <a:ext cx="1126768" cy="513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55B8B-2F88-4E24-9757-EAD623498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230" y="6292399"/>
            <a:ext cx="1045337" cy="44738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08D602E-F5C1-4634-ACAF-0685267EEF93}"/>
              </a:ext>
            </a:extLst>
          </p:cNvPr>
          <p:cNvSpPr/>
          <p:nvPr/>
        </p:nvSpPr>
        <p:spPr>
          <a:xfrm>
            <a:off x="5728776" y="5612632"/>
            <a:ext cx="209218" cy="206603"/>
          </a:xfrm>
          <a:prstGeom prst="ellipse">
            <a:avLst/>
          </a:prstGeom>
          <a:solidFill>
            <a:srgbClr val="F2A849">
              <a:alpha val="50196"/>
            </a:srgbClr>
          </a:solidFill>
          <a:ln>
            <a:solidFill>
              <a:srgbClr val="F2A8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D6C93-5FC6-4C88-A462-68385EC1B2E0}"/>
              </a:ext>
            </a:extLst>
          </p:cNvPr>
          <p:cNvSpPr txBox="1"/>
          <p:nvPr/>
        </p:nvSpPr>
        <p:spPr>
          <a:xfrm>
            <a:off x="5929448" y="5612633"/>
            <a:ext cx="13211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Proposed route change</a:t>
            </a:r>
          </a:p>
        </p:txBody>
      </p:sp>
    </p:spTree>
    <p:extLst>
      <p:ext uri="{BB962C8B-B14F-4D97-AF65-F5344CB8AC3E}">
        <p14:creationId xmlns:p14="http://schemas.microsoft.com/office/powerpoint/2010/main" val="3073284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9F8B1B2C-ACF9-45FC-9A7F-7177EEB88C5A}"/>
              </a:ext>
            </a:extLst>
          </p:cNvPr>
          <p:cNvSpPr/>
          <p:nvPr/>
        </p:nvSpPr>
        <p:spPr>
          <a:xfrm>
            <a:off x="1382485" y="3380563"/>
            <a:ext cx="2962655" cy="1554670"/>
          </a:xfrm>
          <a:prstGeom prst="wedgeRectCallout">
            <a:avLst>
              <a:gd name="adj1" fmla="val -20461"/>
              <a:gd name="adj2" fmla="val 67631"/>
            </a:avLst>
          </a:prstGeom>
          <a:solidFill>
            <a:srgbClr val="E1D91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ysClr val="windowText" lastClr="000000"/>
                </a:solidFill>
              </a:rPr>
              <a:t>Consider future development and the type of travelers Rainier Ave S will serve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3349" y="229868"/>
            <a:ext cx="8877301" cy="100329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1691D0"/>
                </a:solidFill>
                <a:latin typeface="+mj-lt"/>
                <a:ea typeface="+mj-ea"/>
                <a:cs typeface="+mj-cs"/>
              </a:rPr>
              <a:t>What we’ve heard—common themes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199FA917-8473-4529-AA99-44EE1F568001}"/>
              </a:ext>
            </a:extLst>
          </p:cNvPr>
          <p:cNvSpPr/>
          <p:nvPr/>
        </p:nvSpPr>
        <p:spPr>
          <a:xfrm>
            <a:off x="1371599" y="1828800"/>
            <a:ext cx="2962655" cy="1554670"/>
          </a:xfrm>
          <a:prstGeom prst="wedgeRectCallout">
            <a:avLst>
              <a:gd name="adj1" fmla="val -20461"/>
              <a:gd name="adj2" fmla="val 67631"/>
            </a:avLst>
          </a:prstGeom>
          <a:solidFill>
            <a:srgbClr val="1690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/>
              <a:t>“No comparable bike routes to Rainier Ave S between I-90 and Mt Baker Station”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5B7AB9E8-8D06-4D63-BB7E-383BFC140009}"/>
              </a:ext>
            </a:extLst>
          </p:cNvPr>
          <p:cNvSpPr/>
          <p:nvPr/>
        </p:nvSpPr>
        <p:spPr>
          <a:xfrm>
            <a:off x="1015612" y="4477847"/>
            <a:ext cx="3362186" cy="1554670"/>
          </a:xfrm>
          <a:prstGeom prst="wedgeRectCallout">
            <a:avLst>
              <a:gd name="adj1" fmla="val -20461"/>
              <a:gd name="adj2" fmla="val 67631"/>
            </a:avLst>
          </a:prstGeom>
          <a:solidFill>
            <a:srgbClr val="1690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/>
              <a:t>On-street parking is important for multifamily units adjacent to Rainier Ave 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3AB7CF67-4A0F-4F8A-9E26-0D08E893A1F2}"/>
              </a:ext>
            </a:extLst>
          </p:cNvPr>
          <p:cNvSpPr/>
          <p:nvPr/>
        </p:nvSpPr>
        <p:spPr>
          <a:xfrm>
            <a:off x="4334014" y="4472033"/>
            <a:ext cx="3362186" cy="1554670"/>
          </a:xfrm>
          <a:prstGeom prst="wedgeRectCallout">
            <a:avLst>
              <a:gd name="adj1" fmla="val -20461"/>
              <a:gd name="adj2" fmla="val 67631"/>
            </a:avLst>
          </a:prstGeom>
          <a:solidFill>
            <a:srgbClr val="E1D91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r>
              <a:rPr lang="en-US" sz="2000">
                <a:solidFill>
                  <a:sysClr val="windowText" lastClr="000000"/>
                </a:solidFill>
              </a:rPr>
              <a:t>Consider future development and the type of travelers Rainier Ave S will serve 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C28DE264-2928-4902-81FE-14F649C82EF9}"/>
              </a:ext>
            </a:extLst>
          </p:cNvPr>
          <p:cNvSpPr/>
          <p:nvPr/>
        </p:nvSpPr>
        <p:spPr>
          <a:xfrm>
            <a:off x="999284" y="2926084"/>
            <a:ext cx="3362186" cy="1554670"/>
          </a:xfrm>
          <a:prstGeom prst="wedgeRectCallout">
            <a:avLst>
              <a:gd name="adj1" fmla="val -20461"/>
              <a:gd name="adj2" fmla="val 67631"/>
            </a:avLst>
          </a:prstGeom>
          <a:solidFill>
            <a:srgbClr val="E1D91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“No comparable bike routes to Rainier Ave S between I-90 and Mt Baker Station”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03F3730C-AFDC-4D3E-A96B-FE15496D66FB}"/>
              </a:ext>
            </a:extLst>
          </p:cNvPr>
          <p:cNvSpPr/>
          <p:nvPr/>
        </p:nvSpPr>
        <p:spPr>
          <a:xfrm>
            <a:off x="4334014" y="2923177"/>
            <a:ext cx="3362186" cy="1554670"/>
          </a:xfrm>
          <a:prstGeom prst="wedgeRectCallout">
            <a:avLst>
              <a:gd name="adj1" fmla="val -20461"/>
              <a:gd name="adj2" fmla="val 67631"/>
            </a:avLst>
          </a:prstGeom>
          <a:solidFill>
            <a:srgbClr val="1690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/>
              <a:t>Improve intersections for all travelers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68D85A0C-BF5E-41E2-AACD-C0AAF21A1737}"/>
              </a:ext>
            </a:extLst>
          </p:cNvPr>
          <p:cNvSpPr/>
          <p:nvPr/>
        </p:nvSpPr>
        <p:spPr>
          <a:xfrm>
            <a:off x="990600" y="1374321"/>
            <a:ext cx="3343655" cy="1543042"/>
          </a:xfrm>
          <a:prstGeom prst="wedgeRectCallout">
            <a:avLst>
              <a:gd name="adj1" fmla="val -20461"/>
              <a:gd name="adj2" fmla="val 67631"/>
            </a:avLst>
          </a:prstGeom>
          <a:solidFill>
            <a:srgbClr val="1690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/>
              <a:t>Route 7 is a community asset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6E5F503-B2BB-41C1-A7E8-9646FC5A48F2}"/>
              </a:ext>
            </a:extLst>
          </p:cNvPr>
          <p:cNvSpPr/>
          <p:nvPr/>
        </p:nvSpPr>
        <p:spPr>
          <a:xfrm>
            <a:off x="4317685" y="1371600"/>
            <a:ext cx="3362186" cy="1554670"/>
          </a:xfrm>
          <a:prstGeom prst="wedgeRectCallout">
            <a:avLst>
              <a:gd name="adj1" fmla="val -20461"/>
              <a:gd name="adj2" fmla="val 67631"/>
            </a:avLst>
          </a:prstGeom>
          <a:solidFill>
            <a:srgbClr val="E1D91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Consider Vision Zero and encourage calm, consistent vehicles speeds at all times of the day</a:t>
            </a:r>
          </a:p>
        </p:txBody>
      </p:sp>
    </p:spTree>
    <p:extLst>
      <p:ext uri="{BB962C8B-B14F-4D97-AF65-F5344CB8AC3E}">
        <p14:creationId xmlns:p14="http://schemas.microsoft.com/office/powerpoint/2010/main" val="2248846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1" y="-49439"/>
            <a:ext cx="9035698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Assumptions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12</a:t>
            </a:fld>
            <a:endParaRPr lang="en-US" sz="1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3F24E8-3795-42C8-9460-24DFF715A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1185"/>
            <a:ext cx="8229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D88E93E5-DCA1-48EB-A468-B60C5F5E79F7}"/>
              </a:ext>
            </a:extLst>
          </p:cNvPr>
          <p:cNvSpPr txBox="1">
            <a:spLocks/>
          </p:cNvSpPr>
          <p:nvPr/>
        </p:nvSpPr>
        <p:spPr>
          <a:xfrm>
            <a:off x="263866" y="1055147"/>
            <a:ext cx="4790186" cy="52875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Meet RapidRide in Seattle’s performance measures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25,000 ADT is upper threshold for lane reduction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Complete continuous bike facilities along corridor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11 ft. travel lanes preferred for freight and transit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RapidRide constructed prior to Accessible Mt. Baker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No right-of-way purchases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25D1A7-D12B-4AE1-99DF-40162D487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747" y="1093560"/>
            <a:ext cx="3801759" cy="526151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7005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B85B-EA84-4E45-9ED4-CDF26748F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/>
              <a:t>Option development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1D4E2-464E-4D11-BC70-A2977C542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153400" cy="5715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Modal plans recommendations: bus lanes, bike lanes and major truck route (500+ trucks/day)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Existing conditions considered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Assumptions applied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Metro and other project partners involved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Outcome: 10 options moved forward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55A464-A4E0-4C28-8301-D4A90820EBAC}"/>
              </a:ext>
            </a:extLst>
          </p:cNvPr>
          <p:cNvSpPr txBox="1"/>
          <p:nvPr/>
        </p:nvSpPr>
        <p:spPr>
          <a:xfrm>
            <a:off x="7010400" y="3593068"/>
            <a:ext cx="81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Woah!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73B83-C0CC-42C9-98BF-CDF88D1B6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51763"/>
            <a:ext cx="6172200" cy="207270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8E734-D2F9-44BC-A4BF-BA5C6628E111}"/>
              </a:ext>
            </a:extLst>
          </p:cNvPr>
          <p:cNvCxnSpPr/>
          <p:nvPr/>
        </p:nvCxnSpPr>
        <p:spPr>
          <a:xfrm>
            <a:off x="838200" y="4863383"/>
            <a:ext cx="6172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6BFBEA-EB3E-4E0D-99FE-E07515612B3F}"/>
              </a:ext>
            </a:extLst>
          </p:cNvPr>
          <p:cNvSpPr txBox="1"/>
          <p:nvPr/>
        </p:nvSpPr>
        <p:spPr>
          <a:xfrm>
            <a:off x="3709854" y="4748389"/>
            <a:ext cx="457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108’</a:t>
            </a:r>
          </a:p>
        </p:txBody>
      </p:sp>
    </p:spTree>
    <p:extLst>
      <p:ext uri="{BB962C8B-B14F-4D97-AF65-F5344CB8AC3E}">
        <p14:creationId xmlns:p14="http://schemas.microsoft.com/office/powerpoint/2010/main" val="692382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FD4B-8F65-4364-B33A-3F050D54F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3600"/>
            <a:ext cx="9144000" cy="1143000"/>
          </a:xfrm>
          <a:solidFill>
            <a:srgbClr val="1690D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North Section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Massachusetts to Bayview</a:t>
            </a:r>
          </a:p>
        </p:txBody>
      </p:sp>
    </p:spTree>
    <p:extLst>
      <p:ext uri="{BB962C8B-B14F-4D97-AF65-F5344CB8AC3E}">
        <p14:creationId xmlns:p14="http://schemas.microsoft.com/office/powerpoint/2010/main" val="788898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A2488-EBA7-4B92-86F7-03D7D05A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36" y="-457200"/>
            <a:ext cx="8458200" cy="1752600"/>
          </a:xfrm>
        </p:spPr>
        <p:txBody>
          <a:bodyPr>
            <a:normAutofit/>
          </a:bodyPr>
          <a:lstStyle/>
          <a:p>
            <a:r>
              <a:rPr lang="en-US" dirty="0"/>
              <a:t>Considerations </a:t>
            </a:r>
            <a:endParaRPr lang="en-US" dirty="0">
              <a:solidFill>
                <a:srgbClr val="1690D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C74A-178C-4597-8B5A-4FDE34A80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536" y="3292674"/>
            <a:ext cx="8812777" cy="34891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Street is 52 feet wide</a:t>
            </a:r>
          </a:p>
          <a:p>
            <a:r>
              <a:rPr lang="en-US" dirty="0"/>
              <a:t>36,500 vehicles a day, northbound congestion in AM</a:t>
            </a:r>
          </a:p>
          <a:p>
            <a:r>
              <a:rPr lang="en-US" dirty="0"/>
              <a:t>Generally, highest transit delay</a:t>
            </a:r>
          </a:p>
          <a:p>
            <a:r>
              <a:rPr lang="en-US" dirty="0"/>
              <a:t>85</a:t>
            </a:r>
            <a:r>
              <a:rPr lang="en-US" baseline="30000" dirty="0"/>
              <a:t>th</a:t>
            </a:r>
            <a:r>
              <a:rPr lang="en-US" dirty="0"/>
              <a:t> percentile speeds: 39MPH</a:t>
            </a:r>
          </a:p>
          <a:p>
            <a:r>
              <a:rPr lang="en-US" dirty="0"/>
              <a:t>260 crashes in 3 years</a:t>
            </a:r>
          </a:p>
          <a:p>
            <a:r>
              <a:rPr lang="en-US" dirty="0"/>
              <a:t>I-90 on-ramps</a:t>
            </a:r>
          </a:p>
          <a:p>
            <a:r>
              <a:rPr lang="en-US" dirty="0"/>
              <a:t>Future light rail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C5259-4BCC-4DBA-BA41-DFE4B09AC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6" b="39248"/>
          <a:stretch/>
        </p:blipFill>
        <p:spPr>
          <a:xfrm>
            <a:off x="0" y="990600"/>
            <a:ext cx="9144000" cy="213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4295B3-4D40-47E1-A1F0-CAE1C6146F74}"/>
              </a:ext>
            </a:extLst>
          </p:cNvPr>
          <p:cNvSpPr txBox="1"/>
          <p:nvPr/>
        </p:nvSpPr>
        <p:spPr>
          <a:xfrm>
            <a:off x="6485323" y="3078327"/>
            <a:ext cx="265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Rainier Ave S at S Plum St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CCF81BB-A708-4F5E-8339-7DB135D71480}"/>
              </a:ext>
            </a:extLst>
          </p:cNvPr>
          <p:cNvSpPr/>
          <p:nvPr/>
        </p:nvSpPr>
        <p:spPr>
          <a:xfrm>
            <a:off x="258536" y="1447800"/>
            <a:ext cx="762000" cy="431510"/>
          </a:xfrm>
          <a:prstGeom prst="wedgeRectCallout">
            <a:avLst>
              <a:gd name="adj1" fmla="val 21131"/>
              <a:gd name="adj2" fmla="val 904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Dixon’s Furniture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827B03-654B-4EB7-B580-6AB4650BE7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r="6866"/>
          <a:stretch/>
        </p:blipFill>
        <p:spPr>
          <a:xfrm>
            <a:off x="5700032" y="76200"/>
            <a:ext cx="3230336" cy="1371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6857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6DDAD-5A18-4004-81D2-286E52DD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93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Option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56C3C-CE04-4DDD-9230-BDA34EE28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67" y="0"/>
            <a:ext cx="40576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5AEEA4-4946-496C-A8BD-CF5D519FC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0"/>
            <a:ext cx="4384476" cy="239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2FB4E-2C65-4C15-A061-E3F67101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246330"/>
            <a:ext cx="4544922" cy="243489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F7164D2-49EE-4FA5-81E6-3D10F57A901D}"/>
              </a:ext>
            </a:extLst>
          </p:cNvPr>
          <p:cNvSpPr/>
          <p:nvPr/>
        </p:nvSpPr>
        <p:spPr>
          <a:xfrm rot="20039512">
            <a:off x="6483760" y="2883259"/>
            <a:ext cx="1078217" cy="1208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C7AF5E-EA7E-4FFF-BFB1-9CE0E8FBFF32}"/>
              </a:ext>
            </a:extLst>
          </p:cNvPr>
          <p:cNvSpPr/>
          <p:nvPr/>
        </p:nvSpPr>
        <p:spPr>
          <a:xfrm rot="20039512">
            <a:off x="7206059" y="3842228"/>
            <a:ext cx="1078217" cy="1042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6C8C1-4320-4FB9-9914-11989C003923}"/>
              </a:ext>
            </a:extLst>
          </p:cNvPr>
          <p:cNvSpPr txBox="1"/>
          <p:nvPr/>
        </p:nvSpPr>
        <p:spPr>
          <a:xfrm>
            <a:off x="5095077" y="6171309"/>
            <a:ext cx="2677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left-turns restricted in both directions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EBA46-B54B-439D-BE65-A553E6A07428}"/>
              </a:ext>
            </a:extLst>
          </p:cNvPr>
          <p:cNvSpPr txBox="1"/>
          <p:nvPr/>
        </p:nvSpPr>
        <p:spPr>
          <a:xfrm>
            <a:off x="7284424" y="3341201"/>
            <a:ext cx="641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 Grand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B5BAC-2E24-48F9-93D6-178D852F0259}"/>
              </a:ext>
            </a:extLst>
          </p:cNvPr>
          <p:cNvSpPr txBox="1"/>
          <p:nvPr/>
        </p:nvSpPr>
        <p:spPr>
          <a:xfrm rot="16200000">
            <a:off x="6727403" y="3925435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21</a:t>
            </a:r>
            <a:r>
              <a:rPr lang="en-US" sz="800" baseline="30000" dirty="0"/>
              <a:t>st</a:t>
            </a:r>
            <a:r>
              <a:rPr lang="en-US" sz="800" dirty="0"/>
              <a:t> Ave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D3F20-789B-4A9F-A266-1DEEBCA4BA1B}"/>
              </a:ext>
            </a:extLst>
          </p:cNvPr>
          <p:cNvSpPr txBox="1"/>
          <p:nvPr/>
        </p:nvSpPr>
        <p:spPr>
          <a:xfrm rot="16200000">
            <a:off x="6387879" y="3120257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Valentine Pl 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B6249C-C9C1-461C-A6CF-C782ED60A1FB}"/>
              </a:ext>
            </a:extLst>
          </p:cNvPr>
          <p:cNvCxnSpPr>
            <a:cxnSpLocks/>
          </p:cNvCxnSpPr>
          <p:nvPr/>
        </p:nvCxnSpPr>
        <p:spPr>
          <a:xfrm>
            <a:off x="7113729" y="3498774"/>
            <a:ext cx="685858" cy="1432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B649C5-6B4C-41D8-BCC1-89ACDFA8AB82}"/>
              </a:ext>
            </a:extLst>
          </p:cNvPr>
          <p:cNvSpPr txBox="1"/>
          <p:nvPr/>
        </p:nvSpPr>
        <p:spPr>
          <a:xfrm>
            <a:off x="6871689" y="4245196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 Walker 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A910AF-8CE3-4626-9505-F1F7A92E249B}"/>
              </a:ext>
            </a:extLst>
          </p:cNvPr>
          <p:cNvSpPr txBox="1"/>
          <p:nvPr/>
        </p:nvSpPr>
        <p:spPr>
          <a:xfrm rot="5400000" flipV="1">
            <a:off x="7283272" y="4794680"/>
            <a:ext cx="729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24th Ave S</a:t>
            </a:r>
          </a:p>
        </p:txBody>
      </p:sp>
    </p:spTree>
    <p:extLst>
      <p:ext uri="{BB962C8B-B14F-4D97-AF65-F5344CB8AC3E}">
        <p14:creationId xmlns:p14="http://schemas.microsoft.com/office/powerpoint/2010/main" val="4238716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610D9-3B89-4002-AC59-CC599BEA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1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Option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48F72-6736-4449-B009-D7D7CA7F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565" y="-712"/>
            <a:ext cx="407814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E7CE17-E89D-4F49-A7D8-E2C1725C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485544"/>
            <a:ext cx="4298156" cy="2380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01AD69-2630-407E-B5C8-E2A207389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64" y="4006898"/>
            <a:ext cx="4788827" cy="273111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446D906-4F0B-4678-B5B6-B688D621FBF8}"/>
              </a:ext>
            </a:extLst>
          </p:cNvPr>
          <p:cNvSpPr/>
          <p:nvPr/>
        </p:nvSpPr>
        <p:spPr>
          <a:xfrm rot="20039512">
            <a:off x="6626160" y="2891005"/>
            <a:ext cx="1078217" cy="1601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7C5793-0683-4EC9-896F-2024A0F878B0}"/>
              </a:ext>
            </a:extLst>
          </p:cNvPr>
          <p:cNvSpPr/>
          <p:nvPr/>
        </p:nvSpPr>
        <p:spPr>
          <a:xfrm rot="20039512">
            <a:off x="7404239" y="4325179"/>
            <a:ext cx="649764" cy="5561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B3F41-9210-4F7B-B9F6-F9E3BCEB79B8}"/>
              </a:ext>
            </a:extLst>
          </p:cNvPr>
          <p:cNvSpPr txBox="1"/>
          <p:nvPr/>
        </p:nvSpPr>
        <p:spPr>
          <a:xfrm>
            <a:off x="5095077" y="6171309"/>
            <a:ext cx="2677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left-turns restricted in both directions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590894-A591-4908-AED3-CCAC2631C747}"/>
              </a:ext>
            </a:extLst>
          </p:cNvPr>
          <p:cNvSpPr txBox="1"/>
          <p:nvPr/>
        </p:nvSpPr>
        <p:spPr>
          <a:xfrm rot="16200000">
            <a:off x="6727403" y="3925435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21</a:t>
            </a:r>
            <a:r>
              <a:rPr lang="en-US" sz="800" baseline="30000" dirty="0"/>
              <a:t>st</a:t>
            </a:r>
            <a:r>
              <a:rPr lang="en-US" sz="800" dirty="0"/>
              <a:t> Ave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A6508E-947F-4DB6-89DC-F3D8BCC2DA3F}"/>
              </a:ext>
            </a:extLst>
          </p:cNvPr>
          <p:cNvSpPr txBox="1"/>
          <p:nvPr/>
        </p:nvSpPr>
        <p:spPr>
          <a:xfrm rot="16200000">
            <a:off x="6387879" y="3120257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Valentine Pl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960095-78A5-4C5F-8DE9-A8AC1BAD6C8C}"/>
              </a:ext>
            </a:extLst>
          </p:cNvPr>
          <p:cNvSpPr txBox="1"/>
          <p:nvPr/>
        </p:nvSpPr>
        <p:spPr>
          <a:xfrm>
            <a:off x="6871689" y="4245196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 Walker St</a:t>
            </a:r>
          </a:p>
        </p:txBody>
      </p:sp>
    </p:spTree>
    <p:extLst>
      <p:ext uri="{BB962C8B-B14F-4D97-AF65-F5344CB8AC3E}">
        <p14:creationId xmlns:p14="http://schemas.microsoft.com/office/powerpoint/2010/main" val="3406925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3456-FA80-4E63-A174-2BC6F6BA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Option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4DA34-9C21-4AE1-9074-8151D21D4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763" y="15667"/>
            <a:ext cx="407814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531DF-3B5E-448F-9395-B2E97A996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21" y="1378605"/>
            <a:ext cx="4709857" cy="2629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324D6-8E07-44AA-8C79-DBF23D218B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29"/>
          <a:stretch/>
        </p:blipFill>
        <p:spPr>
          <a:xfrm>
            <a:off x="342642" y="4050807"/>
            <a:ext cx="3512178" cy="260335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CB09B46-A5A3-41A9-8918-E319E93E21EB}"/>
              </a:ext>
            </a:extLst>
          </p:cNvPr>
          <p:cNvSpPr/>
          <p:nvPr/>
        </p:nvSpPr>
        <p:spPr>
          <a:xfrm rot="20039512">
            <a:off x="6483760" y="2883259"/>
            <a:ext cx="1078217" cy="1208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C339DF-5A05-47B7-9324-CB70EDD2CDE7}"/>
              </a:ext>
            </a:extLst>
          </p:cNvPr>
          <p:cNvSpPr/>
          <p:nvPr/>
        </p:nvSpPr>
        <p:spPr>
          <a:xfrm rot="20039512">
            <a:off x="7193465" y="3787694"/>
            <a:ext cx="1326946" cy="1042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3055E4-27E2-4616-9531-82A416C1A2E9}"/>
              </a:ext>
            </a:extLst>
          </p:cNvPr>
          <p:cNvSpPr/>
          <p:nvPr/>
        </p:nvSpPr>
        <p:spPr>
          <a:xfrm>
            <a:off x="5968537" y="6211784"/>
            <a:ext cx="609600" cy="228600"/>
          </a:xfrm>
          <a:prstGeom prst="rect">
            <a:avLst/>
          </a:prstGeom>
          <a:solidFill>
            <a:srgbClr val="F2A849"/>
          </a:solidFill>
          <a:ln>
            <a:solidFill>
              <a:srgbClr val="F2A8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6"/>
                </a:solidFill>
                <a:latin typeface="Arial Narrow" panose="020B0606020202030204" pitchFamily="34" charset="0"/>
              </a:rPr>
              <a:t>&amp;</a:t>
            </a:r>
            <a:r>
              <a:rPr lang="en-US" sz="1600" dirty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r>
              <a:rPr lang="en-US" sz="1100" dirty="0">
                <a:solidFill>
                  <a:schemeClr val="accent6"/>
                </a:solidFill>
                <a:latin typeface="Arial Narrow" panose="020B0606020202030204" pitchFamily="34" charset="0"/>
              </a:rPr>
              <a:t>PBL</a:t>
            </a:r>
            <a:endParaRPr lang="en-US" sz="1600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AF3D6-5544-4690-ABB5-0E3C6BFC47CF}"/>
              </a:ext>
            </a:extLst>
          </p:cNvPr>
          <p:cNvSpPr txBox="1"/>
          <p:nvPr/>
        </p:nvSpPr>
        <p:spPr>
          <a:xfrm>
            <a:off x="5095077" y="6171309"/>
            <a:ext cx="2677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left-turns restricted in both directions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6AFA0F-B024-46E7-91A5-4E99E387B2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350"/>
          <a:stretch/>
        </p:blipFill>
        <p:spPr>
          <a:xfrm>
            <a:off x="3918552" y="4050807"/>
            <a:ext cx="1066800" cy="2603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8D3D6-2B97-40C7-A332-83C77CE698E6}"/>
              </a:ext>
            </a:extLst>
          </p:cNvPr>
          <p:cNvSpPr txBox="1"/>
          <p:nvPr/>
        </p:nvSpPr>
        <p:spPr>
          <a:xfrm>
            <a:off x="4192663" y="5958883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ighlight>
                  <a:srgbClr val="F2A849"/>
                </a:highlight>
              </a:rPr>
              <a:t>&amp; PBL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6B6DEA-F12F-46FD-9AA2-8E463937D07C}"/>
              </a:ext>
            </a:extLst>
          </p:cNvPr>
          <p:cNvSpPr txBox="1"/>
          <p:nvPr/>
        </p:nvSpPr>
        <p:spPr>
          <a:xfrm>
            <a:off x="7284424" y="3341201"/>
            <a:ext cx="641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 Grand 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08351-DBCC-4C0C-8792-E9BD726D4D4B}"/>
              </a:ext>
            </a:extLst>
          </p:cNvPr>
          <p:cNvSpPr txBox="1"/>
          <p:nvPr/>
        </p:nvSpPr>
        <p:spPr>
          <a:xfrm rot="16200000">
            <a:off x="6387879" y="3120257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Valentine Pl 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C95191-EE95-425D-B741-47F2A80117EC}"/>
              </a:ext>
            </a:extLst>
          </p:cNvPr>
          <p:cNvCxnSpPr>
            <a:cxnSpLocks/>
          </p:cNvCxnSpPr>
          <p:nvPr/>
        </p:nvCxnSpPr>
        <p:spPr>
          <a:xfrm>
            <a:off x="7113729" y="3498774"/>
            <a:ext cx="685858" cy="1432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409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691D0"/>
                </a:solidFill>
              </a:rPr>
              <a:t>Outcomes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115857"/>
              </p:ext>
            </p:extLst>
          </p:nvPr>
        </p:nvGraphicFramePr>
        <p:xfrm>
          <a:off x="84909" y="886599"/>
          <a:ext cx="8991600" cy="5465803"/>
        </p:xfrm>
        <a:graphic>
          <a:graphicData uri="http://schemas.openxmlformats.org/drawingml/2006/table">
            <a:tbl>
              <a:tblPr firstRow="1" firstCol="1" bandRow="1"/>
              <a:tblGrid>
                <a:gridCol w="2428236">
                  <a:extLst>
                    <a:ext uri="{9D8B030D-6E8A-4147-A177-3AD203B41FA5}">
                      <a16:colId xmlns:a16="http://schemas.microsoft.com/office/drawing/2014/main" val="1127916466"/>
                    </a:ext>
                  </a:extLst>
                </a:gridCol>
                <a:gridCol w="2249110">
                  <a:extLst>
                    <a:ext uri="{9D8B030D-6E8A-4147-A177-3AD203B41FA5}">
                      <a16:colId xmlns:a16="http://schemas.microsoft.com/office/drawing/2014/main" val="948481791"/>
                    </a:ext>
                  </a:extLst>
                </a:gridCol>
                <a:gridCol w="2028344">
                  <a:extLst>
                    <a:ext uri="{9D8B030D-6E8A-4147-A177-3AD203B41FA5}">
                      <a16:colId xmlns:a16="http://schemas.microsoft.com/office/drawing/2014/main" val="1546779155"/>
                    </a:ext>
                  </a:extLst>
                </a:gridCol>
                <a:gridCol w="2285910">
                  <a:extLst>
                    <a:ext uri="{9D8B030D-6E8A-4147-A177-3AD203B41FA5}">
                      <a16:colId xmlns:a16="http://schemas.microsoft.com/office/drawing/2014/main" val="3784826795"/>
                    </a:ext>
                  </a:extLst>
                </a:gridCol>
              </a:tblGrid>
              <a:tr h="4403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Option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Option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Option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957098"/>
                  </a:ext>
                </a:extLst>
              </a:tr>
              <a:tr h="649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Bus travel time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PM peak for northbound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4 min faster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Up to 2 min slower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3 min faster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637263"/>
                  </a:ext>
                </a:extLst>
              </a:tr>
              <a:tr h="6496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Bus travel time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PM peak for southbound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1 min faster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2 min slower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2 min slower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587217"/>
                  </a:ext>
                </a:extLst>
              </a:tr>
              <a:tr h="6496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Bus reliability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Improved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Little or no change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Improved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584039"/>
                  </a:ext>
                </a:extLst>
              </a:tr>
              <a:tr h="649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Traffic travel time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PM peak both directions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2 min slower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2 min slower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2 min slower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619219"/>
                  </a:ext>
                </a:extLst>
              </a:tr>
              <a:tr h="848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All ages and abilities bike facility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Included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Included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Included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905092"/>
                  </a:ext>
                </a:extLst>
              </a:tr>
              <a:tr h="9757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Left turn access</a:t>
                      </a:r>
                      <a:endParaRPr lang="en-US" sz="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Restricted (some design flexibility)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Restricted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Restricted (some design flexibility)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523136"/>
                  </a:ext>
                </a:extLst>
              </a:tr>
              <a:tr h="602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Freight access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10.5 feet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11 feet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10.5 feet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79962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248719"/>
            <a:ext cx="650849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i="1" dirty="0"/>
          </a:p>
          <a:p>
            <a:r>
              <a:rPr lang="en-US" sz="1400" i="1" dirty="0"/>
              <a:t>Left turn restrictions could potentially cause diversion on to neighborhood streets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ADEE4-036B-424E-B0C3-4C7BFAD807D1}"/>
              </a:ext>
            </a:extLst>
          </p:cNvPr>
          <p:cNvSpPr txBox="1"/>
          <p:nvPr/>
        </p:nvSpPr>
        <p:spPr>
          <a:xfrm>
            <a:off x="4733109" y="374601"/>
            <a:ext cx="434340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i="1" dirty="0"/>
          </a:p>
          <a:p>
            <a:r>
              <a:rPr lang="en-US" sz="1400" i="1" dirty="0"/>
              <a:t>Numbers are based on concepts and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67740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sz="4300" dirty="0">
                <a:solidFill>
                  <a:srgbClr val="1690D0"/>
                </a:solidFill>
              </a:rPr>
              <a:t>Our mission, vision, and core values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3397472"/>
            <a:ext cx="7696200" cy="2774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Committed to </a:t>
            </a:r>
            <a:r>
              <a:rPr lang="en-US" sz="2400" dirty="0">
                <a:solidFill>
                  <a:srgbClr val="1690D0"/>
                </a:solidFill>
                <a:latin typeface="+mj-lt"/>
              </a:rPr>
              <a:t>5 core values </a:t>
            </a:r>
            <a:r>
              <a:rPr lang="en-US" sz="2400" dirty="0"/>
              <a:t>to create a city that is:</a:t>
            </a:r>
          </a:p>
          <a:p>
            <a:r>
              <a:rPr lang="en-US" sz="2400" dirty="0"/>
              <a:t>Safe</a:t>
            </a:r>
          </a:p>
          <a:p>
            <a:r>
              <a:rPr lang="en-US" sz="2400" dirty="0"/>
              <a:t>Interconnected</a:t>
            </a:r>
          </a:p>
          <a:p>
            <a:r>
              <a:rPr lang="en-US" sz="2400" dirty="0"/>
              <a:t>Affordable</a:t>
            </a:r>
          </a:p>
          <a:p>
            <a:r>
              <a:rPr lang="en-US" sz="2400" dirty="0"/>
              <a:t>Vibrant</a:t>
            </a:r>
          </a:p>
          <a:p>
            <a:r>
              <a:rPr lang="en-US" sz="2400" dirty="0"/>
              <a:t>Innovative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</a:t>
            </a:r>
            <a:r>
              <a:rPr lang="en-US" sz="2400" dirty="0">
                <a:latin typeface="+mj-lt"/>
              </a:rPr>
              <a:t>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57401"/>
            <a:ext cx="4456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690D0"/>
                </a:solidFill>
                <a:latin typeface="+mj-lt"/>
              </a:rPr>
              <a:t>Mission</a:t>
            </a:r>
            <a:r>
              <a:rPr lang="en-US" sz="2400" dirty="0">
                <a:solidFill>
                  <a:srgbClr val="1690D0"/>
                </a:solidFill>
              </a:rPr>
              <a:t>: </a:t>
            </a:r>
            <a:r>
              <a:rPr lang="en-US" sz="2400" dirty="0"/>
              <a:t>deliver a high-quality </a:t>
            </a:r>
          </a:p>
          <a:p>
            <a:r>
              <a:rPr lang="en-US" sz="2400" dirty="0"/>
              <a:t>transportation system for Seattle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2057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690D0"/>
                </a:solidFill>
                <a:latin typeface="+mj-lt"/>
              </a:rPr>
              <a:t>Vision</a:t>
            </a:r>
            <a:r>
              <a:rPr lang="en-US" sz="2400" dirty="0">
                <a:solidFill>
                  <a:srgbClr val="1690D0"/>
                </a:solidFill>
              </a:rPr>
              <a:t>: </a:t>
            </a:r>
            <a:r>
              <a:rPr lang="en-US" sz="2400" dirty="0"/>
              <a:t>connected people, places, and products</a:t>
            </a: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089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A2488-EBA7-4B92-86F7-03D7D05A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9550"/>
            <a:ext cx="4853446" cy="17526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Bus lane &amp; </a:t>
            </a:r>
            <a:br>
              <a:rPr lang="en-US" sz="4900" dirty="0"/>
            </a:br>
            <a:r>
              <a:rPr lang="en-US" sz="4900" dirty="0"/>
              <a:t>bike lane option</a:t>
            </a:r>
            <a:br>
              <a:rPr lang="en-US" dirty="0"/>
            </a:br>
            <a:endParaRPr lang="en-US" dirty="0">
              <a:solidFill>
                <a:srgbClr val="1690D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AE937-2E47-4023-B570-0FBA7B434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046" y="0"/>
            <a:ext cx="4061954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AACA4C-DF32-4CBA-A2F5-9546DAC2B584}"/>
              </a:ext>
            </a:extLst>
          </p:cNvPr>
          <p:cNvSpPr/>
          <p:nvPr/>
        </p:nvSpPr>
        <p:spPr>
          <a:xfrm rot="20045574">
            <a:off x="6969431" y="2308182"/>
            <a:ext cx="1600200" cy="4191785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C0627B-4BCE-416F-86E3-6BCE396C5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Evaluated, but not planned for advancement based on operational and safety challenges</a:t>
            </a:r>
          </a:p>
        </p:txBody>
      </p:sp>
    </p:spTree>
    <p:extLst>
      <p:ext uri="{BB962C8B-B14F-4D97-AF65-F5344CB8AC3E}">
        <p14:creationId xmlns:p14="http://schemas.microsoft.com/office/powerpoint/2010/main" val="111794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E255-3B02-4D18-8A6F-34FB1C212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16" y="0"/>
            <a:ext cx="8949584" cy="1499787"/>
          </a:xfrm>
        </p:spPr>
        <p:txBody>
          <a:bodyPr>
            <a:normAutofit/>
          </a:bodyPr>
          <a:lstStyle/>
          <a:p>
            <a:r>
              <a:rPr lang="en-US" dirty="0"/>
              <a:t>Bus lane &amp; bike lane option </a:t>
            </a:r>
            <a:br>
              <a:rPr lang="en-US" dirty="0"/>
            </a:br>
            <a:r>
              <a:rPr lang="en-US" dirty="0"/>
              <a:t>Outcomes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B4CFEC-633D-4C43-B231-DCE182110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844212"/>
              </p:ext>
            </p:extLst>
          </p:nvPr>
        </p:nvGraphicFramePr>
        <p:xfrm>
          <a:off x="231320" y="1600200"/>
          <a:ext cx="4645480" cy="4289721"/>
        </p:xfrm>
        <a:graphic>
          <a:graphicData uri="http://schemas.openxmlformats.org/drawingml/2006/table">
            <a:tbl>
              <a:tblPr firstRow="1" firstCol="1" bandRow="1"/>
              <a:tblGrid>
                <a:gridCol w="2322740">
                  <a:extLst>
                    <a:ext uri="{9D8B030D-6E8A-4147-A177-3AD203B41FA5}">
                      <a16:colId xmlns:a16="http://schemas.microsoft.com/office/drawing/2014/main" val="1127916466"/>
                    </a:ext>
                  </a:extLst>
                </a:gridCol>
                <a:gridCol w="2322740">
                  <a:extLst>
                    <a:ext uri="{9D8B030D-6E8A-4147-A177-3AD203B41FA5}">
                      <a16:colId xmlns:a16="http://schemas.microsoft.com/office/drawing/2014/main" val="4199973103"/>
                    </a:ext>
                  </a:extLst>
                </a:gridCol>
              </a:tblGrid>
              <a:tr h="6038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Bus travel time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Northbound 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Up to 3 min faster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637263"/>
                  </a:ext>
                </a:extLst>
              </a:tr>
              <a:tr h="6038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Bus Reliability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Improved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833718"/>
                  </a:ext>
                </a:extLst>
              </a:tr>
              <a:tr h="6038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Traffic travel time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PM peak for both directions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10+ minutes &amp; significant diversion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619219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All ages and abilities bike facility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Not included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847571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Left turns access</a:t>
                      </a:r>
                      <a:endParaRPr lang="en-US" sz="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Restricted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794281"/>
                  </a:ext>
                </a:extLst>
              </a:tr>
              <a:tr h="7350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Freight access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 feet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7996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AEC3608-F824-4F22-808E-C01FAEA03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3" r="8481"/>
          <a:stretch/>
        </p:blipFill>
        <p:spPr>
          <a:xfrm>
            <a:off x="5017664" y="1477001"/>
            <a:ext cx="4038600" cy="3503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10C50A-C4FA-44F8-BCEB-9B96DECEB022}"/>
              </a:ext>
            </a:extLst>
          </p:cNvPr>
          <p:cNvSpPr txBox="1"/>
          <p:nvPr/>
        </p:nvSpPr>
        <p:spPr>
          <a:xfrm>
            <a:off x="263977" y="6172200"/>
            <a:ext cx="413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Outcomes are based on concepts and are subject to change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C27C5D-4AA4-48AF-BB6F-956A10185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255863"/>
              </p:ext>
            </p:extLst>
          </p:nvPr>
        </p:nvGraphicFramePr>
        <p:xfrm>
          <a:off x="231320" y="1605963"/>
          <a:ext cx="4645480" cy="4283958"/>
        </p:xfrm>
        <a:graphic>
          <a:graphicData uri="http://schemas.openxmlformats.org/drawingml/2006/table">
            <a:tbl>
              <a:tblPr firstRow="1" firstCol="1" bandRow="1"/>
              <a:tblGrid>
                <a:gridCol w="2322740">
                  <a:extLst>
                    <a:ext uri="{9D8B030D-6E8A-4147-A177-3AD203B41FA5}">
                      <a16:colId xmlns:a16="http://schemas.microsoft.com/office/drawing/2014/main" val="1127916466"/>
                    </a:ext>
                  </a:extLst>
                </a:gridCol>
                <a:gridCol w="2322740">
                  <a:extLst>
                    <a:ext uri="{9D8B030D-6E8A-4147-A177-3AD203B41FA5}">
                      <a16:colId xmlns:a16="http://schemas.microsoft.com/office/drawing/2014/main" val="4199973103"/>
                    </a:ext>
                  </a:extLst>
                </a:gridCol>
              </a:tblGrid>
              <a:tr h="6038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Bus travel time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Northbound 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637263"/>
                  </a:ext>
                </a:extLst>
              </a:tr>
              <a:tr h="6038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Bus Reliability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Decreased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833718"/>
                  </a:ext>
                </a:extLst>
              </a:tr>
              <a:tr h="6038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Traffic travel time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Range for north</a:t>
                      </a:r>
                      <a:r>
                        <a:rPr lang="en-US" sz="1200" b="0" kern="1200" baseline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and southbound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619219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All ages and abilities bike facility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Not included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847571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Left turns access</a:t>
                      </a:r>
                      <a:endParaRPr lang="en-US" sz="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Restricted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794281"/>
                  </a:ext>
                </a:extLst>
              </a:tr>
              <a:tr h="7350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Freight access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11 feet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799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4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FD4B-8F65-4364-B33A-3F050D54F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3600"/>
            <a:ext cx="9144000" cy="1143000"/>
          </a:xfrm>
          <a:solidFill>
            <a:srgbClr val="1690D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Mid Section—Vision Zero Phase 1 &amp; 2</a:t>
            </a:r>
          </a:p>
        </p:txBody>
      </p:sp>
    </p:spTree>
    <p:extLst>
      <p:ext uri="{BB962C8B-B14F-4D97-AF65-F5344CB8AC3E}">
        <p14:creationId xmlns:p14="http://schemas.microsoft.com/office/powerpoint/2010/main" val="3805125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236B-EDED-465A-9B65-AF704D80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Rainier Phase 2 - alternatives</a:t>
            </a:r>
          </a:p>
        </p:txBody>
      </p:sp>
      <p:pic>
        <p:nvPicPr>
          <p:cNvPr id="1026" name="Picture 2" descr="Alternative 1: Diagram">
            <a:extLst>
              <a:ext uri="{FF2B5EF4-FFF2-40B4-BE49-F238E27FC236}">
                <a16:creationId xmlns:a16="http://schemas.microsoft.com/office/drawing/2014/main" id="{750596B5-F85D-4073-ADE0-2196E679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52520"/>
            <a:ext cx="698403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ternative 2: Diagram between intersections">
            <a:extLst>
              <a:ext uri="{FF2B5EF4-FFF2-40B4-BE49-F238E27FC236}">
                <a16:creationId xmlns:a16="http://schemas.microsoft.com/office/drawing/2014/main" id="{217BCF5C-BB82-4924-B2C7-EC0E42FC6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3"/>
          <a:stretch/>
        </p:blipFill>
        <p:spPr bwMode="auto">
          <a:xfrm>
            <a:off x="886047" y="3514725"/>
            <a:ext cx="627675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ternative 2: Diagram at intersections">
            <a:extLst>
              <a:ext uri="{FF2B5EF4-FFF2-40B4-BE49-F238E27FC236}">
                <a16:creationId xmlns:a16="http://schemas.microsoft.com/office/drawing/2014/main" id="{91DECA34-98EC-4CFB-BA6C-EE56B435E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 bwMode="auto">
          <a:xfrm>
            <a:off x="857471" y="5133975"/>
            <a:ext cx="6305329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BCB25F-9925-4111-8D70-90079806ADC8}"/>
              </a:ext>
            </a:extLst>
          </p:cNvPr>
          <p:cNvSpPr txBox="1"/>
          <p:nvPr/>
        </p:nvSpPr>
        <p:spPr>
          <a:xfrm>
            <a:off x="852155" y="1007994"/>
            <a:ext cx="4141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Alternative 1 – Northbound BAT lane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43AA34-4FB2-48E4-9248-560181FCF569}"/>
              </a:ext>
            </a:extLst>
          </p:cNvPr>
          <p:cNvSpPr txBox="1"/>
          <p:nvPr/>
        </p:nvSpPr>
        <p:spPr>
          <a:xfrm>
            <a:off x="914400" y="318320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Alternative 2 – Protected Bike Lanes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E4E4F-1BC0-40D2-B6FC-9DDBF575CAD4}"/>
              </a:ext>
            </a:extLst>
          </p:cNvPr>
          <p:cNvSpPr txBox="1"/>
          <p:nvPr/>
        </p:nvSpPr>
        <p:spPr>
          <a:xfrm>
            <a:off x="7315200" y="3733800"/>
            <a:ext cx="165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Cross section </a:t>
            </a:r>
            <a:r>
              <a:rPr lang="en-US" sz="1600" u="sng" dirty="0"/>
              <a:t>between</a:t>
            </a:r>
            <a:r>
              <a:rPr lang="en-US" sz="1600" dirty="0"/>
              <a:t> major intersections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BE939-D4A3-48CA-9674-3679D4BB84F5}"/>
              </a:ext>
            </a:extLst>
          </p:cNvPr>
          <p:cNvSpPr txBox="1"/>
          <p:nvPr/>
        </p:nvSpPr>
        <p:spPr>
          <a:xfrm>
            <a:off x="7315200" y="534100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Cross section at major </a:t>
            </a:r>
            <a:r>
              <a:rPr lang="en-US" sz="1600" u="sng" dirty="0"/>
              <a:t>intersections</a:t>
            </a:r>
          </a:p>
        </p:txBody>
      </p:sp>
    </p:spTree>
    <p:extLst>
      <p:ext uri="{BB962C8B-B14F-4D97-AF65-F5344CB8AC3E}">
        <p14:creationId xmlns:p14="http://schemas.microsoft.com/office/powerpoint/2010/main" val="1653337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236B-EDED-465A-9B65-AF704D80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Rainier Phase 2 – Survey outreach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5FAC16E-4EFD-4AA5-8F67-18FA765DD1D9}"/>
              </a:ext>
            </a:extLst>
          </p:cNvPr>
          <p:cNvGraphicFramePr/>
          <p:nvPr>
            <p:extLst/>
          </p:nvPr>
        </p:nvGraphicFramePr>
        <p:xfrm>
          <a:off x="511175" y="960140"/>
          <a:ext cx="4060825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2A0EA00-C805-4398-A6C7-7802DB747D99}"/>
              </a:ext>
            </a:extLst>
          </p:cNvPr>
          <p:cNvSpPr txBox="1"/>
          <p:nvPr/>
        </p:nvSpPr>
        <p:spPr>
          <a:xfrm>
            <a:off x="687326" y="5970974"/>
            <a:ext cx="3192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Rainier Valley demographics</a:t>
            </a:r>
          </a:p>
          <a:p>
            <a:pPr algn="ctr"/>
            <a:r>
              <a:rPr lang="en-US" sz="2000" dirty="0"/>
              <a:t>(ACS 2010-2014)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FE0852E-AB82-493A-8911-63368D7AEC11}"/>
              </a:ext>
            </a:extLst>
          </p:cNvPr>
          <p:cNvGraphicFramePr/>
          <p:nvPr>
            <p:extLst/>
          </p:nvPr>
        </p:nvGraphicFramePr>
        <p:xfrm>
          <a:off x="4126228" y="928087"/>
          <a:ext cx="4989302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56457E5-254B-46DF-938E-131CAE8EB44A}"/>
              </a:ext>
            </a:extLst>
          </p:cNvPr>
          <p:cNvSpPr txBox="1"/>
          <p:nvPr/>
        </p:nvSpPr>
        <p:spPr>
          <a:xfrm>
            <a:off x="5279421" y="5970973"/>
            <a:ext cx="290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Who we heard from </a:t>
            </a:r>
          </a:p>
          <a:p>
            <a:pPr algn="ctr"/>
            <a:r>
              <a:rPr lang="en-US" sz="2000" dirty="0"/>
              <a:t>(SurveyMonkey Q1 2017)</a:t>
            </a:r>
          </a:p>
        </p:txBody>
      </p:sp>
    </p:spTree>
    <p:extLst>
      <p:ext uri="{BB962C8B-B14F-4D97-AF65-F5344CB8AC3E}">
        <p14:creationId xmlns:p14="http://schemas.microsoft.com/office/powerpoint/2010/main" val="1081110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236B-EDED-465A-9B65-AF704D80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524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Rainier Phase 2 - results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845ECE-F3A3-49C5-8470-F3B29460E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998764"/>
            <a:ext cx="4572000" cy="57068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Outreach</a:t>
            </a:r>
          </a:p>
          <a:p>
            <a:r>
              <a:rPr lang="en-US" dirty="0"/>
              <a:t>Responses vary depending on outreach method</a:t>
            </a:r>
          </a:p>
          <a:p>
            <a:pPr marL="0" indent="0">
              <a:buNone/>
            </a:pPr>
            <a:r>
              <a:rPr lang="en-US" b="1" dirty="0"/>
              <a:t>Operations</a:t>
            </a:r>
          </a:p>
          <a:p>
            <a:r>
              <a:rPr lang="en-US" dirty="0"/>
              <a:t>Alternative 1 – some traffic delay, particularly southbound</a:t>
            </a:r>
          </a:p>
          <a:p>
            <a:r>
              <a:rPr lang="en-US" dirty="0"/>
              <a:t>Alternative 2 – significant traffic delay</a:t>
            </a:r>
          </a:p>
          <a:p>
            <a:r>
              <a:rPr lang="en-US" dirty="0"/>
              <a:t>Center turn lane important due to side street access demand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O:\Images\TRAFFIC &amp; SIGNALS\James\Rainier (2017-08-19) Safeway outreach\IMG_1992.JPG">
            <a:extLst>
              <a:ext uri="{FF2B5EF4-FFF2-40B4-BE49-F238E27FC236}">
                <a16:creationId xmlns:a16="http://schemas.microsoft.com/office/drawing/2014/main" id="{A5A94BA7-983B-41FB-8139-8EEA37AAC37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9694" r="17468" b="5258"/>
          <a:stretch/>
        </p:blipFill>
        <p:spPr bwMode="auto">
          <a:xfrm>
            <a:off x="5080907" y="3091543"/>
            <a:ext cx="3733800" cy="3614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4825C-15F3-4C7B-8659-A281405974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6" y="139998"/>
            <a:ext cx="2032907" cy="2908002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1097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DB8E-6C64-4063-9F79-94AB266F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356575"/>
            <a:ext cx="8229600" cy="1221378"/>
          </a:xfrm>
        </p:spPr>
        <p:txBody>
          <a:bodyPr>
            <a:normAutofit fontScale="90000"/>
          </a:bodyPr>
          <a:lstStyle/>
          <a:p>
            <a:r>
              <a:rPr lang="en-US" dirty="0"/>
              <a:t>Rainier Ave S between S Alaska &amp; S Henderson Streets</a:t>
            </a:r>
            <a:br>
              <a:rPr lang="en-US" dirty="0"/>
            </a:b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FB67E-ADAC-4B69-81FE-BB8517E89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493837"/>
            <a:ext cx="4038600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Completed in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Alaska to Kenny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5B04A-4362-4349-9524-9E16B08BF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147859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Installation Fall 2018</a:t>
            </a:r>
          </a:p>
          <a:p>
            <a:pPr marL="0" indent="0">
              <a:buNone/>
            </a:pPr>
            <a:r>
              <a:rPr lang="en-US" dirty="0"/>
              <a:t>Kenny to Henderson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F6EFA-DA25-4EBA-BC68-7692F9DF7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r="12903" b="525"/>
          <a:stretch/>
        </p:blipFill>
        <p:spPr>
          <a:xfrm>
            <a:off x="161925" y="2560637"/>
            <a:ext cx="4114800" cy="3459163"/>
          </a:xfrm>
          <a:prstGeom prst="rect">
            <a:avLst/>
          </a:prstGeom>
          <a:ln w="12700" cap="sq">
            <a:solidFill>
              <a:srgbClr val="1690D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48EC8-E096-4F8B-AE94-CF81B4A3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3" y="4358640"/>
            <a:ext cx="4491037" cy="1335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D8E21B-8077-4DD2-86F8-57AC32DC3539}"/>
              </a:ext>
            </a:extLst>
          </p:cNvPr>
          <p:cNvSpPr txBox="1"/>
          <p:nvPr/>
        </p:nvSpPr>
        <p:spPr>
          <a:xfrm>
            <a:off x="4419600" y="2471446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3B6BE-31D6-4FDC-91CE-E9A8EF4F0A5C}"/>
              </a:ext>
            </a:extLst>
          </p:cNvPr>
          <p:cNvSpPr txBox="1"/>
          <p:nvPr/>
        </p:nvSpPr>
        <p:spPr>
          <a:xfrm>
            <a:off x="4470083" y="4066222"/>
            <a:ext cx="79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5010B-1B57-4F71-94C5-CD34598DBA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442"/>
          <a:stretch/>
        </p:blipFill>
        <p:spPr>
          <a:xfrm>
            <a:off x="4571999" y="2806922"/>
            <a:ext cx="4393921" cy="10691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79DF9D-E839-48B6-A57F-439FA9D272AF}"/>
              </a:ext>
            </a:extLst>
          </p:cNvPr>
          <p:cNvSpPr txBox="1"/>
          <p:nvPr/>
        </p:nvSpPr>
        <p:spPr>
          <a:xfrm>
            <a:off x="78074" y="6018026"/>
            <a:ext cx="8844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RapidRide will include station and other possible civil improvements and may consider additional transit improvements</a:t>
            </a:r>
          </a:p>
        </p:txBody>
      </p:sp>
    </p:spTree>
    <p:extLst>
      <p:ext uri="{BB962C8B-B14F-4D97-AF65-F5344CB8AC3E}">
        <p14:creationId xmlns:p14="http://schemas.microsoft.com/office/powerpoint/2010/main" val="391375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FD4B-8F65-4364-B33A-3F050D54F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3600"/>
            <a:ext cx="9144000" cy="1143000"/>
          </a:xfrm>
          <a:solidFill>
            <a:srgbClr val="1690D0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South Section—Henderson St</a:t>
            </a:r>
          </a:p>
        </p:txBody>
      </p:sp>
    </p:spTree>
    <p:extLst>
      <p:ext uri="{BB962C8B-B14F-4D97-AF65-F5344CB8AC3E}">
        <p14:creationId xmlns:p14="http://schemas.microsoft.com/office/powerpoint/2010/main" val="2948279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3495-D4A0-4E56-9700-363017255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48" y="218720"/>
            <a:ext cx="8662035" cy="138148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Possible route change</a:t>
            </a:r>
            <a:br>
              <a:rPr lang="en-US" dirty="0"/>
            </a:br>
            <a:r>
              <a:rPr lang="en-US" sz="3100" dirty="0">
                <a:solidFill>
                  <a:schemeClr val="tx1"/>
                </a:solidFill>
                <a:latin typeface="+mn-lt"/>
              </a:rPr>
              <a:t>Reroute line to Rainier Beach Light Rail Station, install overhead wire and add bike lanes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3ADE5-DA52-465C-96AD-617FEECB5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37833"/>
            <a:ext cx="4318765" cy="3149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04D44A-C059-4B70-8301-87BBDEE4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711223"/>
            <a:ext cx="4660829" cy="30799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B835BE-2650-4C5C-BB45-16D5C5165A00}"/>
              </a:ext>
            </a:extLst>
          </p:cNvPr>
          <p:cNvSpPr txBox="1"/>
          <p:nvPr/>
        </p:nvSpPr>
        <p:spPr>
          <a:xfrm>
            <a:off x="1981200" y="213360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Option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4ABB6F-E825-42AB-B01C-95CE1F6BB0CF}"/>
              </a:ext>
            </a:extLst>
          </p:cNvPr>
          <p:cNvSpPr txBox="1"/>
          <p:nvPr/>
        </p:nvSpPr>
        <p:spPr>
          <a:xfrm>
            <a:off x="6324600" y="2182195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079635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8F75-78BE-4566-AC82-8B7D72E14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87" y="76200"/>
            <a:ext cx="8229600" cy="1143000"/>
          </a:xfrm>
        </p:spPr>
        <p:txBody>
          <a:bodyPr/>
          <a:lstStyle/>
          <a:p>
            <a:r>
              <a:rPr lang="en-US" dirty="0"/>
              <a:t>Engaging the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9D90-7087-4950-8D8D-D138926C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873522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Upgrading Metro Route 7 with RapidRide could change:</a:t>
            </a:r>
          </a:p>
          <a:p>
            <a:r>
              <a:rPr lang="en-US" dirty="0"/>
              <a:t>Bus station locations</a:t>
            </a:r>
          </a:p>
          <a:p>
            <a:r>
              <a:rPr lang="en-US" dirty="0"/>
              <a:t>Transit speed and reliability improvements on S Jackson St </a:t>
            </a:r>
          </a:p>
          <a:p>
            <a:r>
              <a:rPr lang="en-US" dirty="0"/>
              <a:t>Rainier Ave S and S Henderson St designs</a:t>
            </a:r>
          </a:p>
          <a:p>
            <a:r>
              <a:rPr lang="en-US" dirty="0"/>
              <a:t>Where route ends (Rainier Beach Light Rail Station or S Prentice St)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SDOT and Metro want to know what works best for the community</a:t>
            </a:r>
          </a:p>
          <a:p>
            <a:pPr marL="0" indent="0">
              <a:buNone/>
            </a:pPr>
            <a:endParaRPr lang="en-US" sz="19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dirty="0"/>
              <a:t>Public comment timeframe: </a:t>
            </a:r>
            <a:r>
              <a:rPr lang="en-US" b="1" dirty="0"/>
              <a:t>March through April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4432E-DB4D-49A2-886C-F6A914A77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5505450"/>
            <a:ext cx="24765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697"/>
            <a:ext cx="5943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Presentation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52600"/>
            <a:ext cx="7908471" cy="4525963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Segoe UI Light" panose="020B0502040204020203" pitchFamily="34" charset="0"/>
              </a:rPr>
              <a:t>RapidRide overview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Segoe UI Light" panose="020B0502040204020203" pitchFamily="34" charset="0"/>
              </a:rPr>
              <a:t>Options development process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Segoe UI Light" panose="020B0502040204020203" pitchFamily="34" charset="0"/>
              </a:rPr>
              <a:t>Tonight’s focus: Bike integration &amp; Vision Zero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Segoe UI Light" panose="020B0502040204020203" pitchFamily="34" charset="0"/>
              </a:rPr>
              <a:t>Option comparison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Segoe UI Light" panose="020B0502040204020203" pitchFamily="34" charset="0"/>
              </a:rPr>
              <a:t>Next steps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4716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04DE-8EFC-4AB4-BD23-6C64A1494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11DF26-7A23-4C54-A30D-7BAFC3192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715048"/>
              </p:ext>
            </p:extLst>
          </p:nvPr>
        </p:nvGraphicFramePr>
        <p:xfrm>
          <a:off x="609600" y="1600200"/>
          <a:ext cx="8305800" cy="3902493"/>
        </p:xfrm>
        <a:graphic>
          <a:graphicData uri="http://schemas.openxmlformats.org/drawingml/2006/table">
            <a:tbl>
              <a:tblPr firstRow="1" firstCol="1" bandRow="1"/>
              <a:tblGrid>
                <a:gridCol w="2895600">
                  <a:extLst>
                    <a:ext uri="{9D8B030D-6E8A-4147-A177-3AD203B41FA5}">
                      <a16:colId xmlns:a16="http://schemas.microsoft.com/office/drawing/2014/main" val="1127916466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948481791"/>
                    </a:ext>
                  </a:extLst>
                </a:gridCol>
              </a:tblGrid>
              <a:tr h="40563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 Date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Schedule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957098"/>
                  </a:ext>
                </a:extLst>
              </a:tr>
              <a:tr h="5794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March 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Launch online open house, tabling, briefings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578637"/>
                  </a:ext>
                </a:extLst>
              </a:tr>
              <a:tr h="5794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April 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Comment period closes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37263"/>
                  </a:ext>
                </a:extLst>
              </a:tr>
              <a:tr h="594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Summer/Fall 2018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Options recommended for design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49953"/>
                  </a:ext>
                </a:extLst>
              </a:tr>
              <a:tr h="5947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Fall 2018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Install Vision Zero changes between Kenny &amp; Henderson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06017"/>
                  </a:ext>
                </a:extLst>
              </a:tr>
              <a:tr h="594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As soon as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RapidRide Rainier Line opening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168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117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14600"/>
            <a:ext cx="88392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Segoe UI Light" panose="020B0502040204020203" pitchFamily="34" charset="0"/>
                <a:ea typeface="Kozuka Gothic Pro L" pitchFamily="34" charset="-128"/>
              </a:rPr>
              <a:t>RapidRide@seattle.gov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429001"/>
            <a:ext cx="9143999" cy="685799"/>
          </a:xfrm>
          <a:prstGeom prst="rect">
            <a:avLst/>
          </a:prstGeom>
          <a:solidFill>
            <a:srgbClr val="1690D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</a:rPr>
              <a:t>http://www.seattle.gov/transportation/southeastseattle.htm </a:t>
            </a:r>
          </a:p>
        </p:txBody>
      </p:sp>
      <p:pic>
        <p:nvPicPr>
          <p:cNvPr id="8" name="Picture 2" descr="http://centralctpost.files.wordpress.com/2013/10/twit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89414"/>
            <a:ext cx="768386" cy="7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msjc.edu/StudentServices/StudentGovernmentAssociation/District%20Committees%2020112012/facebook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29" y="4504708"/>
            <a:ext cx="717453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philipgoddardphotography.co.uk/wp-content/uploads/2013/12/logo-flick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08" y="4500537"/>
            <a:ext cx="721623" cy="7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www.ceministries.org/Images/content/1847/6279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86" y="4514880"/>
            <a:ext cx="717452" cy="7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327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7A02040-0F5F-41A1-A434-72DA43534E12}"/>
              </a:ext>
            </a:extLst>
          </p:cNvPr>
          <p:cNvGrpSpPr/>
          <p:nvPr/>
        </p:nvGrpSpPr>
        <p:grpSpPr>
          <a:xfrm>
            <a:off x="0" y="2860273"/>
            <a:ext cx="9144000" cy="1968366"/>
            <a:chOff x="0" y="2860273"/>
            <a:chExt cx="9144000" cy="19683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48FBE3-83AE-43DE-B424-3D6D132A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860273"/>
              <a:ext cx="9144000" cy="196836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07FAF1D-5A66-4F3C-8D26-C64BC2428844}"/>
                </a:ext>
              </a:extLst>
            </p:cNvPr>
            <p:cNvCxnSpPr/>
            <p:nvPr/>
          </p:nvCxnSpPr>
          <p:spPr>
            <a:xfrm>
              <a:off x="1066800" y="3844456"/>
              <a:ext cx="792480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456E91-E505-4E36-9CE0-9D60DD988993}"/>
                </a:ext>
              </a:extLst>
            </p:cNvPr>
            <p:cNvCxnSpPr/>
            <p:nvPr/>
          </p:nvCxnSpPr>
          <p:spPr>
            <a:xfrm flipV="1">
              <a:off x="1066800" y="2884126"/>
              <a:ext cx="0" cy="98418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E35976A-E461-408B-918B-44C2527AF3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75698" y="3836505"/>
              <a:ext cx="152400" cy="1941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B1D917-A262-42D6-B5AF-B2E6F914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S Jackson Street</a:t>
            </a:r>
            <a:br>
              <a:rPr lang="en-US" dirty="0"/>
            </a:br>
            <a:r>
              <a:rPr lang="en-US" sz="3100" dirty="0">
                <a:solidFill>
                  <a:schemeClr val="tx1"/>
                </a:solidFill>
                <a:latin typeface="+mn-lt"/>
              </a:rPr>
              <a:t>Bus stations could be consolidated, or RapidRide could ‘skip stops’ to help with reliability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DCD5B2F5-BDA2-48F4-97C1-C14932BAED36}"/>
              </a:ext>
            </a:extLst>
          </p:cNvPr>
          <p:cNvSpPr/>
          <p:nvPr/>
        </p:nvSpPr>
        <p:spPr>
          <a:xfrm>
            <a:off x="8153400" y="4267200"/>
            <a:ext cx="914400" cy="612648"/>
          </a:xfrm>
          <a:prstGeom prst="wedgeRectCallout">
            <a:avLst>
              <a:gd name="adj1" fmla="val 46994"/>
              <a:gd name="adj2" fmla="val -98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Rainier Ave S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0F30DD11-EDC4-4795-9FD4-B59F63A71B7E}"/>
              </a:ext>
            </a:extLst>
          </p:cNvPr>
          <p:cNvSpPr/>
          <p:nvPr/>
        </p:nvSpPr>
        <p:spPr>
          <a:xfrm>
            <a:off x="76200" y="2318932"/>
            <a:ext cx="1143001" cy="382524"/>
          </a:xfrm>
          <a:prstGeom prst="wedgeRectCallout">
            <a:avLst>
              <a:gd name="adj1" fmla="val 33428"/>
              <a:gd name="adj2" fmla="val 1040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Ave S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F85C0689-3A6C-471A-AABC-B264CBBCFEEF}"/>
              </a:ext>
            </a:extLst>
          </p:cNvPr>
          <p:cNvSpPr/>
          <p:nvPr/>
        </p:nvSpPr>
        <p:spPr>
          <a:xfrm>
            <a:off x="3886200" y="3234856"/>
            <a:ext cx="1524000" cy="299035"/>
          </a:xfrm>
          <a:prstGeom prst="wedgeRectCallout">
            <a:avLst>
              <a:gd name="adj1" fmla="val -25007"/>
              <a:gd name="adj2" fmla="val 1316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 Jackson St</a:t>
            </a:r>
          </a:p>
        </p:txBody>
      </p:sp>
    </p:spTree>
    <p:extLst>
      <p:ext uri="{BB962C8B-B14F-4D97-AF65-F5344CB8AC3E}">
        <p14:creationId xmlns:p14="http://schemas.microsoft.com/office/powerpoint/2010/main" val="3739576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69615"/>
            <a:ext cx="86868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691D0"/>
                </a:solidFill>
              </a:rPr>
              <a:t>Key improvements (north section)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1219200"/>
          <a:ext cx="8352177" cy="2834997"/>
        </p:xfrm>
        <a:graphic>
          <a:graphicData uri="http://schemas.openxmlformats.org/drawingml/2006/table">
            <a:tbl>
              <a:tblPr firstRow="1" firstCol="1" bandRow="1"/>
              <a:tblGrid>
                <a:gridCol w="2484780">
                  <a:extLst>
                    <a:ext uri="{9D8B030D-6E8A-4147-A177-3AD203B41FA5}">
                      <a16:colId xmlns:a16="http://schemas.microsoft.com/office/drawing/2014/main" val="1127916466"/>
                    </a:ext>
                  </a:extLst>
                </a:gridCol>
                <a:gridCol w="2006599">
                  <a:extLst>
                    <a:ext uri="{9D8B030D-6E8A-4147-A177-3AD203B41FA5}">
                      <a16:colId xmlns:a16="http://schemas.microsoft.com/office/drawing/2014/main" val="948481791"/>
                    </a:ext>
                  </a:extLst>
                </a:gridCol>
                <a:gridCol w="1596571">
                  <a:extLst>
                    <a:ext uri="{9D8B030D-6E8A-4147-A177-3AD203B41FA5}">
                      <a16:colId xmlns:a16="http://schemas.microsoft.com/office/drawing/2014/main" val="1546779155"/>
                    </a:ext>
                  </a:extLst>
                </a:gridCol>
                <a:gridCol w="2264227">
                  <a:extLst>
                    <a:ext uri="{9D8B030D-6E8A-4147-A177-3AD203B41FA5}">
                      <a16:colId xmlns:a16="http://schemas.microsoft.com/office/drawing/2014/main" val="1460940541"/>
                    </a:ext>
                  </a:extLst>
                </a:gridCol>
              </a:tblGrid>
              <a:tr h="40563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Option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Option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Option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957098"/>
                  </a:ext>
                </a:extLst>
              </a:tr>
              <a:tr h="579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Bus only lanes (miles)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578637"/>
                  </a:ext>
                </a:extLst>
              </a:tr>
              <a:tr h="579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New greenway connections (miles)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637263"/>
                  </a:ext>
                </a:extLst>
              </a:tr>
              <a:tr h="5947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Protected bike lane (miles)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206017"/>
                  </a:ext>
                </a:extLst>
              </a:tr>
              <a:tr h="5947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Improved pedestrian crossings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16846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6133516"/>
            <a:ext cx="746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Numbers are based on concept design and are subject to change </a:t>
            </a:r>
          </a:p>
        </p:txBody>
      </p:sp>
    </p:spTree>
    <p:extLst>
      <p:ext uri="{BB962C8B-B14F-4D97-AF65-F5344CB8AC3E}">
        <p14:creationId xmlns:p14="http://schemas.microsoft.com/office/powerpoint/2010/main" val="164873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C451C-611A-48AC-99F8-8F17A6BAB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52400"/>
            <a:ext cx="3733800" cy="2038576"/>
          </a:xfrm>
        </p:spPr>
        <p:txBody>
          <a:bodyPr>
            <a:normAutofit/>
          </a:bodyPr>
          <a:lstStyle/>
          <a:p>
            <a:r>
              <a:rPr lang="en-US" dirty="0"/>
              <a:t>Walden to Alaska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4366C-AFAA-4261-B3FD-F7837462D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209800"/>
            <a:ext cx="3200400" cy="4144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7FD23-8A50-4477-ABDE-9F447254455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33800" y="0"/>
            <a:ext cx="5380264" cy="67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12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4038600" cy="1596699"/>
          </a:xfrm>
        </p:spPr>
        <p:txBody>
          <a:bodyPr>
            <a:normAutofit/>
          </a:bodyPr>
          <a:lstStyle/>
          <a:p>
            <a:r>
              <a:rPr lang="en-US" dirty="0"/>
              <a:t>Accessible </a:t>
            </a:r>
            <a:br>
              <a:rPr lang="en-US" dirty="0"/>
            </a:br>
            <a:r>
              <a:rPr lang="en-US" dirty="0"/>
              <a:t>Mt Baker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Improve bus, walking and biking connections to light rail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161"/>
          <a:stretch/>
        </p:blipFill>
        <p:spPr>
          <a:xfrm>
            <a:off x="4344060" y="204107"/>
            <a:ext cx="4828162" cy="685800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5298591" y="5029200"/>
            <a:ext cx="796749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172200" y="3886200"/>
            <a:ext cx="2743200" cy="2667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66C56C-2162-4E23-BE45-7113A5FCA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5" t="10000" r="2588" b="57777"/>
          <a:stretch/>
        </p:blipFill>
        <p:spPr>
          <a:xfrm>
            <a:off x="2030091" y="3244170"/>
            <a:ext cx="3268500" cy="3385230"/>
          </a:xfrm>
          <a:prstGeom prst="ellipse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7B3E0A69-D71D-4320-8B63-00CF1C70EA89}"/>
              </a:ext>
            </a:extLst>
          </p:cNvPr>
          <p:cNvSpPr/>
          <p:nvPr/>
        </p:nvSpPr>
        <p:spPr>
          <a:xfrm>
            <a:off x="193191" y="3396570"/>
            <a:ext cx="1711809" cy="1398262"/>
          </a:xfrm>
          <a:prstGeom prst="wedgeRectCallout">
            <a:avLst>
              <a:gd name="adj1" fmla="val 121436"/>
              <a:gd name="adj2" fmla="val 4393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Separate Martin Luther King Jr Way and Rainier Ave S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55EF9272-4C69-4833-B598-7EB0FC85C418}"/>
              </a:ext>
            </a:extLst>
          </p:cNvPr>
          <p:cNvSpPr/>
          <p:nvPr/>
        </p:nvSpPr>
        <p:spPr>
          <a:xfrm>
            <a:off x="4648200" y="2539093"/>
            <a:ext cx="1689933" cy="1194740"/>
          </a:xfrm>
          <a:prstGeom prst="wedgeRectCallout">
            <a:avLst>
              <a:gd name="adj1" fmla="val -62782"/>
              <a:gd name="adj2" fmla="val 1108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Opportunity for new place for people to gather</a:t>
            </a:r>
          </a:p>
        </p:txBody>
      </p:sp>
    </p:spTree>
    <p:extLst>
      <p:ext uri="{BB962C8B-B14F-4D97-AF65-F5344CB8AC3E}">
        <p14:creationId xmlns:p14="http://schemas.microsoft.com/office/powerpoint/2010/main" val="1334847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2"/>
          <a:stretch/>
        </p:blipFill>
        <p:spPr>
          <a:xfrm>
            <a:off x="4802824" y="838200"/>
            <a:ext cx="4264976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30" y="168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Metro RapidRide brand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0609" y="1257300"/>
            <a:ext cx="5293212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Launched 2010</a:t>
            </a:r>
          </a:p>
          <a:p>
            <a:r>
              <a:rPr lang="en-US" dirty="0"/>
              <a:t>Best of Metro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/>
              <a:t>Frequent service</a:t>
            </a:r>
          </a:p>
          <a:p>
            <a:pPr lvl="1"/>
            <a:r>
              <a:rPr lang="en-US" dirty="0"/>
              <a:t>Always there</a:t>
            </a:r>
          </a:p>
          <a:p>
            <a:r>
              <a:rPr lang="en-US" dirty="0"/>
              <a:t>6 current lines</a:t>
            </a:r>
          </a:p>
          <a:p>
            <a:r>
              <a:rPr lang="en-US" dirty="0"/>
              <a:t>13 new lines planned</a:t>
            </a:r>
          </a:p>
          <a:p>
            <a:pPr lvl="1"/>
            <a:r>
              <a:rPr lang="en-US" dirty="0"/>
              <a:t>7 in Seattle</a:t>
            </a:r>
          </a:p>
          <a:p>
            <a:pPr lvl="1"/>
            <a:r>
              <a:rPr lang="en-US" dirty="0"/>
              <a:t>6 in suburban King County</a:t>
            </a:r>
          </a:p>
          <a:p>
            <a:pPr lvl="1"/>
            <a:r>
              <a:rPr lang="en-US" dirty="0"/>
              <a:t>All open by 2025</a:t>
            </a:r>
          </a:p>
          <a:p>
            <a:r>
              <a:rPr lang="en-US" dirty="0"/>
              <a:t>Even more lines by 2040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4</a:t>
            </a:fld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601047" y="838200"/>
            <a:ext cx="354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		       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BDE599-BDE0-40F4-8392-5457B262C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715" y="914934"/>
            <a:ext cx="1557910" cy="2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9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D8836-0D48-4AAA-9046-9290028A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Premium service features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BAD33C-7B4D-4CCC-BCB2-91F0DEF3B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8" y="1143000"/>
            <a:ext cx="8413006" cy="5442366"/>
          </a:xfrm>
        </p:spPr>
      </p:pic>
    </p:spTree>
    <p:extLst>
      <p:ext uri="{BB962C8B-B14F-4D97-AF65-F5344CB8AC3E}">
        <p14:creationId xmlns:p14="http://schemas.microsoft.com/office/powerpoint/2010/main" val="1843148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86012"/>
            <a:ext cx="2133600" cy="365125"/>
          </a:xfrm>
        </p:spPr>
        <p:txBody>
          <a:bodyPr/>
          <a:lstStyle/>
          <a:p>
            <a:fld id="{659ED83C-2D8A-42B0-BBF1-CDE43C1054A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6700" y="234462"/>
            <a:ext cx="8420100" cy="121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500"/>
              </a:lnSpc>
            </a:pPr>
            <a:r>
              <a:rPr lang="en-US" sz="4500" dirty="0">
                <a:solidFill>
                  <a:srgbClr val="1690D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RapidRide in Seattle: Performance goals</a:t>
            </a:r>
            <a:endParaRPr lang="en-US" sz="4500" dirty="0">
              <a:solidFill>
                <a:srgbClr val="1691D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430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06593" y="8477562"/>
            <a:ext cx="3352800" cy="10726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tx1"/>
                </a:solidFill>
              </a:rPr>
              <a:t>10-15% faster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bus travel times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06593" y="9646212"/>
            <a:ext cx="4191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chemeClr val="tx1"/>
                </a:solidFill>
              </a:rPr>
              <a:t>+50% ridership</a:t>
            </a:r>
          </a:p>
          <a:p>
            <a:pPr algn="l">
              <a:spcBef>
                <a:spcPts val="0"/>
              </a:spcBef>
            </a:pPr>
            <a:r>
              <a:rPr lang="en-US" sz="2600" b="1" dirty="0">
                <a:solidFill>
                  <a:schemeClr val="tx1"/>
                </a:solidFill>
              </a:rPr>
              <a:t>within 5 years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306593" y="11037599"/>
            <a:ext cx="3435264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chemeClr val="tx1"/>
                </a:solidFill>
              </a:rPr>
              <a:t>85% on-time</a:t>
            </a:r>
          </a:p>
          <a:p>
            <a:pPr algn="l">
              <a:spcBef>
                <a:spcPts val="0"/>
              </a:spcBef>
            </a:pPr>
            <a:r>
              <a:rPr lang="en-US" sz="2600" b="1" dirty="0">
                <a:solidFill>
                  <a:schemeClr val="tx1"/>
                </a:solidFill>
              </a:rPr>
              <a:t>scheduled bus arrival</a:t>
            </a:r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6076950" y="8420100"/>
            <a:ext cx="0" cy="3962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428750" y="8629650"/>
            <a:ext cx="4665330" cy="360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tx1"/>
                </a:solidFill>
              </a:rPr>
              <a:t>Frequent service</a:t>
            </a:r>
          </a:p>
          <a:p>
            <a:pPr algn="l"/>
            <a:r>
              <a:rPr lang="en-US" sz="2600" b="1" dirty="0">
                <a:solidFill>
                  <a:schemeClr val="tx1"/>
                </a:solidFill>
              </a:rPr>
              <a:t>all day, evening, weekend</a:t>
            </a:r>
            <a:endParaRPr lang="en-US" sz="2600" dirty="0">
              <a:solidFill>
                <a:schemeClr val="tx1"/>
              </a:solidFill>
            </a:endParaRPr>
          </a:p>
          <a:p>
            <a:pPr algn="l"/>
            <a:endParaRPr lang="en-US" sz="2800" b="1" dirty="0">
              <a:solidFill>
                <a:schemeClr val="tx1"/>
              </a:solidFill>
            </a:endParaRPr>
          </a:p>
          <a:p>
            <a:pPr algn="l"/>
            <a:r>
              <a:rPr lang="en-US" sz="2600" b="1" dirty="0">
                <a:solidFill>
                  <a:schemeClr val="tx1"/>
                </a:solidFill>
              </a:rPr>
              <a:t>10-min or better all day </a:t>
            </a:r>
          </a:p>
          <a:p>
            <a:pPr algn="l"/>
            <a:r>
              <a:rPr lang="en-US" sz="2600" b="1" dirty="0">
                <a:solidFill>
                  <a:schemeClr val="tx1"/>
                </a:solidFill>
              </a:rPr>
              <a:t>15-30 min or better night and weekend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390649" y="8953500"/>
            <a:ext cx="4171485" cy="49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2081211"/>
            <a:ext cx="8205788" cy="29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9AF89-0874-4088-8A4F-6C9C8897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1143000"/>
          </a:xfrm>
          <a:solidFill>
            <a:srgbClr val="1690D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RapidRide Rainier Line</a:t>
            </a:r>
          </a:p>
        </p:txBody>
      </p:sp>
    </p:spTree>
    <p:extLst>
      <p:ext uri="{BB962C8B-B14F-4D97-AF65-F5344CB8AC3E}">
        <p14:creationId xmlns:p14="http://schemas.microsoft.com/office/powerpoint/2010/main" val="1854825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2B85-1822-46F5-BC4D-52F38C76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243"/>
            <a:ext cx="8229600" cy="1143000"/>
          </a:xfrm>
        </p:spPr>
        <p:txBody>
          <a:bodyPr/>
          <a:lstStyle/>
          <a:p>
            <a:r>
              <a:rPr lang="en-US" dirty="0"/>
              <a:t>RapidRide project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54FE-280B-42E4-B609-95F761C42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318" y="1251436"/>
            <a:ext cx="7848600" cy="4525963"/>
          </a:xfrm>
        </p:spPr>
        <p:txBody>
          <a:bodyPr/>
          <a:lstStyle/>
          <a:p>
            <a:pPr lvl="0"/>
            <a:r>
              <a:rPr lang="en-US" dirty="0"/>
              <a:t>Provide buses that come more often with faster, easy-to-use service</a:t>
            </a:r>
          </a:p>
          <a:p>
            <a:pPr lvl="0"/>
            <a:r>
              <a:rPr lang="en-US" dirty="0"/>
              <a:t>Create a more comfortable experience at stations and on the bus</a:t>
            </a:r>
          </a:p>
          <a:p>
            <a:pPr lvl="0"/>
            <a:r>
              <a:rPr lang="en-US" dirty="0"/>
              <a:t>Improve connections for people walking or biking to the bus, and to light rail stations</a:t>
            </a:r>
          </a:p>
          <a:p>
            <a:pPr lvl="0"/>
            <a:r>
              <a:rPr lang="en-US" dirty="0"/>
              <a:t>Enhance safety for all users of the corridor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FF2CF-5BD1-46ED-8B62-91DB8AE28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54576"/>
            <a:ext cx="5119007" cy="1894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D1413-201C-4121-81E9-32D7F7965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82" y="5356871"/>
            <a:ext cx="1878525" cy="123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236B-EDED-465A-9B65-AF704D80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Vision Zero &amp; Rainier Ave 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E27CC-C73B-458D-88FA-034932AE38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5520208"/>
            <a:ext cx="8382000" cy="1706563"/>
          </a:xfrm>
        </p:spPr>
        <p:txBody>
          <a:bodyPr>
            <a:normAutofit/>
          </a:bodyPr>
          <a:lstStyle/>
          <a:p>
            <a:r>
              <a:rPr lang="en-US" dirty="0"/>
              <a:t>3,600 collisions in 10 years</a:t>
            </a:r>
          </a:p>
          <a:p>
            <a:r>
              <a:rPr lang="en-US" dirty="0"/>
              <a:t>Average 1 crash per day taking 45 minutes to clear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1DAD9-BAA0-4C15-808A-047E84EB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27991"/>
            <a:ext cx="5416042" cy="392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499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f25eb3c3-b313-40fb-817b-2a88f5269a28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Office Theme">
  <a:themeElements>
    <a:clrScheme name="Move Seattle">
      <a:dk1>
        <a:srgbClr val="000000"/>
      </a:dk1>
      <a:lt1>
        <a:sysClr val="window" lastClr="FFFFFF"/>
      </a:lt1>
      <a:dk2>
        <a:srgbClr val="000000"/>
      </a:dk2>
      <a:lt2>
        <a:srgbClr val="E1D91E"/>
      </a:lt2>
      <a:accent1>
        <a:srgbClr val="1690D0"/>
      </a:accent1>
      <a:accent2>
        <a:srgbClr val="E1D91E"/>
      </a:accent2>
      <a:accent3>
        <a:srgbClr val="00A85D"/>
      </a:accent3>
      <a:accent4>
        <a:srgbClr val="492F92"/>
      </a:accent4>
      <a:accent5>
        <a:srgbClr val="FF6C2C"/>
      </a:accent5>
      <a:accent6>
        <a:srgbClr val="808284"/>
      </a:accent6>
      <a:hlink>
        <a:srgbClr val="0000FF"/>
      </a:hlink>
      <a:folHlink>
        <a:srgbClr val="800080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</TotalTime>
  <Words>1321</Words>
  <Application>Microsoft Office PowerPoint</Application>
  <PresentationFormat>On-screen Show (4:3)</PresentationFormat>
  <Paragraphs>346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Kozuka Gothic Pro L</vt:lpstr>
      <vt:lpstr>Segoe UI</vt:lpstr>
      <vt:lpstr>Segoe UI Light</vt:lpstr>
      <vt:lpstr>Office Theme</vt:lpstr>
      <vt:lpstr>Custom Design</vt:lpstr>
      <vt:lpstr>The Future of Rainier Ave S</vt:lpstr>
      <vt:lpstr>Our mission, vision, and core values</vt:lpstr>
      <vt:lpstr>Presentation overview</vt:lpstr>
      <vt:lpstr>Metro RapidRide brand</vt:lpstr>
      <vt:lpstr>Premium service features </vt:lpstr>
      <vt:lpstr>PowerPoint Presentation</vt:lpstr>
      <vt:lpstr>RapidRide Rainier Line</vt:lpstr>
      <vt:lpstr>RapidRide project purpose</vt:lpstr>
      <vt:lpstr>Vision Zero &amp; Rainier Ave S</vt:lpstr>
      <vt:lpstr>Metro Route 7</vt:lpstr>
      <vt:lpstr>PowerPoint Presentation</vt:lpstr>
      <vt:lpstr>Assumptions</vt:lpstr>
      <vt:lpstr>Option development process</vt:lpstr>
      <vt:lpstr>North Section Massachusetts to Bayview</vt:lpstr>
      <vt:lpstr>Considerations </vt:lpstr>
      <vt:lpstr>Option 1</vt:lpstr>
      <vt:lpstr>Option 2</vt:lpstr>
      <vt:lpstr>Option 3</vt:lpstr>
      <vt:lpstr>PowerPoint Presentation</vt:lpstr>
      <vt:lpstr>Bus lane &amp;  bike lane option </vt:lpstr>
      <vt:lpstr>Bus lane &amp; bike lane option  Outcomes</vt:lpstr>
      <vt:lpstr>Mid Section—Vision Zero Phase 1 &amp; 2</vt:lpstr>
      <vt:lpstr>Rainier Phase 2 - alternatives</vt:lpstr>
      <vt:lpstr>Rainier Phase 2 – Survey outreach</vt:lpstr>
      <vt:lpstr>Rainier Phase 2 - results</vt:lpstr>
      <vt:lpstr>Rainier Ave S between S Alaska &amp; S Henderson Streets </vt:lpstr>
      <vt:lpstr>South Section—Henderson St</vt:lpstr>
      <vt:lpstr>Possible route change Reroute line to Rainier Beach Light Rail Station, install overhead wire and add bike lanes</vt:lpstr>
      <vt:lpstr>Engaging the community</vt:lpstr>
      <vt:lpstr>Next steps</vt:lpstr>
      <vt:lpstr>Questions?</vt:lpstr>
      <vt:lpstr>S Jackson Street Bus stations could be consolidated, or RapidRide could ‘skip stops’ to help with reliability</vt:lpstr>
      <vt:lpstr>PowerPoint Presentation</vt:lpstr>
      <vt:lpstr>Walden to Alaska</vt:lpstr>
      <vt:lpstr>Accessible  Mt Baker</vt:lpstr>
    </vt:vector>
  </TitlesOfParts>
  <Company>City of Seattle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Insert Subtitle, If Needed</dc:title>
  <dc:creator>Schwartz, Allison</dc:creator>
  <cp:lastModifiedBy>Lehman, Serena</cp:lastModifiedBy>
  <cp:revision>261</cp:revision>
  <cp:lastPrinted>2018-03-07T19:01:30Z</cp:lastPrinted>
  <dcterms:created xsi:type="dcterms:W3CDTF">2014-01-29T22:35:29Z</dcterms:created>
  <dcterms:modified xsi:type="dcterms:W3CDTF">2018-03-07T23:34:26Z</dcterms:modified>
</cp:coreProperties>
</file>