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74" r:id="rId3"/>
    <p:sldId id="257" r:id="rId4"/>
    <p:sldId id="259" r:id="rId5"/>
    <p:sldId id="260" r:id="rId6"/>
    <p:sldId id="261" r:id="rId7"/>
    <p:sldId id="262" r:id="rId8"/>
    <p:sldId id="299" r:id="rId9"/>
    <p:sldId id="282" r:id="rId10"/>
    <p:sldId id="283" r:id="rId11"/>
    <p:sldId id="284" r:id="rId12"/>
    <p:sldId id="292" r:id="rId13"/>
    <p:sldId id="293" r:id="rId14"/>
    <p:sldId id="294" r:id="rId15"/>
    <p:sldId id="295" r:id="rId16"/>
    <p:sldId id="296" r:id="rId17"/>
    <p:sldId id="297" r:id="rId18"/>
    <p:sldId id="298"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0D0"/>
    <a:srgbClr val="0065B0"/>
    <a:srgbClr val="2E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4452" autoAdjust="0"/>
  </p:normalViewPr>
  <p:slideViewPr>
    <p:cSldViewPr>
      <p:cViewPr varScale="1">
        <p:scale>
          <a:sx n="74" d="100"/>
          <a:sy n="74" d="100"/>
        </p:scale>
        <p:origin x="270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0CA7E-C46E-41ED-8533-9B77174DD0EC}" type="datetimeFigureOut">
              <a:rPr lang="en-US" smtClean="0"/>
              <a:t>4/4/2016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635B5-FF59-406E-B74D-09342D338540}" type="slidenum">
              <a:rPr lang="en-US" smtClean="0"/>
              <a:t>‹#›</a:t>
            </a:fld>
            <a:endParaRPr lang="en-US" dirty="0"/>
          </a:p>
        </p:txBody>
      </p:sp>
    </p:spTree>
    <p:extLst>
      <p:ext uri="{BB962C8B-B14F-4D97-AF65-F5344CB8AC3E}">
        <p14:creationId xmlns:p14="http://schemas.microsoft.com/office/powerpoint/2010/main" val="23104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Hello all, thank you for the opportunity to present to you tonight. My name is Amanda Tse and I’m the Project Manager for this project for the Seattle Department of Transportation, otherwise known as SDOT.</a:t>
            </a:r>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a:t>
            </a:fld>
            <a:endParaRPr lang="en-US" dirty="0"/>
          </a:p>
        </p:txBody>
      </p:sp>
    </p:spTree>
    <p:extLst>
      <p:ext uri="{BB962C8B-B14F-4D97-AF65-F5344CB8AC3E}">
        <p14:creationId xmlns:p14="http://schemas.microsoft.com/office/powerpoint/2010/main" val="177953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10</a:t>
            </a:fld>
            <a:endParaRPr lang="en-US" dirty="0"/>
          </a:p>
        </p:txBody>
      </p:sp>
    </p:spTree>
    <p:extLst>
      <p:ext uri="{BB962C8B-B14F-4D97-AF65-F5344CB8AC3E}">
        <p14:creationId xmlns:p14="http://schemas.microsoft.com/office/powerpoint/2010/main" val="73065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The biggest impact to bicyclists will be street closures during construction.</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During construction: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Yesler Way will be closed in both directions between 3rd Ave and midway between 5th Ave and 6th Ave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Terrace St will be closed to through traffic, open to local access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4th Ave will have ongoing lane closures and occasional full nighttime and weekend closures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Sidewalks on either side of 4th Ave will have alternating closures </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11</a:t>
            </a:fld>
            <a:endParaRPr lang="en-US" dirty="0"/>
          </a:p>
        </p:txBody>
      </p:sp>
    </p:spTree>
    <p:extLst>
      <p:ext uri="{BB962C8B-B14F-4D97-AF65-F5344CB8AC3E}">
        <p14:creationId xmlns:p14="http://schemas.microsoft.com/office/powerpoint/2010/main" val="355148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Bicycle and vehicle detour routes will vary depending on the day of the week and time of day.</a:t>
            </a:r>
            <a:r>
              <a:rPr lang="en-US" sz="1200" b="1" kern="1200" dirty="0" smtClean="0">
                <a:solidFill>
                  <a:schemeClr val="tx1"/>
                </a:solidFill>
                <a:effectLst/>
                <a:latin typeface="+mn-lt"/>
                <a:ea typeface="+mn-ea"/>
                <a:cs typeface="+mn-cs"/>
              </a:rPr>
              <a:t> Detour signs</a:t>
            </a:r>
            <a:r>
              <a:rPr lang="en-US" sz="1200" b="1" kern="1200" baseline="0" dirty="0" smtClean="0">
                <a:solidFill>
                  <a:schemeClr val="tx1"/>
                </a:solidFill>
                <a:effectLst/>
                <a:latin typeface="+mn-lt"/>
                <a:ea typeface="+mn-ea"/>
                <a:cs typeface="+mn-cs"/>
              </a:rPr>
              <a:t> will be posted to help direct traffic.</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vehicles and cyclists traveling westbound on Yesler Way, the main detour route</a:t>
            </a:r>
            <a:r>
              <a:rPr lang="en-US" sz="1200" kern="1200" baseline="0" dirty="0" smtClean="0">
                <a:solidFill>
                  <a:schemeClr val="tx1"/>
                </a:solidFill>
                <a:effectLst/>
                <a:latin typeface="+mn-lt"/>
                <a:ea typeface="+mn-ea"/>
                <a:cs typeface="+mn-cs"/>
              </a:rPr>
              <a:t> will be: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left from Yesler Way onto 6th Ave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right onto S Main St</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right onto 4th </a:t>
            </a:r>
            <a:r>
              <a:rPr lang="en-US" sz="1200" kern="1200" baseline="0" smtClean="0">
                <a:solidFill>
                  <a:schemeClr val="tx1"/>
                </a:solidFill>
                <a:effectLst/>
                <a:latin typeface="+mn-lt"/>
                <a:ea typeface="+mn-ea"/>
                <a:cs typeface="+mn-cs"/>
              </a:rPr>
              <a:t>Ave </a:t>
            </a:r>
          </a:p>
          <a:p>
            <a:pPr marL="628650" lvl="1" indent="-171450">
              <a:buFont typeface="Arial" panose="020B0604020202020204" pitchFamily="34" charset="0"/>
              <a:buChar char="•"/>
            </a:pPr>
            <a:r>
              <a:rPr lang="en-US" sz="1200" kern="1200" baseline="0" smtClean="0">
                <a:solidFill>
                  <a:schemeClr val="tx1"/>
                </a:solidFill>
                <a:effectLst/>
                <a:latin typeface="+mn-lt"/>
                <a:ea typeface="+mn-ea"/>
                <a:cs typeface="+mn-cs"/>
              </a:rPr>
              <a:t>From </a:t>
            </a:r>
            <a:r>
              <a:rPr lang="en-US" sz="1200" kern="1200" baseline="0" dirty="0" smtClean="0">
                <a:solidFill>
                  <a:schemeClr val="tx1"/>
                </a:solidFill>
                <a:effectLst/>
                <a:latin typeface="+mn-lt"/>
                <a:ea typeface="+mn-ea"/>
                <a:cs typeface="+mn-cs"/>
              </a:rPr>
              <a:t>4th Ave you can take Prefontaine PL S back to Yesler Way or got to James St and turn left</a:t>
            </a:r>
          </a:p>
          <a:p>
            <a:pPr marL="628650" lvl="1"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For vehicles and cyclists traveling eastbound on Yesler Way, the main detour route will be: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right onto 2nd Ave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left onto S Washington St</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left onto 6th Ave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Turn right onto Yesler Way</a:t>
            </a:r>
          </a:p>
        </p:txBody>
      </p:sp>
      <p:sp>
        <p:nvSpPr>
          <p:cNvPr id="4" name="Slide Number Placeholder 3"/>
          <p:cNvSpPr>
            <a:spLocks noGrp="1"/>
          </p:cNvSpPr>
          <p:nvPr>
            <p:ph type="sldNum" sz="quarter" idx="10"/>
          </p:nvPr>
        </p:nvSpPr>
        <p:spPr/>
        <p:txBody>
          <a:bodyPr/>
          <a:lstStyle/>
          <a:p>
            <a:fld id="{63C04F72-F06A-4B57-A7E5-D67F2B6312BD}" type="slidenum">
              <a:rPr lang="en-US" smtClean="0"/>
              <a:t>12</a:t>
            </a:fld>
            <a:endParaRPr lang="en-US" dirty="0"/>
          </a:p>
        </p:txBody>
      </p:sp>
    </p:spTree>
    <p:extLst>
      <p:ext uri="{BB962C8B-B14F-4D97-AF65-F5344CB8AC3E}">
        <p14:creationId xmlns:p14="http://schemas.microsoft.com/office/powerpoint/2010/main" val="58841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Some transit routes will be affected during construction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Some bus stops will be temporarily relocated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Transit agencies will notify their riders as appropriate </a:t>
            </a:r>
          </a:p>
          <a:p>
            <a:endParaRPr lang="en-US" dirty="0" smtClean="0"/>
          </a:p>
          <a:p>
            <a:r>
              <a:rPr lang="en-US" b="1" dirty="0" smtClean="0"/>
              <a:t>BACKPOCKET INFO</a:t>
            </a:r>
          </a:p>
          <a:p>
            <a:r>
              <a:rPr lang="en-US" sz="1200" b="0" i="0" u="none" strike="noStrike" kern="1200" baseline="0" dirty="0" smtClean="0">
                <a:solidFill>
                  <a:schemeClr val="tx1"/>
                </a:solidFill>
                <a:latin typeface="+mn-lt"/>
                <a:ea typeface="+mn-ea"/>
                <a:cs typeface="+mn-cs"/>
              </a:rPr>
              <a:t>Impacted transit routes: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King County Metro routes: </a:t>
            </a:r>
            <a:r>
              <a:rPr lang="en-US" sz="1200" b="0" i="0" u="none" strike="noStrike" kern="1200" baseline="0" dirty="0" smtClean="0">
                <a:solidFill>
                  <a:schemeClr val="tx1"/>
                </a:solidFill>
                <a:latin typeface="+mn-lt"/>
                <a:ea typeface="+mn-ea"/>
                <a:cs typeface="+mn-cs"/>
              </a:rPr>
              <a:t>27, 111, 114, 212, 214, 217, 304, 355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Sound Transit routes: </a:t>
            </a:r>
            <a:r>
              <a:rPr lang="en-US" sz="1200" b="0" i="0" u="none" strike="noStrike" kern="1200" baseline="0" dirty="0" smtClean="0">
                <a:solidFill>
                  <a:schemeClr val="tx1"/>
                </a:solidFill>
                <a:latin typeface="+mn-lt"/>
                <a:ea typeface="+mn-ea"/>
                <a:cs typeface="+mn-cs"/>
              </a:rPr>
              <a:t>510, 511, 512, 513, 550, 554, 590, 594, 595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Community Transit routes: </a:t>
            </a:r>
            <a:r>
              <a:rPr lang="en-US" sz="1200" b="0" i="0" u="none" strike="noStrike" kern="1200" baseline="0" dirty="0" smtClean="0">
                <a:solidFill>
                  <a:schemeClr val="tx1"/>
                </a:solidFill>
                <a:latin typeface="+mn-lt"/>
                <a:ea typeface="+mn-ea"/>
                <a:cs typeface="+mn-cs"/>
              </a:rPr>
              <a:t>402, 405, 410, 412, 413, 415, 416, 417, 421, 422, 424, 425, 435 </a:t>
            </a:r>
          </a:p>
          <a:p>
            <a:endParaRPr lang="en-US" b="1" dirty="0"/>
          </a:p>
        </p:txBody>
      </p:sp>
      <p:sp>
        <p:nvSpPr>
          <p:cNvPr id="4" name="Slide Number Placeholder 3"/>
          <p:cNvSpPr>
            <a:spLocks noGrp="1"/>
          </p:cNvSpPr>
          <p:nvPr>
            <p:ph type="sldNum" sz="quarter" idx="10"/>
          </p:nvPr>
        </p:nvSpPr>
        <p:spPr/>
        <p:txBody>
          <a:bodyPr/>
          <a:lstStyle/>
          <a:p>
            <a:fld id="{63C04F72-F06A-4B57-A7E5-D67F2B6312BD}" type="slidenum">
              <a:rPr lang="en-US" smtClean="0"/>
              <a:t>13</a:t>
            </a:fld>
            <a:endParaRPr lang="en-US" dirty="0"/>
          </a:p>
        </p:txBody>
      </p:sp>
    </p:spTree>
    <p:extLst>
      <p:ext uri="{BB962C8B-B14F-4D97-AF65-F5344CB8AC3E}">
        <p14:creationId xmlns:p14="http://schemas.microsoft.com/office/powerpoint/2010/main" val="154062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parking:</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the construction area along Yesler Way between 3rd Ave and midway between 5th Ave and 6th Ave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Along Terrace St from the alley to Yesler Way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Beneath the bridge on 4th Ave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the east curb lane of 5th Ave between Washington and Terrace St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the west side of 6th Ave immediately south of Yesler Way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the north side of Main St immediately west of 6th Ave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14</a:t>
            </a:fld>
            <a:endParaRPr lang="en-US" dirty="0"/>
          </a:p>
        </p:txBody>
      </p:sp>
    </p:spTree>
    <p:extLst>
      <p:ext uri="{BB962C8B-B14F-4D97-AF65-F5344CB8AC3E}">
        <p14:creationId xmlns:p14="http://schemas.microsoft.com/office/powerpoint/2010/main" val="66707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Parking will no longer be allowed on the bridge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few parking spaces will be removed on both Yesler Way and Terrace St immediately adjacent to the bridge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Parking will no longer be allowed on the east side of 4th Ave between S Washington and Jefferson Streets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Parking will no longer be allowed in the east curb lane of 5th Ave between S Washington and Terrace St </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15</a:t>
            </a:fld>
            <a:endParaRPr lang="en-US" dirty="0"/>
          </a:p>
        </p:txBody>
      </p:sp>
    </p:spTree>
    <p:extLst>
      <p:ext uri="{BB962C8B-B14F-4D97-AF65-F5344CB8AC3E}">
        <p14:creationId xmlns:p14="http://schemas.microsoft.com/office/powerpoint/2010/main" val="94347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total budget for the Yesler Bridge Rehabilitation Project</a:t>
            </a:r>
            <a:r>
              <a:rPr lang="en-US" baseline="0" dirty="0" smtClean="0"/>
              <a:t> is $19.8 million.</a:t>
            </a:r>
          </a:p>
          <a:p>
            <a:pPr>
              <a:buFont typeface="Arial" pitchFamily="34" charset="0"/>
              <a:buChar char="•"/>
            </a:pPr>
            <a:endParaRPr lang="en-US" baseline="0" dirty="0" smtClean="0"/>
          </a:p>
          <a:p>
            <a:pPr marL="171450" indent="-171450">
              <a:buFont typeface="Arial" panose="020B0604020202020204" pitchFamily="34" charset="0"/>
              <a:buChar char="•"/>
            </a:pPr>
            <a:r>
              <a:rPr lang="en-US" dirty="0" smtClean="0"/>
              <a:t>Funding comes from</a:t>
            </a:r>
            <a:r>
              <a:rPr lang="en-US" baseline="0" dirty="0" smtClean="0"/>
              <a:t> a couple of sources:</a:t>
            </a:r>
          </a:p>
          <a:p>
            <a:pPr marL="628650" lvl="1" indent="-171450">
              <a:buFont typeface="Arial" panose="020B0604020202020204" pitchFamily="34" charset="0"/>
              <a:buChar char="•"/>
            </a:pPr>
            <a:r>
              <a:rPr lang="en-US" baseline="0" dirty="0" smtClean="0"/>
              <a:t>The “Bridging the Gap” transportation levy that was approved by voters in November 2006 </a:t>
            </a:r>
          </a:p>
          <a:p>
            <a:pPr marL="628650" lvl="1" indent="-171450">
              <a:buFont typeface="Arial" panose="020B0604020202020204" pitchFamily="34" charset="0"/>
              <a:buChar char="•"/>
            </a:pPr>
            <a:r>
              <a:rPr lang="en-US" baseline="0" dirty="0" smtClean="0"/>
              <a:t>A grant from the Federal Highway Bridge Program</a:t>
            </a:r>
            <a:endParaRPr lang="en-US" i="1" baseline="0" dirty="0" smtClean="0"/>
          </a:p>
          <a:p>
            <a:pPr lvl="1">
              <a:buFont typeface="Arial" pitchFamily="34" charset="0"/>
              <a:buChar char="•"/>
            </a:pPr>
            <a:endParaRPr lang="en-US" baseline="0" dirty="0" smtClean="0"/>
          </a:p>
          <a:p>
            <a:pPr lvl="1">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16</a:t>
            </a:fld>
            <a:endParaRPr lang="en-US" dirty="0"/>
          </a:p>
        </p:txBody>
      </p:sp>
    </p:spTree>
    <p:extLst>
      <p:ext uri="{BB962C8B-B14F-4D97-AF65-F5344CB8AC3E}">
        <p14:creationId xmlns:p14="http://schemas.microsoft.com/office/powerpoint/2010/main" val="273375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SDOT is committed to engaging with the community and helping them adjust to this long-term construction.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We</a:t>
            </a:r>
            <a:r>
              <a:rPr lang="en-US" baseline="0" dirty="0" smtClean="0"/>
              <a:t> have been in contact with local businesses, building managers, and other stakeholders for the past two years.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had a community open house in May 2015 and held several drop-in session in the project area.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are hosting a community open house on April 12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Due to the historic significance of the bridge, the team will been working closely with the Pioneer Square Preservation Board and the International Special Review District</a:t>
            </a:r>
            <a:r>
              <a:rPr lang="en-US" baseline="0" dirty="0" smtClean="0"/>
              <a:t> Board</a:t>
            </a:r>
            <a:r>
              <a:rPr lang="en-US" dirty="0" smtClean="0"/>
              <a:t> to balance safety with preservation and mitigate project impacts on historic resources in the neighborhood.</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17</a:t>
            </a:fld>
            <a:endParaRPr lang="en-US" dirty="0"/>
          </a:p>
        </p:txBody>
      </p:sp>
    </p:spTree>
    <p:extLst>
      <p:ext uri="{BB962C8B-B14F-4D97-AF65-F5344CB8AC3E}">
        <p14:creationId xmlns:p14="http://schemas.microsoft.com/office/powerpoint/2010/main" val="4764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18</a:t>
            </a:fld>
            <a:endParaRPr lang="en-US" dirty="0"/>
          </a:p>
        </p:txBody>
      </p:sp>
    </p:spTree>
    <p:extLst>
      <p:ext uri="{BB962C8B-B14F-4D97-AF65-F5344CB8AC3E}">
        <p14:creationId xmlns:p14="http://schemas.microsoft.com/office/powerpoint/2010/main" val="365174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Thank you for your time. We will now be answering any questions or concerns that you may have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19</a:t>
            </a:fld>
            <a:endParaRPr lang="en-US" dirty="0"/>
          </a:p>
        </p:txBody>
      </p:sp>
    </p:spTree>
    <p:extLst>
      <p:ext uri="{BB962C8B-B14F-4D97-AF65-F5344CB8AC3E}">
        <p14:creationId xmlns:p14="http://schemas.microsoft.com/office/powerpoint/2010/main" val="86439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core values for transportation anchor to the core values that Mayor Murray has laid out in his vision (Move Seattle) for Seattle:</a:t>
            </a:r>
          </a:p>
          <a:p>
            <a:pPr marL="171450" indent="-171450">
              <a:buFont typeface="Arial" panose="020B0604020202020204" pitchFamily="34" charset="0"/>
              <a:buChar char="•"/>
            </a:pPr>
            <a:r>
              <a:rPr lang="en-US" baseline="0" dirty="0" smtClean="0"/>
              <a:t>Safe</a:t>
            </a:r>
          </a:p>
          <a:p>
            <a:pPr marL="171450" indent="-171450">
              <a:buFont typeface="Arial" panose="020B0604020202020204" pitchFamily="34" charset="0"/>
              <a:buChar char="•"/>
            </a:pPr>
            <a:r>
              <a:rPr lang="en-US" baseline="0" dirty="0" smtClean="0"/>
              <a:t>Interconnected</a:t>
            </a:r>
          </a:p>
          <a:p>
            <a:pPr marL="171450" indent="-171450">
              <a:buFont typeface="Arial" panose="020B0604020202020204" pitchFamily="34" charset="0"/>
              <a:buChar char="•"/>
            </a:pPr>
            <a:r>
              <a:rPr lang="en-US" baseline="0" dirty="0" smtClean="0"/>
              <a:t>Affordable</a:t>
            </a:r>
          </a:p>
          <a:p>
            <a:pPr marL="171450" indent="-171450">
              <a:buFont typeface="Arial" panose="020B0604020202020204" pitchFamily="34" charset="0"/>
              <a:buChar char="•"/>
            </a:pPr>
            <a:r>
              <a:rPr lang="en-US" baseline="0" dirty="0" smtClean="0"/>
              <a:t>Vibrant</a:t>
            </a:r>
          </a:p>
          <a:p>
            <a:pPr marL="171450" indent="-171450">
              <a:buFont typeface="Arial" panose="020B0604020202020204" pitchFamily="34" charset="0"/>
              <a:buChar char="•"/>
            </a:pPr>
            <a:r>
              <a:rPr lang="en-US" baseline="0" dirty="0" smtClean="0"/>
              <a:t>Innovative</a:t>
            </a:r>
          </a:p>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a:t>
            </a:fld>
            <a:endParaRPr lang="en-US" dirty="0"/>
          </a:p>
        </p:txBody>
      </p:sp>
    </p:spTree>
    <p:extLst>
      <p:ext uri="{BB962C8B-B14F-4D97-AF65-F5344CB8AC3E}">
        <p14:creationId xmlns:p14="http://schemas.microsoft.com/office/powerpoint/2010/main" val="282764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Today, we will go over: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brief history of the Yesler Way Bridge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Its location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current conditions of the bridge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final design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Construction impacts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Public outreach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And the construction schedule</a:t>
            </a:r>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3</a:t>
            </a:fld>
            <a:endParaRPr lang="en-US" dirty="0"/>
          </a:p>
        </p:txBody>
      </p:sp>
    </p:spTree>
    <p:extLst>
      <p:ext uri="{BB962C8B-B14F-4D97-AF65-F5344CB8AC3E}">
        <p14:creationId xmlns:p14="http://schemas.microsoft.com/office/powerpoint/2010/main" val="121448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provide some background on the project, the Yesler Way Bridge over 4th Ave S was built in 1910, and has served the Pioneer Square neighborhood for over a century.</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Based on historical research, it may be the first permanent steel roadway bridge constructed in the City.</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Yesler Way Bridge Rehabilitation Project will address safety and maintenance risks associated with this aging structure, while preserving the its unique and historic design elements.</a:t>
            </a:r>
          </a:p>
        </p:txBody>
      </p:sp>
      <p:sp>
        <p:nvSpPr>
          <p:cNvPr id="4" name="Slide Number Placeholder 3"/>
          <p:cNvSpPr>
            <a:spLocks noGrp="1"/>
          </p:cNvSpPr>
          <p:nvPr>
            <p:ph type="sldNum" sz="quarter" idx="10"/>
          </p:nvPr>
        </p:nvSpPr>
        <p:spPr/>
        <p:txBody>
          <a:bodyPr/>
          <a:lstStyle/>
          <a:p>
            <a:fld id="{63C04F72-F06A-4B57-A7E5-D67F2B6312BD}" type="slidenum">
              <a:rPr lang="en-US" smtClean="0"/>
              <a:t>4</a:t>
            </a:fld>
            <a:endParaRPr lang="en-US" dirty="0"/>
          </a:p>
        </p:txBody>
      </p:sp>
    </p:spTree>
    <p:extLst>
      <p:ext uri="{BB962C8B-B14F-4D97-AF65-F5344CB8AC3E}">
        <p14:creationId xmlns:p14="http://schemas.microsoft.com/office/powerpoint/2010/main" val="289935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Yesler Way Bridge is located over 4th Avenue S at the intersection of Yesler Way and Terrace Street, just a few blocks north of Seattle’s King Street Station.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bridge is an essential part of Seattle’s history and plays a vital role in connecting:</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Commuters, workers and businesses in the surrounding area and</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Residents of nearby neighborhoods, including Yesler Terrace, the Central District, International District and Pioneer Square</a:t>
            </a:r>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5</a:t>
            </a:fld>
            <a:endParaRPr lang="en-US" dirty="0"/>
          </a:p>
        </p:txBody>
      </p:sp>
    </p:spTree>
    <p:extLst>
      <p:ext uri="{BB962C8B-B14F-4D97-AF65-F5344CB8AC3E}">
        <p14:creationId xmlns:p14="http://schemas.microsoft.com/office/powerpoint/2010/main" val="185164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0175">
              <a:buFont typeface="Arial" panose="020B0604020202020204" pitchFamily="34" charset="0"/>
              <a:buChar char="•"/>
              <a:defRPr/>
            </a:pPr>
            <a:r>
              <a:rPr lang="en-US" sz="1100" dirty="0" smtClean="0"/>
              <a:t>So, one of the questions you may be thinking is “Why this bridge?” Some key concerns with the existing bridge include:</a:t>
            </a:r>
          </a:p>
          <a:p>
            <a:pPr marL="685700" marR="0" lvl="1" indent="-228567" algn="l" defTabSz="930175" rtl="0" eaLnBrk="1" fontAlgn="auto" latinLnBrk="0" hangingPunct="1">
              <a:lnSpc>
                <a:spcPct val="100000"/>
              </a:lnSpc>
              <a:spcBef>
                <a:spcPts val="0"/>
              </a:spcBef>
              <a:spcAft>
                <a:spcPts val="0"/>
              </a:spcAft>
              <a:buClrTx/>
              <a:buSzTx/>
              <a:buFont typeface="+mj-lt"/>
              <a:buAutoNum type="arabicPeriod"/>
              <a:tabLst/>
              <a:defRPr/>
            </a:pPr>
            <a:r>
              <a:rPr lang="en-US" sz="1100" dirty="0" smtClean="0"/>
              <a:t>The many elements that have deteriorated over time – with significant rust, corrosion and cracking</a:t>
            </a:r>
          </a:p>
          <a:p>
            <a:pPr marL="685700" lvl="1" indent="-228567" defTabSz="930175">
              <a:buFont typeface="+mj-lt"/>
              <a:buAutoNum type="arabicPeriod"/>
              <a:defRPr/>
            </a:pPr>
            <a:r>
              <a:rPr lang="en-US" sz="1100" dirty="0" smtClean="0"/>
              <a:t>Very old girders that have been hit repeatedly by passing traffic</a:t>
            </a:r>
          </a:p>
          <a:p>
            <a:pPr marL="685700" lvl="1" indent="-228567" defTabSz="930175">
              <a:buFont typeface="+mj-lt"/>
              <a:buAutoNum type="arabicPeriod"/>
              <a:defRPr/>
            </a:pPr>
            <a:r>
              <a:rPr lang="en-US" sz="1100" dirty="0" smtClean="0"/>
              <a:t>A fracture critical bridge with a high risk of collapse because it doesn’t have structural redundancy</a:t>
            </a:r>
          </a:p>
          <a:p>
            <a:pPr marL="685700" lvl="1" indent="-228567" defTabSz="930175">
              <a:buFont typeface="+mj-lt"/>
              <a:buAutoNum type="arabicPeriod"/>
              <a:defRPr/>
            </a:pPr>
            <a:r>
              <a:rPr lang="en-US" sz="1100" dirty="0" smtClean="0"/>
              <a:t>A bridge that doesn’t meet current safety or seismic standards</a:t>
            </a:r>
          </a:p>
          <a:p>
            <a:pPr marL="0" lvl="1" defTabSz="930175">
              <a:defRPr/>
            </a:pPr>
            <a:endParaRPr lang="en-US" sz="1100" dirty="0" smtClean="0"/>
          </a:p>
          <a:p>
            <a:pPr marL="171450" lvl="1" indent="-171450" defTabSz="930175">
              <a:buFont typeface="Arial" panose="020B0604020202020204" pitchFamily="34" charset="0"/>
              <a:buChar char="•"/>
              <a:defRPr/>
            </a:pPr>
            <a:r>
              <a:rPr lang="en-US" sz="1100" dirty="0" smtClean="0"/>
              <a:t>The two main goals for the project are to </a:t>
            </a:r>
            <a:r>
              <a:rPr lang="en-US" sz="1100" b="1" dirty="0" smtClean="0"/>
              <a:t>rehabilitate the bridge </a:t>
            </a:r>
            <a:r>
              <a:rPr lang="en-US" sz="1100" dirty="0" smtClean="0"/>
              <a:t>to meet safety standards (and address those issues I just mentioned) while also </a:t>
            </a:r>
            <a:r>
              <a:rPr lang="en-US" sz="1100" b="1" dirty="0" smtClean="0"/>
              <a:t>preserving its historic elements.</a:t>
            </a:r>
          </a:p>
          <a:p>
            <a:pPr marL="0" lvl="1" defTabSz="930175">
              <a:defRPr/>
            </a:pPr>
            <a:endParaRPr lang="en-US" sz="1100" b="1" dirty="0" smtClean="0"/>
          </a:p>
          <a:p>
            <a:pPr marL="171450" indent="-171450" defTabSz="930175">
              <a:buFont typeface="Arial" panose="020B0604020202020204" pitchFamily="34" charset="0"/>
              <a:buChar char="•"/>
              <a:defRPr/>
            </a:pPr>
            <a:r>
              <a:rPr lang="en-US" sz="1100" dirty="0" smtClean="0"/>
              <a:t>“Why rehabilitate the bridge instead of replacing it?” you may ask. The bridge has historic elements that would be lost if the bridge was replaced entirely. Rehabilitating the bridge allows the historic elements to be maintained.</a:t>
            </a:r>
          </a:p>
          <a:p>
            <a:pPr defTabSz="930175">
              <a:buFont typeface="Arial" pitchFamily="34" charset="0"/>
              <a:buChar char="•"/>
              <a:defRPr/>
            </a:pPr>
            <a:endParaRPr lang="en-US" sz="1100" dirty="0" smtClean="0"/>
          </a:p>
          <a:p>
            <a:pPr marL="171450" lvl="1" indent="-171450" defTabSz="930175">
              <a:buFont typeface="Arial" panose="020B0604020202020204" pitchFamily="34" charset="0"/>
              <a:buChar char="•"/>
              <a:defRPr/>
            </a:pPr>
            <a:r>
              <a:rPr lang="en-US" sz="1100" dirty="0" smtClean="0"/>
              <a:t>The project team worked closely with the Pioneer Square Preservation Board (PSPB) and the International Special Review District Board to identify the key character-defining features of the bridge. We will continue to work closely with both boards.</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6</a:t>
            </a:fld>
            <a:endParaRPr lang="en-US" dirty="0"/>
          </a:p>
        </p:txBody>
      </p:sp>
    </p:spTree>
    <p:extLst>
      <p:ext uri="{BB962C8B-B14F-4D97-AF65-F5344CB8AC3E}">
        <p14:creationId xmlns:p14="http://schemas.microsoft.com/office/powerpoint/2010/main" val="384374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66387">
              <a:buFont typeface="Arial" panose="020B0604020202020204" pitchFamily="34" charset="0"/>
              <a:buChar char="•"/>
              <a:defRPr/>
            </a:pPr>
            <a:r>
              <a:rPr lang="en-US" sz="1200" dirty="0" smtClean="0"/>
              <a:t>You</a:t>
            </a:r>
            <a:r>
              <a:rPr lang="en-US" sz="1200" baseline="0" dirty="0" smtClean="0"/>
              <a:t> may be wondering w</a:t>
            </a:r>
            <a:r>
              <a:rPr lang="en-US" sz="1200" dirty="0" smtClean="0"/>
              <a:t>hat the rehabilitated bridge will look like. This is a rendering of the design. Notice, it looks very similar to how the bridge looks today. I’ll highlight a few of the design features that will change.</a:t>
            </a:r>
          </a:p>
          <a:p>
            <a:pPr defTabSz="966387">
              <a:buFont typeface="Arial" pitchFamily="34" charset="0"/>
              <a:buChar char="•"/>
              <a:defRPr/>
            </a:pPr>
            <a:endParaRPr lang="en-US" sz="1200" dirty="0" smtClean="0"/>
          </a:p>
          <a:p>
            <a:pPr marL="171450" indent="-171450" defTabSz="966387">
              <a:buFont typeface="Arial" panose="020B0604020202020204" pitchFamily="34" charset="0"/>
              <a:buChar char="•"/>
              <a:defRPr/>
            </a:pPr>
            <a:r>
              <a:rPr lang="en-US" sz="1200" dirty="0" smtClean="0"/>
              <a:t>The first one is the installation of a </a:t>
            </a:r>
            <a:r>
              <a:rPr lang="en-US" sz="1200" b="1" dirty="0" smtClean="0"/>
              <a:t>single span superstructure</a:t>
            </a:r>
            <a:r>
              <a:rPr lang="en-US" sz="1200" b="0" dirty="0" smtClean="0"/>
              <a:t> in lieu of the existing </a:t>
            </a:r>
            <a:r>
              <a:rPr lang="en-US" sz="1200" b="0" baseline="0" dirty="0" smtClean="0"/>
              <a:t>three spans.</a:t>
            </a:r>
            <a:r>
              <a:rPr lang="en-US" sz="1200" b="1" dirty="0" smtClean="0"/>
              <a:t> </a:t>
            </a:r>
          </a:p>
          <a:p>
            <a:pPr defTabSz="966387">
              <a:buFont typeface="Arial" pitchFamily="34" charset="0"/>
              <a:buChar char="•"/>
              <a:defRPr/>
            </a:pPr>
            <a:endParaRPr lang="en-US" sz="1200" b="1" dirty="0" smtClean="0"/>
          </a:p>
          <a:p>
            <a:pPr marL="171450" indent="-171450" defTabSz="966387">
              <a:buFont typeface="Arial" panose="020B0604020202020204" pitchFamily="34" charset="0"/>
              <a:buChar char="•"/>
              <a:defRPr/>
            </a:pPr>
            <a:r>
              <a:rPr lang="en-US" sz="1200" dirty="0" smtClean="0"/>
              <a:t>With a single span superstructure, the four </a:t>
            </a:r>
            <a:r>
              <a:rPr lang="en-US" sz="1200" b="1" dirty="0" smtClean="0"/>
              <a:t>interior steel columns </a:t>
            </a:r>
            <a:r>
              <a:rPr lang="en-US" sz="1200" dirty="0" smtClean="0"/>
              <a:t>currently in place will no longer be needed to support the bridge. Also, the bridge will be raised between 1.5 and 2 feet to increase vertical</a:t>
            </a:r>
            <a:r>
              <a:rPr lang="en-US" sz="1200" baseline="0" dirty="0" smtClean="0"/>
              <a:t> </a:t>
            </a:r>
            <a:r>
              <a:rPr lang="en-US" sz="1200" dirty="0" smtClean="0"/>
              <a:t>clearance and prevent the girders from being hit by tall vehicles.</a:t>
            </a:r>
          </a:p>
          <a:p>
            <a:pPr defTabSz="966387">
              <a:buFont typeface="Arial" pitchFamily="34" charset="0"/>
              <a:buChar char="•"/>
              <a:defRPr/>
            </a:pPr>
            <a:endParaRPr lang="en-US" sz="1200" dirty="0" smtClean="0"/>
          </a:p>
          <a:p>
            <a:pPr marL="171450" indent="-171450" defTabSz="966387">
              <a:buFont typeface="Arial" panose="020B0604020202020204" pitchFamily="34" charset="0"/>
              <a:buChar char="•"/>
              <a:defRPr/>
            </a:pPr>
            <a:r>
              <a:rPr lang="en-US" sz="1200" dirty="0" smtClean="0"/>
              <a:t>Since the interior columns will be removed, the </a:t>
            </a:r>
            <a:r>
              <a:rPr lang="en-US" sz="1200" b="1" dirty="0" smtClean="0"/>
              <a:t>east abutment wall </a:t>
            </a:r>
            <a:r>
              <a:rPr lang="en-US" sz="1200" dirty="0" smtClean="0"/>
              <a:t>will be rehabilitated and the </a:t>
            </a:r>
            <a:r>
              <a:rPr lang="en-US" sz="1200" b="1" dirty="0" smtClean="0"/>
              <a:t>west abutment wall will be fully replaced</a:t>
            </a:r>
            <a:r>
              <a:rPr lang="en-US" sz="1200" b="0" dirty="0" smtClean="0"/>
              <a:t>, </a:t>
            </a:r>
            <a:r>
              <a:rPr lang="en-US" sz="1200" dirty="0" smtClean="0"/>
              <a:t>both to support heavier loads.</a:t>
            </a:r>
          </a:p>
          <a:p>
            <a:endParaRPr lang="en-US" sz="1200" dirty="0" smtClean="0"/>
          </a:p>
          <a:p>
            <a:pPr marL="171450" indent="-171450" defTabSz="966387">
              <a:buFont typeface="Arial" panose="020B0604020202020204" pitchFamily="34" charset="0"/>
              <a:buChar char="•"/>
              <a:defRPr/>
            </a:pPr>
            <a:r>
              <a:rPr lang="en-US" sz="1200" dirty="0" smtClean="0"/>
              <a:t>Lastly, we propose to remove, refurbish and reinstall the </a:t>
            </a:r>
            <a:r>
              <a:rPr lang="en-US" sz="1200" b="1" dirty="0" smtClean="0"/>
              <a:t>north and south fascia girders</a:t>
            </a:r>
            <a:r>
              <a:rPr lang="en-US" sz="1200" dirty="0" smtClean="0"/>
              <a:t> to eliminate any corrosion and ultimately preserve the historic character of the bridge. </a:t>
            </a:r>
          </a:p>
          <a:p>
            <a:pPr defTabSz="966387">
              <a:defRPr/>
            </a:pPr>
            <a:endParaRPr lang="en-US" sz="1200" dirty="0" smtClean="0"/>
          </a:p>
          <a:p>
            <a:r>
              <a:rPr lang="en-US" sz="1200" b="1" u="sng" dirty="0" smtClean="0"/>
              <a:t>ADDITIONAL INFO</a:t>
            </a:r>
          </a:p>
          <a:p>
            <a:pPr marL="171450" indent="-171450">
              <a:buFont typeface="Arial" panose="020B0604020202020204" pitchFamily="34" charset="0"/>
              <a:buChar char="•"/>
            </a:pPr>
            <a:r>
              <a:rPr lang="en-US" sz="1200" dirty="0" smtClean="0"/>
              <a:t>It may be necessary to fabricate small segments of the fascia girders to replace badly deteriorated sections using period-appropriate materials and finishes. </a:t>
            </a:r>
          </a:p>
          <a:p>
            <a:endParaRPr lang="en-US" sz="1200" dirty="0" smtClean="0"/>
          </a:p>
          <a:p>
            <a:pPr marL="171450" indent="-171450">
              <a:buFont typeface="Arial" panose="020B0604020202020204" pitchFamily="34" charset="0"/>
              <a:buChar char="•"/>
            </a:pPr>
            <a:r>
              <a:rPr lang="en-US" sz="1200" dirty="0" smtClean="0"/>
              <a:t>This will require removal of approximately seven feet of the top portion of the wall to be replaced with a new concrete end diaphragm. This is required to reduce the lateral forces and the associated overturning moments on the east abutment wall and to address sliding instability.</a:t>
            </a:r>
          </a:p>
        </p:txBody>
      </p:sp>
      <p:sp>
        <p:nvSpPr>
          <p:cNvPr id="4" name="Slide Number Placeholder 3"/>
          <p:cNvSpPr>
            <a:spLocks noGrp="1"/>
          </p:cNvSpPr>
          <p:nvPr>
            <p:ph type="sldNum" sz="quarter" idx="10"/>
          </p:nvPr>
        </p:nvSpPr>
        <p:spPr/>
        <p:txBody>
          <a:bodyPr/>
          <a:lstStyle/>
          <a:p>
            <a:fld id="{63C04F72-F06A-4B57-A7E5-D67F2B6312BD}" type="slidenum">
              <a:rPr lang="en-US" smtClean="0"/>
              <a:t>7</a:t>
            </a:fld>
            <a:endParaRPr lang="en-US" dirty="0"/>
          </a:p>
        </p:txBody>
      </p:sp>
    </p:spTree>
    <p:extLst>
      <p:ext uri="{BB962C8B-B14F-4D97-AF65-F5344CB8AC3E}">
        <p14:creationId xmlns:p14="http://schemas.microsoft.com/office/powerpoint/2010/main" val="417281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0175">
              <a:buFont typeface="Arial" panose="020B0604020202020204" pitchFamily="34" charset="0"/>
              <a:buChar char="•"/>
              <a:defRPr/>
            </a:pPr>
            <a:r>
              <a:rPr lang="en-US" sz="1100" dirty="0" smtClean="0"/>
              <a:t>As part of</a:t>
            </a:r>
            <a:r>
              <a:rPr lang="en-US" sz="1100" baseline="0" dirty="0" smtClean="0"/>
              <a:t> the project, we are adding a separated and raised bike lane </a:t>
            </a:r>
            <a:r>
              <a:rPr lang="en-US" sz="1100" baseline="0" smtClean="0"/>
              <a:t>on the east </a:t>
            </a:r>
            <a:r>
              <a:rPr lang="en-US" sz="1100" baseline="0" dirty="0" smtClean="0"/>
              <a:t>side of 4th Ave</a:t>
            </a:r>
          </a:p>
          <a:p>
            <a:pPr marL="171450" indent="-171450" defTabSz="930175">
              <a:buFont typeface="Arial" panose="020B0604020202020204" pitchFamily="34" charset="0"/>
              <a:buChar char="•"/>
              <a:defRPr/>
            </a:pPr>
            <a:endParaRPr lang="en-US" sz="1100" baseline="0" dirty="0" smtClean="0"/>
          </a:p>
          <a:p>
            <a:pPr marL="171450" indent="-171450" defTabSz="930175">
              <a:buFont typeface="Arial" panose="020B0604020202020204" pitchFamily="34" charset="0"/>
              <a:buChar char="•"/>
              <a:defRPr/>
            </a:pPr>
            <a:r>
              <a:rPr lang="en-US" sz="1100" baseline="0" dirty="0" smtClean="0"/>
              <a:t>This improvement contributes to objectives of the Bike Master Plan, including:</a:t>
            </a:r>
          </a:p>
          <a:p>
            <a:pPr marL="628650" lvl="1" indent="-171450" defTabSz="930175">
              <a:buFont typeface="Arial" panose="020B0604020202020204" pitchFamily="34" charset="0"/>
              <a:buChar char="•"/>
              <a:defRPr/>
            </a:pPr>
            <a:r>
              <a:rPr lang="en-US" sz="1100" baseline="0" dirty="0" smtClean="0"/>
              <a:t>Completing and maintaining a safe, high-quality bicycle network of on-street facilities throughout the city (Objective 1)</a:t>
            </a:r>
          </a:p>
          <a:p>
            <a:pPr marL="628650" lvl="1" indent="-171450" defTabSz="930175">
              <a:buFont typeface="Arial" panose="020B0604020202020204" pitchFamily="34" charset="0"/>
              <a:buChar char="•"/>
              <a:defRPr/>
            </a:pPr>
            <a:r>
              <a:rPr lang="en-US" sz="1100" baseline="0" dirty="0" smtClean="0"/>
              <a:t>Integrating bicycle facilities with all travel modes (Objective 2)</a:t>
            </a:r>
          </a:p>
          <a:p>
            <a:pPr marL="628650" lvl="1" indent="-171450" defTabSz="930175">
              <a:buFont typeface="Arial" panose="020B0604020202020204" pitchFamily="34" charset="0"/>
              <a:buChar char="•"/>
              <a:defRPr/>
            </a:pPr>
            <a:r>
              <a:rPr lang="en-US" sz="1100" baseline="0" dirty="0" smtClean="0"/>
              <a:t>Building on-street separated facilities (Objective 4)</a:t>
            </a:r>
          </a:p>
          <a:p>
            <a:pPr marL="628650" lvl="1" indent="-171450" defTabSz="930175">
              <a:buFont typeface="Arial" panose="020B0604020202020204" pitchFamily="34" charset="0"/>
              <a:buChar char="•"/>
              <a:defRPr/>
            </a:pPr>
            <a:r>
              <a:rPr lang="en-US" sz="1100" baseline="0" dirty="0" smtClean="0"/>
              <a:t>Implement actions to support and promote bicycle riding (Objective 6)</a:t>
            </a:r>
          </a:p>
        </p:txBody>
      </p:sp>
      <p:sp>
        <p:nvSpPr>
          <p:cNvPr id="4" name="Slide Number Placeholder 3"/>
          <p:cNvSpPr>
            <a:spLocks noGrp="1"/>
          </p:cNvSpPr>
          <p:nvPr>
            <p:ph type="sldNum" sz="quarter" idx="10"/>
          </p:nvPr>
        </p:nvSpPr>
        <p:spPr/>
        <p:txBody>
          <a:bodyPr/>
          <a:lstStyle/>
          <a:p>
            <a:fld id="{63C04F72-F06A-4B57-A7E5-D67F2B6312BD}" type="slidenum">
              <a:rPr lang="en-US" smtClean="0"/>
              <a:t>8</a:t>
            </a:fld>
            <a:endParaRPr lang="en-US" dirty="0"/>
          </a:p>
        </p:txBody>
      </p:sp>
    </p:spTree>
    <p:extLst>
      <p:ext uri="{BB962C8B-B14F-4D97-AF65-F5344CB8AC3E}">
        <p14:creationId xmlns:p14="http://schemas.microsoft.com/office/powerpoint/2010/main" val="292161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baseline="0" dirty="0" smtClean="0">
                <a:solidFill>
                  <a:schemeClr val="tx1"/>
                </a:solidFill>
                <a:latin typeface="+mn-lt"/>
                <a:ea typeface="+mn-ea"/>
                <a:cs typeface="+mn-cs"/>
              </a:rPr>
              <a:t>Here are a few pictures of some historic elements that are deteriorating and will be rehabilitated as part of the project.</a:t>
            </a:r>
          </a:p>
          <a:p>
            <a:pPr marL="171450" lvl="0" indent="-171450">
              <a:buFont typeface="Arial" panose="020B0604020202020204" pitchFamily="34" charset="0"/>
              <a:buChar char="•"/>
            </a:pPr>
            <a:endParaRPr lang="en-US" sz="1200"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latin typeface="+mn-lt"/>
                <a:ea typeface="+mn-ea"/>
                <a:cs typeface="+mn-cs"/>
              </a:rPr>
              <a:t>The first photo on the left shows part of the </a:t>
            </a:r>
            <a:r>
              <a:rPr lang="en-US" sz="1200" b="1" kern="1200" baseline="0" dirty="0" smtClean="0">
                <a:solidFill>
                  <a:schemeClr val="tx1"/>
                </a:solidFill>
                <a:latin typeface="+mn-lt"/>
                <a:ea typeface="+mn-ea"/>
                <a:cs typeface="+mn-cs"/>
              </a:rPr>
              <a:t>fascia girder</a:t>
            </a:r>
            <a:r>
              <a:rPr lang="en-US" sz="1200" kern="1200" baseline="0" dirty="0" smtClean="0">
                <a:solidFill>
                  <a:schemeClr val="tx1"/>
                </a:solidFill>
                <a:latin typeface="+mn-lt"/>
                <a:ea typeface="+mn-ea"/>
                <a:cs typeface="+mn-cs"/>
              </a:rPr>
              <a:t>. For the most part, all of the other bridge elements support the fascia girder.</a:t>
            </a:r>
          </a:p>
          <a:p>
            <a:pPr marL="171450" lvl="0" indent="-171450">
              <a:buFont typeface="Arial" panose="020B0604020202020204" pitchFamily="34" charset="0"/>
              <a:buChar char="•"/>
            </a:pPr>
            <a:endParaRPr lang="en-US" sz="1200"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latin typeface="+mn-lt"/>
                <a:ea typeface="+mn-ea"/>
                <a:cs typeface="+mn-cs"/>
              </a:rPr>
              <a:t>The photo in the middle is of a </a:t>
            </a:r>
            <a:r>
              <a:rPr lang="en-US" sz="1200" b="1" kern="1200" baseline="0" dirty="0" smtClean="0">
                <a:solidFill>
                  <a:schemeClr val="tx1"/>
                </a:solidFill>
                <a:latin typeface="+mn-lt"/>
                <a:ea typeface="+mn-ea"/>
                <a:cs typeface="+mn-cs"/>
              </a:rPr>
              <a:t>fascia girder column. </a:t>
            </a:r>
          </a:p>
          <a:p>
            <a:pPr marL="171450" lvl="0" indent="-171450">
              <a:buFont typeface="Arial" panose="020B0604020202020204" pitchFamily="34" charset="0"/>
              <a:buChar char="•"/>
            </a:pPr>
            <a:endParaRPr lang="en-US" sz="1200" b="0"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kern="1200" baseline="0" dirty="0" smtClean="0">
                <a:solidFill>
                  <a:schemeClr val="tx1"/>
                </a:solidFill>
                <a:latin typeface="+mn-lt"/>
                <a:ea typeface="+mn-ea"/>
                <a:cs typeface="+mn-cs"/>
              </a:rPr>
              <a:t>The photo on the right shows the </a:t>
            </a:r>
            <a:r>
              <a:rPr lang="en-US" sz="1200" b="1" kern="1200" baseline="0" dirty="0" smtClean="0">
                <a:solidFill>
                  <a:schemeClr val="tx1"/>
                </a:solidFill>
                <a:latin typeface="+mn-lt"/>
                <a:ea typeface="+mn-ea"/>
                <a:cs typeface="+mn-cs"/>
              </a:rPr>
              <a:t>cladding</a:t>
            </a:r>
            <a:r>
              <a:rPr lang="en-US" sz="1200" b="0" kern="1200" baseline="0" dirty="0" smtClean="0">
                <a:solidFill>
                  <a:schemeClr val="tx1"/>
                </a:solidFill>
                <a:latin typeface="+mn-lt"/>
                <a:ea typeface="+mn-ea"/>
                <a:cs typeface="+mn-cs"/>
              </a:rPr>
              <a:t>.</a:t>
            </a:r>
          </a:p>
          <a:p>
            <a:pPr marL="171450" lvl="0" indent="-171450">
              <a:buFont typeface="Arial" panose="020B0604020202020204" pitchFamily="34" charset="0"/>
              <a:buChar char="•"/>
            </a:pPr>
            <a:endParaRPr lang="en-US" sz="1200" b="0"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900" kern="1200" dirty="0" smtClean="0">
                <a:solidFill>
                  <a:schemeClr val="tx1"/>
                </a:solidFill>
                <a:latin typeface="+mn-lt"/>
                <a:ea typeface="+mn-ea"/>
                <a:cs typeface="+mn-cs"/>
              </a:rPr>
              <a:t>In addition, other bridge elements – like the capitals and corbels – </a:t>
            </a:r>
            <a:r>
              <a:rPr lang="en-US" sz="900" dirty="0" smtClean="0">
                <a:ea typeface="Segoe UI" panose="020B0502040204020203" pitchFamily="34" charset="0"/>
                <a:cs typeface="Segoe UI" panose="020B0502040204020203" pitchFamily="34" charset="0"/>
              </a:rPr>
              <a:t>will be treated to maintain the long-term integrity of this historic structure.</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9</a:t>
            </a:fld>
            <a:endParaRPr lang="en-US" dirty="0"/>
          </a:p>
        </p:txBody>
      </p:sp>
    </p:spTree>
    <p:extLst>
      <p:ext uri="{BB962C8B-B14F-4D97-AF65-F5344CB8AC3E}">
        <p14:creationId xmlns:p14="http://schemas.microsoft.com/office/powerpoint/2010/main" val="1641513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2000" baseline="0"/>
            </a:lvl1pPr>
          </a:lstStyle>
          <a:p>
            <a:endParaRPr lang="en-US" dirty="0" smtClean="0"/>
          </a:p>
          <a:p>
            <a:r>
              <a:rPr lang="en-US" dirty="0" smtClean="0"/>
              <a:t>Insert a photo relevant to your presentation (it will appear in the background – you may need to adjust the location of the presentation title up or down, so as not to skew your photo). </a:t>
            </a:r>
            <a:endParaRPr lang="en-US" dirty="0"/>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dirty="0" smtClean="0"/>
              <a:t>Insert Presentation Title</a:t>
            </a:r>
            <a:br>
              <a:rPr lang="en-US" dirty="0" smtClean="0"/>
            </a:br>
            <a:r>
              <a:rPr lang="en-US" sz="2000" dirty="0" smtClean="0"/>
              <a:t>Subtitle, If Needed</a:t>
            </a:r>
            <a:endParaRPr lang="en-US" dirty="0" smtClean="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0"/>
            <a:ext cx="3810000" cy="1082675"/>
          </a:xfrm>
          <a:prstGeom prst="rect">
            <a:avLst/>
          </a:prstGeom>
        </p:spPr>
        <p:txBody>
          <a:bodyPr anchor="t"/>
          <a:lstStyle>
            <a:lvl1pPr>
              <a:defRPr sz="2000"/>
            </a:lvl1pPr>
          </a:lstStyle>
          <a:p>
            <a:r>
              <a:rPr lang="en-US" dirty="0" smtClean="0"/>
              <a:t>Meeting Name</a:t>
            </a:r>
          </a:p>
          <a:p>
            <a:r>
              <a:rPr lang="en-US" dirty="0" smtClean="0"/>
              <a:t>Presenter First and Last Name</a:t>
            </a:r>
          </a:p>
          <a:p>
            <a:r>
              <a:rPr lang="en-US" dirty="0" smtClean="0"/>
              <a:t>Month, Day, Year</a:t>
            </a:r>
            <a:endParaRPr lang="en-US" dirty="0"/>
          </a:p>
        </p:txBody>
      </p:sp>
    </p:spTree>
    <p:extLst>
      <p:ext uri="{BB962C8B-B14F-4D97-AF65-F5344CB8AC3E}">
        <p14:creationId xmlns:p14="http://schemas.microsoft.com/office/powerpoint/2010/main" val="234257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690D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Tree>
    <p:extLst>
      <p:ext uri="{BB962C8B-B14F-4D97-AF65-F5344CB8AC3E}">
        <p14:creationId xmlns:p14="http://schemas.microsoft.com/office/powerpoint/2010/main" val="250803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92E29-30D5-4727-9D85-C6050B98A93F}"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ED83C-2D8A-42B0-BBF1-CDE43C1054AA}" type="slidenum">
              <a:rPr lang="en-US" smtClean="0"/>
              <a:t>‹#›</a:t>
            </a:fld>
            <a:endParaRPr lang="en-US" dirty="0"/>
          </a:p>
        </p:txBody>
      </p:sp>
    </p:spTree>
    <p:extLst>
      <p:ext uri="{BB962C8B-B14F-4D97-AF65-F5344CB8AC3E}">
        <p14:creationId xmlns:p14="http://schemas.microsoft.com/office/powerpoint/2010/main" val="31751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92E29-30D5-4727-9D85-C6050B98A93F}" type="datetimeFigureOut">
              <a:rPr lang="en-US" smtClean="0"/>
              <a:t>4/4/2016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t>‹#›</a:t>
            </a:fld>
            <a:endParaRPr lang="en-US" dirty="0"/>
          </a:p>
        </p:txBody>
      </p:sp>
    </p:spTree>
    <p:extLst>
      <p:ext uri="{BB962C8B-B14F-4D97-AF65-F5344CB8AC3E}">
        <p14:creationId xmlns:p14="http://schemas.microsoft.com/office/powerpoint/2010/main" val="69287864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4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IO\Schwartz\sdotlogo.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00886"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Transportation Funding\Outreach &amp; Engagement\PPTs\Header Options_revised_03122015-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3184634"/>
            <a:ext cx="9144000" cy="11263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0" y="1981200"/>
            <a:ext cx="9144000" cy="1089025"/>
          </a:xfrm>
          <a:solidFill>
            <a:schemeClr val="bg1">
              <a:alpha val="86000"/>
            </a:schemeClr>
          </a:solidFill>
        </p:spPr>
        <p:txBody>
          <a:bodyPr>
            <a:normAutofit fontScale="90000"/>
          </a:bodyPr>
          <a:lstStyle/>
          <a:p>
            <a:pPr algn="l"/>
            <a:r>
              <a:rPr lang="en-US" dirty="0" smtClean="0"/>
              <a:t>Yesler Bridge Rehabilitation</a:t>
            </a:r>
            <a:br>
              <a:rPr lang="en-US" dirty="0" smtClean="0"/>
            </a:br>
            <a:r>
              <a:rPr lang="en-US" sz="2200" dirty="0" smtClean="0">
                <a:latin typeface="Segoe UI Light" panose="020B0502040204020203" pitchFamily="34" charset="0"/>
                <a:ea typeface="Segoe UI" panose="020B0502040204020203" pitchFamily="34" charset="0"/>
                <a:cs typeface="Segoe UI" panose="020B0502040204020203" pitchFamily="34" charset="0"/>
              </a:rPr>
              <a:t>Construction: spring 2016 – fall 2017</a:t>
            </a:r>
            <a:endParaRPr lang="en-US" sz="22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6" name="Subtitle 2"/>
          <p:cNvSpPr>
            <a:spLocks noGrp="1"/>
          </p:cNvSpPr>
          <p:nvPr>
            <p:ph type="subTitle" idx="1"/>
          </p:nvPr>
        </p:nvSpPr>
        <p:spPr>
          <a:xfrm>
            <a:off x="0" y="5562600"/>
            <a:ext cx="4953000" cy="1219200"/>
          </a:xfrm>
        </p:spPr>
        <p:txBody>
          <a:bodyPr>
            <a:normAutofit/>
          </a:bodyPr>
          <a:lstStyle/>
          <a:p>
            <a:pPr algn="l"/>
            <a:r>
              <a:rPr lang="en-US" sz="2000" dirty="0" smtClean="0">
                <a:latin typeface="Segoe UI Light" panose="020B0502040204020203" pitchFamily="34" charset="0"/>
              </a:rPr>
              <a:t>Seattle Bicycle Advisory Board</a:t>
            </a:r>
          </a:p>
          <a:p>
            <a:pPr algn="l"/>
            <a:r>
              <a:rPr lang="en-US" sz="2000" dirty="0" smtClean="0">
                <a:latin typeface="Segoe UI Light" panose="020B0502040204020203" pitchFamily="34" charset="0"/>
              </a:rPr>
              <a:t>Amanda Tse</a:t>
            </a:r>
          </a:p>
          <a:p>
            <a:pPr algn="l"/>
            <a:r>
              <a:rPr lang="en-US" sz="2000" dirty="0" smtClean="0">
                <a:latin typeface="Segoe UI Light" panose="020B0502040204020203" pitchFamily="34" charset="0"/>
              </a:rPr>
              <a:t>April 6, 2016</a:t>
            </a:r>
            <a:endParaRPr lang="en-US" sz="2000" dirty="0">
              <a:latin typeface="Segoe UI Light" panose="020B0502040204020203" pitchFamily="34" charset="0"/>
            </a:endParaRPr>
          </a:p>
        </p:txBody>
      </p:sp>
      <p:pic>
        <p:nvPicPr>
          <p:cNvPr id="8" name="Picture 7" descr="http://sdotblog.seattle.gov/wp-content/uploads/2013/03/BTG-Logo-RESIZ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6003650"/>
            <a:ext cx="1560435" cy="548640"/>
          </a:xfrm>
          <a:prstGeom prst="rect">
            <a:avLst/>
          </a:prstGeom>
          <a:noFill/>
          <a:ln>
            <a:noFill/>
          </a:ln>
        </p:spPr>
      </p:pic>
    </p:spTree>
    <p:extLst>
      <p:ext uri="{BB962C8B-B14F-4D97-AF65-F5344CB8AC3E}">
        <p14:creationId xmlns:p14="http://schemas.microsoft.com/office/powerpoint/2010/main" val="1659651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What to expect during construction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10</a:t>
            </a:fld>
            <a:endParaRPr lang="en-US" sz="1200" dirty="0"/>
          </a:p>
        </p:txBody>
      </p:sp>
      <p:sp>
        <p:nvSpPr>
          <p:cNvPr id="3" name="Content Placeholder 2"/>
          <p:cNvSpPr>
            <a:spLocks noGrp="1"/>
          </p:cNvSpPr>
          <p:nvPr>
            <p:ph idx="1"/>
          </p:nvPr>
        </p:nvSpPr>
        <p:spPr/>
        <p:txBody>
          <a:bodyPr>
            <a:normAutofit lnSpcReduction="10000"/>
          </a:bodyPr>
          <a:lstStyle/>
          <a:p>
            <a:r>
              <a:rPr lang="en-US" dirty="0" smtClean="0"/>
              <a:t>Street and sidewalk closures</a:t>
            </a:r>
          </a:p>
          <a:p>
            <a:r>
              <a:rPr lang="en-US" dirty="0" smtClean="0"/>
              <a:t>Detour routes for:</a:t>
            </a:r>
          </a:p>
          <a:p>
            <a:pPr lvl="1"/>
            <a:r>
              <a:rPr lang="en-US" dirty="0" smtClean="0"/>
              <a:t>Bicyclists</a:t>
            </a:r>
          </a:p>
          <a:p>
            <a:pPr lvl="1"/>
            <a:r>
              <a:rPr lang="en-US" dirty="0" smtClean="0"/>
              <a:t>Transit</a:t>
            </a:r>
          </a:p>
          <a:p>
            <a:pPr lvl="1"/>
            <a:r>
              <a:rPr lang="en-US" dirty="0" smtClean="0"/>
              <a:t>Vehicles</a:t>
            </a:r>
          </a:p>
          <a:p>
            <a:pPr lvl="1"/>
            <a:r>
              <a:rPr lang="en-US" dirty="0" smtClean="0"/>
              <a:t>Pedestrians</a:t>
            </a:r>
          </a:p>
          <a:p>
            <a:r>
              <a:rPr lang="en-US" dirty="0" smtClean="0"/>
              <a:t>Parking impacts</a:t>
            </a:r>
          </a:p>
          <a:p>
            <a:r>
              <a:rPr lang="en-US" dirty="0" smtClean="0"/>
              <a:t>Noise, dust, and vibration typical of construction</a:t>
            </a:r>
            <a:endParaRPr lang="en-US" dirty="0"/>
          </a:p>
        </p:txBody>
      </p:sp>
    </p:spTree>
    <p:extLst>
      <p:ext uri="{BB962C8B-B14F-4D97-AF65-F5344CB8AC3E}">
        <p14:creationId xmlns:p14="http://schemas.microsoft.com/office/powerpoint/2010/main" val="48836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Street and Sidewalk Closures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11</a:t>
            </a:fld>
            <a:endParaRPr lang="en-US" sz="1200" dirty="0"/>
          </a:p>
        </p:txBody>
      </p:sp>
      <p:pic>
        <p:nvPicPr>
          <p:cNvPr id="1026" name="Picture 2" descr="https://p4.zdusercontent.com/attachment/485017/izgluXkPNaDKd41VaKIzamg8C?token=eyJhbGciOiJkaXIiLCJlbmMiOiJBMTI4Q0JDLUhTMjU2In0..5Rp5EB4JyelVOqu-8nXS-g.vidaBv77AE7eVW-3zJa6UzLVKBJVmfJifxeBxDjTynXjRvr6ErqNeJUO4rji7pb-TdPqun7Y_5Ij0K8aO0nk0k8JqrLq7ysPnBTZ6ZIRnuZxUwvsyXccTl25iXEOBqtql28e4XQC83Y-2Sj4P6qesx3-biKTVJOt5172lrHO890Wuw3TYP7ZSt2Spa5gvp6CmJL2YbRWXEd2GMl1exSLDvhKl7IG2GmRVJRvqwjeXMuss9-T2wdLmvTyqWUTP-jeuILh79i715HKSvejcBu3d7yrfkAmQzVMucbArN0ngNA.z2eRrWaFzabyiN7lvS_xh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188286"/>
            <a:ext cx="7335880" cy="536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9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r>
              <a:rPr lang="en-US" dirty="0"/>
              <a:t>Bicycle and Vehicle </a:t>
            </a:r>
            <a:r>
              <a:rPr lang="en-US" dirty="0" smtClean="0"/>
              <a:t>Detours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12</a:t>
            </a:fld>
            <a:endParaRPr lang="en-US" sz="1200" dirty="0"/>
          </a:p>
        </p:txBody>
      </p:sp>
      <p:pic>
        <p:nvPicPr>
          <p:cNvPr id="2050" name="Picture 2" descr="https://p4.zdusercontent.com/attachment/485017/ki6qkMpJBAmtVSYv8mQAiCMGF?token=eyJhbGciOiJkaXIiLCJlbmMiOiJBMTI4Q0JDLUhTMjU2In0..gAJ3hKqNzRz-R8i6u1xDBA.v7Gxq-J6CjXLqSd1ezI_UqOxpPGljjOGlvaLGVt9FTTfj4yb086JhXAW313ZW69ejmg8igehu1tjbbZfeq1v4BV8uiFl2lHB7QaQX1EcL5-QStWgsJOMMMemQdgd5oLuWZ0EYKaWckMdCUS12SM_QJk_ZE335xAM5lYPArb6DhhwvRz7_yPplyCCdaSgdUZBv41cZ--rvEOAqrodwkVrUArjVY1KCzp6agCPQBbpda6IEi0z_RRiDgm1O_RsJcxN9-L4jLYqc0zf4q4XLyqAbXPXxEzXCJzP2Fis54xCkKk.nxnOvCfp7K0zgDAUJ0Jar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9668" y="1417638"/>
            <a:ext cx="8839036" cy="467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13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r>
              <a:rPr lang="en-US" dirty="0" smtClean="0"/>
              <a:t>Transit Detours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13</a:t>
            </a:fld>
            <a:endParaRPr lang="en-US" sz="1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73982"/>
            <a:ext cx="8493024" cy="5026025"/>
          </a:xfrm>
        </p:spPr>
      </p:pic>
    </p:spTree>
    <p:extLst>
      <p:ext uri="{BB962C8B-B14F-4D97-AF65-F5344CB8AC3E}">
        <p14:creationId xmlns:p14="http://schemas.microsoft.com/office/powerpoint/2010/main" val="248157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r>
              <a:rPr lang="en-US" dirty="0" smtClean="0"/>
              <a:t>Parking During Construction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14</a:t>
            </a:fld>
            <a:endParaRPr lang="en-US" sz="1200" dirty="0"/>
          </a:p>
        </p:txBody>
      </p:sp>
      <p:pic>
        <p:nvPicPr>
          <p:cNvPr id="3074" name="Picture 2" descr="https://p4.zdusercontent.com/attachment/485017/HjUjqkjnHVQOa3zsH5hucVMdT?token=eyJhbGciOiJkaXIiLCJlbmMiOiJBMTI4Q0JDLUhTMjU2In0..lx_4wU4ar-xJq2RcBCOk8w.1s9VJQv-72NAL8QZ8HCyqij3hh-ysn6hYbSkPCIrJPF2DTeXwBOPyxby5u_XdpiZouLhOY5KYYFowPIhEgNlvOttXLbsmadXCsjKuZO395jUlDb-cHyX25HxSY_fOSMYheNBdqz1RoMHJqKl5xtj7WGqdwLnGvQeRDujjHvcyZNjonIy2UK35eopaLnPzF3t5j-UqB1jbGc8FIy_XkT83qXi0ie3TTtemFubutMBMmUf_R0d-SpR3EkD1WdwLHSro9Qy24MrZXBJb5hNAcxGmzyxwxSXqTW6kgchfH0nqH4.dd6iCRBHncEV_9Cr_ywXE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4721" y="1417638"/>
            <a:ext cx="5546167" cy="530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0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r>
              <a:rPr lang="en-US" dirty="0" smtClean="0"/>
              <a:t>Parking After Construction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15</a:t>
            </a:fld>
            <a:endParaRPr lang="en-US" sz="1200" dirty="0"/>
          </a:p>
        </p:txBody>
      </p:sp>
      <p:pic>
        <p:nvPicPr>
          <p:cNvPr id="4098" name="Picture 2" descr="https://p4.zdusercontent.com/attachment/485017/tOXgz4CWAeWPwnRPEU8PKfgTy?token=eyJhbGciOiJkaXIiLCJlbmMiOiJBMTI4Q0JDLUhTMjU2In0..URqLc3KUi20583ya0ZTD6g.JAlgEMaWbDThpEFc3RuRP0XoEimT6svtvHXetYUSotmzBA6zr8ZdYH6m6b9RdQYsVswyTjprMjVPCQIIpA-odPOiJ4yNPDk1FWwAvY3YWr16HfKO6L1GrclUDiqspcgytBYvBIkeoAIj2yHK4Yda08J6Qw4WUS9GGVSti_rjyAsipNqGDJFf9LwyUbjqSO9jqnigphswr3eKgrU7TFgXZyccoU66M-UiYFhFzBssEiUCjmp4nUvUzJs27ILp1Bvz0qGYAn2bgThToCmy6FwuE_5o0huIZBRApehNqKdJo7c.MD9vr0XaC9bN8JnO5G460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5559" y="1417638"/>
            <a:ext cx="5566038" cy="530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r>
              <a:rPr lang="en-US" dirty="0" smtClean="0"/>
              <a:t>Funding</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16</a:t>
            </a:fld>
            <a:endParaRPr lang="en-US" sz="1200" dirty="0"/>
          </a:p>
        </p:txBody>
      </p:sp>
      <p:sp>
        <p:nvSpPr>
          <p:cNvPr id="3" name="Content Placeholder 2"/>
          <p:cNvSpPr>
            <a:spLocks noGrp="1"/>
          </p:cNvSpPr>
          <p:nvPr>
            <p:ph idx="1"/>
          </p:nvPr>
        </p:nvSpPr>
        <p:spPr/>
        <p:txBody>
          <a:bodyPr/>
          <a:lstStyle/>
          <a:p>
            <a:r>
              <a:rPr lang="en-US" dirty="0"/>
              <a:t>Total cost $</a:t>
            </a:r>
            <a:r>
              <a:rPr lang="en-US" dirty="0" smtClean="0"/>
              <a:t>19.8 </a:t>
            </a:r>
            <a:r>
              <a:rPr lang="en-US" dirty="0"/>
              <a:t>million </a:t>
            </a:r>
          </a:p>
          <a:p>
            <a:pPr lvl="1"/>
            <a:r>
              <a:rPr lang="en-US" dirty="0"/>
              <a:t>Bridging the Gap transportation levy</a:t>
            </a:r>
          </a:p>
          <a:p>
            <a:pPr lvl="1"/>
            <a:r>
              <a:rPr lang="en-US" dirty="0"/>
              <a:t>Federal Highway Bridge Program</a:t>
            </a:r>
          </a:p>
          <a:p>
            <a:endParaRPr lang="en-US" dirty="0"/>
          </a:p>
        </p:txBody>
      </p:sp>
    </p:spTree>
    <p:extLst>
      <p:ext uri="{BB962C8B-B14F-4D97-AF65-F5344CB8AC3E}">
        <p14:creationId xmlns:p14="http://schemas.microsoft.com/office/powerpoint/2010/main" val="308575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r>
              <a:rPr lang="en-US" dirty="0" smtClean="0"/>
              <a:t>Outreach</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17</a:t>
            </a:fld>
            <a:endParaRPr lang="en-US" sz="1200" dirty="0"/>
          </a:p>
        </p:txBody>
      </p:sp>
      <p:sp>
        <p:nvSpPr>
          <p:cNvPr id="3" name="Content Placeholder 2"/>
          <p:cNvSpPr>
            <a:spLocks noGrp="1"/>
          </p:cNvSpPr>
          <p:nvPr>
            <p:ph idx="1"/>
          </p:nvPr>
        </p:nvSpPr>
        <p:spPr>
          <a:xfrm>
            <a:off x="457200" y="1600200"/>
            <a:ext cx="4267200" cy="4525963"/>
          </a:xfrm>
        </p:spPr>
        <p:txBody>
          <a:bodyPr/>
          <a:lstStyle/>
          <a:p>
            <a:r>
              <a:rPr lang="en-US" dirty="0"/>
              <a:t>Briefings</a:t>
            </a:r>
          </a:p>
          <a:p>
            <a:r>
              <a:rPr lang="en-US" dirty="0"/>
              <a:t>Drop-in sessions</a:t>
            </a:r>
          </a:p>
          <a:p>
            <a:r>
              <a:rPr lang="en-US" dirty="0"/>
              <a:t>Email updates &amp; fliers</a:t>
            </a:r>
          </a:p>
          <a:p>
            <a:r>
              <a:rPr lang="en-US" dirty="0"/>
              <a:t>Open house</a:t>
            </a:r>
          </a:p>
          <a:p>
            <a:pPr lvl="1"/>
            <a:r>
              <a:rPr lang="en-US" dirty="0"/>
              <a:t>April 12, 2016</a:t>
            </a:r>
          </a:p>
          <a:p>
            <a:pPr lvl="1"/>
            <a:r>
              <a:rPr lang="en-US" dirty="0"/>
              <a:t>4 – 6:30 PM</a:t>
            </a:r>
          </a:p>
          <a:p>
            <a:pPr lvl="1"/>
            <a:r>
              <a:rPr lang="en-US" dirty="0"/>
              <a:t>Yesler Community Center</a:t>
            </a:r>
          </a:p>
        </p:txBody>
      </p:sp>
      <p:pic>
        <p:nvPicPr>
          <p:cNvPr id="6" name="Picture 5"/>
          <p:cNvPicPr>
            <a:picLocks noChangeAspect="1"/>
          </p:cNvPicPr>
          <p:nvPr/>
        </p:nvPicPr>
        <p:blipFill>
          <a:blip r:embed="rId3"/>
          <a:stretch>
            <a:fillRect/>
          </a:stretch>
        </p:blipFill>
        <p:spPr>
          <a:xfrm>
            <a:off x="4876800" y="846138"/>
            <a:ext cx="3996862" cy="5181600"/>
          </a:xfrm>
          <a:prstGeom prst="rect">
            <a:avLst/>
          </a:prstGeom>
          <a:ln>
            <a:solidFill>
              <a:schemeClr val="bg1">
                <a:lumMod val="65000"/>
              </a:schemeClr>
            </a:solidFill>
          </a:ln>
        </p:spPr>
      </p:pic>
    </p:spTree>
    <p:extLst>
      <p:ext uri="{BB962C8B-B14F-4D97-AF65-F5344CB8AC3E}">
        <p14:creationId xmlns:p14="http://schemas.microsoft.com/office/powerpoint/2010/main" val="3442703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5" name="Content Placeholder 4"/>
          <p:cNvSpPr>
            <a:spLocks noGrp="1"/>
          </p:cNvSpPr>
          <p:nvPr>
            <p:ph idx="1"/>
          </p:nvPr>
        </p:nvSpPr>
        <p:spPr/>
        <p:txBody>
          <a:bodyPr/>
          <a:lstStyle/>
          <a:p>
            <a:r>
              <a:rPr lang="en-US" dirty="0" smtClean="0"/>
              <a:t>Open house (April 12)</a:t>
            </a:r>
          </a:p>
          <a:p>
            <a:r>
              <a:rPr lang="en-US" dirty="0" smtClean="0"/>
              <a:t>Construction starts as soon as May</a:t>
            </a:r>
          </a:p>
          <a:p>
            <a:r>
              <a:rPr lang="en-US" dirty="0" smtClean="0"/>
              <a:t>Tentative end to construction in fall 2017</a:t>
            </a:r>
            <a:endParaRPr lang="en-US" dirty="0"/>
          </a:p>
        </p:txBody>
      </p:sp>
    </p:spTree>
    <p:extLst>
      <p:ext uri="{BB962C8B-B14F-4D97-AF65-F5344CB8AC3E}">
        <p14:creationId xmlns:p14="http://schemas.microsoft.com/office/powerpoint/2010/main" val="415630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Questions?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52400" y="1828800"/>
            <a:ext cx="8839200" cy="1376855"/>
          </a:xfrm>
        </p:spPr>
        <p:txBody>
          <a:bodyPr/>
          <a:lstStyle/>
          <a:p>
            <a:pPr marL="0" indent="0" algn="ctr">
              <a:buNone/>
            </a:pPr>
            <a:r>
              <a:rPr lang="en-US" dirty="0" smtClean="0">
                <a:latin typeface="Segoe UI Light" panose="020B0502040204020203" pitchFamily="34" charset="0"/>
                <a:ea typeface="Kozuka Gothic Pro L" pitchFamily="34" charset="-128"/>
              </a:rPr>
              <a:t>YeslerBridge@seattle.gov | (206) 684-7936</a:t>
            </a:r>
          </a:p>
          <a:p>
            <a:pPr marL="0" indent="0" algn="ctr">
              <a:buNone/>
            </a:pPr>
            <a:r>
              <a:rPr lang="en-US" sz="2800" dirty="0" smtClean="0">
                <a:latin typeface="Segoe UI Light" panose="020B0502040204020203" pitchFamily="34" charset="0"/>
                <a:ea typeface="Kozuka Gothic Pro L" pitchFamily="34" charset="-128"/>
              </a:rPr>
              <a:t>www.seattle.gov/transportation/YeslerBridge.htm</a:t>
            </a:r>
            <a:endParaRPr lang="en-US" sz="2800" dirty="0">
              <a:latin typeface="Segoe UI Light" panose="020B0502040204020203" pitchFamily="34" charset="0"/>
              <a:ea typeface="Kozuka Gothic Pro L" pitchFamily="34" charset="-128"/>
            </a:endParaRPr>
          </a:p>
        </p:txBody>
      </p:sp>
      <p:sp>
        <p:nvSpPr>
          <p:cNvPr id="5" name="Content Placeholder 2"/>
          <p:cNvSpPr txBox="1">
            <a:spLocks/>
          </p:cNvSpPr>
          <p:nvPr/>
        </p:nvSpPr>
        <p:spPr>
          <a:xfrm>
            <a:off x="0" y="3429001"/>
            <a:ext cx="9143999" cy="685799"/>
          </a:xfrm>
          <a:prstGeom prst="rect">
            <a:avLst/>
          </a:prstGeom>
          <a:solidFill>
            <a:srgbClr val="1690D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latin typeface="Segoe UI Light" panose="020B0502040204020203" pitchFamily="34" charset="0"/>
                <a:ea typeface="Kozuka Gothic Pro L" pitchFamily="34" charset="-128"/>
              </a:rPr>
              <a:t>www.seattle.gov/transportation</a:t>
            </a:r>
            <a:endParaRPr lang="en-US" dirty="0">
              <a:solidFill>
                <a:schemeClr val="bg1"/>
              </a:solidFill>
              <a:latin typeface="Segoe UI Light" panose="020B0502040204020203" pitchFamily="34" charset="0"/>
              <a:ea typeface="Kozuka Gothic Pro L" pitchFamily="34" charset="-128"/>
            </a:endParaRPr>
          </a:p>
        </p:txBody>
      </p:sp>
      <p:pic>
        <p:nvPicPr>
          <p:cNvPr id="7" name="Picture 2" descr="P:\PIO\Schwartz\sdot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p:blipFill>
        <p:spPr bwMode="auto">
          <a:xfrm>
            <a:off x="6955064" y="5681038"/>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entralctpost.files.wordpress.com/2013/10/twitt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4489414"/>
            <a:ext cx="768386" cy="768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sjc.edu/StudentServices/StudentGovernmentAssociation/District%20Committees%2020112012/facebook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4529" y="4504708"/>
            <a:ext cx="717453" cy="717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http://philipgoddardphotography.co.uk/wp-content/uploads/2013/12/logo-flick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0708" y="4500537"/>
            <a:ext cx="721623" cy="721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ceministries.org/Images/content/1847/62794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6886" y="4514880"/>
            <a:ext cx="717452" cy="71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32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1690D0"/>
                </a:solidFill>
              </a:rPr>
              <a:t>Our mission, vision, and core values</a:t>
            </a:r>
            <a:endParaRPr lang="en-US" sz="4000" dirty="0">
              <a:solidFill>
                <a:srgbClr val="1690D0"/>
              </a:solidFill>
            </a:endParaRPr>
          </a:p>
        </p:txBody>
      </p:sp>
      <p:sp>
        <p:nvSpPr>
          <p:cNvPr id="3" name="Content Placeholder 2"/>
          <p:cNvSpPr txBox="1">
            <a:spLocks/>
          </p:cNvSpPr>
          <p:nvPr/>
        </p:nvSpPr>
        <p:spPr>
          <a:xfrm>
            <a:off x="533400" y="3397472"/>
            <a:ext cx="7696200" cy="27747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Committed to </a:t>
            </a:r>
            <a:r>
              <a:rPr lang="en-US" sz="2400" dirty="0" smtClean="0">
                <a:solidFill>
                  <a:srgbClr val="1690D0"/>
                </a:solidFill>
                <a:latin typeface="+mj-lt"/>
              </a:rPr>
              <a:t>5 core values </a:t>
            </a:r>
            <a:r>
              <a:rPr lang="en-US" sz="2400" dirty="0" smtClean="0"/>
              <a:t>to create a city that is:</a:t>
            </a:r>
          </a:p>
          <a:p>
            <a:r>
              <a:rPr lang="en-US" sz="2400" dirty="0" smtClean="0"/>
              <a:t>Safe</a:t>
            </a:r>
          </a:p>
          <a:p>
            <a:r>
              <a:rPr lang="en-US" sz="2400" dirty="0" smtClean="0"/>
              <a:t>Interconnected</a:t>
            </a:r>
          </a:p>
          <a:p>
            <a:r>
              <a:rPr lang="en-US" sz="2400" dirty="0" smtClean="0"/>
              <a:t>Affordable</a:t>
            </a:r>
          </a:p>
          <a:p>
            <a:r>
              <a:rPr lang="en-US" sz="2400" dirty="0" smtClean="0"/>
              <a:t>Vibrant</a:t>
            </a:r>
          </a:p>
          <a:p>
            <a:r>
              <a:rPr lang="en-US" sz="2400" dirty="0" smtClean="0"/>
              <a:t>Innovative</a:t>
            </a:r>
          </a:p>
          <a:p>
            <a:pPr marL="0" indent="0">
              <a:buNone/>
            </a:pPr>
            <a:endParaRPr lang="en-US" sz="2400" dirty="0" smtClean="0"/>
          </a:p>
          <a:p>
            <a:pPr marL="0" indent="0">
              <a:buNone/>
            </a:pPr>
            <a:r>
              <a:rPr lang="en-US" sz="2400" dirty="0" smtClean="0"/>
              <a:t>For </a:t>
            </a:r>
            <a:r>
              <a:rPr lang="en-US" sz="2400" dirty="0" smtClean="0">
                <a:latin typeface="+mj-lt"/>
              </a:rPr>
              <a:t>all</a:t>
            </a:r>
          </a:p>
        </p:txBody>
      </p:sp>
      <p:sp>
        <p:nvSpPr>
          <p:cNvPr id="4" name="TextBox 3"/>
          <p:cNvSpPr txBox="1"/>
          <p:nvPr/>
        </p:nvSpPr>
        <p:spPr>
          <a:xfrm>
            <a:off x="457200" y="2057401"/>
            <a:ext cx="4456348" cy="830997"/>
          </a:xfrm>
          <a:prstGeom prst="rect">
            <a:avLst/>
          </a:prstGeom>
          <a:noFill/>
        </p:spPr>
        <p:txBody>
          <a:bodyPr wrap="none" rtlCol="0">
            <a:spAutoFit/>
          </a:bodyPr>
          <a:lstStyle/>
          <a:p>
            <a:r>
              <a:rPr lang="en-US" sz="2400" dirty="0" smtClean="0">
                <a:solidFill>
                  <a:srgbClr val="1690D0"/>
                </a:solidFill>
                <a:latin typeface="+mj-lt"/>
              </a:rPr>
              <a:t>Mission</a:t>
            </a:r>
            <a:r>
              <a:rPr lang="en-US" sz="2400" dirty="0" smtClean="0">
                <a:solidFill>
                  <a:srgbClr val="1690D0"/>
                </a:solidFill>
              </a:rPr>
              <a:t>: </a:t>
            </a:r>
            <a:r>
              <a:rPr lang="en-US" sz="2400" dirty="0" smtClean="0"/>
              <a:t>deliver </a:t>
            </a:r>
            <a:r>
              <a:rPr lang="en-US" sz="2400" dirty="0"/>
              <a:t>a high-quality </a:t>
            </a:r>
          </a:p>
          <a:p>
            <a:r>
              <a:rPr lang="en-US" sz="2400" dirty="0"/>
              <a:t>t</a:t>
            </a:r>
            <a:r>
              <a:rPr lang="en-US" sz="2400" dirty="0" smtClean="0"/>
              <a:t>ransportation system for Seattle</a:t>
            </a:r>
            <a:endParaRPr lang="en-US" sz="2400" dirty="0"/>
          </a:p>
        </p:txBody>
      </p:sp>
      <p:sp>
        <p:nvSpPr>
          <p:cNvPr id="8" name="TextBox 7"/>
          <p:cNvSpPr txBox="1"/>
          <p:nvPr/>
        </p:nvSpPr>
        <p:spPr>
          <a:xfrm>
            <a:off x="5029200" y="2057400"/>
            <a:ext cx="3962400" cy="830997"/>
          </a:xfrm>
          <a:prstGeom prst="rect">
            <a:avLst/>
          </a:prstGeom>
          <a:noFill/>
        </p:spPr>
        <p:txBody>
          <a:bodyPr wrap="square" rtlCol="0">
            <a:spAutoFit/>
          </a:bodyPr>
          <a:lstStyle/>
          <a:p>
            <a:r>
              <a:rPr lang="en-US" sz="2400" dirty="0" smtClean="0">
                <a:solidFill>
                  <a:srgbClr val="1690D0"/>
                </a:solidFill>
                <a:latin typeface="+mj-lt"/>
              </a:rPr>
              <a:t>Vision</a:t>
            </a:r>
            <a:r>
              <a:rPr lang="en-US" sz="2400" dirty="0" smtClean="0">
                <a:solidFill>
                  <a:srgbClr val="1690D0"/>
                </a:solidFill>
              </a:rPr>
              <a:t>: </a:t>
            </a:r>
            <a:r>
              <a:rPr lang="en-US" sz="2400" dirty="0" smtClean="0"/>
              <a:t>connected people, places, and products</a:t>
            </a:r>
            <a:endParaRPr lang="en-US" sz="2400" dirty="0"/>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2</a:t>
            </a:fld>
            <a:endParaRPr lang="en-US" sz="1200" dirty="0"/>
          </a:p>
        </p:txBody>
      </p:sp>
    </p:spTree>
    <p:extLst>
      <p:ext uri="{BB962C8B-B14F-4D97-AF65-F5344CB8AC3E}">
        <p14:creationId xmlns:p14="http://schemas.microsoft.com/office/powerpoint/2010/main" val="397874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690D0"/>
                </a:solidFill>
                <a:ea typeface="Segoe UI" panose="020B0502040204020203" pitchFamily="34" charset="0"/>
                <a:cs typeface="Segoe UI" panose="020B0502040204020203" pitchFamily="34" charset="0"/>
              </a:rPr>
              <a:t>Presentation overview</a:t>
            </a:r>
            <a:endParaRPr lang="en-US" dirty="0">
              <a:solidFill>
                <a:srgbClr val="1690D0"/>
              </a:solidFill>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r>
              <a:rPr lang="en-US" dirty="0" smtClean="0">
                <a:latin typeface="Segoe UI Light" panose="020B0502040204020203" pitchFamily="34" charset="0"/>
              </a:rPr>
              <a:t>Background</a:t>
            </a:r>
          </a:p>
          <a:p>
            <a:r>
              <a:rPr lang="en-US" dirty="0" smtClean="0">
                <a:latin typeface="Segoe UI Light" panose="020B0502040204020203" pitchFamily="34" charset="0"/>
              </a:rPr>
              <a:t>Project area</a:t>
            </a:r>
          </a:p>
          <a:p>
            <a:r>
              <a:rPr lang="en-US" dirty="0" smtClean="0">
                <a:latin typeface="Segoe UI Light" panose="020B0502040204020203" pitchFamily="34" charset="0"/>
              </a:rPr>
              <a:t>Existing conditions</a:t>
            </a:r>
          </a:p>
          <a:p>
            <a:r>
              <a:rPr lang="en-US" dirty="0" smtClean="0">
                <a:latin typeface="Segoe UI Light" panose="020B0502040204020203" pitchFamily="34" charset="0"/>
              </a:rPr>
              <a:t>Construction impacts</a:t>
            </a:r>
          </a:p>
          <a:p>
            <a:r>
              <a:rPr lang="en-US" dirty="0" smtClean="0">
                <a:latin typeface="Segoe UI Light" panose="020B0502040204020203" pitchFamily="34" charset="0"/>
              </a:rPr>
              <a:t>Next steps</a:t>
            </a:r>
          </a:p>
          <a:p>
            <a:pPr marL="0" indent="0">
              <a:buNone/>
            </a:pPr>
            <a:endParaRPr lang="en-US" dirty="0" smtClean="0">
              <a:latin typeface="Segoe UI Light" panose="020B0502040204020203" pitchFamily="34" charset="0"/>
            </a:endParaRPr>
          </a:p>
          <a:p>
            <a:endParaRPr lang="en-US" dirty="0">
              <a:latin typeface="Segoe UI Light" panose="020B05020402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3</a:t>
            </a:fld>
            <a:endParaRPr lang="en-US" sz="1200" dirty="0"/>
          </a:p>
        </p:txBody>
      </p:sp>
    </p:spTree>
    <p:extLst>
      <p:ext uri="{BB962C8B-B14F-4D97-AF65-F5344CB8AC3E}">
        <p14:creationId xmlns:p14="http://schemas.microsoft.com/office/powerpoint/2010/main" val="41687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Background</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00200"/>
            <a:ext cx="3429000" cy="4525963"/>
          </a:xfrm>
        </p:spPr>
        <p:txBody>
          <a:bodyPr>
            <a:normAutofit/>
          </a:bodyPr>
          <a:lstStyle/>
          <a:p>
            <a:r>
              <a:rPr lang="en-US" dirty="0" smtClean="0">
                <a:latin typeface="Segoe UI Light" panose="020B0502040204020203" pitchFamily="34" charset="0"/>
              </a:rPr>
              <a:t>Built in 1910</a:t>
            </a:r>
          </a:p>
          <a:p>
            <a:r>
              <a:rPr lang="en-US" dirty="0" smtClean="0">
                <a:latin typeface="Segoe UI Light" panose="020B0502040204020203" pitchFamily="34" charset="0"/>
              </a:rPr>
              <a:t>Over 100 years old</a:t>
            </a:r>
          </a:p>
          <a:p>
            <a:r>
              <a:rPr lang="en-US" dirty="0" smtClean="0">
                <a:latin typeface="Segoe UI Light" panose="020B0502040204020203" pitchFamily="34" charset="0"/>
              </a:rPr>
              <a:t>One of the first permanent steel bridges constructed by the City of Seattle</a:t>
            </a:r>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6" name="Content Placeholder 2"/>
          <p:cNvSpPr txBox="1">
            <a:spLocks/>
          </p:cNvSpPr>
          <p:nvPr/>
        </p:nvSpPr>
        <p:spPr>
          <a:xfrm>
            <a:off x="4641273" y="0"/>
            <a:ext cx="44958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smtClean="0">
              <a:latin typeface="Segoe UI Light" panose="020B0502040204020203" pitchFamily="34" charset="0"/>
            </a:endParaRPr>
          </a:p>
          <a:p>
            <a:endParaRPr lang="en-US" sz="2800" dirty="0">
              <a:latin typeface="Segoe UI Light" panose="020B0502040204020203" pitchFamily="34" charset="0"/>
            </a:endParaRPr>
          </a:p>
          <a:p>
            <a:pPr marL="0" indent="0">
              <a:buNone/>
            </a:pPr>
            <a:endParaRPr lang="en-US" sz="2800" dirty="0" smtClean="0">
              <a:latin typeface="Segoe UI Light" panose="020B0502040204020203" pitchFamily="34" charset="0"/>
            </a:endParaRPr>
          </a:p>
          <a:p>
            <a:pPr marL="0" indent="0">
              <a:buNone/>
            </a:pPr>
            <a:endParaRPr lang="en-US" sz="2800" dirty="0">
              <a:latin typeface="Segoe UI Light" panose="020B0502040204020203" pitchFamily="34" charset="0"/>
            </a:endParaRPr>
          </a:p>
          <a:p>
            <a:pPr marL="0" indent="0">
              <a:buNone/>
            </a:pPr>
            <a:endParaRPr lang="en-US" sz="2800" dirty="0" smtClean="0">
              <a:latin typeface="Segoe UI Light" panose="020B0502040204020203" pitchFamily="34" charset="0"/>
            </a:endParaRPr>
          </a:p>
          <a:p>
            <a:pPr marL="0" indent="0">
              <a:buFont typeface="Arial" panose="020B0604020202020204" pitchFamily="34" charset="0"/>
              <a:buNone/>
            </a:pPr>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4</a:t>
            </a:fld>
            <a:endParaRPr lang="en-US" sz="12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600200"/>
            <a:ext cx="5105400" cy="4343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8233064" y="1209159"/>
            <a:ext cx="914400" cy="369332"/>
          </a:xfrm>
          <a:prstGeom prst="rect">
            <a:avLst/>
          </a:prstGeom>
          <a:noFill/>
        </p:spPr>
        <p:txBody>
          <a:bodyPr wrap="square" rtlCol="0">
            <a:spAutoFit/>
          </a:bodyPr>
          <a:lstStyle/>
          <a:p>
            <a:pPr algn="r"/>
            <a:r>
              <a:rPr lang="en-US" dirty="0">
                <a:latin typeface="Segoe UI Light" panose="020B0502040204020203" pitchFamily="34" charset="0"/>
              </a:rPr>
              <a:t>1910</a:t>
            </a:r>
          </a:p>
        </p:txBody>
      </p:sp>
    </p:spTree>
    <p:extLst>
      <p:ext uri="{BB962C8B-B14F-4D97-AF65-F5344CB8AC3E}">
        <p14:creationId xmlns:p14="http://schemas.microsoft.com/office/powerpoint/2010/main" val="206471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Project area</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5</a:t>
            </a:fld>
            <a:endParaRPr lang="en-US" sz="12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319752"/>
            <a:ext cx="7315200" cy="5389023"/>
          </a:xfrm>
          <a:prstGeom prst="rect">
            <a:avLst/>
          </a:prstGeom>
        </p:spPr>
      </p:pic>
    </p:spTree>
    <p:extLst>
      <p:ext uri="{BB962C8B-B14F-4D97-AF65-F5344CB8AC3E}">
        <p14:creationId xmlns:p14="http://schemas.microsoft.com/office/powerpoint/2010/main" val="2902319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Why rehabilitate the Yesler Way Bridge?</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6</a:t>
            </a:fld>
            <a:endParaRPr lang="en-US" sz="1200" dirty="0"/>
          </a:p>
        </p:txBody>
      </p:sp>
      <p:pic>
        <p:nvPicPr>
          <p:cNvPr id="6"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7848600" cy="503873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28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Final Bridge Design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7</a:t>
            </a:fld>
            <a:endParaRPr lang="en-US" sz="1200" dirty="0"/>
          </a:p>
        </p:txBody>
      </p:sp>
      <p:sp>
        <p:nvSpPr>
          <p:cNvPr id="9" name="TextBox 8"/>
          <p:cNvSpPr txBox="1"/>
          <p:nvPr/>
        </p:nvSpPr>
        <p:spPr>
          <a:xfrm>
            <a:off x="3308797" y="6424131"/>
            <a:ext cx="4800600" cy="369332"/>
          </a:xfrm>
          <a:prstGeom prst="rect">
            <a:avLst/>
          </a:prstGeom>
          <a:noFill/>
        </p:spPr>
        <p:txBody>
          <a:bodyPr wrap="square" rtlCol="0">
            <a:spAutoFit/>
          </a:bodyPr>
          <a:lstStyle/>
          <a:p>
            <a:pPr algn="r"/>
            <a:r>
              <a:rPr lang="en-US" dirty="0" smtClean="0"/>
              <a:t>Rendering, looking north from 4th Ave 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400"/>
            <a:ext cx="7467600" cy="5128731"/>
          </a:xfrm>
        </p:spPr>
      </p:pic>
    </p:spTree>
    <p:extLst>
      <p:ext uri="{BB962C8B-B14F-4D97-AF65-F5344CB8AC3E}">
        <p14:creationId xmlns:p14="http://schemas.microsoft.com/office/powerpoint/2010/main" val="2597005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Bicycle Improvements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8</a:t>
            </a:fld>
            <a:endParaRPr lang="en-US" sz="1200" dirty="0"/>
          </a:p>
        </p:txBody>
      </p:sp>
      <p:pic>
        <p:nvPicPr>
          <p:cNvPr id="7" name="Content Placeholder 4" descr="01_EX_ N FASCIA_NTS.pdf - Adobe Reader"/>
          <p:cNvPicPr>
            <a:picLocks noGrp="1" noChangeAspect="1"/>
          </p:cNvPicPr>
          <p:nvPr/>
        </p:nvPicPr>
        <p:blipFill rotWithShape="1">
          <a:blip r:embed="rId3">
            <a:extLst>
              <a:ext uri="{28A0092B-C50C-407E-A947-70E740481C1C}">
                <a14:useLocalDpi xmlns:a14="http://schemas.microsoft.com/office/drawing/2010/main" val="0"/>
              </a:ext>
            </a:extLst>
          </a:blip>
          <a:srcRect l="13654" t="25142" r="13894" b="27759"/>
          <a:stretch/>
        </p:blipFill>
        <p:spPr>
          <a:xfrm>
            <a:off x="1143000" y="1219200"/>
            <a:ext cx="6202680" cy="2439256"/>
          </a:xfrm>
          <a:prstGeom prst="rect">
            <a:avLst/>
          </a:prstGeom>
          <a:ln w="38100" cap="sq">
            <a:noFill/>
            <a:prstDash val="solid"/>
            <a:miter lim="800000"/>
          </a:ln>
          <a:effectLst/>
        </p:spPr>
      </p:pic>
      <p:pic>
        <p:nvPicPr>
          <p:cNvPr id="8" name="Content Placeholder 2" descr="02_CLEARANCES-PROP  N FASCIA_NTS.pdf - Adobe Reader"/>
          <p:cNvPicPr>
            <a:picLocks noChangeAspect="1"/>
          </p:cNvPicPr>
          <p:nvPr/>
        </p:nvPicPr>
        <p:blipFill rotWithShape="1">
          <a:blip r:embed="rId4">
            <a:extLst>
              <a:ext uri="{28A0092B-C50C-407E-A947-70E740481C1C}">
                <a14:useLocalDpi xmlns:a14="http://schemas.microsoft.com/office/drawing/2010/main" val="0"/>
              </a:ext>
            </a:extLst>
          </a:blip>
          <a:srcRect l="17619" t="28336" r="15222" b="20792"/>
          <a:stretch/>
        </p:blipFill>
        <p:spPr>
          <a:xfrm>
            <a:off x="1143000" y="3696636"/>
            <a:ext cx="6202680" cy="2842276"/>
          </a:xfrm>
          <a:prstGeom prst="rect">
            <a:avLst/>
          </a:prstGeom>
          <a:ln w="38100" cap="sq">
            <a:noFill/>
            <a:prstDash val="solid"/>
            <a:miter lim="800000"/>
          </a:ln>
          <a:effectLst/>
        </p:spPr>
      </p:pic>
    </p:spTree>
    <p:extLst>
      <p:ext uri="{BB962C8B-B14F-4D97-AF65-F5344CB8AC3E}">
        <p14:creationId xmlns:p14="http://schemas.microsoft.com/office/powerpoint/2010/main" val="981485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Historic Elements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9</a:t>
            </a:fld>
            <a:endParaRPr lang="en-US" sz="1200" dirty="0"/>
          </a:p>
        </p:txBody>
      </p:sp>
      <p:pic>
        <p:nvPicPr>
          <p:cNvPr id="6" name="Content Placeholder 4" descr="C:\Users\kpalmer\AppData\Local\Microsoft\Windows\Temporary Internet Files\Content.Word\DSC01700.jpg"/>
          <p:cNvPicPr>
            <a:picLocks noGrp="1"/>
          </p:cNvPicPr>
          <p:nvPr>
            <p:ph sz="half" idx="4294967295"/>
          </p:nvPr>
        </p:nvPicPr>
        <p:blipFill>
          <a:blip r:embed="rId3" cstate="print">
            <a:extLst>
              <a:ext uri="{28A0092B-C50C-407E-A947-70E740481C1C}">
                <a14:useLocalDpi xmlns:a14="http://schemas.microsoft.com/office/drawing/2010/main" val="0"/>
              </a:ext>
            </a:extLst>
          </a:blip>
          <a:srcRect b="6944"/>
          <a:stretch>
            <a:fillRect/>
          </a:stretch>
        </p:blipFill>
        <p:spPr bwMode="auto">
          <a:xfrm>
            <a:off x="3352800" y="1383268"/>
            <a:ext cx="2362200" cy="4724400"/>
          </a:xfrm>
          <a:prstGeom prst="rect">
            <a:avLst/>
          </a:prstGeom>
          <a:noFill/>
          <a:ln w="28575">
            <a:noFill/>
          </a:ln>
        </p:spPr>
      </p:pic>
      <p:sp>
        <p:nvSpPr>
          <p:cNvPr id="8" name="TextBox 7"/>
          <p:cNvSpPr txBox="1"/>
          <p:nvPr/>
        </p:nvSpPr>
        <p:spPr>
          <a:xfrm>
            <a:off x="6096000" y="6107668"/>
            <a:ext cx="2819400" cy="369332"/>
          </a:xfrm>
          <a:prstGeom prst="rect">
            <a:avLst/>
          </a:prstGeom>
          <a:noFill/>
        </p:spPr>
        <p:txBody>
          <a:bodyPr wrap="square" rtlCol="0">
            <a:spAutoFit/>
          </a:bodyPr>
          <a:lstStyle/>
          <a:p>
            <a:pPr algn="ctr"/>
            <a:r>
              <a:rPr lang="en-US" dirty="0" smtClean="0"/>
              <a:t>Cladding</a:t>
            </a:r>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8721" r="4313"/>
          <a:stretch>
            <a:fillRect/>
          </a:stretch>
        </p:blipFill>
        <p:spPr bwMode="auto">
          <a:xfrm>
            <a:off x="6096000" y="1383268"/>
            <a:ext cx="2819400" cy="472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52800" y="6107668"/>
            <a:ext cx="2362200" cy="369332"/>
          </a:xfrm>
          <a:prstGeom prst="rect">
            <a:avLst/>
          </a:prstGeom>
          <a:noFill/>
        </p:spPr>
        <p:txBody>
          <a:bodyPr wrap="square" rtlCol="0">
            <a:spAutoFit/>
          </a:bodyPr>
          <a:lstStyle/>
          <a:p>
            <a:pPr algn="ctr"/>
            <a:r>
              <a:rPr lang="en-US" dirty="0" smtClean="0"/>
              <a:t>Fascia girder columns</a:t>
            </a:r>
            <a:endParaRPr lang="en-US" dirty="0"/>
          </a:p>
        </p:txBody>
      </p:sp>
      <p:pic>
        <p:nvPicPr>
          <p:cNvPr id="11" name="Content Placeholder 3" descr="C:\Users\kpalmer\AppData\Local\Microsoft\Windows\Temporary Internet Files\Content.Word\DSC01714.jpg"/>
          <p:cNvPicPr>
            <a:picLocks/>
          </p:cNvPicPr>
          <p:nvPr/>
        </p:nvPicPr>
        <p:blipFill>
          <a:blip r:embed="rId5" cstate="print">
            <a:extLst>
              <a:ext uri="{28A0092B-C50C-407E-A947-70E740481C1C}">
                <a14:useLocalDpi xmlns:a14="http://schemas.microsoft.com/office/drawing/2010/main" val="0"/>
              </a:ext>
            </a:extLst>
          </a:blip>
          <a:srcRect l="8333"/>
          <a:stretch>
            <a:fillRect/>
          </a:stretch>
        </p:blipFill>
        <p:spPr bwMode="auto">
          <a:xfrm>
            <a:off x="228600" y="1371600"/>
            <a:ext cx="2819400" cy="4724400"/>
          </a:xfrm>
          <a:prstGeom prst="rect">
            <a:avLst/>
          </a:prstGeom>
          <a:noFill/>
          <a:ln w="19050">
            <a:noFill/>
          </a:ln>
        </p:spPr>
      </p:pic>
      <p:sp>
        <p:nvSpPr>
          <p:cNvPr id="12" name="TextBox 11"/>
          <p:cNvSpPr txBox="1"/>
          <p:nvPr/>
        </p:nvSpPr>
        <p:spPr>
          <a:xfrm>
            <a:off x="457200" y="6096000"/>
            <a:ext cx="2362200" cy="369332"/>
          </a:xfrm>
          <a:prstGeom prst="rect">
            <a:avLst/>
          </a:prstGeom>
          <a:noFill/>
        </p:spPr>
        <p:txBody>
          <a:bodyPr wrap="square" rtlCol="0">
            <a:spAutoFit/>
          </a:bodyPr>
          <a:lstStyle/>
          <a:p>
            <a:pPr algn="ctr"/>
            <a:r>
              <a:rPr lang="en-US" dirty="0" smtClean="0"/>
              <a:t>Fascia girder</a:t>
            </a:r>
            <a:endParaRPr lang="en-US" dirty="0"/>
          </a:p>
        </p:txBody>
      </p:sp>
    </p:spTree>
    <p:extLst>
      <p:ext uri="{BB962C8B-B14F-4D97-AF65-F5344CB8AC3E}">
        <p14:creationId xmlns:p14="http://schemas.microsoft.com/office/powerpoint/2010/main" val="538546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1744</Words>
  <Application>Microsoft Office PowerPoint</Application>
  <PresentationFormat>On-screen Show (4:3)</PresentationFormat>
  <Paragraphs>246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Kozuka Gothic Pro L</vt:lpstr>
      <vt:lpstr>Segoe UI</vt:lpstr>
      <vt:lpstr>Segoe UI Light</vt:lpstr>
      <vt:lpstr>Office Theme</vt:lpstr>
      <vt:lpstr>Yesler Bridge Rehabilitation Construction: spring 2016 – fall 2017</vt:lpstr>
      <vt:lpstr>Our mission, vision, and core values</vt:lpstr>
      <vt:lpstr>Presentation overview</vt:lpstr>
      <vt:lpstr>Background</vt:lpstr>
      <vt:lpstr>Project area</vt:lpstr>
      <vt:lpstr>Why rehabilitate the Yesler Way Bridge?</vt:lpstr>
      <vt:lpstr>Final Bridge Design</vt:lpstr>
      <vt:lpstr>Bicycle Improvements</vt:lpstr>
      <vt:lpstr>Historic Elements</vt:lpstr>
      <vt:lpstr>What to expect during construction</vt:lpstr>
      <vt:lpstr>Street and Sidewalk Closures</vt:lpstr>
      <vt:lpstr>Bicycle and Vehicle Detours</vt:lpstr>
      <vt:lpstr>Transit Detours</vt:lpstr>
      <vt:lpstr>Parking During Construction</vt:lpstr>
      <vt:lpstr>Parking After Construction</vt:lpstr>
      <vt:lpstr>Funding</vt:lpstr>
      <vt:lpstr>Outreach</vt:lpstr>
      <vt:lpstr>Schedule</vt:lpstr>
      <vt:lpstr>Questions?</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Insert Subtitle, If Needed</dc:title>
  <dc:creator>Schwartz, Allison</dc:creator>
  <cp:lastModifiedBy>Ashley Bagley</cp:lastModifiedBy>
  <cp:revision>56</cp:revision>
  <dcterms:created xsi:type="dcterms:W3CDTF">2014-01-29T22:35:29Z</dcterms:created>
  <dcterms:modified xsi:type="dcterms:W3CDTF">2016-04-04T18:12:44Z</dcterms:modified>
</cp:coreProperties>
</file>