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84" r:id="rId4"/>
    <p:sldId id="287" r:id="rId5"/>
    <p:sldId id="257" r:id="rId6"/>
    <p:sldId id="286" r:id="rId7"/>
    <p:sldId id="291" r:id="rId8"/>
    <p:sldId id="282" r:id="rId9"/>
    <p:sldId id="266" r:id="rId10"/>
    <p:sldId id="265" r:id="rId11"/>
    <p:sldId id="278" r:id="rId12"/>
    <p:sldId id="260" r:id="rId13"/>
    <p:sldId id="277" r:id="rId14"/>
    <p:sldId id="279" r:id="rId15"/>
    <p:sldId id="272" r:id="rId16"/>
    <p:sldId id="281" r:id="rId17"/>
    <p:sldId id="273" r:id="rId18"/>
    <p:sldId id="271" r:id="rId19"/>
    <p:sldId id="293" r:id="rId20"/>
    <p:sldId id="294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3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5" autoAdjust="0"/>
    <p:restoredTop sz="94660"/>
  </p:normalViewPr>
  <p:slideViewPr>
    <p:cSldViewPr snapToGrid="0" snapToObjects="1">
      <p:cViewPr>
        <p:scale>
          <a:sx n="94" d="100"/>
          <a:sy n="94" d="100"/>
        </p:scale>
        <p:origin x="-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enus\CommuteSeattleShared\Sales\Bike%20and%20Transit%20Programs\Bike\Projects\2015%20Bike%20Parking%20Inventory%20Update\Report\tables\BikeParkingCatego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280639313951611E-2"/>
          <c:y val="3.7574900660637234E-2"/>
          <c:w val="0.5991472501716264"/>
          <c:h val="0.48246247856788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Comparison!$B$1:$B$2</c:f>
              <c:strCache>
                <c:ptCount val="1"/>
                <c:pt idx="0">
                  <c:v>Actual Capacity 2010*</c:v>
                </c:pt>
              </c:strCache>
            </c:strRef>
          </c:tx>
          <c:invertIfNegative val="0"/>
          <c:cat>
            <c:strRef>
              <c:f>Comparison!$A$3:$A$11</c:f>
              <c:strCache>
                <c:ptCount val="9"/>
                <c:pt idx="0">
                  <c:v>Belltown</c:v>
                </c:pt>
                <c:pt idx="1">
                  <c:v>Capitol Hill</c:v>
                </c:pt>
                <c:pt idx="2">
                  <c:v>Chinatown-International District</c:v>
                </c:pt>
                <c:pt idx="3">
                  <c:v>Commercial Core</c:v>
                </c:pt>
                <c:pt idx="4">
                  <c:v>Denny Triangle</c:v>
                </c:pt>
                <c:pt idx="5">
                  <c:v>First Hill</c:v>
                </c:pt>
                <c:pt idx="6">
                  <c:v>Pioneer Square</c:v>
                </c:pt>
                <c:pt idx="7">
                  <c:v>South Lake Union</c:v>
                </c:pt>
                <c:pt idx="8">
                  <c:v>Uptown</c:v>
                </c:pt>
              </c:strCache>
            </c:strRef>
          </c:cat>
          <c:val>
            <c:numRef>
              <c:f>Comparison!$B$3:$B$11</c:f>
              <c:numCache>
                <c:formatCode>General</c:formatCode>
                <c:ptCount val="9"/>
                <c:pt idx="0">
                  <c:v>495</c:v>
                </c:pt>
                <c:pt idx="1">
                  <c:v>110</c:v>
                </c:pt>
                <c:pt idx="2">
                  <c:v>97</c:v>
                </c:pt>
                <c:pt idx="3">
                  <c:v>2442</c:v>
                </c:pt>
                <c:pt idx="4">
                  <c:v>798</c:v>
                </c:pt>
                <c:pt idx="5">
                  <c:v>595</c:v>
                </c:pt>
                <c:pt idx="6">
                  <c:v>343</c:v>
                </c:pt>
                <c:pt idx="7">
                  <c:v>691</c:v>
                </c:pt>
                <c:pt idx="8">
                  <c:v>301</c:v>
                </c:pt>
              </c:numCache>
            </c:numRef>
          </c:val>
        </c:ser>
        <c:ser>
          <c:idx val="2"/>
          <c:order val="1"/>
          <c:tx>
            <c:strRef>
              <c:f>Comparison!$C$1:$C$2</c:f>
              <c:strCache>
                <c:ptCount val="1"/>
                <c:pt idx="0">
                  <c:v>Actual Capacity 2015</c:v>
                </c:pt>
              </c:strCache>
            </c:strRef>
          </c:tx>
          <c:invertIfNegative val="0"/>
          <c:cat>
            <c:strRef>
              <c:f>Comparison!$A$3:$A$11</c:f>
              <c:strCache>
                <c:ptCount val="9"/>
                <c:pt idx="0">
                  <c:v>Belltown</c:v>
                </c:pt>
                <c:pt idx="1">
                  <c:v>Capitol Hill</c:v>
                </c:pt>
                <c:pt idx="2">
                  <c:v>Chinatown-International District</c:v>
                </c:pt>
                <c:pt idx="3">
                  <c:v>Commercial Core</c:v>
                </c:pt>
                <c:pt idx="4">
                  <c:v>Denny Triangle</c:v>
                </c:pt>
                <c:pt idx="5">
                  <c:v>First Hill</c:v>
                </c:pt>
                <c:pt idx="6">
                  <c:v>Pioneer Square</c:v>
                </c:pt>
                <c:pt idx="7">
                  <c:v>South Lake Union</c:v>
                </c:pt>
                <c:pt idx="8">
                  <c:v>Uptown</c:v>
                </c:pt>
              </c:strCache>
            </c:strRef>
          </c:cat>
          <c:val>
            <c:numRef>
              <c:f>Comparison!$C$3:$C$11</c:f>
              <c:numCache>
                <c:formatCode>General</c:formatCode>
                <c:ptCount val="9"/>
                <c:pt idx="0">
                  <c:v>765</c:v>
                </c:pt>
                <c:pt idx="1">
                  <c:v>286</c:v>
                </c:pt>
                <c:pt idx="2">
                  <c:v>161</c:v>
                </c:pt>
                <c:pt idx="3">
                  <c:v>3009</c:v>
                </c:pt>
                <c:pt idx="4">
                  <c:v>1289</c:v>
                </c:pt>
                <c:pt idx="5">
                  <c:v>548</c:v>
                </c:pt>
                <c:pt idx="6">
                  <c:v>526</c:v>
                </c:pt>
                <c:pt idx="7">
                  <c:v>1510</c:v>
                </c:pt>
                <c:pt idx="8">
                  <c:v>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612288"/>
        <c:axId val="137691904"/>
      </c:barChart>
      <c:catAx>
        <c:axId val="137612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37691904"/>
        <c:crosses val="autoZero"/>
        <c:auto val="1"/>
        <c:lblAlgn val="ctr"/>
        <c:lblOffset val="100"/>
        <c:noMultiLvlLbl val="0"/>
      </c:catAx>
      <c:valAx>
        <c:axId val="13769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612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Rack Quality by Year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66185476815402E-2"/>
          <c:y val="0.19943314377369495"/>
          <c:w val="0.72762270341207347"/>
          <c:h val="0.54682451151939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Comparison!$A$20</c:f>
              <c:strCache>
                <c:ptCount val="1"/>
                <c:pt idx="0">
                  <c:v>Totals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cat>
            <c:multiLvlStrRef>
              <c:f>Comparison!$B$18:$G$19</c:f>
              <c:multiLvlStrCache>
                <c:ptCount val="6"/>
                <c:lvl>
                  <c:pt idx="0">
                    <c:v>2010 Capacity</c:v>
                  </c:pt>
                  <c:pt idx="1">
                    <c:v>2015 Capacity</c:v>
                  </c:pt>
                  <c:pt idx="2">
                    <c:v>2010 Capacity</c:v>
                  </c:pt>
                  <c:pt idx="3">
                    <c:v>2015 Capacity</c:v>
                  </c:pt>
                  <c:pt idx="4">
                    <c:v>2010 Capacity</c:v>
                  </c:pt>
                  <c:pt idx="5">
                    <c:v>2015 Capacity</c:v>
                  </c:pt>
                </c:lvl>
                <c:lvl>
                  <c:pt idx="0">
                    <c:v>A Grade</c:v>
                  </c:pt>
                  <c:pt idx="2">
                    <c:v>B-Grade</c:v>
                  </c:pt>
                  <c:pt idx="4">
                    <c:v>C-Grade</c:v>
                  </c:pt>
                </c:lvl>
              </c:multiLvlStrCache>
            </c:multiLvlStrRef>
          </c:cat>
          <c:val>
            <c:numRef>
              <c:f>Comparison!$B$20:$G$20</c:f>
              <c:numCache>
                <c:formatCode>General</c:formatCode>
                <c:ptCount val="6"/>
                <c:pt idx="0">
                  <c:v>4040</c:v>
                </c:pt>
                <c:pt idx="1">
                  <c:v>6259</c:v>
                </c:pt>
                <c:pt idx="2">
                  <c:v>1584</c:v>
                </c:pt>
                <c:pt idx="3" formatCode="0">
                  <c:v>2178</c:v>
                </c:pt>
                <c:pt idx="4" formatCode="0">
                  <c:v>248</c:v>
                </c:pt>
                <c:pt idx="5" formatCode="0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69632"/>
        <c:axId val="134301184"/>
      </c:barChart>
      <c:catAx>
        <c:axId val="134069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34301184"/>
        <c:crosses val="autoZero"/>
        <c:auto val="1"/>
        <c:lblAlgn val="ctr"/>
        <c:lblOffset val="100"/>
        <c:noMultiLvlLbl val="0"/>
      </c:catAx>
      <c:valAx>
        <c:axId val="134301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0696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E45C0-3A91-44D0-A69E-3244EF16910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79017-8D33-40FC-965B-F6750EA6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0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897265">
              <a:defRPr/>
            </a:pPr>
            <a:r>
              <a:rPr lang="en-US" altLang="en-US" baseline="0" dirty="0" smtClean="0"/>
              <a:t>Presenter: Joe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28" indent="-2803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581" indent="-22431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13" indent="-22431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846" indent="-22431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479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111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743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376" indent="-2243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392D05-C73C-4670-A66A-E8D9F53F08E3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265">
              <a:defRPr/>
            </a:pPr>
            <a:r>
              <a:rPr lang="en-US" altLang="en-US" baseline="0" dirty="0" smtClean="0"/>
              <a:t>Presenter: Joe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4181E0-2CDD-45D7-A45B-5AC2B9BF08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9017-8D33-40FC-965B-F6750EA66A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3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5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9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2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8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8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4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A545-6E29-F141-AD87-7E5C1DF14C7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2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EA545-6E29-F141-AD87-7E5C1DF14C7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BA683-30B7-7440-8634-505EFDAD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5.emf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ter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0226" y="-1698210"/>
            <a:ext cx="7940234" cy="10250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923" y="2130425"/>
            <a:ext cx="8389195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2015 Bicycle Amenity Survey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Inventory Findings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759" y="423690"/>
            <a:ext cx="2163713" cy="8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27361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Assessing The Racks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429000" y="2489200"/>
            <a:ext cx="2362200" cy="1278575"/>
          </a:xfrm>
          <a:prstGeom prst="rect">
            <a:avLst/>
          </a:prstGeom>
          <a:solidFill>
            <a:srgbClr val="F477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</a:rPr>
              <a:t>SECURITY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</a:rPr>
              <a:t>0-2-3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81700" y="2489198"/>
            <a:ext cx="2171700" cy="1278575"/>
          </a:xfrm>
          <a:prstGeom prst="rect">
            <a:avLst/>
          </a:prstGeom>
          <a:solidFill>
            <a:srgbClr val="F477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</a:rPr>
              <a:t>QUALITY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</a:rPr>
              <a:t>Preferred/Not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8200" y="2489199"/>
            <a:ext cx="2381250" cy="1278575"/>
          </a:xfrm>
          <a:prstGeom prst="rect">
            <a:avLst/>
          </a:prstGeom>
          <a:solidFill>
            <a:srgbClr val="F477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</a:rPr>
              <a:t>WEATHER PROTECTION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+mj-lt"/>
              </a:rPr>
              <a:t>1-2-3</a:t>
            </a:r>
            <a:endParaRPr lang="en-US" sz="24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3840480"/>
            <a:ext cx="7315200" cy="2030414"/>
            <a:chOff x="838200" y="3840480"/>
            <a:chExt cx="7315200" cy="203041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38200" y="4592319"/>
              <a:ext cx="7315200" cy="1278575"/>
            </a:xfrm>
            <a:prstGeom prst="rect">
              <a:avLst/>
            </a:prstGeom>
            <a:solidFill>
              <a:srgbClr val="F477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n-US" sz="6600" dirty="0" smtClean="0">
                  <a:latin typeface="+mj-lt"/>
                </a:rPr>
                <a:t>Score (A, B, C)</a:t>
              </a:r>
              <a:endParaRPr lang="en-US" sz="6600" dirty="0">
                <a:latin typeface="+mj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2028825" y="3840480"/>
              <a:ext cx="0" cy="6705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610100" y="3840480"/>
              <a:ext cx="0" cy="6705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067550" y="3840480"/>
              <a:ext cx="0" cy="6705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821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42672" y="-415710"/>
            <a:ext cx="13739676" cy="75562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9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Preparing and Conducting 2015 Study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48596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Seattle Youth Employment Program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7320" y="2052320"/>
            <a:ext cx="6309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Over the course of the summer, we employed eight different youth to conduct the survey field work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2400" y="3825180"/>
            <a:ext cx="6309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5 of these from the Mayor’s Youth Employment Initiative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388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46" y="1371275"/>
            <a:ext cx="4321906" cy="5484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46" y="1371275"/>
            <a:ext cx="4321907" cy="5484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3376264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Into the Field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46" y="1371274"/>
            <a:ext cx="4321907" cy="5484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46" y="1371274"/>
            <a:ext cx="4321907" cy="5484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46" y="1371273"/>
            <a:ext cx="4321907" cy="5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42672" y="-415710"/>
            <a:ext cx="13739676" cy="75562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9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Compiling 2015 &amp; Comparing to 2010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27361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Overall Capacity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942144"/>
              </p:ext>
            </p:extLst>
          </p:nvPr>
        </p:nvGraphicFramePr>
        <p:xfrm>
          <a:off x="230536" y="1540669"/>
          <a:ext cx="3644900" cy="2409825"/>
        </p:xfrm>
        <a:graphic>
          <a:graphicData uri="http://schemas.openxmlformats.org/drawingml/2006/table">
            <a:tbl>
              <a:tblPr/>
              <a:tblGrid>
                <a:gridCol w="1400175"/>
                <a:gridCol w="520700"/>
                <a:gridCol w="514350"/>
                <a:gridCol w="571500"/>
                <a:gridCol w="638175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Neighborhood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Actual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Difference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Percent Gain or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Capitol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Chinatown-International District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 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Denny Triangle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Pioneer Square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Lake Union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565683"/>
              </p:ext>
            </p:extLst>
          </p:nvPr>
        </p:nvGraphicFramePr>
        <p:xfrm>
          <a:off x="3911512" y="3586478"/>
          <a:ext cx="5072062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83760" y="1647486"/>
            <a:ext cx="28255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49%</a:t>
            </a:r>
            <a:r>
              <a:rPr lang="en-US" sz="4000" b="1" dirty="0" smtClean="0"/>
              <a:t> Increase in Capacity</a:t>
            </a:r>
            <a:endParaRPr lang="en-US" sz="4000" b="1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6074" y="6379675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6074" y="6491514"/>
            <a:ext cx="48618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en-US" altLang="en-US" sz="1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2010 </a:t>
            </a:r>
            <a:r>
              <a:rPr lang="en-US" alt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umbers ad</a:t>
            </a:r>
            <a:r>
              <a:rPr lang="en-US" alt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justed by removing residential buildings identified in 2015 study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35185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Buildings with Infrastructure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175" y="4329579"/>
            <a:ext cx="41583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smtClean="0"/>
              <a:t>Buildings with Racks </a:t>
            </a:r>
            <a:endParaRPr lang="en-US" sz="3200" b="1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86074" y="6379675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6074" y="6491514"/>
            <a:ext cx="486184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en-US" altLang="en-US" sz="1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2010 </a:t>
            </a:r>
            <a:r>
              <a:rPr lang="en-US" alt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umbers ad</a:t>
            </a:r>
            <a:r>
              <a:rPr lang="en-US" altLang="en-US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justed by removing residential buildings identified in 2015 study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41248"/>
              </p:ext>
            </p:extLst>
          </p:nvPr>
        </p:nvGraphicFramePr>
        <p:xfrm>
          <a:off x="86074" y="1430169"/>
          <a:ext cx="6324599" cy="2472690"/>
        </p:xfrm>
        <a:graphic>
          <a:graphicData uri="http://schemas.openxmlformats.org/drawingml/2006/table">
            <a:tbl>
              <a:tblPr/>
              <a:tblGrid>
                <a:gridCol w="1386946"/>
                <a:gridCol w="440300"/>
                <a:gridCol w="490620"/>
                <a:gridCol w="666741"/>
                <a:gridCol w="490620"/>
                <a:gridCol w="490620"/>
                <a:gridCol w="669886"/>
                <a:gridCol w="490620"/>
                <a:gridCol w="490620"/>
                <a:gridCol w="707626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Neighborhood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Buildings With Racks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Percent Gain or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Buildings With Showers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Percent Gain or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Buildings With Lockers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Percent Gain or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2010*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2010*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2010*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Capitol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Chinatown-International District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 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Denny Triangle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Pioneer Square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Lake Union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22175" y="4961087"/>
            <a:ext cx="41583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smtClean="0"/>
              <a:t>Buildings with Showers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2175" y="5545863"/>
            <a:ext cx="41583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 smtClean="0"/>
              <a:t>Buildings with Lockers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480560" y="4268023"/>
            <a:ext cx="1452879" cy="70788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r>
              <a:rPr lang="en-US" sz="4000" b="1" dirty="0" smtClean="0"/>
              <a:t>+22%</a:t>
            </a:r>
            <a:endParaRPr lang="en-US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80560" y="4899531"/>
            <a:ext cx="23164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dirty="0" smtClean="0"/>
              <a:t>+121%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80560" y="5484307"/>
            <a:ext cx="1676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dirty="0" smtClean="0"/>
              <a:t>+210%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9221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27361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Rack Quality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554512"/>
              </p:ext>
            </p:extLst>
          </p:nvPr>
        </p:nvGraphicFramePr>
        <p:xfrm>
          <a:off x="4859249" y="3956497"/>
          <a:ext cx="4124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2040" y="4164153"/>
            <a:ext cx="2065624" cy="70788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  </a:t>
            </a:r>
            <a:r>
              <a:rPr lang="en-US" sz="4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+58%     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2587" y="4899872"/>
            <a:ext cx="2154453" cy="70788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  </a:t>
            </a:r>
            <a:r>
              <a:rPr lang="en-US" sz="4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+</a:t>
            </a:r>
            <a:r>
              <a:rPr lang="en-US" sz="40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9%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4852" y="5635591"/>
            <a:ext cx="2154453" cy="70788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  </a:t>
            </a:r>
            <a:r>
              <a:rPr lang="en-US" sz="40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+</a:t>
            </a:r>
            <a:r>
              <a:rPr lang="en-US" sz="40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134% </a:t>
            </a:r>
            <a:endParaRPr lang="en-US" sz="4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18457"/>
              </p:ext>
            </p:extLst>
          </p:nvPr>
        </p:nvGraphicFramePr>
        <p:xfrm>
          <a:off x="69849" y="1399689"/>
          <a:ext cx="5651500" cy="2533650"/>
        </p:xfrm>
        <a:graphic>
          <a:graphicData uri="http://schemas.openxmlformats.org/drawingml/2006/table">
            <a:tbl>
              <a:tblPr/>
              <a:tblGrid>
                <a:gridCol w="11938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  <a:gridCol w="495300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Neighborhood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A-Grade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B-Grade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C-Grade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Gain or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 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Gain or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2010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 Capacity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Gain or Loss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Capitol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Chinatown-International District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 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Denny Triangle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Hill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Pioneer Square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Lake Union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Uptown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7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27361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Density of Capacity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8616" y="1425708"/>
            <a:ext cx="4158584" cy="5351012"/>
            <a:chOff x="4201775" y="1482177"/>
            <a:chExt cx="4027146" cy="5109126"/>
          </a:xfrm>
        </p:grpSpPr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1775" y="1482177"/>
              <a:ext cx="4027146" cy="510912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216400" y="5944972"/>
              <a:ext cx="3058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Private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72094" y="1425708"/>
            <a:ext cx="4203026" cy="5351012"/>
            <a:chOff x="4201775" y="1482177"/>
            <a:chExt cx="4027145" cy="5109126"/>
          </a:xfrm>
        </p:grpSpPr>
        <p:pic>
          <p:nvPicPr>
            <p:cNvPr id="17" name="Picture 1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1775" y="1482177"/>
              <a:ext cx="4027145" cy="510912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216400" y="5944972"/>
              <a:ext cx="3058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Public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34509" y="1425708"/>
            <a:ext cx="4187571" cy="5351012"/>
            <a:chOff x="4201775" y="1482177"/>
            <a:chExt cx="4027145" cy="5109126"/>
          </a:xfrm>
        </p:grpSpPr>
        <p:pic>
          <p:nvPicPr>
            <p:cNvPr id="20" name="Picture 1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1775" y="1482177"/>
              <a:ext cx="4027145" cy="510912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216400" y="5944972"/>
              <a:ext cx="3058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Private &amp;</a:t>
              </a:r>
            </a:p>
            <a:p>
              <a:r>
                <a:rPr lang="en-US" dirty="0" smtClean="0"/>
                <a:t>Public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33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2736184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0869" y="1446014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2010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35746" y="1446014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2015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128936" y="2378887"/>
            <a:ext cx="18790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Buildings</a:t>
            </a:r>
          </a:p>
          <a:p>
            <a:r>
              <a:rPr lang="en-US" sz="3600" dirty="0" smtClean="0"/>
              <a:t>w/Racks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468308" y="2625108"/>
            <a:ext cx="1071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22%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5863185" y="2625108"/>
            <a:ext cx="1071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29%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128936" y="3965515"/>
            <a:ext cx="17796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Overall </a:t>
            </a:r>
          </a:p>
          <a:p>
            <a:r>
              <a:rPr lang="en-US" sz="3600" dirty="0" smtClean="0"/>
              <a:t>Capacity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3328045" y="4211736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5,872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5722922" y="4211736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8,723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128936" y="5582920"/>
            <a:ext cx="2032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Adequacy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3468308" y="5552142"/>
            <a:ext cx="1071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51%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5863185" y="5552142"/>
            <a:ext cx="1071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53%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80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42672" y="-415710"/>
            <a:ext cx="13739676" cy="75562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91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About Commute Seattle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2736184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9744" y="1669534"/>
            <a:ext cx="2925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/>
              <a:t>Observations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744" y="3749457"/>
            <a:ext cx="8206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2015—Although capacity was not found in many buildings where it was found in 2010, it was more than made up for by capacity added.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9744" y="2577515"/>
            <a:ext cx="754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2010—No clear </a:t>
            </a:r>
            <a:r>
              <a:rPr lang="en-US" sz="2800" dirty="0"/>
              <a:t>connection between demand and supply w/ property managers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744" y="5314295"/>
            <a:ext cx="805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 many cases, where successful &amp; adequate bike parking had been installed, more parking was being added.</a:t>
            </a:r>
          </a:p>
        </p:txBody>
      </p:sp>
    </p:spTree>
    <p:extLst>
      <p:ext uri="{BB962C8B-B14F-4D97-AF65-F5344CB8AC3E}">
        <p14:creationId xmlns:p14="http://schemas.microsoft.com/office/powerpoint/2010/main" val="10978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42672" y="-415710"/>
            <a:ext cx="13739676" cy="7556292"/>
          </a:xfrm>
        </p:spPr>
      </p:pic>
      <p:sp>
        <p:nvSpPr>
          <p:cNvPr id="4" name="Rectangle 3"/>
          <p:cNvSpPr/>
          <p:nvPr/>
        </p:nvSpPr>
        <p:spPr>
          <a:xfrm>
            <a:off x="855824" y="4782235"/>
            <a:ext cx="7546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Jeffrey Linn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jeffl@commuteseattle.com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jeffrey@spatialities.com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9230"/>
            <a:ext cx="4000499" cy="84286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</p:txBody>
      </p:sp>
      <p:sp>
        <p:nvSpPr>
          <p:cNvPr id="3" name="Oval 2"/>
          <p:cNvSpPr/>
          <p:nvPr/>
        </p:nvSpPr>
        <p:spPr>
          <a:xfrm>
            <a:off x="4038600" y="32004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237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492" y="0"/>
            <a:ext cx="1404035" cy="640730"/>
          </a:xfrm>
          <a:prstGeom prst="rect">
            <a:avLst/>
          </a:prstGeom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85800" y="1295400"/>
            <a:ext cx="8079584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Vision</a:t>
            </a:r>
            <a:r>
              <a:rPr lang="en-US" altLang="en-US" sz="2400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cs typeface="Arial" panose="020B0604020202020204" pitchFamily="34" charset="0"/>
              </a:rPr>
              <a:t>Create a more livable, sustainable, and economically competitive Seattle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Mission</a:t>
            </a:r>
            <a:r>
              <a:rPr lang="en-US" altLang="en-US" sz="2400" dirty="0"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cs typeface="Arial" panose="020B0604020202020204" pitchFamily="34" charset="0"/>
              </a:rPr>
              <a:t>Help downtown users live </a:t>
            </a:r>
            <a:endParaRPr lang="en-US" altLang="en-US" sz="2400" i="1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 smtClean="0">
                <a:cs typeface="Arial" panose="020B0604020202020204" pitchFamily="34" charset="0"/>
              </a:rPr>
              <a:t>more </a:t>
            </a:r>
            <a:r>
              <a:rPr lang="en-US" altLang="en-US" sz="2400" i="1" dirty="0">
                <a:cs typeface="Arial" panose="020B0604020202020204" pitchFamily="34" charset="0"/>
              </a:rPr>
              <a:t>and drive less by </a:t>
            </a:r>
            <a:endParaRPr lang="en-US" altLang="en-US" sz="2400" i="1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 smtClean="0">
                <a:cs typeface="Arial" panose="020B0604020202020204" pitchFamily="34" charset="0"/>
              </a:rPr>
              <a:t>improving </a:t>
            </a:r>
            <a:r>
              <a:rPr lang="en-US" altLang="en-US" sz="2400" i="1" dirty="0">
                <a:cs typeface="Arial" panose="020B0604020202020204" pitchFamily="34" charset="0"/>
              </a:rPr>
              <a:t>access and </a:t>
            </a:r>
            <a:endParaRPr lang="en-US" altLang="en-US" sz="2400" i="1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 smtClean="0">
                <a:cs typeface="Arial" panose="020B0604020202020204" pitchFamily="34" charset="0"/>
              </a:rPr>
              <a:t>mobility </a:t>
            </a:r>
            <a:r>
              <a:rPr lang="en-US" altLang="en-US" sz="2400" i="1" dirty="0">
                <a:cs typeface="Arial" panose="020B0604020202020204" pitchFamily="34" charset="0"/>
              </a:rPr>
              <a:t>to and within </a:t>
            </a:r>
            <a:endParaRPr lang="en-US" altLang="en-US" sz="2400" i="1" dirty="0" smtClean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 smtClean="0">
                <a:cs typeface="Arial" panose="020B0604020202020204" pitchFamily="34" charset="0"/>
              </a:rPr>
              <a:t>downtown</a:t>
            </a:r>
            <a:r>
              <a:rPr lang="en-US" altLang="en-US" sz="2400" i="1" dirty="0"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>
              <a:latin typeface="Calibri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029" y="2621280"/>
            <a:ext cx="384048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3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237"/>
            <a:ext cx="9144000" cy="45719"/>
          </a:xfrm>
          <a:prstGeom prst="rect">
            <a:avLst/>
          </a:prstGeom>
        </p:spPr>
      </p:pic>
      <p:pic>
        <p:nvPicPr>
          <p:cNvPr id="9" name="Picture 8" descr="Commute Seattle Logo CMYK 4C No Icons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492" y="0"/>
            <a:ext cx="1404035" cy="640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7310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2015 Seattle Commuting Trends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45% of commuters taking transit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Only 31% of commuters driving alone, an all-time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Due to job growth, just as many cars on the 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438401"/>
            <a:ext cx="8106876" cy="388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362200" y="2819400"/>
            <a:ext cx="1066800" cy="349984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42672" y="-415710"/>
            <a:ext cx="13739676" cy="75562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9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2010 Bicycle Amenities Study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2640" y="1259841"/>
            <a:ext cx="2804160" cy="721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Key Findings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63" y="71119"/>
            <a:ext cx="5171763" cy="66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882640" y="2042161"/>
            <a:ext cx="2804160" cy="1493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 smtClean="0"/>
              <a:t>22.6% buildings with bike parking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82640" y="3596641"/>
            <a:ext cx="2804160" cy="128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 smtClean="0"/>
              <a:t>5,872 parking spots</a:t>
            </a:r>
          </a:p>
        </p:txBody>
      </p:sp>
    </p:spTree>
    <p:extLst>
      <p:ext uri="{BB962C8B-B14F-4D97-AF65-F5344CB8AC3E}">
        <p14:creationId xmlns:p14="http://schemas.microsoft.com/office/powerpoint/2010/main" val="21109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42672" y="-415710"/>
            <a:ext cx="13739676" cy="75562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391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The Assessments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31324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Quality &amp; Rack Type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pic>
        <p:nvPicPr>
          <p:cNvPr id="2050" name="Picture 2" descr="Bike locker in Blue Springs, Montana.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0" y="1610360"/>
            <a:ext cx="3086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taple rack in unknown location (bicycleparking.org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4820" y="1610360"/>
            <a:ext cx="3092494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luster racks are designed to prevent the rack from being installed too closely to a wall. (Image from Flickr user Luton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0260" y="1610360"/>
            <a:ext cx="3092494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48" y="4485640"/>
            <a:ext cx="2768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Wheelbenders support only the bicycle's front tire. Standard U-locks would not secure the bike frame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847" y="4485640"/>
            <a:ext cx="292146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A ribbon rack in Sonoma County, Calif. Note the bicycle's front wheel is not on the cement pad, and the frame is only supported at one point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314" y="4485640"/>
            <a:ext cx="2378569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0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36" y="185094"/>
            <a:ext cx="49917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Weather Protection</a:t>
            </a:r>
            <a:br>
              <a:rPr lang="en-US" dirty="0" smtClean="0"/>
            </a:br>
            <a:r>
              <a:rPr lang="en-US" dirty="0" smtClean="0"/>
              <a:t>&amp; Security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94"/>
            <a:ext cx="9144000" cy="45719"/>
          </a:xfrm>
          <a:prstGeom prst="rect">
            <a:avLst/>
          </a:prstGeom>
        </p:spPr>
      </p:pic>
      <p:pic>
        <p:nvPicPr>
          <p:cNvPr id="10" name="Picture 9" descr="Commute Seattle Logo CMYK 4C No Icons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319" y="81280"/>
            <a:ext cx="2359255" cy="10766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484864"/>
            <a:ext cx="3581400" cy="24582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 descr="\\venus\CommuteSeattleShared\Sales\Bike and Transit Programs\Bike\EETP - Bike Parking Inventory\Photos\10 07\Rachel\DSCN0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1484864"/>
            <a:ext cx="3581400" cy="24582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943600" y="5760485"/>
            <a:ext cx="2343150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Photos: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Commute Seattle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084" y="4164230"/>
            <a:ext cx="3868442" cy="260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84" y="4164232"/>
            <a:ext cx="3868442" cy="260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2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9794</TotalTime>
  <Words>740</Words>
  <Application>Microsoft Office PowerPoint</Application>
  <PresentationFormat>On-screen Show (4:3)</PresentationFormat>
  <Paragraphs>370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2015 Bicycle Amenity Survey</vt:lpstr>
      <vt:lpstr>About Commute Seattle</vt:lpstr>
      <vt:lpstr>Who are we?</vt:lpstr>
      <vt:lpstr>PowerPoint Presentation</vt:lpstr>
      <vt:lpstr>2010 Bicycle Amenities Study</vt:lpstr>
      <vt:lpstr>PowerPoint Presentation</vt:lpstr>
      <vt:lpstr>The Assessments</vt:lpstr>
      <vt:lpstr>Quality &amp; Rack Type</vt:lpstr>
      <vt:lpstr>Weather Protection &amp; Security</vt:lpstr>
      <vt:lpstr>Assessing The Racks</vt:lpstr>
      <vt:lpstr>Preparing and Conducting 2015 Study</vt:lpstr>
      <vt:lpstr>Seattle Youth Employment Program</vt:lpstr>
      <vt:lpstr>Into the Field</vt:lpstr>
      <vt:lpstr>Compiling 2015 &amp; Comparing to 2010</vt:lpstr>
      <vt:lpstr>Overall Capacity</vt:lpstr>
      <vt:lpstr>Buildings with Infrastructure</vt:lpstr>
      <vt:lpstr>Rack Quality</vt:lpstr>
      <vt:lpstr>Density of Capacity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Commute Headline</dc:title>
  <dc:creator>Office 2004 Test Drive User</dc:creator>
  <cp:lastModifiedBy>Freedman, Nicole</cp:lastModifiedBy>
  <cp:revision>85</cp:revision>
  <dcterms:created xsi:type="dcterms:W3CDTF">2015-03-16T23:27:48Z</dcterms:created>
  <dcterms:modified xsi:type="dcterms:W3CDTF">2016-03-04T19:41:19Z</dcterms:modified>
</cp:coreProperties>
</file>