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347" r:id="rId3"/>
    <p:sldId id="334" r:id="rId4"/>
    <p:sldId id="351" r:id="rId5"/>
    <p:sldId id="290" r:id="rId6"/>
    <p:sldId id="352" r:id="rId7"/>
    <p:sldId id="338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3117"/>
    <a:srgbClr val="CCCC00"/>
    <a:srgbClr val="F4881C"/>
    <a:srgbClr val="591BF5"/>
    <a:srgbClr val="FFF911"/>
    <a:srgbClr val="A29E00"/>
    <a:srgbClr val="FD90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611" autoAdjust="0"/>
  </p:normalViewPr>
  <p:slideViewPr>
    <p:cSldViewPr>
      <p:cViewPr>
        <p:scale>
          <a:sx n="71" d="100"/>
          <a:sy n="71" d="100"/>
        </p:scale>
        <p:origin x="-6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29530B-2D9F-1445-A1D3-1D6B2E0584D6}" type="doc">
      <dgm:prSet loTypeId="urn:microsoft.com/office/officeart/2005/8/layout/pyramid3" loCatId="" qsTypeId="urn:microsoft.com/office/officeart/2005/8/quickstyle/simple4" qsCatId="simple" csTypeId="urn:microsoft.com/office/officeart/2005/8/colors/colorful4" csCatId="colorful" phldr="1"/>
      <dgm:spPr/>
    </dgm:pt>
    <dgm:pt modelId="{58AA56FF-03D6-AD42-B67E-458DF82D5475}" type="pres">
      <dgm:prSet presAssocID="{0B29530B-2D9F-1445-A1D3-1D6B2E0584D6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5362D903-043C-9240-838A-32A9C48DA3BF}" type="presOf" srcId="{0B29530B-2D9F-1445-A1D3-1D6B2E0584D6}" destId="{58AA56FF-03D6-AD42-B67E-458DF82D5475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29530B-2D9F-1445-A1D3-1D6B2E0584D6}" type="doc">
      <dgm:prSet loTypeId="urn:microsoft.com/office/officeart/2005/8/layout/pyramid3" loCatId="" qsTypeId="urn:microsoft.com/office/officeart/2005/8/quickstyle/simple4" qsCatId="simple" csTypeId="urn:microsoft.com/office/officeart/2005/8/colors/colorful4" csCatId="colorful" phldr="1"/>
      <dgm:spPr/>
    </dgm:pt>
    <dgm:pt modelId="{58AA56FF-03D6-AD42-B67E-458DF82D5475}" type="pres">
      <dgm:prSet presAssocID="{0B29530B-2D9F-1445-A1D3-1D6B2E0584D6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FF9AEAF2-9458-4AAE-8321-5D7C5BACFACD}" type="presOf" srcId="{0B29530B-2D9F-1445-A1D3-1D6B2E0584D6}" destId="{58AA56FF-03D6-AD42-B67E-458DF82D5475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29530B-2D9F-1445-A1D3-1D6B2E0584D6}" type="doc">
      <dgm:prSet loTypeId="urn:microsoft.com/office/officeart/2005/8/layout/pyramid3" loCatId="" qsTypeId="urn:microsoft.com/office/officeart/2005/8/quickstyle/simple4" qsCatId="simple" csTypeId="urn:microsoft.com/office/officeart/2005/8/colors/colorful4" csCatId="colorful" phldr="1"/>
      <dgm:spPr/>
    </dgm:pt>
    <dgm:pt modelId="{58AA56FF-03D6-AD42-B67E-458DF82D5475}" type="pres">
      <dgm:prSet presAssocID="{0B29530B-2D9F-1445-A1D3-1D6B2E0584D6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F7AC57EC-4DED-4302-9A78-5767478702AB}" type="presOf" srcId="{0B29530B-2D9F-1445-A1D3-1D6B2E0584D6}" destId="{58AA56FF-03D6-AD42-B67E-458DF82D5475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29530B-2D9F-1445-A1D3-1D6B2E0584D6}" type="doc">
      <dgm:prSet loTypeId="urn:microsoft.com/office/officeart/2005/8/layout/pyramid3" loCatId="" qsTypeId="urn:microsoft.com/office/officeart/2005/8/quickstyle/simple4" qsCatId="simple" csTypeId="urn:microsoft.com/office/officeart/2005/8/colors/colorful4" csCatId="colorful" phldr="1"/>
      <dgm:spPr/>
    </dgm:pt>
    <dgm:pt modelId="{58AA56FF-03D6-AD42-B67E-458DF82D5475}" type="pres">
      <dgm:prSet presAssocID="{0B29530B-2D9F-1445-A1D3-1D6B2E0584D6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43872A25-C505-45E0-9DCD-E40EB6803E7A}" type="presOf" srcId="{0B29530B-2D9F-1445-A1D3-1D6B2E0584D6}" destId="{58AA56FF-03D6-AD42-B67E-458DF82D5475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2D1B9-9B80-40FE-8C02-2B1A2F78AF61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DBAF0-BD51-473D-BBE3-942585BA0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35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7D17B-07C7-4E0E-9923-F6C7FC5B9DC6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EE007-194F-494F-80D5-1B59AEF4E5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100" b="0" u="none" dirty="0" smtClean="0">
              <a:latin typeface="+mj-lt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64CB949-2C54-4203-A0D1-D0906379485D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1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100" dirty="0" smtClean="0"/>
              <a:t>EQUITY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Helvetica Neue"/>
                <a:cs typeface="Helvetica Neue"/>
              </a:rPr>
              <a:t>Everyone gets what they need based on context (history, present conditions and desired future outcomes).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Helvetica Neue"/>
                <a:cs typeface="Helvetica Neue"/>
              </a:rPr>
              <a:t>An </a:t>
            </a:r>
            <a:r>
              <a:rPr lang="en-US" sz="1100" b="1" dirty="0" smtClean="0">
                <a:latin typeface="Helvetica Neue"/>
                <a:cs typeface="Helvetica Neue"/>
              </a:rPr>
              <a:t>equality of outcomes</a:t>
            </a:r>
            <a:r>
              <a:rPr lang="en-US" sz="1100" dirty="0" smtClean="0">
                <a:latin typeface="Helvetica Neue"/>
                <a:cs typeface="Helvetica Neue"/>
              </a:rPr>
              <a:t>.</a:t>
            </a:r>
          </a:p>
          <a:p>
            <a:endParaRPr lang="en-US" sz="1100" dirty="0" smtClean="0">
              <a:latin typeface="Helvetica Neue"/>
              <a:cs typeface="Helvetica Neue"/>
            </a:endParaRPr>
          </a:p>
          <a:p>
            <a:r>
              <a:rPr lang="en-US" sz="1100" dirty="0" smtClean="0">
                <a:latin typeface="Helvetica Neue"/>
                <a:cs typeface="Helvetica Neue"/>
              </a:rPr>
              <a:t>Non-housing</a:t>
            </a:r>
            <a:r>
              <a:rPr lang="en-US" sz="1100" baseline="0" dirty="0" smtClean="0">
                <a:latin typeface="Helvetica Neue"/>
                <a:cs typeface="Helvetica Neue"/>
              </a:rPr>
              <a:t> example of equity:</a:t>
            </a:r>
          </a:p>
          <a:p>
            <a:r>
              <a:rPr lang="en-US" sz="1100" baseline="0" dirty="0" smtClean="0">
                <a:latin typeface="Helvetica Neue"/>
                <a:cs typeface="Helvetica Neue"/>
              </a:rPr>
              <a:t>School math curriculum: Advanced students get an advanced curriculum and struggling students get a different curriculum. Both curricula meet students where they’re at and provide them with challenges so they can learn and grow. The two groups get what they need.</a:t>
            </a:r>
            <a:endParaRPr lang="en-US" sz="1100" dirty="0" smtClean="0">
              <a:latin typeface="Helvetica Neue"/>
              <a:cs typeface="Helvetica Neue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100" dirty="0" smtClean="0"/>
          </a:p>
          <a:p>
            <a:pPr eaLnBrk="1" hangingPunct="1">
              <a:spcBef>
                <a:spcPct val="0"/>
              </a:spcBef>
            </a:pPr>
            <a:endParaRPr lang="en-US" altLang="en-US" sz="1100" dirty="0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8EACD63B-7BC6-4C9B-AD7A-E74259C0C06C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19553A-60FA-47B5-A2AA-F9AF2763DB8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FA986-9CAF-408E-B7E6-43616AE3A5E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100" dirty="0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8EACD63B-7BC6-4C9B-AD7A-E74259C0C06C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100" dirty="0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8EACD63B-7BC6-4C9B-AD7A-E74259C0C06C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100" dirty="0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8EACD63B-7BC6-4C9B-AD7A-E74259C0C06C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38FB-B47C-4B1E-89D7-174584573881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66D-5577-437D-9732-29504C3D2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898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38FB-B47C-4B1E-89D7-174584573881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66D-5577-437D-9732-29504C3D2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683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38FB-B47C-4B1E-89D7-174584573881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66D-5577-437D-9732-29504C3D2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8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38FB-B47C-4B1E-89D7-174584573881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66D-5577-437D-9732-29504C3D2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5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38FB-B47C-4B1E-89D7-174584573881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66D-5577-437D-9732-29504C3D2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4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38FB-B47C-4B1E-89D7-174584573881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66D-5577-437D-9732-29504C3D2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52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38FB-B47C-4B1E-89D7-174584573881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66D-5577-437D-9732-29504C3D2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17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38FB-B47C-4B1E-89D7-174584573881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66D-5577-437D-9732-29504C3D2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5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38FB-B47C-4B1E-89D7-174584573881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66D-5577-437D-9732-29504C3D2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06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38FB-B47C-4B1E-89D7-174584573881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66D-5577-437D-9732-29504C3D2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1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38FB-B47C-4B1E-89D7-174584573881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6166D-5577-437D-9732-29504C3D2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8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F38FB-B47C-4B1E-89D7-174584573881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6166D-5577-437D-9732-29504C3D2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3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eattle_kerry_park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3000"/>
            <a:ext cx="9144000" cy="5029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09800" y="187842"/>
            <a:ext cx="6553200" cy="748644"/>
          </a:xfrm>
          <a:prstGeom prst="rect">
            <a:avLst/>
          </a:prstGeom>
          <a:solidFill>
            <a:schemeClr val="bg1"/>
          </a:solidFill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324615"/>
                </a:solidFill>
                <a:latin typeface="Helvetica Neue"/>
                <a:cs typeface="Helvetica Neue"/>
              </a:rPr>
              <a:t>Racial disparities have been eliminated </a:t>
            </a:r>
            <a:r>
              <a:rPr lang="en-US" sz="2400" b="1" dirty="0" smtClean="0">
                <a:solidFill>
                  <a:srgbClr val="324615"/>
                </a:solidFill>
                <a:latin typeface="Helvetica Neue"/>
                <a:cs typeface="Helvetica Neue"/>
              </a:rPr>
              <a:t/>
            </a:r>
            <a:br>
              <a:rPr lang="en-US" sz="2400" b="1" dirty="0" smtClean="0">
                <a:solidFill>
                  <a:srgbClr val="324615"/>
                </a:solidFill>
                <a:latin typeface="Helvetica Neue"/>
                <a:cs typeface="Helvetica Neue"/>
              </a:rPr>
            </a:br>
            <a:r>
              <a:rPr lang="en-US" sz="2400" b="1" dirty="0" smtClean="0">
                <a:solidFill>
                  <a:srgbClr val="324615"/>
                </a:solidFill>
                <a:latin typeface="Helvetica Neue"/>
                <a:cs typeface="Helvetica Neue"/>
              </a:rPr>
              <a:t>and </a:t>
            </a:r>
            <a:r>
              <a:rPr lang="en-US" sz="2400" b="1" dirty="0">
                <a:solidFill>
                  <a:srgbClr val="324615"/>
                </a:solidFill>
                <a:latin typeface="Helvetica Neue"/>
                <a:cs typeface="Helvetica Neue"/>
              </a:rPr>
              <a:t>racial equity </a:t>
            </a:r>
            <a:r>
              <a:rPr lang="en-US" sz="2400" b="1" dirty="0" smtClean="0">
                <a:solidFill>
                  <a:srgbClr val="324615"/>
                </a:solidFill>
                <a:latin typeface="Helvetica Neue"/>
                <a:cs typeface="Helvetica Neue"/>
              </a:rPr>
              <a:t>achieved.</a:t>
            </a:r>
            <a:endParaRPr lang="en-US" sz="2400" b="1" dirty="0">
              <a:solidFill>
                <a:srgbClr val="324615"/>
              </a:solidFill>
              <a:latin typeface="Helvetica Neue"/>
              <a:cs typeface="Helvetica Neu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0"/>
            <a:ext cx="213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324615"/>
                </a:solidFill>
                <a:latin typeface="Helvetica Neue"/>
                <a:cs typeface="Helvetica Neue"/>
              </a:rPr>
              <a:t>RSJI VISION: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4876800"/>
            <a:ext cx="9144000" cy="1981200"/>
          </a:xfrm>
          <a:prstGeom prst="rect">
            <a:avLst/>
          </a:prstGeom>
          <a:solidFill>
            <a:srgbClr val="7F6B65"/>
          </a:solidFill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8600" y="4876800"/>
            <a:ext cx="8915400" cy="1800493"/>
          </a:xfrm>
          <a:prstGeom prst="rect">
            <a:avLst/>
          </a:prstGeom>
          <a:solidFill>
            <a:srgbClr val="7F6B65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FFFF"/>
                </a:solidFill>
                <a:latin typeface="Helvetica Neue"/>
                <a:cs typeface="Helvetica Neue"/>
              </a:rPr>
              <a:t>MISSION</a:t>
            </a:r>
          </a:p>
          <a:p>
            <a:r>
              <a:rPr lang="en-US" sz="1100" dirty="0" smtClean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endParaRPr lang="en-US" sz="700" dirty="0" smtClean="0">
              <a:solidFill>
                <a:srgbClr val="FFFFFF"/>
              </a:solidFill>
              <a:latin typeface="Helvetica Neue"/>
              <a:cs typeface="Helvetica Neue"/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lang="en-US" sz="2000" b="1" dirty="0" smtClean="0">
                <a:solidFill>
                  <a:srgbClr val="FFFFFF"/>
                </a:solidFill>
                <a:latin typeface="Helvetica Neue"/>
                <a:cs typeface="Helvetica Neue"/>
              </a:rPr>
              <a:t>End institutional racism in city government.</a:t>
            </a:r>
          </a:p>
          <a:p>
            <a:pPr>
              <a:buFont typeface="Arial"/>
              <a:buChar char="•"/>
            </a:pPr>
            <a:r>
              <a:rPr lang="en-US" sz="2000" b="1" dirty="0" smtClean="0">
                <a:solidFill>
                  <a:srgbClr val="FFFFFF"/>
                </a:solidFill>
                <a:latin typeface="Helvetica Neue"/>
                <a:cs typeface="Helvetica Neue"/>
              </a:rPr>
              <a:t> Promote inclusion and full participation of all residents.</a:t>
            </a:r>
          </a:p>
          <a:p>
            <a:pPr>
              <a:buFont typeface="Arial"/>
              <a:buChar char="•"/>
            </a:pPr>
            <a:r>
              <a:rPr lang="en-US" sz="2000" b="1" dirty="0" smtClean="0">
                <a:solidFill>
                  <a:srgbClr val="FFFFFF"/>
                </a:solidFill>
                <a:latin typeface="Helvetica Neue"/>
                <a:cs typeface="Helvetica Neue"/>
              </a:rPr>
              <a:t> Partner with the community and other groups to achieve racial equity.</a:t>
            </a:r>
            <a:endParaRPr lang="en-US" sz="2000" b="1" dirty="0">
              <a:solidFill>
                <a:srgbClr val="FFFFFF"/>
              </a:solidFill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8979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32461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graphicFrame>
        <p:nvGraphicFramePr>
          <p:cNvPr id="2" name="Diagram 1"/>
          <p:cNvGraphicFramePr/>
          <p:nvPr/>
        </p:nvGraphicFramePr>
        <p:xfrm>
          <a:off x="9396536" y="2492896"/>
          <a:ext cx="4018051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354013" y="228600"/>
            <a:ext cx="840898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195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195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195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195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5000" b="1" dirty="0" smtClean="0">
                <a:solidFill>
                  <a:schemeClr val="bg1"/>
                </a:solidFill>
                <a:latin typeface=" Helvetica Neue"/>
                <a:cs typeface=" Helvetica Neue"/>
              </a:rPr>
              <a:t>EQUALITY vs. EQUITY</a:t>
            </a:r>
            <a:endParaRPr lang="en-US" altLang="en-US" sz="5000" b="1" dirty="0">
              <a:solidFill>
                <a:schemeClr val="bg1"/>
              </a:solidFill>
              <a:latin typeface=" Helvetica Neue"/>
              <a:cs typeface=" Helvetica Neue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640" y="1676400"/>
            <a:ext cx="6365731" cy="4640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8999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2256" y="1927860"/>
            <a:ext cx="849694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>
                <a:solidFill>
                  <a:srgbClr val="004400"/>
                </a:solidFill>
                <a:latin typeface="Helvetica Neue"/>
                <a:cs typeface="Helvetica" panose="020B0604020202020204" pitchFamily="34" charset="0"/>
              </a:rPr>
              <a:t>Why approach </a:t>
            </a:r>
            <a:br>
              <a:rPr lang="en-US" sz="5000" b="1" dirty="0" smtClean="0">
                <a:solidFill>
                  <a:srgbClr val="004400"/>
                </a:solidFill>
                <a:latin typeface="Helvetica Neue"/>
                <a:cs typeface="Helvetica" panose="020B0604020202020204" pitchFamily="34" charset="0"/>
              </a:rPr>
            </a:br>
            <a:r>
              <a:rPr lang="en-US" sz="5000" b="1" dirty="0" smtClean="0">
                <a:solidFill>
                  <a:srgbClr val="004400"/>
                </a:solidFill>
                <a:latin typeface="Helvetica Neue"/>
                <a:cs typeface="Helvetica" panose="020B0604020202020204" pitchFamily="34" charset="0"/>
              </a:rPr>
              <a:t>equity through </a:t>
            </a:r>
            <a:br>
              <a:rPr lang="en-US" sz="5000" b="1" dirty="0" smtClean="0">
                <a:solidFill>
                  <a:srgbClr val="004400"/>
                </a:solidFill>
                <a:latin typeface="Helvetica Neue"/>
                <a:cs typeface="Helvetica" panose="020B0604020202020204" pitchFamily="34" charset="0"/>
              </a:rPr>
            </a:br>
            <a:r>
              <a:rPr lang="en-US" sz="5000" b="1" dirty="0" smtClean="0">
                <a:solidFill>
                  <a:srgbClr val="004400"/>
                </a:solidFill>
                <a:latin typeface="Helvetica Neue"/>
                <a:cs typeface="Helvetica" panose="020B0604020202020204" pitchFamily="34" charset="0"/>
              </a:rPr>
              <a:t>the lens of race?</a:t>
            </a:r>
            <a:endParaRPr lang="en-US" sz="5000" b="1" dirty="0">
              <a:solidFill>
                <a:srgbClr val="004400"/>
              </a:solidFill>
              <a:latin typeface="Helvetica Neue"/>
              <a:cs typeface="Helvetica" panose="020B0604020202020204" pitchFamily="34" charset="0"/>
            </a:endParaRPr>
          </a:p>
          <a:p>
            <a:pPr algn="ctr"/>
            <a:endParaRPr lang="en-US" sz="5000" dirty="0" smtClean="0">
              <a:solidFill>
                <a:srgbClr val="004400"/>
              </a:solidFill>
              <a:latin typeface="Helvetica Neue"/>
              <a:cs typeface="Helvetica" panose="020B0604020202020204" pitchFamily="34" charset="0"/>
            </a:endParaRPr>
          </a:p>
          <a:p>
            <a:pPr algn="ctr"/>
            <a:r>
              <a:rPr lang="en-US" sz="5000" i="1" dirty="0">
                <a:solidFill>
                  <a:srgbClr val="004400"/>
                </a:solidFill>
                <a:latin typeface="Helvetica Neue"/>
              </a:rPr>
              <a:t> </a:t>
            </a:r>
            <a:endParaRPr lang="en-US" sz="5000" dirty="0">
              <a:solidFill>
                <a:srgbClr val="004400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56522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Racial Disparities</a:t>
            </a:r>
            <a:endParaRPr lang="en-US" sz="5400" b="1" dirty="0"/>
          </a:p>
        </p:txBody>
      </p:sp>
      <p:pic>
        <p:nvPicPr>
          <p:cNvPr id="5" name="Picture 1" descr="http://murray.seattle.gov/wp-content/uploads/2014/11/Poverty-Rates-by-Race-Ethnicity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91" y="1216224"/>
            <a:ext cx="8424309" cy="541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425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32461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graphicFrame>
        <p:nvGraphicFramePr>
          <p:cNvPr id="2" name="Diagram 1"/>
          <p:cNvGraphicFramePr/>
          <p:nvPr/>
        </p:nvGraphicFramePr>
        <p:xfrm>
          <a:off x="9396536" y="2492896"/>
          <a:ext cx="4018051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277813" y="228600"/>
            <a:ext cx="840898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195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195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195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195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5000" b="1" dirty="0" smtClean="0">
                <a:solidFill>
                  <a:schemeClr val="bg1"/>
                </a:solidFill>
                <a:latin typeface=" Helvetica Neue"/>
                <a:cs typeface=" Helvetica Neue"/>
              </a:rPr>
              <a:t>RSJI strategies</a:t>
            </a:r>
            <a:endParaRPr lang="en-US" altLang="en-US" sz="5000" b="1" dirty="0">
              <a:solidFill>
                <a:schemeClr val="bg1"/>
              </a:solidFill>
              <a:latin typeface=" Helvetica Neue"/>
              <a:cs typeface=" Helvetica Neue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1980485"/>
            <a:ext cx="8763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Ensure racial equity </a:t>
            </a:r>
            <a:r>
              <a:rPr lang="en-US" sz="3200" dirty="0" smtClean="0"/>
              <a:t>in </a:t>
            </a:r>
            <a:r>
              <a:rPr lang="en-US" sz="3200" dirty="0"/>
              <a:t>City programs </a:t>
            </a:r>
            <a:r>
              <a:rPr lang="en-US" sz="3200" dirty="0" smtClean="0"/>
              <a:t>&amp; services.</a:t>
            </a:r>
            <a:endParaRPr lang="en-US" sz="3200" dirty="0"/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Work with community-based organizations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to end </a:t>
            </a:r>
            <a:r>
              <a:rPr lang="en-US" sz="3200" dirty="0"/>
              <a:t>structural racism.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Form partnerships for racial </a:t>
            </a:r>
            <a:r>
              <a:rPr lang="en-US" sz="3200" dirty="0"/>
              <a:t>equity </a:t>
            </a:r>
            <a:r>
              <a:rPr lang="en-US" sz="3200" dirty="0" smtClean="0"/>
              <a:t>with government, other groups, </a:t>
            </a:r>
            <a:r>
              <a:rPr lang="en-US" sz="3200" dirty="0"/>
              <a:t>the private sector and philanthropy.</a:t>
            </a:r>
          </a:p>
          <a:p>
            <a:endParaRPr lang="en-US" sz="2000" dirty="0" smtClean="0">
              <a:latin typeface="Helvetica Neue"/>
              <a:cs typeface="Helvetica Neue"/>
            </a:endParaRPr>
          </a:p>
          <a:p>
            <a:endParaRPr lang="en-US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768520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32461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graphicFrame>
        <p:nvGraphicFramePr>
          <p:cNvPr id="2" name="Diagram 1"/>
          <p:cNvGraphicFramePr/>
          <p:nvPr/>
        </p:nvGraphicFramePr>
        <p:xfrm>
          <a:off x="9396536" y="2492896"/>
          <a:ext cx="4018051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277813" y="228600"/>
            <a:ext cx="840898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195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195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195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195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5000" b="1" dirty="0" smtClean="0">
                <a:solidFill>
                  <a:schemeClr val="bg1"/>
                </a:solidFill>
                <a:latin typeface=" Helvetica Neue"/>
                <a:cs typeface=" Helvetica Neue"/>
              </a:rPr>
              <a:t>RSJI structure</a:t>
            </a:r>
            <a:endParaRPr lang="en-US" altLang="en-US" sz="5000" b="1" dirty="0">
              <a:solidFill>
                <a:schemeClr val="bg1"/>
              </a:solidFill>
              <a:latin typeface=" Helvetica Neue"/>
              <a:cs typeface=" Helvetica Neue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" y="1711434"/>
            <a:ext cx="8915400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 smtClean="0"/>
              <a:t>Every Seattle City department is responsible for:</a:t>
            </a:r>
          </a:p>
          <a:p>
            <a:pPr marL="9144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Incorporating racial equity into its own programs, services, policies, etc.</a:t>
            </a:r>
            <a:endParaRPr lang="en-US" sz="3200" dirty="0"/>
          </a:p>
          <a:p>
            <a:pPr marL="9144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Creating an annual RSJI work plan.</a:t>
            </a:r>
            <a:endParaRPr lang="en-US" sz="3200" dirty="0"/>
          </a:p>
          <a:p>
            <a:pPr marL="9144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Maintaining an RSJI Change Team.</a:t>
            </a:r>
          </a:p>
          <a:p>
            <a:pPr marL="9144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 smtClean="0"/>
              <a:t>Using RSJI tools, e.g. the Racial Equity Toolkit.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I</a:t>
            </a:r>
            <a:r>
              <a:rPr lang="en-US" sz="3200" dirty="0" smtClean="0"/>
              <a:t>nterdepartmental teams work together on </a:t>
            </a:r>
            <a:br>
              <a:rPr lang="en-US" sz="3200" dirty="0" smtClean="0"/>
            </a:br>
            <a:r>
              <a:rPr lang="en-US" sz="3200" dirty="0" smtClean="0"/>
              <a:t>key equity issues, e.g. criminal justice, education, and equitable development.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endParaRPr lang="en-US" sz="2000" dirty="0" smtClean="0">
              <a:latin typeface="Helvetica Neue"/>
              <a:cs typeface="Helvetica Neue"/>
            </a:endParaRPr>
          </a:p>
          <a:p>
            <a:endParaRPr lang="en-US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032710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-1"/>
            <a:ext cx="9144000" cy="1836831"/>
          </a:xfrm>
          <a:prstGeom prst="rect">
            <a:avLst/>
          </a:prstGeom>
          <a:solidFill>
            <a:srgbClr val="32461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graphicFrame>
        <p:nvGraphicFramePr>
          <p:cNvPr id="2" name="Diagram 1"/>
          <p:cNvGraphicFramePr/>
          <p:nvPr/>
        </p:nvGraphicFramePr>
        <p:xfrm>
          <a:off x="9396536" y="2492896"/>
          <a:ext cx="4018051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354013" y="228600"/>
            <a:ext cx="840898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19558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195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195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195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195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4200" b="1" dirty="0">
                <a:solidFill>
                  <a:schemeClr val="bg1"/>
                </a:solidFill>
                <a:latin typeface=" Helvetica Neue"/>
                <a:cs typeface=" Helvetica Neue"/>
              </a:rPr>
              <a:t>H</a:t>
            </a:r>
            <a:r>
              <a:rPr lang="en-US" altLang="en-US" sz="4200" b="1" dirty="0" smtClean="0">
                <a:solidFill>
                  <a:schemeClr val="bg1"/>
                </a:solidFill>
                <a:latin typeface=" Helvetica Neue"/>
                <a:cs typeface=" Helvetica Neue"/>
              </a:rPr>
              <a:t>ow can an organization or board build racial equity?</a:t>
            </a:r>
            <a:endParaRPr lang="en-US" altLang="en-US" sz="4200" b="1" dirty="0">
              <a:solidFill>
                <a:schemeClr val="bg1"/>
              </a:solidFill>
              <a:latin typeface=" Helvetica Neue"/>
              <a:cs typeface=" Helvetica Neue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305" y="2057400"/>
            <a:ext cx="282249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4013" y="2254508"/>
            <a:ext cx="8789987" cy="4914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Helvetica Neue"/>
              </a:rPr>
              <a:t>Understand how </a:t>
            </a:r>
            <a:br>
              <a:rPr lang="en-US" sz="2800" dirty="0" smtClean="0">
                <a:latin typeface="Helvetica Neue"/>
              </a:rPr>
            </a:br>
            <a:r>
              <a:rPr lang="en-US" sz="2800" dirty="0" smtClean="0">
                <a:latin typeface="Helvetica Neue"/>
              </a:rPr>
              <a:t>we perpetuate racism.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Helvetica Neue"/>
              </a:rPr>
              <a:t>Understand our power </a:t>
            </a:r>
            <a:br>
              <a:rPr lang="en-US" sz="2800" dirty="0" smtClean="0">
                <a:latin typeface="Helvetica Neue"/>
              </a:rPr>
            </a:br>
            <a:r>
              <a:rPr lang="en-US" sz="2800" dirty="0" smtClean="0">
                <a:latin typeface="Helvetica Neue"/>
              </a:rPr>
              <a:t>and our opportunity.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Helvetica Neue"/>
              </a:rPr>
              <a:t>Listen and be accountable to communities of color.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Helvetica Neue"/>
              </a:rPr>
              <a:t>Implement policies and practices </a:t>
            </a:r>
            <a:br>
              <a:rPr lang="en-US" sz="2800" dirty="0" smtClean="0">
                <a:latin typeface="Helvetica Neue"/>
              </a:rPr>
            </a:br>
            <a:r>
              <a:rPr lang="en-US" sz="2800" dirty="0" smtClean="0">
                <a:latin typeface="Helvetica Neue"/>
              </a:rPr>
              <a:t>that have racially equitable outcomes.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Helvetica Neue"/>
              </a:rPr>
              <a:t>Ensure racial diversity in membership;</a:t>
            </a:r>
            <a:br>
              <a:rPr lang="en-US" sz="2800" dirty="0" smtClean="0">
                <a:latin typeface="Helvetica Neue"/>
              </a:rPr>
            </a:br>
            <a:r>
              <a:rPr lang="en-US" sz="2800" dirty="0" smtClean="0">
                <a:latin typeface="Helvetica Neue"/>
              </a:rPr>
              <a:t>develop our existing and emerging leaders.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071248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3279</TotalTime>
  <Words>210</Words>
  <Application>Microsoft Office PowerPoint</Application>
  <PresentationFormat>On-screen Show (4:3)</PresentationFormat>
  <Paragraphs>44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Racial Disparities</vt:lpstr>
      <vt:lpstr>PowerPoint Presentation</vt:lpstr>
      <vt:lpstr>PowerPoint Presentation</vt:lpstr>
      <vt:lpstr>PowerPoint Presentation</vt:lpstr>
    </vt:vector>
  </TitlesOfParts>
  <Company>City of Seattle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FalchuD</dc:creator>
  <cp:lastModifiedBy>Freedman, Nicole</cp:lastModifiedBy>
  <cp:revision>294</cp:revision>
  <cp:lastPrinted>2015-11-23T18:21:21Z</cp:lastPrinted>
  <dcterms:created xsi:type="dcterms:W3CDTF">2015-01-13T01:24:06Z</dcterms:created>
  <dcterms:modified xsi:type="dcterms:W3CDTF">2015-11-24T18:27:54Z</dcterms:modified>
</cp:coreProperties>
</file>