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72" r:id="rId5"/>
    <p:sldId id="665" r:id="rId6"/>
    <p:sldId id="666" r:id="rId7"/>
    <p:sldId id="667" r:id="rId8"/>
    <p:sldId id="668" r:id="rId9"/>
    <p:sldId id="669" r:id="rId10"/>
    <p:sldId id="671" r:id="rId11"/>
    <p:sldId id="670" r:id="rId12"/>
    <p:sldId id="673" r:id="rId13"/>
    <p:sldId id="650" r:id="rId14"/>
    <p:sldId id="675" r:id="rId15"/>
    <p:sldId id="653" r:id="rId16"/>
    <p:sldId id="655" r:id="rId17"/>
    <p:sldId id="664" r:id="rId18"/>
    <p:sldId id="654" r:id="rId19"/>
    <p:sldId id="658" r:id="rId20"/>
    <p:sldId id="617" r:id="rId21"/>
    <p:sldId id="618" r:id="rId22"/>
    <p:sldId id="679" r:id="rId23"/>
    <p:sldId id="678" r:id="rId24"/>
    <p:sldId id="682" r:id="rId25"/>
    <p:sldId id="680" r:id="rId26"/>
    <p:sldId id="684" r:id="rId27"/>
    <p:sldId id="681" r:id="rId28"/>
    <p:sldId id="659" r:id="rId29"/>
    <p:sldId id="542" r:id="rId30"/>
    <p:sldId id="685" r:id="rId31"/>
    <p:sldId id="68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right" initials="sw" lastIdx="2" clrIdx="0"/>
  <p:cmAuthor id="1" name="ecorey" initials="ec" lastIdx="3" clrIdx="1"/>
  <p:cmAuthor id="2" name="Diana Brown" initials="DB" lastIdx="40" clrIdx="2">
    <p:extLst>
      <p:ext uri="{19B8F6BF-5375-455C-9EA6-DF929625EA0E}">
        <p15:presenceInfo xmlns:p15="http://schemas.microsoft.com/office/powerpoint/2012/main" userId="S-1-5-21-1078081533-448539723-725345543-8145" providerId="AD"/>
      </p:ext>
    </p:extLst>
  </p:cmAuthor>
  <p:cmAuthor id="3" name="Daniel Brody" initials="DB" lastIdx="15" clrIdx="3">
    <p:extLst>
      <p:ext uri="{19B8F6BF-5375-455C-9EA6-DF929625EA0E}">
        <p15:presenceInfo xmlns:p15="http://schemas.microsoft.com/office/powerpoint/2012/main" userId="S-1-5-21-1078081533-448539723-725345543-5769" providerId="AD"/>
      </p:ext>
    </p:extLst>
  </p:cmAuthor>
  <p:cmAuthor id="4" name="David Gitlin" initials="DG" lastIdx="5" clrIdx="4">
    <p:extLst>
      <p:ext uri="{19B8F6BF-5375-455C-9EA6-DF929625EA0E}">
        <p15:presenceInfo xmlns:p15="http://schemas.microsoft.com/office/powerpoint/2012/main" userId="David Git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31A"/>
    <a:srgbClr val="1691D0"/>
    <a:srgbClr val="1690D0"/>
    <a:srgbClr val="808284"/>
    <a:srgbClr val="E1D91E"/>
    <a:srgbClr val="492F92"/>
    <a:srgbClr val="CBD3E4"/>
    <a:srgbClr val="898989"/>
    <a:srgbClr val="E7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Sheet1!$A$2:$A$6</cx:f>
        <cx:lvl ptCount="5">
          <cx:pt idx="0">Strongly disagree</cx:pt>
          <cx:pt idx="1">Somewhat disagree</cx:pt>
          <cx:pt idx="2">Neither agree or disagree</cx:pt>
          <cx:pt idx="3">Somewhat agree</cx:pt>
          <cx:pt idx="4">Strongly agree</cx:pt>
        </cx:lvl>
      </cx:strDim>
      <cx:numDim type="size">
        <cx:f dir="row">Sheet1!$B$2:$B$6</cx:f>
        <cx:lvl ptCount="5" formatCode="General">
          <cx:pt idx="0">45</cx:pt>
          <cx:pt idx="1">37</cx:pt>
          <cx:pt idx="2">19</cx:pt>
          <cx:pt idx="3">137</cx:pt>
          <cx:pt idx="4">180</cx:pt>
        </cx:lvl>
      </cx:numDim>
    </cx:data>
  </cx:chartData>
  <cx:chart>
    <cx:plotArea>
      <cx:plotAreaRegion>
        <cx:series layoutId="sunburst" uniqueId="{4E0C91D5-9AAC-44F5-BAFE-E257AD48905C}">
          <cx:tx>
            <cx:txData>
              <cx:f>Sheet1!$B$1</cx:f>
              <cx:v>Responses to "Do you agree or disagree with the statement: I am okay with moving or removing some bus stops to make buses faster and arrive on time."</cx:v>
            </cx:txData>
          </cx:tx>
          <cx:dataPt idx="0">
            <cx:spPr>
              <a:solidFill>
                <a:srgbClr val="E1D91E"/>
              </a:solidFill>
            </cx:spPr>
          </cx:dataPt>
          <cx:dataPt idx="1">
            <cx:spPr>
              <a:solidFill>
                <a:srgbClr val="E1D91E"/>
              </a:solidFill>
            </cx:spPr>
          </cx:dataPt>
          <cx:dataPt idx="2">
            <cx:spPr>
              <a:solidFill>
                <a:srgbClr val="808284"/>
              </a:solidFill>
            </cx:spPr>
          </cx:dataPt>
          <cx:dataPt idx="3">
            <cx:spPr>
              <a:solidFill>
                <a:srgbClr val="1690D0"/>
              </a:solidFill>
            </cx:spPr>
          </cx:dataPt>
          <cx:dataPt idx="4">
            <cx:spPr>
              <a:solidFill>
                <a:srgbClr val="1690D0"/>
              </a:solidFill>
            </cx:spPr>
          </cx:dataPt>
          <cx:dataId val="0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Sheet1!$A$2:$A$3</cx:f>
        <cx:lvl ptCount="2">
          <cx:pt idx="0">On Delridge</cx:pt>
          <cx:pt idx="1">Off Delridge</cx:pt>
        </cx:lvl>
      </cx:strDim>
      <cx:numDim type="size">
        <cx:f dir="row">Sheet1!$B$2:$B$3</cx:f>
        <cx:lvl ptCount="2" formatCode="General">
          <cx:pt idx="0">0.54000000000000004</cx:pt>
          <cx:pt idx="1">0.45000000000000001</cx:pt>
        </cx:lvl>
      </cx:numDim>
    </cx:data>
  </cx:chartData>
  <cx:chart>
    <cx:plotArea>
      <cx:plotAreaRegion>
        <cx:series layoutId="treemap" uniqueId="{571B20AD-1F06-4E7E-B520-BB977CDA12B7}">
          <cx:tx>
            <cx:txData>
              <cx:f>Sheet1!$B$1</cx:f>
              <cx:v>Biking preference</cx:v>
            </cx:txData>
          </cx:tx>
          <cx:dataPt idx="0">
            <cx:spPr>
              <a:solidFill>
                <a:srgbClr val="1690D0"/>
              </a:solidFill>
            </cx:spPr>
          </cx:dataPt>
          <cx:dataPt idx="1">
            <cx:spPr>
              <a:solidFill>
                <a:srgbClr val="E1D91E"/>
              </a:solidFill>
            </cx:spPr>
          </cx:dataPt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E442456-06D4-4E3F-8CB7-3B9A743A90EE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CE3548B-CB77-4A2B-B893-FDE5F7D318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7D862AA-B0C0-4861-A4C6-DF8DE46A7315}" type="datetimeFigureOut">
              <a:rPr lang="en-US" smtClean="0"/>
              <a:pPr/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7B1F132-1516-48DE-906E-CBB2F69166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96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4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08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80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Option 1: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all-day parking to off-peak parking on the west side of Delridge from 23rd to SW Orchard St and add new off-peak parking from SW Orchard St to SW Holden St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to 73% of parking retained as a mix of all-day and off-peak,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emoves parking on west side between SW Alaska St and SW Orchard St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 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to 71% of parking retained as a mix of all-day and off-peak, 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emoves parking on west side between 23rd Ave SW and SW Orchard, SW Holden St and SW Cambridge St</a:t>
            </a:r>
            <a:r>
              <a:rPr lang="en-US" sz="1100" dirty="0"/>
              <a:t>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5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7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core values for transportation anchor to the core values that Mayor Murray has laid out in his vision (Move Seattle) for Seattle: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Safe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Interconnected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Affordable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Vibrant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Innovative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7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 the audience know the purpose of your presentation (is it purely informational, are you seeking feedback, etc.). Then walk them through what you’ll be covering.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5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the city relies on transit, and RapidRide is a cornerstone of transit expansion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the city relies on transit, and RapidRide is a cornerstone of transit expansion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of the city relies on transit, and RapidRide is a cornerstone of transit expansion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9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26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1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2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8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762000"/>
            <a:ext cx="9144000" cy="6096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 anchor="t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8229600" cy="60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8229600" cy="60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152400"/>
            <a:ext cx="1219200" cy="65532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7620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docs/2017_0309_Delridge_Option_Map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11" Type="http://schemas.openxmlformats.org/officeDocument/2006/relationships/image" Target="../media/image4.png"/><Relationship Id="rId5" Type="http://schemas.openxmlformats.org/officeDocument/2006/relationships/image" Target="../media/image25.png"/><Relationship Id="rId10" Type="http://schemas.openxmlformats.org/officeDocument/2006/relationships/image" Target="../media/image3.png"/><Relationship Id="rId4" Type="http://schemas.openxmlformats.org/officeDocument/2006/relationships/hyperlink" Target="mailto:rapidride@seattle.gov" TargetMode="External"/><Relationship Id="rId9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6842"/>
            <a:ext cx="9144000" cy="554264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47847" y="533400"/>
            <a:ext cx="9191847" cy="13176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RapidRide H Line 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Coming to Delridge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562600"/>
            <a:ext cx="49530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latin typeface="Segoe UI Light" panose="020B0502040204020203" pitchFamily="34" charset="0"/>
              </a:rPr>
              <a:t>Seattle Bicycle Advisory Board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Therese Casper &amp; Malva Slachowitz</a:t>
            </a:r>
          </a:p>
          <a:p>
            <a:pPr algn="l"/>
            <a:r>
              <a:rPr lang="en-US" sz="2000" dirty="0">
                <a:latin typeface="Segoe UI Light" panose="020B0502040204020203" pitchFamily="34" charset="0"/>
              </a:rPr>
              <a:t>February 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332" y="5661327"/>
            <a:ext cx="1561401" cy="578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638800"/>
            <a:ext cx="1747282" cy="623796"/>
          </a:xfrm>
          <a:prstGeom prst="rect">
            <a:avLst/>
          </a:prstGeom>
        </p:spPr>
      </p:pic>
      <p:pic>
        <p:nvPicPr>
          <p:cNvPr id="1026" name="Picture 2" descr="Image result for king county metro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887" y="5699990"/>
            <a:ext cx="1219200" cy="43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8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E7FC-5FE5-409E-8A01-17B6F39F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77" y="0"/>
            <a:ext cx="4384623" cy="178971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691D0"/>
                </a:solidFill>
              </a:rPr>
              <a:t>Redesigning Delridge Way SW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9711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/>
              <a:t>2 options unveiled in March 2017</a:t>
            </a:r>
          </a:p>
          <a:p>
            <a:r>
              <a:rPr lang="en-US" sz="2800" dirty="0"/>
              <a:t>Offered different ways to organize the street</a:t>
            </a:r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851C12-ED0E-46BE-BCFE-A7AA42EF6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8418BC-D1F2-409A-8880-59CEAF333A9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10</a:t>
            </a:fld>
            <a:endParaRPr lang="en-US" sz="1200" dirty="0"/>
          </a:p>
        </p:txBody>
      </p:sp>
      <p:pic>
        <p:nvPicPr>
          <p:cNvPr id="5" name="Picture 4" descr="A screenshot of a cell phone&#10;&#10;Description generated with very high confidence">
            <a:hlinkClick r:id="rId3"/>
            <a:extLst>
              <a:ext uri="{FF2B5EF4-FFF2-40B4-BE49-F238E27FC236}">
                <a16:creationId xmlns:a16="http://schemas.microsoft.com/office/drawing/2014/main" id="{32DDC459-C4CB-43D2-9D60-0EDDD939C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5"/>
          <a:stretch/>
        </p:blipFill>
        <p:spPr>
          <a:xfrm>
            <a:off x="4433090" y="277318"/>
            <a:ext cx="4815481" cy="65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061F-46C3-419D-9570-CC71BEEE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4" y="797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March 2017 outreach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B0B05-1C15-48AA-8AF6-606310D2A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2151" y="1246590"/>
            <a:ext cx="8297056" cy="436481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13,430 postcards were mailed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961 individuals visited the online open house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482 individuals took the online survey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150 people talked to us about biking and riding buses on Delridge Way SW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Over 40 businesses were provided information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8 presentations were giving to community groups and advisory boards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9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F8B1B2C-ACF9-45FC-9A7F-7177EEB88C5A}"/>
              </a:ext>
            </a:extLst>
          </p:cNvPr>
          <p:cNvSpPr/>
          <p:nvPr/>
        </p:nvSpPr>
        <p:spPr>
          <a:xfrm>
            <a:off x="457199" y="3368420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E1D91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ysClr val="windowText" lastClr="000000"/>
                </a:solidFill>
              </a:rPr>
              <a:t>Keep and improve bus access for the most vulnerable people in the community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269C451-54BD-4EE4-882B-4F06053A00B2}"/>
              </a:ext>
            </a:extLst>
          </p:cNvPr>
          <p:cNvSpPr/>
          <p:nvPr/>
        </p:nvSpPr>
        <p:spPr>
          <a:xfrm>
            <a:off x="4334255" y="337594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1690D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/>
              <a:t>Metro Route 120 is an important neighborhood connector in addition to getting people downtown for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9954"/>
            <a:ext cx="7754112" cy="100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1691D0"/>
                </a:solidFill>
                <a:latin typeface="+mj-lt"/>
                <a:ea typeface="+mj-ea"/>
                <a:cs typeface="+mj-cs"/>
              </a:rPr>
              <a:t>What we heard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99FA917-8473-4529-AA99-44EE1F568001}"/>
              </a:ext>
            </a:extLst>
          </p:cNvPr>
          <p:cNvSpPr/>
          <p:nvPr/>
        </p:nvSpPr>
        <p:spPr>
          <a:xfrm>
            <a:off x="457199" y="110572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1690D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Consider the community’s vision of incorporating boulevard treatments along Delridge Ave SW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E5F503-B2BB-41C1-A7E8-9646FC5A48F2}"/>
              </a:ext>
            </a:extLst>
          </p:cNvPr>
          <p:cNvSpPr/>
          <p:nvPr/>
        </p:nvSpPr>
        <p:spPr>
          <a:xfrm>
            <a:off x="4334255" y="110572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E1D91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Strong support for prioritizing buses on Delridge Way SW</a:t>
            </a:r>
          </a:p>
        </p:txBody>
      </p:sp>
    </p:spTree>
    <p:extLst>
      <p:ext uri="{BB962C8B-B14F-4D97-AF65-F5344CB8AC3E}">
        <p14:creationId xmlns:p14="http://schemas.microsoft.com/office/powerpoint/2010/main" val="224884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304800" y="2286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</a:rPr>
              <a:t>Bus stop changes</a:t>
            </a:r>
          </a:p>
          <a:p>
            <a:endParaRPr lang="en-US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3A39B-E6F9-490C-86B5-5D68DE99BF0D}"/>
              </a:ext>
            </a:extLst>
          </p:cNvPr>
          <p:cNvGrpSpPr/>
          <p:nvPr/>
        </p:nvGrpSpPr>
        <p:grpSpPr>
          <a:xfrm>
            <a:off x="2177145" y="1104716"/>
            <a:ext cx="7993301" cy="5470255"/>
            <a:chOff x="159798" y="806824"/>
            <a:chExt cx="8842159" cy="6051176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8" name="Chart 7">
                  <a:extLst>
                    <a:ext uri="{FF2B5EF4-FFF2-40B4-BE49-F238E27FC236}">
                      <a16:creationId xmlns:a16="http://schemas.microsoft.com/office/drawing/2014/main" id="{50CA8A4F-A454-42EC-96DC-FF0BEC2DF56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19507769"/>
                    </p:ext>
                  </p:extLst>
                </p:nvPr>
              </p:nvGraphicFramePr>
              <p:xfrm>
                <a:off x="159798" y="806824"/>
                <a:ext cx="8842159" cy="605117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8" name="Chart 7">
                  <a:extLst>
                    <a:ext uri="{FF2B5EF4-FFF2-40B4-BE49-F238E27FC236}">
                      <a16:creationId xmlns:a16="http://schemas.microsoft.com/office/drawing/2014/main" id="{50CA8A4F-A454-42EC-96DC-FF0BEC2DF56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7145" y="1104716"/>
                  <a:ext cx="7993301" cy="547025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9C721F-2E7A-4BF1-ABAD-6183D936BFB6}"/>
                </a:ext>
              </a:extLst>
            </p:cNvPr>
            <p:cNvGrpSpPr/>
            <p:nvPr/>
          </p:nvGrpSpPr>
          <p:grpSpPr>
            <a:xfrm>
              <a:off x="1784493" y="902451"/>
              <a:ext cx="5467891" cy="5270228"/>
              <a:chOff x="1784493" y="902451"/>
              <a:chExt cx="5467891" cy="52702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586829-C816-4094-989F-FC1B3E304D80}"/>
                  </a:ext>
                </a:extLst>
              </p:cNvPr>
              <p:cNvSpPr txBox="1"/>
              <p:nvPr/>
            </p:nvSpPr>
            <p:spPr>
              <a:xfrm>
                <a:off x="6158989" y="3640698"/>
                <a:ext cx="1093395" cy="923330"/>
              </a:xfrm>
              <a:prstGeom prst="rect">
                <a:avLst/>
              </a:prstGeom>
              <a:solidFill>
                <a:srgbClr val="1690D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43%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Strongly Agree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8998B-E204-44E7-B9CF-228DFCF94CC4}"/>
                  </a:ext>
                </a:extLst>
              </p:cNvPr>
              <p:cNvSpPr txBox="1"/>
              <p:nvPr/>
            </p:nvSpPr>
            <p:spPr>
              <a:xfrm>
                <a:off x="2810000" y="5249349"/>
                <a:ext cx="1371702" cy="923330"/>
              </a:xfrm>
              <a:prstGeom prst="rect">
                <a:avLst/>
              </a:prstGeom>
              <a:solidFill>
                <a:srgbClr val="1690D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33%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Somewhat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Agree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79848-04E7-4214-9169-DE4B5537F073}"/>
                  </a:ext>
                </a:extLst>
              </p:cNvPr>
              <p:cNvSpPr txBox="1"/>
              <p:nvPr/>
            </p:nvSpPr>
            <p:spPr>
              <a:xfrm>
                <a:off x="1784493" y="2589353"/>
                <a:ext cx="1326217" cy="1021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11%</a:t>
                </a:r>
              </a:p>
              <a:p>
                <a:pPr algn="ctr"/>
                <a:r>
                  <a:rPr lang="en-US" dirty="0"/>
                  <a:t>Strongly disagree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8C36CA-E0B8-4754-9FEE-CA6D3BE815A1}"/>
                  </a:ext>
                </a:extLst>
              </p:cNvPr>
              <p:cNvSpPr txBox="1"/>
              <p:nvPr/>
            </p:nvSpPr>
            <p:spPr>
              <a:xfrm>
                <a:off x="2584201" y="1286313"/>
                <a:ext cx="1366221" cy="1021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9%</a:t>
                </a:r>
              </a:p>
              <a:p>
                <a:pPr algn="ctr"/>
                <a:r>
                  <a:rPr lang="en-US" dirty="0"/>
                  <a:t>Somewhat disagree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A7D948-A472-4215-B636-3311CFB280E6}"/>
                  </a:ext>
                </a:extLst>
              </p:cNvPr>
              <p:cNvSpPr txBox="1"/>
              <p:nvPr/>
            </p:nvSpPr>
            <p:spPr>
              <a:xfrm>
                <a:off x="3546702" y="902451"/>
                <a:ext cx="1269999" cy="578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4%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Neither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D1C193-FE67-4D39-9E58-C1FCC51BCB34}"/>
              </a:ext>
            </a:extLst>
          </p:cNvPr>
          <p:cNvSpPr txBox="1"/>
          <p:nvPr/>
        </p:nvSpPr>
        <p:spPr>
          <a:xfrm>
            <a:off x="321849" y="1999838"/>
            <a:ext cx="2570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you okay with moving or removing some bus stops to make buses faster and arrive on time?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C5C0E-0063-4DAA-9947-53CBA04F9016}"/>
              </a:ext>
            </a:extLst>
          </p:cNvPr>
          <p:cNvSpPr txBox="1"/>
          <p:nvPr/>
        </p:nvSpPr>
        <p:spPr>
          <a:xfrm>
            <a:off x="5244435" y="3368616"/>
            <a:ext cx="185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Based on online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322744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304800" y="44859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</a:rPr>
              <a:t>Street paving</a:t>
            </a:r>
          </a:p>
          <a:p>
            <a:endParaRPr lang="en-US" sz="2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9DA133-5357-471A-BED0-7D7EE46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6072" y="813772"/>
            <a:ext cx="9295272" cy="5530148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Survey takers and others raised the importance of repaving Delridge Way SW. </a:t>
            </a:r>
          </a:p>
          <a:p>
            <a:pPr marL="800100" lvl="2" indent="0">
              <a:buNone/>
            </a:pPr>
            <a:endParaRPr lang="en-US" sz="1600" dirty="0"/>
          </a:p>
          <a:p>
            <a:pPr marL="1714500" lvl="3" indent="-457200"/>
            <a:r>
              <a:rPr lang="en-US" dirty="0"/>
              <a:t>Current road conditions, especially the center lane, need repaving for safety and durability. </a:t>
            </a:r>
          </a:p>
          <a:p>
            <a:pPr marL="1714500" lvl="3" indent="-457200"/>
            <a:endParaRPr lang="en-US" sz="1800" dirty="0"/>
          </a:p>
          <a:p>
            <a:pPr marL="1714500" lvl="3" indent="-457200"/>
            <a:r>
              <a:rPr lang="en-US" dirty="0"/>
              <a:t>The number of potholes and poor road conditions on Delridge need to be addressed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781BF-C705-4024-A71D-6F19FC83A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8"/>
          <a:stretch/>
        </p:blipFill>
        <p:spPr>
          <a:xfrm>
            <a:off x="0" y="4385433"/>
            <a:ext cx="9144000" cy="206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9863EF-66CF-44E4-9A44-84CF1A2C3C6A}"/>
              </a:ext>
            </a:extLst>
          </p:cNvPr>
          <p:cNvSpPr/>
          <p:nvPr/>
        </p:nvSpPr>
        <p:spPr>
          <a:xfrm>
            <a:off x="0" y="6429110"/>
            <a:ext cx="9144000" cy="428890"/>
          </a:xfrm>
          <a:prstGeom prst="rect">
            <a:avLst/>
          </a:prstGeom>
          <a:solidFill>
            <a:srgbClr val="16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F0B026-55FA-4D65-8009-12925542E1DB}"/>
              </a:ext>
            </a:extLst>
          </p:cNvPr>
          <p:cNvGrpSpPr/>
          <p:nvPr/>
        </p:nvGrpSpPr>
        <p:grpSpPr>
          <a:xfrm>
            <a:off x="382128" y="2152055"/>
            <a:ext cx="701416" cy="662084"/>
            <a:chOff x="683136" y="4001035"/>
            <a:chExt cx="701416" cy="662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D53947-7683-4A52-A1DB-84321A26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ED88A9-7AF7-48DC-BF6A-C1BECA95AF61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9F35B-94EE-42BF-BF5F-5BF2DF8C1FE5}"/>
              </a:ext>
            </a:extLst>
          </p:cNvPr>
          <p:cNvGrpSpPr/>
          <p:nvPr/>
        </p:nvGrpSpPr>
        <p:grpSpPr>
          <a:xfrm>
            <a:off x="404613" y="3458926"/>
            <a:ext cx="701416" cy="662084"/>
            <a:chOff x="683136" y="4001035"/>
            <a:chExt cx="701416" cy="6620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F8AE64-80A5-44C6-8D62-94D4ACC7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47C2D6-52D1-4037-88DE-B32CEBDBE4EE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1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3844" y="4533184"/>
            <a:ext cx="7600490" cy="204927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200" dirty="0"/>
              <a:t>Need to better connect neighborhood greenways to Delridge Way SW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If adding a bike lane to Delridge Way SW it should span the length, especially where neighborhood greenways are not a good option due to steep grades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D247F632-CD98-4BE6-949A-A95295AB43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2207009"/>
                  </p:ext>
                </p:extLst>
              </p:nvPr>
            </p:nvGraphicFramePr>
            <p:xfrm>
              <a:off x="496311" y="1435861"/>
              <a:ext cx="7778049" cy="23169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D247F632-CD98-4BE6-949A-A95295AB43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311" y="1435861"/>
                <a:ext cx="7778049" cy="231699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133347" y="21940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  <a:latin typeface="Segoe UI Light" panose="020B0502040204020203" pitchFamily="34" charset="0"/>
              </a:rPr>
              <a:t>Bike Lanes</a:t>
            </a:r>
          </a:p>
          <a:p>
            <a:endParaRPr lang="en-US" sz="2400" b="1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39E19B2-B735-475D-9522-484DEFB3410E}"/>
              </a:ext>
            </a:extLst>
          </p:cNvPr>
          <p:cNvSpPr txBox="1"/>
          <p:nvPr/>
        </p:nvSpPr>
        <p:spPr>
          <a:xfrm>
            <a:off x="4992916" y="1704367"/>
            <a:ext cx="2906900" cy="1953234"/>
          </a:xfrm>
          <a:prstGeom prst="rect">
            <a:avLst/>
          </a:prstGeom>
          <a:solidFill>
            <a:srgbClr val="E1D91E"/>
          </a:solidFill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45%*</a:t>
            </a:r>
          </a:p>
          <a:p>
            <a:pPr algn="ctr"/>
            <a:r>
              <a:rPr lang="en-US" sz="2400" dirty="0"/>
              <a:t>Bike lanes should be </a:t>
            </a:r>
            <a:r>
              <a:rPr lang="en-US" sz="2400" b="1" dirty="0"/>
              <a:t>OFF</a:t>
            </a:r>
            <a:r>
              <a:rPr lang="en-US" sz="2400" dirty="0"/>
              <a:t> Delridge</a:t>
            </a:r>
          </a:p>
          <a:p>
            <a:pPr algn="ctr"/>
            <a:endParaRPr lang="en-US" sz="2400" dirty="0"/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*Survey respondents</a:t>
            </a:r>
          </a:p>
          <a:p>
            <a:pPr algn="ctr"/>
            <a:endParaRPr lang="en-US" sz="240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B79FAF9-337C-4A48-B5F0-D76F1B8C2DC1}"/>
              </a:ext>
            </a:extLst>
          </p:cNvPr>
          <p:cNvSpPr txBox="1"/>
          <p:nvPr/>
        </p:nvSpPr>
        <p:spPr>
          <a:xfrm>
            <a:off x="1103086" y="1553029"/>
            <a:ext cx="3048000" cy="2046514"/>
          </a:xfrm>
          <a:prstGeom prst="rect">
            <a:avLst/>
          </a:prstGeom>
          <a:solidFill>
            <a:srgbClr val="1690D0"/>
          </a:solidFill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54%*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Bike lanes should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bg1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 Delridge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*Survey respondents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669CA5-2C5E-4EFE-92B4-33C5E4898E3C}"/>
              </a:ext>
            </a:extLst>
          </p:cNvPr>
          <p:cNvGrpSpPr/>
          <p:nvPr/>
        </p:nvGrpSpPr>
        <p:grpSpPr>
          <a:xfrm>
            <a:off x="683136" y="4533184"/>
            <a:ext cx="701416" cy="662084"/>
            <a:chOff x="683136" y="4001035"/>
            <a:chExt cx="701416" cy="6620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606D3D-A678-4B3F-B9DC-F32CCE69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8E30D9-B4B6-4A87-A9D7-0BAAE0DE3B5F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87B537-5E62-483B-ABAB-50BEE9575FFF}"/>
              </a:ext>
            </a:extLst>
          </p:cNvPr>
          <p:cNvGrpSpPr/>
          <p:nvPr/>
        </p:nvGrpSpPr>
        <p:grpSpPr>
          <a:xfrm>
            <a:off x="683136" y="5621302"/>
            <a:ext cx="701416" cy="662084"/>
            <a:chOff x="683136" y="4001035"/>
            <a:chExt cx="701416" cy="6620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C9BE5-6EFC-4CD2-80C8-B92570EDD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16F2F0-861A-4EF9-A102-7A2A8C7D33C3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91E969-A3B6-4AAC-A5C5-362E4F7B18EF}"/>
              </a:ext>
            </a:extLst>
          </p:cNvPr>
          <p:cNvSpPr txBox="1"/>
          <p:nvPr/>
        </p:nvSpPr>
        <p:spPr>
          <a:xfrm>
            <a:off x="683136" y="3908212"/>
            <a:ext cx="370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to face and survey respondents</a:t>
            </a:r>
          </a:p>
        </p:txBody>
      </p:sp>
    </p:spTree>
    <p:extLst>
      <p:ext uri="{BB962C8B-B14F-4D97-AF65-F5344CB8AC3E}">
        <p14:creationId xmlns:p14="http://schemas.microsoft.com/office/powerpoint/2010/main" val="337603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16</a:t>
            </a:fld>
            <a:endParaRPr lang="en-US" sz="1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0A7077-0149-49F7-B2C0-0263DD80E7F3}"/>
              </a:ext>
            </a:extLst>
          </p:cNvPr>
          <p:cNvSpPr txBox="1">
            <a:spLocks/>
          </p:cNvSpPr>
          <p:nvPr/>
        </p:nvSpPr>
        <p:spPr>
          <a:xfrm>
            <a:off x="182106" y="173067"/>
            <a:ext cx="3667803" cy="654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1691D0"/>
                </a:solidFill>
                <a:latin typeface="+mj-lt"/>
                <a:ea typeface="+mj-ea"/>
                <a:cs typeface="+mj-cs"/>
              </a:rPr>
              <a:t>Came up with Option 3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2400" dirty="0"/>
              <a:t>Adds bus-only lanes</a:t>
            </a:r>
          </a:p>
          <a:p>
            <a:r>
              <a:rPr lang="en-US" sz="2400" dirty="0"/>
              <a:t>Adds new neighborhood greenway connections and a southbound protected bike lane south of SW Graham 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CB05E-9613-4698-865A-D39C3603B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399" y="316157"/>
            <a:ext cx="5454601" cy="62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1D0"/>
                </a:solidFill>
              </a:rPr>
              <a:t>Key improvements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31348"/>
              </p:ext>
            </p:extLst>
          </p:nvPr>
        </p:nvGraphicFramePr>
        <p:xfrm>
          <a:off x="457200" y="1043767"/>
          <a:ext cx="8352180" cy="4844193"/>
        </p:xfrm>
        <a:graphic>
          <a:graphicData uri="http://schemas.openxmlformats.org/drawingml/2006/table">
            <a:tbl>
              <a:tblPr firstRow="1" firstCol="1" bandRow="1"/>
              <a:tblGrid>
                <a:gridCol w="2484781">
                  <a:extLst>
                    <a:ext uri="{9D8B030D-6E8A-4147-A177-3AD203B41FA5}">
                      <a16:colId xmlns:a16="http://schemas.microsoft.com/office/drawing/2014/main" val="1127916466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94848179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1546779155"/>
                    </a:ext>
                  </a:extLst>
                </a:gridCol>
                <a:gridCol w="2264228">
                  <a:extLst>
                    <a:ext uri="{9D8B030D-6E8A-4147-A177-3AD203B41FA5}">
                      <a16:colId xmlns:a16="http://schemas.microsoft.com/office/drawing/2014/main" val="1460940541"/>
                    </a:ext>
                  </a:extLst>
                </a:gridCol>
              </a:tblGrid>
              <a:tr h="4056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 Option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7098"/>
                  </a:ext>
                </a:extLst>
              </a:tr>
              <a:tr h="579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greenway connections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263"/>
                  </a:ext>
                </a:extLst>
              </a:tr>
              <a:tr h="594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pedestrian crossings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8469"/>
                  </a:ext>
                </a:extLst>
              </a:tr>
              <a:tr h="390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ADA ramps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9219"/>
                  </a:ext>
                </a:extLst>
              </a:tr>
              <a:tr h="114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 only lanes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(all day)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+ 1.2 miles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hours only)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(all day)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(all day) </a:t>
                      </a:r>
                      <a:b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+ 1.2 miles </a:t>
                      </a:r>
                      <a:b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hours only)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0333"/>
                  </a:ext>
                </a:extLst>
              </a:tr>
              <a:tr h="579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Protected bike 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99621"/>
                  </a:ext>
                </a:extLst>
              </a:tr>
              <a:tr h="631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Widened sidewalk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Ranges from 8 – 12 feet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4782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Landscaped median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5334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6133516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Numbers are based on concept design and are subject to change 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6DD2FAD-6F3C-45CC-A697-24692155D189}"/>
              </a:ext>
            </a:extLst>
          </p:cNvPr>
          <p:cNvSpPr/>
          <p:nvPr/>
        </p:nvSpPr>
        <p:spPr>
          <a:xfrm>
            <a:off x="6328048" y="333452"/>
            <a:ext cx="1001615" cy="1009495"/>
          </a:xfrm>
          <a:prstGeom prst="irregularSeal1">
            <a:avLst/>
          </a:prstGeom>
          <a:solidFill>
            <a:srgbClr val="E1D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1D0"/>
                </a:solidFill>
              </a:rPr>
              <a:t>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60589"/>
              </p:ext>
            </p:extLst>
          </p:nvPr>
        </p:nvGraphicFramePr>
        <p:xfrm>
          <a:off x="494461" y="881934"/>
          <a:ext cx="8512378" cy="5505334"/>
        </p:xfrm>
        <a:graphic>
          <a:graphicData uri="http://schemas.openxmlformats.org/drawingml/2006/table">
            <a:tbl>
              <a:tblPr firstRow="1" firstCol="1" bandRow="1"/>
              <a:tblGrid>
                <a:gridCol w="2004899">
                  <a:extLst>
                    <a:ext uri="{9D8B030D-6E8A-4147-A177-3AD203B41FA5}">
                      <a16:colId xmlns:a16="http://schemas.microsoft.com/office/drawing/2014/main" val="1127916466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94848179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46779155"/>
                    </a:ext>
                  </a:extLst>
                </a:gridCol>
                <a:gridCol w="2164079">
                  <a:extLst>
                    <a:ext uri="{9D8B030D-6E8A-4147-A177-3AD203B41FA5}">
                      <a16:colId xmlns:a16="http://schemas.microsoft.com/office/drawing/2014/main" val="3784826795"/>
                    </a:ext>
                  </a:extLst>
                </a:gridCol>
              </a:tblGrid>
              <a:tr h="4456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New Option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7098"/>
                  </a:ext>
                </a:extLst>
              </a:tr>
              <a:tr h="657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Bus travel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Range for north</a:t>
                      </a:r>
                      <a:r>
                        <a:rPr lang="en-US" sz="12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southbound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9 – 16%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8 – 12%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9 – 16%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263"/>
                  </a:ext>
                </a:extLst>
              </a:tr>
              <a:tr h="657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Traffic travel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Range for north</a:t>
                      </a:r>
                      <a:r>
                        <a:rPr lang="en-US" sz="12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southbound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1 – 8%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5 – 10% slower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9219"/>
                  </a:ext>
                </a:extLst>
              </a:tr>
              <a:tr h="1522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On-street parking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all-day parking converted to off-peak parking and new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off-peak parking added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73% of parking retained as a mix of 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all-day and off-peak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71% of parking retained as a mix of 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all-day and off-peak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0333"/>
                  </a:ext>
                </a:extLst>
              </a:tr>
              <a:tr h="816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Loading zones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loading zones removed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Small number of loading zones relocated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loading zones removed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99621"/>
                  </a:ext>
                </a:extLst>
              </a:tr>
              <a:tr h="134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Street trees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any street tree removed, two trees are planted within the neighborhood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80% of street trees retained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100% of street trees retained</a:t>
                      </a:r>
                      <a:endParaRPr sz="1800" kern="12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noProof="0" dirty="0">
                          <a:solidFill>
                            <a:srgbClr val="000000"/>
                          </a:solidFill>
                          <a:latin typeface="Segoe UI Light"/>
                        </a:rPr>
                        <a:t>Up to 100% of street trees</a:t>
                      </a:r>
                      <a:r>
                        <a:rPr lang="en-US" sz="1800" b="1" i="0" u="none" strike="noStrike" kern="1200" noProof="0" dirty="0">
                          <a:solidFill>
                            <a:srgbClr val="000000"/>
                          </a:solidFill>
                          <a:latin typeface="Segoe UI Light"/>
                          <a:ea typeface="+mn-ea"/>
                          <a:cs typeface="+mn-cs"/>
                        </a:rPr>
                        <a:t> retained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47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474023"/>
            <a:ext cx="650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Numbers are based on concepts and are subject to change 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4307A90-367C-43FA-A828-B78150C5869E}"/>
              </a:ext>
            </a:extLst>
          </p:cNvPr>
          <p:cNvSpPr/>
          <p:nvPr/>
        </p:nvSpPr>
        <p:spPr>
          <a:xfrm>
            <a:off x="6467890" y="142952"/>
            <a:ext cx="1001615" cy="1009495"/>
          </a:xfrm>
          <a:prstGeom prst="irregularSeal1">
            <a:avLst/>
          </a:prstGeom>
          <a:solidFill>
            <a:srgbClr val="E1D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03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667000"/>
            <a:ext cx="9144000" cy="129540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Segoe UI" panose="020B0502040204020203" pitchFamily="34" charset="0"/>
              </a:rPr>
              <a:t>Bike Improvements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333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3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7" y="250825"/>
            <a:ext cx="8992925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Our mission, vision, and core values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Committed to </a:t>
            </a:r>
            <a:r>
              <a:rPr lang="en-US" sz="2400" dirty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/>
              <a:t>to create a city that is:</a:t>
            </a:r>
          </a:p>
          <a:p>
            <a:r>
              <a:rPr lang="en-US" sz="2400" dirty="0"/>
              <a:t>Safe</a:t>
            </a:r>
          </a:p>
          <a:p>
            <a:r>
              <a:rPr lang="en-US" sz="2400" dirty="0"/>
              <a:t>Interconnected</a:t>
            </a:r>
          </a:p>
          <a:p>
            <a:r>
              <a:rPr lang="en-US" sz="2400" dirty="0"/>
              <a:t>Affordable</a:t>
            </a:r>
          </a:p>
          <a:p>
            <a:r>
              <a:rPr lang="en-US" sz="2400" dirty="0"/>
              <a:t>Vibrant</a:t>
            </a:r>
          </a:p>
          <a:p>
            <a:r>
              <a:rPr lang="en-US" sz="2400" dirty="0"/>
              <a:t>Innovative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>
                <a:solidFill>
                  <a:srgbClr val="1690D0"/>
                </a:solidFill>
              </a:rPr>
              <a:t>: </a:t>
            </a:r>
            <a:r>
              <a:rPr lang="en-US" sz="2400" dirty="0"/>
              <a:t>deliver a high-quality </a:t>
            </a:r>
          </a:p>
          <a:p>
            <a:r>
              <a:rPr lang="en-US" sz="2400" dirty="0"/>
              <a:t>transportation system for Seattle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>
                <a:solidFill>
                  <a:srgbClr val="1690D0"/>
                </a:solidFill>
              </a:rPr>
              <a:t>: </a:t>
            </a:r>
            <a:r>
              <a:rPr lang="en-US" sz="2400" dirty="0"/>
              <a:t>connected people, places, and products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08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E2C57-C3CD-41F7-B251-8EB7EAAE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8" y="872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 bike route</a:t>
            </a:r>
          </a:p>
        </p:txBody>
      </p:sp>
      <p:pic>
        <p:nvPicPr>
          <p:cNvPr id="1026" name="m_-5852772678551905247m_7881502469916937954m_5479835027713789297m_-7063375475640436796BB7924C7-1A4A-45E2-84C2-EE5FE05C0EC5" descr="image002">
            <a:extLst>
              <a:ext uri="{FF2B5EF4-FFF2-40B4-BE49-F238E27FC236}">
                <a16:creationId xmlns:a16="http://schemas.microsoft.com/office/drawing/2014/main" id="{709A97CE-DCED-4099-8D82-2D041ABBF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4714683" cy="353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48F8DF-2A29-4214-B206-F3952959D6A2}"/>
              </a:ext>
            </a:extLst>
          </p:cNvPr>
          <p:cNvSpPr txBox="1"/>
          <p:nvPr/>
        </p:nvSpPr>
        <p:spPr>
          <a:xfrm>
            <a:off x="453808" y="5146486"/>
            <a:ext cx="468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January 19 bike ride to discuss proposed route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AA89D-11AE-463A-9069-FE50C1988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30" y="0"/>
            <a:ext cx="2767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1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5D78-D45D-4081-A1C5-75310262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3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26th Ave SW Greenway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D386-A734-458D-91FE-796DB5B1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89" y="4088010"/>
            <a:ext cx="8761750" cy="2900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Input: </a:t>
            </a:r>
            <a:r>
              <a:rPr lang="en-US" sz="2800" dirty="0"/>
              <a:t>Discourage cut-thru traffic by improving speed humps and restrict left-turn from eastbound Genesee to northbound 26</a:t>
            </a:r>
            <a:r>
              <a:rPr lang="en-US" sz="2800" baseline="30000" dirty="0"/>
              <a:t>th</a:t>
            </a:r>
            <a:r>
              <a:rPr lang="en-US" sz="2800" dirty="0"/>
              <a:t> Ave with diverter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b="1" dirty="0"/>
              <a:t>Action: </a:t>
            </a:r>
            <a:r>
              <a:rPr lang="en-US" sz="2800" dirty="0"/>
              <a:t>Upgrading and adding speed humps and considering feasibility of restricting turn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8E471-B6E4-4EB2-AC14-8DA4B0AAE2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b="37855"/>
          <a:stretch/>
        </p:blipFill>
        <p:spPr>
          <a:xfrm>
            <a:off x="0" y="1026760"/>
            <a:ext cx="9144000" cy="2989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1D4CE-AAC8-4ECB-A25C-A772F0C0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717" y="31809"/>
            <a:ext cx="1206283" cy="29896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45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C0FF-B3FB-45CC-8747-68F40ABA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04"/>
            <a:ext cx="8229600" cy="14915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Southbound Delridge Way Protected Bike Lane (PBL)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DE6F-7C78-416C-A1DF-F25425F3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57" y="4666870"/>
            <a:ext cx="7498074" cy="2049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Input: </a:t>
            </a:r>
            <a:r>
              <a:rPr lang="en-US" sz="2800" dirty="0"/>
              <a:t>Extend the southbound PBL north from Graham to Juneau</a:t>
            </a:r>
            <a:endParaRPr lang="en-US" sz="1100" dirty="0"/>
          </a:p>
          <a:p>
            <a:pPr marL="0" indent="0">
              <a:buNone/>
            </a:pPr>
            <a:r>
              <a:rPr lang="en-US" sz="2800" b="1" dirty="0"/>
              <a:t>Action: </a:t>
            </a:r>
            <a:r>
              <a:rPr lang="en-US" sz="2800" dirty="0"/>
              <a:t>Work with adjacent school on access needs and collect data</a:t>
            </a:r>
          </a:p>
          <a:p>
            <a:endParaRPr lang="en-US" dirty="0"/>
          </a:p>
        </p:txBody>
      </p:sp>
      <p:pic>
        <p:nvPicPr>
          <p:cNvPr id="6" name="Picture 5" descr="H:\STAFF FOLDERS\VLS\Delridge\crosssections 1.3.2018\Proposed-01-01.jpg">
            <a:extLst>
              <a:ext uri="{FF2B5EF4-FFF2-40B4-BE49-F238E27FC236}">
                <a16:creationId xmlns:a16="http://schemas.microsoft.com/office/drawing/2014/main" id="{28510FC3-3886-42FB-8D35-4AE9EA4E6EAA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97"/>
          <a:stretch/>
        </p:blipFill>
        <p:spPr bwMode="auto">
          <a:xfrm>
            <a:off x="31812" y="1860612"/>
            <a:ext cx="4635610" cy="2806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:\STAFF FOLDERS\VLS\Delridge\crosssections 1.3.2018\Bike Lane-01.jpg">
            <a:extLst>
              <a:ext uri="{FF2B5EF4-FFF2-40B4-BE49-F238E27FC236}">
                <a16:creationId xmlns:a16="http://schemas.microsoft.com/office/drawing/2014/main" id="{15A4E185-CA50-4124-BEEE-E9470FF20F97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597"/>
          <a:stretch/>
        </p:blipFill>
        <p:spPr bwMode="auto">
          <a:xfrm>
            <a:off x="4834401" y="1860612"/>
            <a:ext cx="4270854" cy="28062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383DE-A671-4FB7-A054-34DEAFBEE857}"/>
              </a:ext>
            </a:extLst>
          </p:cNvPr>
          <p:cNvSpPr txBox="1"/>
          <p:nvPr/>
        </p:nvSpPr>
        <p:spPr>
          <a:xfrm>
            <a:off x="1637968" y="4118776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PBL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48EE9-1551-4C18-9658-DBCD595FAA14}"/>
              </a:ext>
            </a:extLst>
          </p:cNvPr>
          <p:cNvSpPr txBox="1"/>
          <p:nvPr/>
        </p:nvSpPr>
        <p:spPr>
          <a:xfrm>
            <a:off x="6346467" y="41187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PBL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D937B-60E4-4452-AEA3-541934D85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031" y="4023176"/>
            <a:ext cx="1105224" cy="27392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2413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BA74AC-751B-4ED2-A3B5-D7EDEFF27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2" y="1581441"/>
            <a:ext cx="7855889" cy="4423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9981D-F31A-4D0F-B918-145E40CA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13" y="-8223"/>
            <a:ext cx="9557468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Access and safety improvements to Westwood Village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E5D009-3CE6-45F8-8EDC-F081E7DAE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052"/>
          <a:stretch/>
        </p:blipFill>
        <p:spPr>
          <a:xfrm>
            <a:off x="184783" y="5084935"/>
            <a:ext cx="2450167" cy="17003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82614-E8A8-4C3D-9DEE-006E14CA4427}"/>
              </a:ext>
            </a:extLst>
          </p:cNvPr>
          <p:cNvSpPr txBox="1"/>
          <p:nvPr/>
        </p:nvSpPr>
        <p:spPr>
          <a:xfrm>
            <a:off x="3091024" y="5935100"/>
            <a:ext cx="292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 Barton St &amp; 25</a:t>
            </a:r>
            <a:r>
              <a:rPr lang="en-US" baseline="30000" dirty="0"/>
              <a:t>th</a:t>
            </a:r>
            <a:r>
              <a:rPr lang="en-US" dirty="0"/>
              <a:t> Ave SW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875FB4-FCEA-4D10-B804-8198B439EB97}"/>
              </a:ext>
            </a:extLst>
          </p:cNvPr>
          <p:cNvSpPr txBox="1"/>
          <p:nvPr/>
        </p:nvSpPr>
        <p:spPr>
          <a:xfrm>
            <a:off x="184783" y="1127688"/>
            <a:ext cx="5605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Concept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4051428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A05-1B88-4660-BC52-2AB6D026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42" y="184696"/>
            <a:ext cx="5014210" cy="1494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21st Ave SW Greenway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12672-E844-439A-8BC7-4145DB34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43" y="0"/>
            <a:ext cx="4427157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24A1C30-21BC-4B87-9493-75421CAA2A6E}"/>
              </a:ext>
            </a:extLst>
          </p:cNvPr>
          <p:cNvSpPr/>
          <p:nvPr/>
        </p:nvSpPr>
        <p:spPr>
          <a:xfrm>
            <a:off x="5643154" y="438150"/>
            <a:ext cx="2815046" cy="5988050"/>
          </a:xfrm>
          <a:custGeom>
            <a:avLst/>
            <a:gdLst>
              <a:gd name="connsiteX0" fmla="*/ 1593850 w 2819400"/>
              <a:gd name="connsiteY0" fmla="*/ 6000750 h 6007100"/>
              <a:gd name="connsiteX1" fmla="*/ 2819400 w 2819400"/>
              <a:gd name="connsiteY1" fmla="*/ 6007100 h 6007100"/>
              <a:gd name="connsiteX2" fmla="*/ 2813050 w 2819400"/>
              <a:gd name="connsiteY2" fmla="*/ 3359150 h 6007100"/>
              <a:gd name="connsiteX3" fmla="*/ 1689100 w 2819400"/>
              <a:gd name="connsiteY3" fmla="*/ 3321050 h 6007100"/>
              <a:gd name="connsiteX4" fmla="*/ 1701800 w 2819400"/>
              <a:gd name="connsiteY4" fmla="*/ 698500 h 6007100"/>
              <a:gd name="connsiteX5" fmla="*/ 63500 w 2819400"/>
              <a:gd name="connsiteY5" fmla="*/ 666750 h 6007100"/>
              <a:gd name="connsiteX6" fmla="*/ 0 w 2819400"/>
              <a:gd name="connsiteY6" fmla="*/ 641350 h 6007100"/>
              <a:gd name="connsiteX7" fmla="*/ 19050 w 2819400"/>
              <a:gd name="connsiteY7" fmla="*/ 0 h 600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400" h="6007100">
                <a:moveTo>
                  <a:pt x="1593850" y="6000750"/>
                </a:moveTo>
                <a:lnTo>
                  <a:pt x="2819400" y="6007100"/>
                </a:lnTo>
                <a:cubicBezTo>
                  <a:pt x="2817283" y="5124450"/>
                  <a:pt x="2815167" y="4241800"/>
                  <a:pt x="2813050" y="3359150"/>
                </a:cubicBezTo>
                <a:lnTo>
                  <a:pt x="1689100" y="3321050"/>
                </a:lnTo>
                <a:cubicBezTo>
                  <a:pt x="1693333" y="2446867"/>
                  <a:pt x="1697567" y="1572683"/>
                  <a:pt x="1701800" y="698500"/>
                </a:cubicBezTo>
                <a:lnTo>
                  <a:pt x="63500" y="666750"/>
                </a:lnTo>
                <a:lnTo>
                  <a:pt x="0" y="641350"/>
                </a:lnTo>
                <a:lnTo>
                  <a:pt x="19050" y="0"/>
                </a:ln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74B5F8-CB27-41F9-A0C4-AED62840683A}"/>
              </a:ext>
            </a:extLst>
          </p:cNvPr>
          <p:cNvSpPr/>
          <p:nvPr/>
        </p:nvSpPr>
        <p:spPr>
          <a:xfrm>
            <a:off x="7213600" y="3784600"/>
            <a:ext cx="685800" cy="2635250"/>
          </a:xfrm>
          <a:custGeom>
            <a:avLst/>
            <a:gdLst>
              <a:gd name="connsiteX0" fmla="*/ 6350 w 685800"/>
              <a:gd name="connsiteY0" fmla="*/ 2635250 h 2635250"/>
              <a:gd name="connsiteX1" fmla="*/ 6350 w 685800"/>
              <a:gd name="connsiteY1" fmla="*/ 2635250 h 2635250"/>
              <a:gd name="connsiteX2" fmla="*/ 0 w 685800"/>
              <a:gd name="connsiteY2" fmla="*/ 1936750 h 2635250"/>
              <a:gd name="connsiteX3" fmla="*/ 6350 w 685800"/>
              <a:gd name="connsiteY3" fmla="*/ 1676400 h 2635250"/>
              <a:gd name="connsiteX4" fmla="*/ 12700 w 685800"/>
              <a:gd name="connsiteY4" fmla="*/ 1301750 h 2635250"/>
              <a:gd name="connsiteX5" fmla="*/ 666750 w 685800"/>
              <a:gd name="connsiteY5" fmla="*/ 1314450 h 2635250"/>
              <a:gd name="connsiteX6" fmla="*/ 685800 w 685800"/>
              <a:gd name="connsiteY6" fmla="*/ 0 h 2635250"/>
              <a:gd name="connsiteX7" fmla="*/ 685800 w 685800"/>
              <a:gd name="connsiteY7" fmla="*/ 0 h 263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2635250">
                <a:moveTo>
                  <a:pt x="6350" y="2635250"/>
                </a:moveTo>
                <a:lnTo>
                  <a:pt x="6350" y="2635250"/>
                </a:lnTo>
                <a:cubicBezTo>
                  <a:pt x="4233" y="2402417"/>
                  <a:pt x="0" y="2169593"/>
                  <a:pt x="0" y="1936750"/>
                </a:cubicBezTo>
                <a:cubicBezTo>
                  <a:pt x="0" y="1849941"/>
                  <a:pt x="4523" y="1763190"/>
                  <a:pt x="6350" y="1676400"/>
                </a:cubicBezTo>
                <a:cubicBezTo>
                  <a:pt x="12896" y="1365467"/>
                  <a:pt x="12700" y="1443881"/>
                  <a:pt x="12700" y="1301750"/>
                </a:cubicBezTo>
                <a:lnTo>
                  <a:pt x="666750" y="1314450"/>
                </a:lnTo>
                <a:lnTo>
                  <a:pt x="685800" y="0"/>
                </a:lnTo>
                <a:lnTo>
                  <a:pt x="685800" y="0"/>
                </a:lnTo>
              </a:path>
            </a:pathLst>
          </a:cu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B0CE617-4B03-4A6F-B876-716BB6337464}"/>
              </a:ext>
            </a:extLst>
          </p:cNvPr>
          <p:cNvSpPr/>
          <p:nvPr/>
        </p:nvSpPr>
        <p:spPr>
          <a:xfrm>
            <a:off x="5292121" y="4722568"/>
            <a:ext cx="1638300" cy="612648"/>
          </a:xfrm>
          <a:prstGeom prst="wedgeRectCallout">
            <a:avLst>
              <a:gd name="adj1" fmla="val 63776"/>
              <a:gd name="adj2" fmla="val 969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PBL or 10’ mixed path/sidewalk</a:t>
            </a:r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B251206-0284-4AFE-B1AB-EA10E0A8B9A2}"/>
              </a:ext>
            </a:extLst>
          </p:cNvPr>
          <p:cNvSpPr/>
          <p:nvPr/>
        </p:nvSpPr>
        <p:spPr>
          <a:xfrm>
            <a:off x="5988050" y="3852926"/>
            <a:ext cx="1638300" cy="612648"/>
          </a:xfrm>
          <a:prstGeom prst="wedgeRectCallout">
            <a:avLst>
              <a:gd name="adj1" fmla="val 63776"/>
              <a:gd name="adj2" fmla="val 220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PBL or improved westside sidewalk</a:t>
            </a:r>
            <a:endParaRPr lang="en-US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1AD28159-60F9-4C05-ABE6-F4B9EA8515E3}"/>
              </a:ext>
            </a:extLst>
          </p:cNvPr>
          <p:cNvSpPr/>
          <p:nvPr/>
        </p:nvSpPr>
        <p:spPr>
          <a:xfrm>
            <a:off x="5130771" y="1224712"/>
            <a:ext cx="1919906" cy="1491996"/>
          </a:xfrm>
          <a:prstGeom prst="wedgeRectCallout">
            <a:avLst>
              <a:gd name="adj1" fmla="val 62534"/>
              <a:gd name="adj2" fmla="val -24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Install a switchback ramp &amp; barrier at top of stairs.</a:t>
            </a:r>
          </a:p>
          <a:p>
            <a:pPr algn="ctr"/>
            <a:endParaRPr lang="en-US" sz="700" dirty="0"/>
          </a:p>
          <a:p>
            <a:pPr algn="ctr"/>
            <a:r>
              <a:rPr lang="en-US" sz="1400" dirty="0"/>
              <a:t>If not feasible consider new connection on 18</a:t>
            </a:r>
            <a:r>
              <a:rPr lang="en-US" sz="1400" baseline="30000" dirty="0"/>
              <a:t>th</a:t>
            </a:r>
            <a:r>
              <a:rPr lang="en-US" sz="1400" dirty="0"/>
              <a:t> Ave SW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B8785C-5121-40DA-ACB9-FA1E5DA9F0B8}"/>
              </a:ext>
            </a:extLst>
          </p:cNvPr>
          <p:cNvCxnSpPr/>
          <p:nvPr/>
        </p:nvCxnSpPr>
        <p:spPr>
          <a:xfrm>
            <a:off x="5666922" y="0"/>
            <a:ext cx="0" cy="4381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248149-816B-46F8-A5F9-D3B18F2A5551}"/>
              </a:ext>
            </a:extLst>
          </p:cNvPr>
          <p:cNvCxnSpPr/>
          <p:nvPr/>
        </p:nvCxnSpPr>
        <p:spPr>
          <a:xfrm>
            <a:off x="7222309" y="6411141"/>
            <a:ext cx="0" cy="4381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3FD280-4EE7-4B3E-986C-08B7D7A701DF}"/>
              </a:ext>
            </a:extLst>
          </p:cNvPr>
          <p:cNvSpPr txBox="1"/>
          <p:nvPr/>
        </p:nvSpPr>
        <p:spPr>
          <a:xfrm>
            <a:off x="3531330" y="1513078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Input:</a:t>
            </a:r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9B6DF1-5E92-4545-B739-9C4084D6573F}"/>
              </a:ext>
            </a:extLst>
          </p:cNvPr>
          <p:cNvSpPr txBox="1"/>
          <p:nvPr/>
        </p:nvSpPr>
        <p:spPr>
          <a:xfrm>
            <a:off x="225428" y="4750955"/>
            <a:ext cx="4374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Action: </a:t>
            </a:r>
            <a:r>
              <a:rPr lang="en-US" sz="2800" dirty="0"/>
              <a:t>Develop high-level concepts and cost estimates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B94DD-6B31-4EAA-BDC5-34A865E6B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788" y="6350"/>
            <a:ext cx="1158807" cy="28720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2530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277318"/>
            <a:ext cx="8499423" cy="63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 now what?</a:t>
            </a:r>
          </a:p>
          <a:p>
            <a:r>
              <a:rPr lang="en-US" sz="2800" dirty="0"/>
              <a:t>Gather input on the new option and bus station spacing (Delridge comments due </a:t>
            </a:r>
            <a:r>
              <a:rPr lang="en-US" sz="2800" b="1" dirty="0"/>
              <a:t>February 9, 2018</a:t>
            </a:r>
            <a:r>
              <a:rPr lang="en-US" sz="2800" dirty="0"/>
              <a:t>)</a:t>
            </a:r>
          </a:p>
          <a:p>
            <a:r>
              <a:rPr lang="en-US" sz="2800" dirty="0"/>
              <a:t>Focus on underserved populations and seniors</a:t>
            </a:r>
          </a:p>
          <a:p>
            <a:r>
              <a:rPr lang="en-US" sz="2800" dirty="0"/>
              <a:t>Identify transportation needs near Westwood Village </a:t>
            </a:r>
          </a:p>
          <a:p>
            <a:r>
              <a:rPr lang="en-US" sz="2800" dirty="0"/>
              <a:t>Incorporate Metro corridor-wide outreach results</a:t>
            </a:r>
          </a:p>
          <a:p>
            <a:r>
              <a:rPr lang="en-US" sz="2800" dirty="0"/>
              <a:t>Refine funding strategy and paving plan</a:t>
            </a:r>
          </a:p>
          <a:p>
            <a:r>
              <a:rPr lang="en-US" sz="2800" dirty="0"/>
              <a:t>Work with the community on project artwork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DD9D095-57E4-432C-8D42-A61F1FCF6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4923817"/>
            <a:ext cx="9144001" cy="20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8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Stay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  <a:hlinkClick r:id="rId4"/>
              </a:rPr>
              <a:t>rapidride@seattle.gov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| 206-684-5189</a:t>
            </a:r>
          </a:p>
          <a:p>
            <a:pPr marL="0" indent="0" algn="ctr">
              <a:buNone/>
            </a:pPr>
            <a:r>
              <a:rPr lang="en-US" sz="3000" dirty="0">
                <a:latin typeface="Segoe UI Light" panose="020B0502040204020203" pitchFamily="34" charset="0"/>
                <a:ea typeface="Kozuka Gothic Pro L" pitchFamily="34" charset="-128"/>
              </a:rPr>
              <a:t>www.seattle.gov/transportation/rapidrideexpansion.htm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</a:p>
        </p:txBody>
      </p:sp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5661327"/>
            <a:ext cx="1561401" cy="578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5638800"/>
            <a:ext cx="1747282" cy="623796"/>
          </a:xfrm>
          <a:prstGeom prst="rect">
            <a:avLst/>
          </a:prstGeom>
        </p:spPr>
      </p:pic>
      <p:pic>
        <p:nvPicPr>
          <p:cNvPr id="16" name="Picture 2" descr="Image result for king county metro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78045"/>
            <a:ext cx="1524000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96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F534B5-77A4-4630-9EA0-CD4877604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014" y="134911"/>
            <a:ext cx="5870755" cy="661467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38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17F3-30ED-479B-9505-CAF2B4D3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AD318-58E1-4F91-A146-AB2B4050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E0F31-E9E4-4A14-9C58-AA0985C2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8" y="0"/>
            <a:ext cx="8315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RapidRide network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Tonight’s focus: RapidRide H in Delridge &amp; bike facilities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Community involvement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Options being considered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Segoe UI Light" panose="020B0502040204020203" pitchFamily="34" charset="0"/>
              </a:rPr>
              <a:t>Next steps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895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4"/>
          <a:stretch/>
        </p:blipFill>
        <p:spPr>
          <a:xfrm>
            <a:off x="4802824" y="838200"/>
            <a:ext cx="4423064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Metro RapidRide brand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0609" y="1257300"/>
            <a:ext cx="5293212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                  - launched 2010</a:t>
            </a:r>
          </a:p>
          <a:p>
            <a:r>
              <a:rPr lang="en-US" dirty="0"/>
              <a:t>Best of Metro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Frequent service</a:t>
            </a:r>
          </a:p>
          <a:p>
            <a:pPr lvl="1"/>
            <a:r>
              <a:rPr lang="en-US" dirty="0"/>
              <a:t>Always there</a:t>
            </a:r>
          </a:p>
          <a:p>
            <a:r>
              <a:rPr lang="en-US" dirty="0"/>
              <a:t>6 current lines</a:t>
            </a:r>
          </a:p>
          <a:p>
            <a:r>
              <a:rPr lang="en-US" dirty="0"/>
              <a:t>13 new lines planned</a:t>
            </a:r>
          </a:p>
          <a:p>
            <a:pPr lvl="1"/>
            <a:r>
              <a:rPr lang="en-US" dirty="0"/>
              <a:t>7 in Seattle</a:t>
            </a:r>
          </a:p>
          <a:p>
            <a:pPr lvl="1"/>
            <a:r>
              <a:rPr lang="en-US" dirty="0"/>
              <a:t>6 in suburban King County</a:t>
            </a:r>
          </a:p>
          <a:p>
            <a:pPr lvl="1"/>
            <a:r>
              <a:rPr lang="en-US" dirty="0"/>
              <a:t>All open by 2025</a:t>
            </a:r>
          </a:p>
          <a:p>
            <a:r>
              <a:rPr lang="en-US" dirty="0"/>
              <a:t>Even more lines by 2040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4</a:t>
            </a:fld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036415" y="838200"/>
            <a:ext cx="266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RapidRide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289A5B-61C0-4A45-80D2-41E5C7CD3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59" y="1339870"/>
            <a:ext cx="2094932" cy="3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Why </a:t>
            </a:r>
            <a:r>
              <a:rPr lang="en-US" dirty="0" err="1">
                <a:solidFill>
                  <a:srgbClr val="1691D0"/>
                </a:solidFill>
              </a:rPr>
              <a:t>RapidRide</a:t>
            </a:r>
            <a:r>
              <a:rPr lang="en-US" dirty="0">
                <a:solidFill>
                  <a:srgbClr val="1691D0"/>
                </a:solidFill>
              </a:rPr>
              <a:t>?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5</a:t>
            </a:fld>
            <a:endParaRPr lang="en-US" sz="12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6864" y="1344646"/>
            <a:ext cx="4171895" cy="46429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Population and employment growing</a:t>
            </a:r>
          </a:p>
          <a:p>
            <a:r>
              <a:rPr lang="en-US" sz="2800" dirty="0"/>
              <a:t>In next 20 years: </a:t>
            </a:r>
          </a:p>
          <a:p>
            <a:pPr lvl="1"/>
            <a:r>
              <a:rPr lang="en-US" dirty="0"/>
              <a:t>120,000 new residents</a:t>
            </a:r>
          </a:p>
          <a:p>
            <a:pPr lvl="1"/>
            <a:r>
              <a:rPr lang="en-US" dirty="0"/>
              <a:t>115,000 new jobs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710" y="1281419"/>
            <a:ext cx="4083240" cy="43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2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Why </a:t>
            </a:r>
            <a:r>
              <a:rPr lang="en-US" dirty="0" err="1">
                <a:solidFill>
                  <a:srgbClr val="1691D0"/>
                </a:solidFill>
              </a:rPr>
              <a:t>RapidRide</a:t>
            </a:r>
            <a:r>
              <a:rPr lang="en-US" dirty="0">
                <a:solidFill>
                  <a:srgbClr val="1691D0"/>
                </a:solidFill>
              </a:rPr>
              <a:t>?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6</a:t>
            </a:fld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76F1F0-B3F5-4081-8A85-FBB60CD988C1}"/>
              </a:ext>
            </a:extLst>
          </p:cNvPr>
          <p:cNvGrpSpPr/>
          <p:nvPr/>
        </p:nvGrpSpPr>
        <p:grpSpPr>
          <a:xfrm>
            <a:off x="457200" y="1340967"/>
            <a:ext cx="6196917" cy="5130556"/>
            <a:chOff x="457200" y="1340967"/>
            <a:chExt cx="6196917" cy="5130556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1340967"/>
              <a:ext cx="5516715" cy="5130556"/>
              <a:chOff x="-112414" y="1272532"/>
              <a:chExt cx="5516715" cy="51305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/>
              <a:srcRect t="67006" r="26650"/>
              <a:stretch/>
            </p:blipFill>
            <p:spPr>
              <a:xfrm>
                <a:off x="93748" y="4752745"/>
                <a:ext cx="5310553" cy="1650343"/>
              </a:xfrm>
              <a:prstGeom prst="rect">
                <a:avLst/>
              </a:prstGeom>
            </p:spPr>
          </p:pic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-112414" y="1272532"/>
                <a:ext cx="5310553" cy="3414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Achieves promise of </a:t>
                </a:r>
                <a:r>
                  <a:rPr lang="en-US" sz="2800" i="1" dirty="0"/>
                  <a:t>Move Seattle</a:t>
                </a:r>
                <a:r>
                  <a:rPr lang="en-US" sz="2800" dirty="0"/>
                  <a:t>:  </a:t>
                </a:r>
              </a:p>
              <a:p>
                <a:r>
                  <a:rPr lang="en-US" sz="2800" dirty="0"/>
                  <a:t>72% of households with 10-minute all-day service within a 10-minute walk from their home 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F4E7C2-1F7D-47CB-AB9E-E53FD3B04986}"/>
                </a:ext>
              </a:extLst>
            </p:cNvPr>
            <p:cNvSpPr/>
            <p:nvPr/>
          </p:nvSpPr>
          <p:spPr>
            <a:xfrm>
              <a:off x="5503238" y="4981131"/>
              <a:ext cx="1150879" cy="3651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6957A-5976-498A-B35A-84E5922C67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9"/>
          <a:stretch/>
        </p:blipFill>
        <p:spPr>
          <a:xfrm>
            <a:off x="6411306" y="197348"/>
            <a:ext cx="1673795" cy="60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31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1691D0"/>
                </a:solidFill>
              </a:rPr>
              <a:t>Benefits of the program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333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0616" y="166211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Faster transit speed, reliability and frequency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Multimodal network</a:t>
            </a:r>
            <a:r>
              <a:rPr lang="en-US" sz="2800" dirty="0">
                <a:solidFill>
                  <a:schemeClr val="tx1"/>
                </a:solidFill>
              </a:rPr>
              <a:t> with connections to light rail, streetcar, and buses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Diverse neighborhoods linked to downtown </a:t>
            </a:r>
            <a:r>
              <a:rPr lang="en-US" sz="2800" dirty="0">
                <a:solidFill>
                  <a:schemeClr val="tx1"/>
                </a:solidFill>
              </a:rPr>
              <a:t>transit hubs, employment, and shopping districts</a:t>
            </a: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4923817"/>
            <a:ext cx="9144001" cy="20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6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2667000"/>
            <a:ext cx="9144000" cy="1295400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RapidRide 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333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66DDAD-BA9D-49D6-838C-815F5C6A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2" y="17988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691D0"/>
                </a:solidFill>
              </a:rPr>
              <a:t>Metro Rte. 120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F0985-46AE-4085-86F1-512A5E2D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322882"/>
            <a:ext cx="4864308" cy="5029200"/>
          </a:xfrm>
        </p:spPr>
        <p:txBody>
          <a:bodyPr>
            <a:normAutofit/>
          </a:bodyPr>
          <a:lstStyle/>
          <a:p>
            <a:r>
              <a:rPr lang="en-US" sz="2800" dirty="0"/>
              <a:t>Burien to Downtown Seattle</a:t>
            </a:r>
          </a:p>
          <a:p>
            <a:r>
              <a:rPr lang="en-US" sz="2800" dirty="0"/>
              <a:t>13 miles long</a:t>
            </a:r>
          </a:p>
          <a:p>
            <a:r>
              <a:rPr lang="en-US" sz="2800" dirty="0"/>
              <a:t>80 bus stops</a:t>
            </a:r>
          </a:p>
          <a:p>
            <a:r>
              <a:rPr lang="en-US" sz="2800" dirty="0"/>
              <a:t>Over 9,200 weekday rides</a:t>
            </a:r>
          </a:p>
          <a:p>
            <a:r>
              <a:rPr lang="en-US" sz="2800" dirty="0"/>
              <a:t>5,600 Saturday rides</a:t>
            </a:r>
          </a:p>
          <a:p>
            <a:r>
              <a:rPr lang="en-US" sz="2800" dirty="0"/>
              <a:t>3,900 Sunday rides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F6AD1-6E2A-47FA-BB51-E391D2942E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BCD32-2531-4E3D-B7C6-858F021DF2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714" y="0"/>
            <a:ext cx="411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75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0774874-1bec-482a-ab6a-e5cfe0da7df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SDOT PPT template 2014 LAND">
  <a:themeElements>
    <a:clrScheme name="SDOT Colors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B0"/>
      </a:accent1>
      <a:accent2>
        <a:srgbClr val="E2231A"/>
      </a:accent2>
      <a:accent3>
        <a:srgbClr val="FF6C2C"/>
      </a:accent3>
      <a:accent4>
        <a:srgbClr val="FFB602"/>
      </a:accent4>
      <a:accent5>
        <a:srgbClr val="7B6248"/>
      </a:accent5>
      <a:accent6>
        <a:srgbClr val="00A85D"/>
      </a:accent6>
      <a:hlink>
        <a:srgbClr val="0065B0"/>
      </a:hlink>
      <a:folHlink>
        <a:srgbClr val="886FD0"/>
      </a:folHlink>
    </a:clrScheme>
    <a:fontScheme name="SDOT Segoe UI-Light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4563E95219541B53BC98A675D7E5F" ma:contentTypeVersion="8" ma:contentTypeDescription="Create a new document." ma:contentTypeScope="" ma:versionID="9b0220b3382ddbd6dbe239b20799ff56">
  <xsd:schema xmlns:xsd="http://www.w3.org/2001/XMLSchema" xmlns:xs="http://www.w3.org/2001/XMLSchema" xmlns:p="http://schemas.microsoft.com/office/2006/metadata/properties" xmlns:ns2="4e7d9fff-53c8-41fb-9559-d4ac4ee8da82" xmlns:ns3="5680f349-ad53-4560-ad70-a46fecac93f5" targetNamespace="http://schemas.microsoft.com/office/2006/metadata/properties" ma:root="true" ma:fieldsID="3876e868b2e06bd9cdb84f8095204d0e" ns2:_="" ns3:_="">
    <xsd:import namespace="4e7d9fff-53c8-41fb-9559-d4ac4ee8da82"/>
    <xsd:import namespace="5680f349-ad53-4560-ad70-a46fecac93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d9fff-53c8-41fb-9559-d4ac4ee8d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0f349-ad53-4560-ad70-a46fecac93f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80f349-ad53-4560-ad70-a46fecac93f5">
      <UserInfo>
        <DisplayName>David Gitlin</DisplayName>
        <AccountId>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CC766-8AB8-491D-941C-F4C1D6FC4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d9fff-53c8-41fb-9559-d4ac4ee8da82"/>
    <ds:schemaRef ds:uri="5680f349-ad53-4560-ad70-a46fecac9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2FED63-910D-45FC-A1DD-B3FE1FF779F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7d9fff-53c8-41fb-9559-d4ac4ee8da82"/>
    <ds:schemaRef ds:uri="http://purl.org/dc/elements/1.1/"/>
    <ds:schemaRef ds:uri="http://purl.org/dc/terms/"/>
    <ds:schemaRef ds:uri="http://schemas.microsoft.com/office/2006/metadata/properties"/>
    <ds:schemaRef ds:uri="5680f349-ad53-4560-ad70-a46fecac93f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DC8341-A326-4B7A-9322-C08C3E84B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1260</Words>
  <Application>Microsoft Office PowerPoint</Application>
  <PresentationFormat>On-screen Show (4:3)</PresentationFormat>
  <Paragraphs>256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Kozuka Gothic Pro L</vt:lpstr>
      <vt:lpstr>Segoe UI</vt:lpstr>
      <vt:lpstr>Segoe UI Light</vt:lpstr>
      <vt:lpstr>SDOT PPT template 2014 LAND</vt:lpstr>
      <vt:lpstr>PowerPoint Presentation</vt:lpstr>
      <vt:lpstr>Our mission, vision, and core values</vt:lpstr>
      <vt:lpstr>Presentation overview</vt:lpstr>
      <vt:lpstr>Metro RapidRide brand</vt:lpstr>
      <vt:lpstr>Why RapidRide?</vt:lpstr>
      <vt:lpstr>Why RapidRide?</vt:lpstr>
      <vt:lpstr>PowerPoint Presentation</vt:lpstr>
      <vt:lpstr>PowerPoint Presentation</vt:lpstr>
      <vt:lpstr>Metro Rte. 120</vt:lpstr>
      <vt:lpstr>Redesigning Delridge Way SW</vt:lpstr>
      <vt:lpstr>March 2017 outreach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bike route</vt:lpstr>
      <vt:lpstr>26th Ave SW Greenway</vt:lpstr>
      <vt:lpstr>Southbound Delridge Way Protected Bike Lane (PBL)</vt:lpstr>
      <vt:lpstr>Access and safety improvements to Westwood Village</vt:lpstr>
      <vt:lpstr>21st Ave SW Greenway</vt:lpstr>
      <vt:lpstr>PowerPoint Presentation</vt:lpstr>
      <vt:lpstr>Stay involved!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Gitlin</dc:creator>
  <cp:lastModifiedBy>Schellenberg, Dawn</cp:lastModifiedBy>
  <cp:revision>83</cp:revision>
  <cp:lastPrinted>2018-02-06T18:36:19Z</cp:lastPrinted>
  <dcterms:modified xsi:type="dcterms:W3CDTF">2018-02-08T01:01:56Z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0x01010079C4563E95219541B53BC98A675D7E5F</vt:lpwstr>
  </property>
</Properties>
</file>