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4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8034C-CA37-4499-A15A-A7B80C3B87E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76CB-7A52-431A-9CA1-6EFEC48D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8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8034C-CA37-4499-A15A-A7B80C3B87E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76CB-7A52-431A-9CA1-6EFEC48D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3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8034C-CA37-4499-A15A-A7B80C3B87E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76CB-7A52-431A-9CA1-6EFEC48D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98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8034C-CA37-4499-A15A-A7B80C3B87E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76CB-7A52-431A-9CA1-6EFEC48D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8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8034C-CA37-4499-A15A-A7B80C3B87E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76CB-7A52-431A-9CA1-6EFEC48D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6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8034C-CA37-4499-A15A-A7B80C3B87E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76CB-7A52-431A-9CA1-6EFEC48D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9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8034C-CA37-4499-A15A-A7B80C3B87E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76CB-7A52-431A-9CA1-6EFEC48D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1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8034C-CA37-4499-A15A-A7B80C3B87E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76CB-7A52-431A-9CA1-6EFEC48D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88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8034C-CA37-4499-A15A-A7B80C3B87E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76CB-7A52-431A-9CA1-6EFEC48D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268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8034C-CA37-4499-A15A-A7B80C3B87E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76CB-7A52-431A-9CA1-6EFEC48D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9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8034C-CA37-4499-A15A-A7B80C3B87E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076CB-7A52-431A-9CA1-6EFEC48D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0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8034C-CA37-4499-A15A-A7B80C3B87E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076CB-7A52-431A-9CA1-6EFEC48D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2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BF374E-F6B8-452E-83CB-7327175541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022" y="719471"/>
            <a:ext cx="5587093" cy="573235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FBE8AC6-988E-4E16-BBC3-172E99D4E11F}"/>
              </a:ext>
            </a:extLst>
          </p:cNvPr>
          <p:cNvSpPr txBox="1"/>
          <p:nvPr/>
        </p:nvSpPr>
        <p:spPr>
          <a:xfrm>
            <a:off x="139022" y="1"/>
            <a:ext cx="3604939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BASIC BIKE NETWORK 2017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8A220E-AE79-4772-889F-A827723B7E84}"/>
              </a:ext>
            </a:extLst>
          </p:cNvPr>
          <p:cNvSpPr txBox="1"/>
          <p:nvPr/>
        </p:nvSpPr>
        <p:spPr>
          <a:xfrm>
            <a:off x="578840" y="6488668"/>
            <a:ext cx="845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Cascade Bicycle Club and Seattle Neighborhood Greenways Basic Bike Network Priorities</a:t>
            </a:r>
          </a:p>
        </p:txBody>
      </p:sp>
    </p:spTree>
    <p:extLst>
      <p:ext uri="{BB962C8B-B14F-4D97-AF65-F5344CB8AC3E}">
        <p14:creationId xmlns:p14="http://schemas.microsoft.com/office/powerpoint/2010/main" val="2917118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BF374E-F6B8-452E-83CB-7327175541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022" y="719471"/>
            <a:ext cx="5587093" cy="5732357"/>
          </a:xfrm>
          <a:prstGeom prst="rect">
            <a:avLst/>
          </a:prstGeom>
          <a:ln w="101600"/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DE928FE-3BC0-4AFA-84AB-7C646DEACACA}"/>
              </a:ext>
            </a:extLst>
          </p:cNvPr>
          <p:cNvCxnSpPr>
            <a:cxnSpLocks/>
          </p:cNvCxnSpPr>
          <p:nvPr/>
        </p:nvCxnSpPr>
        <p:spPr>
          <a:xfrm>
            <a:off x="2357805" y="2473779"/>
            <a:ext cx="1159328" cy="1045029"/>
          </a:xfrm>
          <a:prstGeom prst="line">
            <a:avLst/>
          </a:prstGeom>
          <a:ln w="10160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7A2CA83-F450-4B4C-B1C6-608862EFAD28}"/>
              </a:ext>
            </a:extLst>
          </p:cNvPr>
          <p:cNvCxnSpPr>
            <a:cxnSpLocks/>
          </p:cNvCxnSpPr>
          <p:nvPr/>
        </p:nvCxnSpPr>
        <p:spPr>
          <a:xfrm>
            <a:off x="3517761" y="3488663"/>
            <a:ext cx="220436" cy="400050"/>
          </a:xfrm>
          <a:prstGeom prst="line">
            <a:avLst/>
          </a:prstGeom>
          <a:ln w="10160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0925E9D-545C-4182-B358-F272FFD57F18}"/>
              </a:ext>
            </a:extLst>
          </p:cNvPr>
          <p:cNvCxnSpPr>
            <a:cxnSpLocks/>
          </p:cNvCxnSpPr>
          <p:nvPr/>
        </p:nvCxnSpPr>
        <p:spPr>
          <a:xfrm flipH="1">
            <a:off x="3668486" y="3429001"/>
            <a:ext cx="538844" cy="318407"/>
          </a:xfrm>
          <a:prstGeom prst="line">
            <a:avLst/>
          </a:prstGeom>
          <a:ln w="952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7A5D014-6B6A-4B72-BEE8-3D5538F850A7}"/>
              </a:ext>
            </a:extLst>
          </p:cNvPr>
          <p:cNvCxnSpPr>
            <a:cxnSpLocks/>
          </p:cNvCxnSpPr>
          <p:nvPr/>
        </p:nvCxnSpPr>
        <p:spPr>
          <a:xfrm flipH="1" flipV="1">
            <a:off x="3459480" y="2598283"/>
            <a:ext cx="812800" cy="830718"/>
          </a:xfrm>
          <a:prstGeom prst="line">
            <a:avLst/>
          </a:prstGeom>
          <a:ln w="76200">
            <a:prstDash val="sysDot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70B5B1-89B2-4680-9CE7-182623AFE41E}"/>
              </a:ext>
            </a:extLst>
          </p:cNvPr>
          <p:cNvCxnSpPr>
            <a:cxnSpLocks/>
          </p:cNvCxnSpPr>
          <p:nvPr/>
        </p:nvCxnSpPr>
        <p:spPr>
          <a:xfrm>
            <a:off x="3537858" y="2451601"/>
            <a:ext cx="886823" cy="871942"/>
          </a:xfrm>
          <a:prstGeom prst="line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3" name="Speech Bubble: Rectangle 32">
            <a:extLst>
              <a:ext uri="{FF2B5EF4-FFF2-40B4-BE49-F238E27FC236}">
                <a16:creationId xmlns:a16="http://schemas.microsoft.com/office/drawing/2014/main" id="{9AA9A38D-84A8-4AF3-A9F9-B832A2918A29}"/>
              </a:ext>
            </a:extLst>
          </p:cNvPr>
          <p:cNvSpPr/>
          <p:nvPr/>
        </p:nvSpPr>
        <p:spPr>
          <a:xfrm>
            <a:off x="6060441" y="4477114"/>
            <a:ext cx="1024345" cy="709567"/>
          </a:xfrm>
          <a:prstGeom prst="wedgeRectCallout">
            <a:avLst>
              <a:gd name="adj1" fmla="val -72409"/>
              <a:gd name="adj2" fmla="val 682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2018 Study</a:t>
            </a:r>
          </a:p>
        </p:txBody>
      </p:sp>
      <p:sp>
        <p:nvSpPr>
          <p:cNvPr id="34" name="Speech Bubble: Rectangle 33">
            <a:extLst>
              <a:ext uri="{FF2B5EF4-FFF2-40B4-BE49-F238E27FC236}">
                <a16:creationId xmlns:a16="http://schemas.microsoft.com/office/drawing/2014/main" id="{AA3BB7E8-FCA9-4181-AAF2-7BE9B7D5F88E}"/>
              </a:ext>
            </a:extLst>
          </p:cNvPr>
          <p:cNvSpPr/>
          <p:nvPr/>
        </p:nvSpPr>
        <p:spPr>
          <a:xfrm>
            <a:off x="4807495" y="5664201"/>
            <a:ext cx="1153160" cy="709567"/>
          </a:xfrm>
          <a:prstGeom prst="wedgeRectCallout">
            <a:avLst>
              <a:gd name="adj1" fmla="val -19841"/>
              <a:gd name="adj2" fmla="val -720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2019 Construct</a:t>
            </a:r>
          </a:p>
        </p:txBody>
      </p:sp>
      <p:sp>
        <p:nvSpPr>
          <p:cNvPr id="35" name="Speech Bubble: Rectangle 34">
            <a:extLst>
              <a:ext uri="{FF2B5EF4-FFF2-40B4-BE49-F238E27FC236}">
                <a16:creationId xmlns:a16="http://schemas.microsoft.com/office/drawing/2014/main" id="{115AFE8A-88BA-4408-883E-C7AA03728A4C}"/>
              </a:ext>
            </a:extLst>
          </p:cNvPr>
          <p:cNvSpPr/>
          <p:nvPr/>
        </p:nvSpPr>
        <p:spPr>
          <a:xfrm>
            <a:off x="3537857" y="5664200"/>
            <a:ext cx="1153160" cy="709567"/>
          </a:xfrm>
          <a:prstGeom prst="wedgeRectCallout">
            <a:avLst>
              <a:gd name="adj1" fmla="val 47560"/>
              <a:gd name="adj2" fmla="val -1007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2019 Construct</a:t>
            </a:r>
          </a:p>
        </p:txBody>
      </p:sp>
      <p:sp>
        <p:nvSpPr>
          <p:cNvPr id="36" name="Speech Bubble: Rectangle 35">
            <a:extLst>
              <a:ext uri="{FF2B5EF4-FFF2-40B4-BE49-F238E27FC236}">
                <a16:creationId xmlns:a16="http://schemas.microsoft.com/office/drawing/2014/main" id="{D4899EEC-472F-4E08-A7D8-ED19DE3CAB52}"/>
              </a:ext>
            </a:extLst>
          </p:cNvPr>
          <p:cNvSpPr/>
          <p:nvPr/>
        </p:nvSpPr>
        <p:spPr>
          <a:xfrm>
            <a:off x="2784748" y="4852441"/>
            <a:ext cx="1153160" cy="709567"/>
          </a:xfrm>
          <a:prstGeom prst="wedgeRectCallout">
            <a:avLst>
              <a:gd name="adj1" fmla="val 98221"/>
              <a:gd name="adj2" fmla="val -763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2021 Construct</a:t>
            </a:r>
          </a:p>
        </p:txBody>
      </p:sp>
      <p:sp>
        <p:nvSpPr>
          <p:cNvPr id="37" name="Speech Bubble: Rectangle 36">
            <a:extLst>
              <a:ext uri="{FF2B5EF4-FFF2-40B4-BE49-F238E27FC236}">
                <a16:creationId xmlns:a16="http://schemas.microsoft.com/office/drawing/2014/main" id="{F61DA344-54EA-4AF1-B10E-2BC22A0C9C1F}"/>
              </a:ext>
            </a:extLst>
          </p:cNvPr>
          <p:cNvSpPr/>
          <p:nvPr/>
        </p:nvSpPr>
        <p:spPr>
          <a:xfrm>
            <a:off x="399506" y="788670"/>
            <a:ext cx="1153160" cy="709567"/>
          </a:xfrm>
          <a:prstGeom prst="wedgeRectCallout">
            <a:avLst>
              <a:gd name="adj1" fmla="val 85446"/>
              <a:gd name="adj2" fmla="val 309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2018 </a:t>
            </a:r>
            <a:br>
              <a:rPr lang="en-US" dirty="0"/>
            </a:br>
            <a:r>
              <a:rPr lang="en-US" dirty="0"/>
              <a:t>Study</a:t>
            </a:r>
          </a:p>
        </p:txBody>
      </p:sp>
      <p:sp>
        <p:nvSpPr>
          <p:cNvPr id="38" name="Speech Bubble: Rectangle 37">
            <a:extLst>
              <a:ext uri="{FF2B5EF4-FFF2-40B4-BE49-F238E27FC236}">
                <a16:creationId xmlns:a16="http://schemas.microsoft.com/office/drawing/2014/main" id="{8E684EA4-5AED-42D1-BDC9-9583F2D13701}"/>
              </a:ext>
            </a:extLst>
          </p:cNvPr>
          <p:cNvSpPr/>
          <p:nvPr/>
        </p:nvSpPr>
        <p:spPr>
          <a:xfrm>
            <a:off x="1094740" y="3125470"/>
            <a:ext cx="1153160" cy="709567"/>
          </a:xfrm>
          <a:prstGeom prst="wedgeRectCallout">
            <a:avLst>
              <a:gd name="adj1" fmla="val 94697"/>
              <a:gd name="adj2" fmla="val -806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2017 </a:t>
            </a:r>
            <a:br>
              <a:rPr lang="en-US" dirty="0"/>
            </a:br>
            <a:r>
              <a:rPr lang="en-US" dirty="0"/>
              <a:t>Construct</a:t>
            </a:r>
          </a:p>
        </p:txBody>
      </p:sp>
      <p:sp>
        <p:nvSpPr>
          <p:cNvPr id="39" name="Speech Bubble: Rectangle 38">
            <a:extLst>
              <a:ext uri="{FF2B5EF4-FFF2-40B4-BE49-F238E27FC236}">
                <a16:creationId xmlns:a16="http://schemas.microsoft.com/office/drawing/2014/main" id="{1B3301F2-33A4-4703-A660-A46C2FBA27B8}"/>
              </a:ext>
            </a:extLst>
          </p:cNvPr>
          <p:cNvSpPr/>
          <p:nvPr/>
        </p:nvSpPr>
        <p:spPr>
          <a:xfrm>
            <a:off x="4779011" y="259912"/>
            <a:ext cx="1153160" cy="919116"/>
          </a:xfrm>
          <a:prstGeom prst="wedgeRectCallout">
            <a:avLst>
              <a:gd name="adj1" fmla="val -144897"/>
              <a:gd name="adj2" fmla="val 1292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2019/20</a:t>
            </a:r>
            <a:br>
              <a:rPr lang="en-US" dirty="0"/>
            </a:br>
            <a:r>
              <a:rPr lang="en-US" dirty="0"/>
              <a:t>Construct</a:t>
            </a:r>
          </a:p>
        </p:txBody>
      </p:sp>
      <p:sp>
        <p:nvSpPr>
          <p:cNvPr id="40" name="Speech Bubble: Rectangle 39">
            <a:extLst>
              <a:ext uri="{FF2B5EF4-FFF2-40B4-BE49-F238E27FC236}">
                <a16:creationId xmlns:a16="http://schemas.microsoft.com/office/drawing/2014/main" id="{EDC47600-344C-4072-84DE-AAD26256E1E0}"/>
              </a:ext>
            </a:extLst>
          </p:cNvPr>
          <p:cNvSpPr/>
          <p:nvPr/>
        </p:nvSpPr>
        <p:spPr>
          <a:xfrm>
            <a:off x="4807495" y="2096818"/>
            <a:ext cx="1153160" cy="709567"/>
          </a:xfrm>
          <a:prstGeom prst="wedgeRectCallout">
            <a:avLst>
              <a:gd name="adj1" fmla="val -130325"/>
              <a:gd name="adj2" fmla="val 675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2018 Construct</a:t>
            </a:r>
          </a:p>
        </p:txBody>
      </p:sp>
      <p:sp>
        <p:nvSpPr>
          <p:cNvPr id="41" name="Speech Bubble: Rectangle 40">
            <a:extLst>
              <a:ext uri="{FF2B5EF4-FFF2-40B4-BE49-F238E27FC236}">
                <a16:creationId xmlns:a16="http://schemas.microsoft.com/office/drawing/2014/main" id="{6E39C61C-BE15-4DEB-B0BE-FFC6009F0BC0}"/>
              </a:ext>
            </a:extLst>
          </p:cNvPr>
          <p:cNvSpPr/>
          <p:nvPr/>
        </p:nvSpPr>
        <p:spPr>
          <a:xfrm>
            <a:off x="4807495" y="1316537"/>
            <a:ext cx="1449070" cy="709567"/>
          </a:xfrm>
          <a:prstGeom prst="wedgeRectCallout">
            <a:avLst>
              <a:gd name="adj1" fmla="val -125138"/>
              <a:gd name="adj2" fmla="val 1247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2019/20/21 Construct</a:t>
            </a:r>
          </a:p>
        </p:txBody>
      </p:sp>
      <p:sp>
        <p:nvSpPr>
          <p:cNvPr id="42" name="Speech Bubble: Rectangle 41">
            <a:extLst>
              <a:ext uri="{FF2B5EF4-FFF2-40B4-BE49-F238E27FC236}">
                <a16:creationId xmlns:a16="http://schemas.microsoft.com/office/drawing/2014/main" id="{0144879C-30A6-4B37-8049-30E4BD89BA73}"/>
              </a:ext>
            </a:extLst>
          </p:cNvPr>
          <p:cNvSpPr/>
          <p:nvPr/>
        </p:nvSpPr>
        <p:spPr>
          <a:xfrm>
            <a:off x="2106386" y="3945141"/>
            <a:ext cx="1153160" cy="709567"/>
          </a:xfrm>
          <a:prstGeom prst="wedgeRectCallout">
            <a:avLst>
              <a:gd name="adj1" fmla="val 94697"/>
              <a:gd name="adj2" fmla="val -806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2017 </a:t>
            </a:r>
            <a:br>
              <a:rPr lang="en-US" dirty="0"/>
            </a:br>
            <a:r>
              <a:rPr lang="en-US" dirty="0"/>
              <a:t>Construct</a:t>
            </a:r>
          </a:p>
        </p:txBody>
      </p:sp>
      <p:sp>
        <p:nvSpPr>
          <p:cNvPr id="44" name="Speech Bubble: Rectangle 43">
            <a:extLst>
              <a:ext uri="{FF2B5EF4-FFF2-40B4-BE49-F238E27FC236}">
                <a16:creationId xmlns:a16="http://schemas.microsoft.com/office/drawing/2014/main" id="{553A4373-8F01-41D8-BE74-50D56C8133AB}"/>
              </a:ext>
            </a:extLst>
          </p:cNvPr>
          <p:cNvSpPr/>
          <p:nvPr/>
        </p:nvSpPr>
        <p:spPr>
          <a:xfrm>
            <a:off x="6404791" y="2398213"/>
            <a:ext cx="1153160" cy="709567"/>
          </a:xfrm>
          <a:prstGeom prst="wedgeRectCallout">
            <a:avLst>
              <a:gd name="adj1" fmla="val -191118"/>
              <a:gd name="adj2" fmla="val 589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2020 Construct</a:t>
            </a:r>
          </a:p>
        </p:txBody>
      </p:sp>
      <p:sp>
        <p:nvSpPr>
          <p:cNvPr id="45" name="Speech Bubble: Rectangle 44">
            <a:extLst>
              <a:ext uri="{FF2B5EF4-FFF2-40B4-BE49-F238E27FC236}">
                <a16:creationId xmlns:a16="http://schemas.microsoft.com/office/drawing/2014/main" id="{7B1B9239-300B-4A0E-B94A-7B98CA861BB4}"/>
              </a:ext>
            </a:extLst>
          </p:cNvPr>
          <p:cNvSpPr/>
          <p:nvPr/>
        </p:nvSpPr>
        <p:spPr>
          <a:xfrm>
            <a:off x="566149" y="1831341"/>
            <a:ext cx="1153160" cy="709567"/>
          </a:xfrm>
          <a:prstGeom prst="wedgeRectCallout">
            <a:avLst>
              <a:gd name="adj1" fmla="val 185887"/>
              <a:gd name="adj2" fmla="val 610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2020</a:t>
            </a:r>
            <a:br>
              <a:rPr lang="en-US" dirty="0"/>
            </a:br>
            <a:r>
              <a:rPr lang="en-US" dirty="0"/>
              <a:t>Construct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188BC9A-A1D0-42A7-917D-6225879A50CA}"/>
              </a:ext>
            </a:extLst>
          </p:cNvPr>
          <p:cNvSpPr txBox="1"/>
          <p:nvPr/>
        </p:nvSpPr>
        <p:spPr>
          <a:xfrm>
            <a:off x="139021" y="1"/>
            <a:ext cx="4189140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CURRENT TIMELINE – April 2018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F2B18BD-69B3-467F-840B-F4EDB1F85063}"/>
              </a:ext>
            </a:extLst>
          </p:cNvPr>
          <p:cNvCxnSpPr>
            <a:cxnSpLocks/>
          </p:cNvCxnSpPr>
          <p:nvPr/>
        </p:nvCxnSpPr>
        <p:spPr>
          <a:xfrm>
            <a:off x="3633561" y="1355146"/>
            <a:ext cx="0" cy="173570"/>
          </a:xfrm>
          <a:prstGeom prst="line">
            <a:avLst/>
          </a:prstGeom>
          <a:ln w="7620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275EBCC-E19A-4A14-91B2-8721DE028B1C}"/>
              </a:ext>
            </a:extLst>
          </p:cNvPr>
          <p:cNvCxnSpPr>
            <a:cxnSpLocks/>
          </p:cNvCxnSpPr>
          <p:nvPr/>
        </p:nvCxnSpPr>
        <p:spPr>
          <a:xfrm flipH="1">
            <a:off x="3628481" y="1671320"/>
            <a:ext cx="5080" cy="126637"/>
          </a:xfrm>
          <a:prstGeom prst="line">
            <a:avLst/>
          </a:prstGeom>
          <a:ln w="7620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B12974A4-B2D5-4228-9EB4-BB57994B147F}"/>
              </a:ext>
            </a:extLst>
          </p:cNvPr>
          <p:cNvSpPr/>
          <p:nvPr/>
        </p:nvSpPr>
        <p:spPr>
          <a:xfrm>
            <a:off x="1717948" y="921223"/>
            <a:ext cx="1819909" cy="1834342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C27EACB-B81E-4EA1-B915-F7DA1ED17191}"/>
              </a:ext>
            </a:extLst>
          </p:cNvPr>
          <p:cNvSpPr/>
          <p:nvPr/>
        </p:nvSpPr>
        <p:spPr>
          <a:xfrm>
            <a:off x="5613945" y="4767415"/>
            <a:ext cx="318226" cy="83853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peech Bubble: Rectangle 25">
            <a:extLst>
              <a:ext uri="{FF2B5EF4-FFF2-40B4-BE49-F238E27FC236}">
                <a16:creationId xmlns:a16="http://schemas.microsoft.com/office/drawing/2014/main" id="{02629C8F-FD32-4E8F-A305-B5BB87D8DF9E}"/>
              </a:ext>
            </a:extLst>
          </p:cNvPr>
          <p:cNvSpPr/>
          <p:nvPr/>
        </p:nvSpPr>
        <p:spPr>
          <a:xfrm>
            <a:off x="6437266" y="3179147"/>
            <a:ext cx="1153160" cy="709567"/>
          </a:xfrm>
          <a:prstGeom prst="wedgeRectCallout">
            <a:avLst>
              <a:gd name="adj1" fmla="val -225973"/>
              <a:gd name="adj2" fmla="val -246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2021	 Construct</a:t>
            </a:r>
          </a:p>
        </p:txBody>
      </p:sp>
    </p:spTree>
    <p:extLst>
      <p:ext uri="{BB962C8B-B14F-4D97-AF65-F5344CB8AC3E}">
        <p14:creationId xmlns:p14="http://schemas.microsoft.com/office/powerpoint/2010/main" val="309760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1894</TotalTime>
  <Words>40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Dan A</dc:creator>
  <cp:lastModifiedBy>Lehman, Serena</cp:lastModifiedBy>
  <cp:revision>10</cp:revision>
  <cp:lastPrinted>2018-04-03T15:31:08Z</cp:lastPrinted>
  <dcterms:created xsi:type="dcterms:W3CDTF">2018-04-02T16:48:17Z</dcterms:created>
  <dcterms:modified xsi:type="dcterms:W3CDTF">2018-04-04T21:54:36Z</dcterms:modified>
</cp:coreProperties>
</file>