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9" r:id="rId5"/>
    <p:sldId id="372" r:id="rId6"/>
    <p:sldId id="260" r:id="rId7"/>
    <p:sldId id="365" r:id="rId8"/>
    <p:sldId id="377" r:id="rId9"/>
    <p:sldId id="358" r:id="rId10"/>
    <p:sldId id="329" r:id="rId11"/>
    <p:sldId id="362" r:id="rId12"/>
    <p:sldId id="380" r:id="rId13"/>
    <p:sldId id="37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2A5"/>
    <a:srgbClr val="F75BC3"/>
    <a:srgbClr val="1690D0"/>
    <a:srgbClr val="0065B0"/>
    <a:srgbClr val="2E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667" autoAdjust="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0CA7E-C46E-41ED-8533-9B77174DD0E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35B5-FF59-406E-B74D-09342D33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5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7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4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43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486400"/>
          </a:xfrm>
        </p:spPr>
        <p:txBody>
          <a:bodyPr/>
          <a:lstStyle>
            <a:lvl1pPr>
              <a:defRPr sz="2000" baseline="0"/>
            </a:lvl1pPr>
          </a:lstStyle>
          <a:p>
            <a:endParaRPr lang="en-US" dirty="0"/>
          </a:p>
          <a:p>
            <a:r>
              <a:rPr lang="en-US" dirty="0"/>
              <a:t>Insert a photo relevant to your presentation (it will appear in the background – you may need to adjust the location of the presentation title up or down, so as not to skew your photo).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52800"/>
            <a:ext cx="9144000" cy="1295400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Presentation Title</a:t>
            </a:r>
            <a:br>
              <a:rPr lang="en-US" dirty="0"/>
            </a:br>
            <a:r>
              <a:rPr lang="en-US" sz="2000" dirty="0"/>
              <a:t>Subtitle, If Needed</a:t>
            </a:r>
            <a:endParaRPr lang="en-US" dirty="0"/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599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152400" y="5638800"/>
            <a:ext cx="3810000" cy="1082675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Meeting Name</a:t>
            </a:r>
          </a:p>
          <a:p>
            <a:r>
              <a:rPr lang="en-US"/>
              <a:t>Presenter First and Last Name</a:t>
            </a:r>
          </a:p>
          <a:p>
            <a:r>
              <a:rPr lang="en-US"/>
              <a:t>Month,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690D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03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5B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409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E29-30D5-4727-9D85-C6050B98A93F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2E29-30D5-4727-9D85-C6050B98A93F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D83C-2D8A-42B0-BBF1-CDE43C10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7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4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BallardBridge@seattle.gov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FC1F96-33EE-4FBF-AEAA-4A86782F9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381000"/>
            <a:ext cx="9167404" cy="456110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032" y="685800"/>
            <a:ext cx="9144000" cy="1089025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Ballard Bridge Planning Study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8127" y="5410200"/>
            <a:ext cx="4953000" cy="1219200"/>
          </a:xfrm>
        </p:spPr>
        <p:txBody>
          <a:bodyPr>
            <a:normAutofit/>
          </a:bodyPr>
          <a:lstStyle/>
          <a:p>
            <a:pPr algn="l"/>
            <a:endParaRPr lang="en-US" sz="2000" dirty="0">
              <a:latin typeface="Segoe UI Light" panose="020B0502040204020203" pitchFamily="34" charset="0"/>
            </a:endParaRPr>
          </a:p>
          <a:p>
            <a:pPr algn="l"/>
            <a:r>
              <a:rPr lang="en-US" sz="2000" dirty="0">
                <a:latin typeface="Segoe UI Light" panose="020B0502040204020203" pitchFamily="34" charset="0"/>
              </a:rPr>
              <a:t>Wes Ducey</a:t>
            </a:r>
          </a:p>
          <a:p>
            <a:pPr algn="l"/>
            <a:r>
              <a:rPr lang="en-US" sz="2000" dirty="0">
                <a:latin typeface="Segoe UI Light" panose="020B0502040204020203" pitchFamily="34" charset="0"/>
              </a:rPr>
              <a:t>June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3AF3A-005C-4452-B4C1-A028686E9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616854"/>
            <a:ext cx="2554705" cy="11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5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E6EF-88B9-4154-923E-34A5E423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32BD0-3284-436A-973E-F6C942783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848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Launch online survey to understand community’s needs and values – going live soon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Help spread the word!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Present to advisory boards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Start geometric and traffic analysis</a:t>
            </a:r>
          </a:p>
        </p:txBody>
      </p:sp>
    </p:spTree>
    <p:extLst>
      <p:ext uri="{BB962C8B-B14F-4D97-AF65-F5344CB8AC3E}">
        <p14:creationId xmlns:p14="http://schemas.microsoft.com/office/powerpoint/2010/main" val="164459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08" y="2375437"/>
            <a:ext cx="7010400" cy="1681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Segoe UI Light" panose="020B0502040204020203" pitchFamily="34" charset="0"/>
                <a:ea typeface="Kozuka Gothic Pro L" pitchFamily="34" charset="-128"/>
                <a:hlinkClick r:id="rId3"/>
              </a:rPr>
              <a:t>BallardBridge@seattle.gov</a:t>
            </a:r>
            <a:r>
              <a:rPr lang="en-US" sz="2800" dirty="0">
                <a:latin typeface="Segoe UI Light" panose="020B0502040204020203" pitchFamily="34" charset="0"/>
                <a:ea typeface="Kozuka Gothic Pro L" pitchFamily="34" charset="-128"/>
              </a:rPr>
              <a:t> | (206) 775-8894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1"/>
            <a:ext cx="9143999" cy="685799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www.seattle.gov/transportation</a:t>
            </a:r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6955064" y="5681038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9" y="4504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08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86" y="4514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2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1000" y="1462088"/>
            <a:ext cx="8382000" cy="4938712"/>
          </a:xfrm>
        </p:spPr>
        <p:txBody>
          <a:bodyPr>
            <a:normAutofit/>
          </a:bodyPr>
          <a:lstStyle/>
          <a:p>
            <a:r>
              <a:rPr lang="en-US" dirty="0"/>
              <a:t>Purpose and need</a:t>
            </a:r>
          </a:p>
          <a:p>
            <a:r>
              <a:rPr lang="en-US" dirty="0"/>
              <a:t>Scope of work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Planning process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  <p:pic>
        <p:nvPicPr>
          <p:cNvPr id="7" name="Picture 6" descr="A large building&#10;&#10;Description automatically generated">
            <a:extLst>
              <a:ext uri="{FF2B5EF4-FFF2-40B4-BE49-F238E27FC236}">
                <a16:creationId xmlns:a16="http://schemas.microsoft.com/office/drawing/2014/main" id="{A503D20E-57FB-4B80-AE81-90DDBBEDC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14" y="432033"/>
            <a:ext cx="4651772" cy="62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25" y="-103543"/>
            <a:ext cx="4309534" cy="1932343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Purpose &amp; Need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  <p:pic>
        <p:nvPicPr>
          <p:cNvPr id="6" name="Picture 5" descr="C:\Users\kate\AppData\Local\Microsoft\Windows\INetCache\Content.MSO\3F3DDC09.tmp">
            <a:extLst>
              <a:ext uri="{FF2B5EF4-FFF2-40B4-BE49-F238E27FC236}">
                <a16:creationId xmlns:a16="http://schemas.microsoft.com/office/drawing/2014/main" id="{F99CBF92-3FF5-48DF-A94C-CECFE957284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3"/>
          <a:stretch/>
        </p:blipFill>
        <p:spPr bwMode="auto">
          <a:xfrm>
            <a:off x="4886121" y="649788"/>
            <a:ext cx="4091953" cy="582721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D4D99956-C6FB-48A8-97B6-B6941C8C3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984" y="1828800"/>
            <a:ext cx="4274016" cy="39925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Critical land and marine connection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Operations and safety maintained, but 100+ years old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Current transportation, functional, and structural standards need to be incorporated long-term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1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05" y="136525"/>
            <a:ext cx="8610601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Scope of Work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4</a:t>
            </a:fld>
            <a:endParaRPr lang="en-US" sz="1200" dirty="0"/>
          </a:p>
        </p:txBody>
      </p:sp>
      <p:sp>
        <p:nvSpPr>
          <p:cNvPr id="6" name="Content Placeholder 9"/>
          <p:cNvSpPr>
            <a:spLocks noGrp="1"/>
          </p:cNvSpPr>
          <p:nvPr>
            <p:ph sz="half" idx="1"/>
          </p:nvPr>
        </p:nvSpPr>
        <p:spPr>
          <a:xfrm>
            <a:off x="381000" y="1622342"/>
            <a:ext cx="8382000" cy="5091112"/>
          </a:xfrm>
        </p:spPr>
        <p:txBody>
          <a:bodyPr>
            <a:normAutofit/>
          </a:bodyPr>
          <a:lstStyle/>
          <a:p>
            <a:r>
              <a:rPr lang="en-US" dirty="0"/>
              <a:t>Explore future bridge rehabilitation and replacement options</a:t>
            </a:r>
          </a:p>
          <a:p>
            <a:r>
              <a:rPr lang="en-US" dirty="0"/>
              <a:t>Identify associated costs and trade-offs</a:t>
            </a:r>
          </a:p>
          <a:p>
            <a:r>
              <a:rPr lang="en-US" dirty="0"/>
              <a:t>Consider geometric layouts and constructability</a:t>
            </a:r>
          </a:p>
          <a:p>
            <a:r>
              <a:rPr lang="en-US" dirty="0"/>
              <a:t>Conduct traffic Analysis</a:t>
            </a:r>
          </a:p>
          <a:p>
            <a:r>
              <a:rPr lang="en-US" dirty="0"/>
              <a:t>Engage community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5006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746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Concept 1: Major rehabilitation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6D8D742-0751-43B8-8885-0DAED9E37A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6700" y="2743200"/>
            <a:ext cx="8610600" cy="378132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E86A-FC30-4BBD-A114-2330275CA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1607392"/>
            <a:ext cx="8610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how to rehabilitate existing structure and upgrade bicycle and pedestrian faculties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259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Concept 2: Movable replacement bridge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7530E-3B91-42A4-9764-5020E1C52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747605"/>
            <a:ext cx="83820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what to include if building a structure that operates similar to day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6</a:t>
            </a:fld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1AFB11-33CC-4FD9-959C-1B09931C6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6" t="12517" r="3892"/>
          <a:stretch/>
        </p:blipFill>
        <p:spPr>
          <a:xfrm>
            <a:off x="12032" y="2895600"/>
            <a:ext cx="914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8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7</a:t>
            </a:fld>
            <a:endParaRPr lang="en-US" sz="12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lvl="1"/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E93D4-2D15-4B4E-A952-E060E0758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1445531"/>
            <a:ext cx="8761951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concepts for a bridge supporting marine traffic without having to open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500" y="215503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690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Concepts 3: Fixed replacement bridge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AEA3A-90A9-46E0-81F0-91977EAD9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1" t="13984" r="1610"/>
          <a:stretch/>
        </p:blipFill>
        <p:spPr>
          <a:xfrm>
            <a:off x="0" y="2523159"/>
            <a:ext cx="9144000" cy="38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0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84" y="1585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690D0"/>
                </a:solidFill>
              </a:rPr>
              <a:t>Opportunities &amp; Considerations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8</a:t>
            </a:fld>
            <a:endParaRPr lang="en-US" sz="12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FF02275-3372-4CAA-8D4A-55849EAFF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984" y="1417638"/>
            <a:ext cx="5188416" cy="5165724"/>
          </a:xfrm>
        </p:spPr>
        <p:txBody>
          <a:bodyPr>
            <a:normAutofit/>
          </a:bodyPr>
          <a:lstStyle/>
          <a:p>
            <a:r>
              <a:rPr lang="en-US" dirty="0"/>
              <a:t>Bike and pedestrian safety</a:t>
            </a:r>
          </a:p>
          <a:p>
            <a:r>
              <a:rPr lang="en-US" dirty="0"/>
              <a:t>Transit and freight reliability</a:t>
            </a:r>
          </a:p>
          <a:p>
            <a:r>
              <a:rPr lang="en-US" dirty="0"/>
              <a:t>Industrial operations</a:t>
            </a:r>
          </a:p>
          <a:p>
            <a:r>
              <a:rPr lang="en-US" dirty="0"/>
              <a:t>Constructability</a:t>
            </a:r>
          </a:p>
          <a:p>
            <a:r>
              <a:rPr lang="en-US" dirty="0"/>
              <a:t>Marine and road traffic impacts</a:t>
            </a:r>
          </a:p>
          <a:p>
            <a:r>
              <a:rPr lang="en-US" dirty="0"/>
              <a:t>Adjacent project coordination</a:t>
            </a:r>
          </a:p>
          <a:p>
            <a:r>
              <a:rPr lang="en-US" dirty="0"/>
              <a:t>Environmental impacts  to waterway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What else?</a:t>
            </a:r>
          </a:p>
          <a:p>
            <a:endParaRPr lang="en-US" dirty="0"/>
          </a:p>
        </p:txBody>
      </p:sp>
      <p:pic>
        <p:nvPicPr>
          <p:cNvPr id="2050" name="Picture 2" descr="Image result for ballard bridge">
            <a:extLst>
              <a:ext uri="{FF2B5EF4-FFF2-40B4-BE49-F238E27FC236}">
                <a16:creationId xmlns:a16="http://schemas.microsoft.com/office/drawing/2014/main" id="{19E99346-C783-4009-ADDF-DAD687E16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/>
          <a:stretch/>
        </p:blipFill>
        <p:spPr bwMode="auto">
          <a:xfrm>
            <a:off x="5715000" y="1564140"/>
            <a:ext cx="3324120" cy="516572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781B2F-7E32-4FF2-9743-6978613735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67" y="0"/>
            <a:ext cx="8923866" cy="66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2BB23-0052-487E-B2A4-5DFE82804FB3}"/>
              </a:ext>
            </a:extLst>
          </p:cNvPr>
          <p:cNvSpPr txBox="1"/>
          <p:nvPr/>
        </p:nvSpPr>
        <p:spPr>
          <a:xfrm>
            <a:off x="6477000" y="5334000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231384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ve Seattle">
      <a:dk1>
        <a:srgbClr val="000000"/>
      </a:dk1>
      <a:lt1>
        <a:sysClr val="window" lastClr="FFFFFF"/>
      </a:lt1>
      <a:dk2>
        <a:srgbClr val="000000"/>
      </a:dk2>
      <a:lt2>
        <a:srgbClr val="E1D91E"/>
      </a:lt2>
      <a:accent1>
        <a:srgbClr val="1690D0"/>
      </a:accent1>
      <a:accent2>
        <a:srgbClr val="E1D91E"/>
      </a:accent2>
      <a:accent3>
        <a:srgbClr val="00A85D"/>
      </a:accent3>
      <a:accent4>
        <a:srgbClr val="492F92"/>
      </a:accent4>
      <a:accent5>
        <a:srgbClr val="FF6C2C"/>
      </a:accent5>
      <a:accent6>
        <a:srgbClr val="808284"/>
      </a:accent6>
      <a:hlink>
        <a:srgbClr val="0000FF"/>
      </a:hlink>
      <a:folHlink>
        <a:srgbClr val="800080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48E5B3D09D4408C063F43D6D28203" ma:contentTypeVersion="10" ma:contentTypeDescription="Create a new document." ma:contentTypeScope="" ma:versionID="09e66260ee4b41cc754d4e084ed346fe">
  <xsd:schema xmlns:xsd="http://www.w3.org/2001/XMLSchema" xmlns:xs="http://www.w3.org/2001/XMLSchema" xmlns:p="http://schemas.microsoft.com/office/2006/metadata/properties" xmlns:ns2="d026268e-d610-4687-a61c-0a3b7269ea9b" xmlns:ns3="836c2fbe-b71d-44ff-97a4-c18626f05aa4" targetNamespace="http://schemas.microsoft.com/office/2006/metadata/properties" ma:root="true" ma:fieldsID="63991b33fdc4e2848af010765d01e7e2" ns2:_="" ns3:_="">
    <xsd:import namespace="d026268e-d610-4687-a61c-0a3b7269ea9b"/>
    <xsd:import namespace="836c2fbe-b71d-44ff-97a4-c18626f05a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6268e-d610-4687-a61c-0a3b7269ea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c2fbe-b71d-44ff-97a4-c18626f05a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B4CAA3-A75C-474C-83DA-5BAC966F3B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8043E0-D9A8-4A72-98B8-B069483F9298}">
  <ds:schemaRefs>
    <ds:schemaRef ds:uri="d026268e-d610-4687-a61c-0a3b7269ea9b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836c2fbe-b71d-44ff-97a4-c18626f05aa4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07D84F-E7ED-448F-B2BB-5A8670A27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26268e-d610-4687-a61c-0a3b7269ea9b"/>
    <ds:schemaRef ds:uri="836c2fbe-b71d-44ff-97a4-c18626f05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12363</TotalTime>
  <Words>226</Words>
  <Application>Microsoft Office PowerPoint</Application>
  <PresentationFormat>On-screen Show (4:3)</PresentationFormat>
  <Paragraphs>71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Office Theme</vt:lpstr>
      <vt:lpstr>Ballard Bridge Planning Study</vt:lpstr>
      <vt:lpstr>Agenda</vt:lpstr>
      <vt:lpstr>Purpose &amp; Need</vt:lpstr>
      <vt:lpstr>Scope of Work</vt:lpstr>
      <vt:lpstr>Concept 1: Major rehabilitation</vt:lpstr>
      <vt:lpstr>Concept 2: Movable replacement bridge</vt:lpstr>
      <vt:lpstr>PowerPoint Presentation</vt:lpstr>
      <vt:lpstr>Opportunities &amp; Considerations</vt:lpstr>
      <vt:lpstr>PowerPoint Presentation</vt:lpstr>
      <vt:lpstr>Next steps</vt:lpstr>
      <vt:lpstr>Questions?</vt:lpstr>
    </vt:vector>
  </TitlesOfParts>
  <Company>City of Seattle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Insert Subtitle, If Needed</dc:title>
  <dc:creator>Schwartz, Allison</dc:creator>
  <cp:lastModifiedBy>Schellenberg, Dawn</cp:lastModifiedBy>
  <cp:revision>267</cp:revision>
  <dcterms:created xsi:type="dcterms:W3CDTF">2014-01-29T22:35:29Z</dcterms:created>
  <dcterms:modified xsi:type="dcterms:W3CDTF">2019-06-05T23:38:27Z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0x010100BE748E5B3D09D4408C063F43D6D28203</vt:lpwstr>
  </property>
</Properties>
</file>