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256" r:id="rId5"/>
    <p:sldId id="442" r:id="rId6"/>
    <p:sldId id="443" r:id="rId7"/>
    <p:sldId id="258" r:id="rId8"/>
    <p:sldId id="282" r:id="rId9"/>
    <p:sldId id="281" r:id="rId10"/>
    <p:sldId id="440" r:id="rId11"/>
    <p:sldId id="257" r:id="rId12"/>
    <p:sldId id="278" r:id="rId13"/>
    <p:sldId id="480" r:id="rId14"/>
    <p:sldId id="482" r:id="rId15"/>
    <p:sldId id="486" r:id="rId16"/>
    <p:sldId id="462" r:id="rId17"/>
    <p:sldId id="487" r:id="rId18"/>
    <p:sldId id="270" r:id="rId19"/>
    <p:sldId id="441" r:id="rId20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Seattle Text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D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38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104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A8EA2C-7A4A-4897-8862-F53F08DFFE5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E020DC-877C-4BF6-B978-7C06B06FFD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46FC2-16CD-401F-A16B-CCA63ADE27E7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CE9ADF-C6DD-4BC0-B7A9-4D6B4C1CA8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0A2B87-84E4-40B9-9B53-D19860BBEFC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02237-4984-4126-8C61-66D27D822A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7920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F17FE4-343A-4259-92CC-851C5805C444}" type="datetimeFigureOut">
              <a:rPr lang="en-US" smtClean="0"/>
              <a:t>1/22/2019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B0798-8B1D-4C40-A7DE-50102075DD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31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635B5-FF59-406E-B74D-09342D33854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11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B0798-8B1D-4C40-A7DE-50102075DDD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8382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88">
            <a:extLst>
              <a:ext uri="{FF2B5EF4-FFF2-40B4-BE49-F238E27FC236}">
                <a16:creationId xmlns:a16="http://schemas.microsoft.com/office/drawing/2014/main" id="{0AC49FDB-9065-40C0-A909-67E66AFA4F4B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 b="23492"/>
          <a:stretch/>
        </p:blipFill>
        <p:spPr>
          <a:xfrm>
            <a:off x="-25054" y="0"/>
            <a:ext cx="12217054" cy="6936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2F8D7-7114-4278-A8C6-262B2635CD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054" y="0"/>
            <a:ext cx="12217054" cy="69366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CB5BF-7B1D-4C2F-8DCE-3B48B409DB5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54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B9B91-2B82-4546-B83D-1C806B64C22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A7E2E5-B5A7-494A-ADB5-BD542C1378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6000978"/>
            <a:ext cx="3002280" cy="935678"/>
          </a:xfrm>
          <a:prstGeom prst="rect">
            <a:avLst/>
          </a:prstGeom>
        </p:spPr>
      </p:pic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138633C0-2225-4203-8672-BE1FF8F3CB26}"/>
              </a:ext>
            </a:extLst>
          </p:cNvPr>
          <p:cNvSpPr txBox="1">
            <a:spLocks/>
          </p:cNvSpPr>
          <p:nvPr userDrawn="1"/>
        </p:nvSpPr>
        <p:spPr>
          <a:xfrm>
            <a:off x="152399" y="6248282"/>
            <a:ext cx="1498947" cy="3651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</a:rPr>
              <a:t>January 2, 2019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DA9AFD60-3737-4450-BE19-5CF0B1965CC6}"/>
              </a:ext>
            </a:extLst>
          </p:cNvPr>
          <p:cNvSpPr txBox="1">
            <a:spLocks/>
          </p:cNvSpPr>
          <p:nvPr userDrawn="1"/>
        </p:nvSpPr>
        <p:spPr>
          <a:xfrm>
            <a:off x="1709535" y="6248284"/>
            <a:ext cx="17499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tx1"/>
                </a:solidFill>
              </a:rPr>
              <a:t>SDOT</a:t>
            </a:r>
          </a:p>
        </p:txBody>
      </p:sp>
    </p:spTree>
    <p:extLst>
      <p:ext uri="{BB962C8B-B14F-4D97-AF65-F5344CB8AC3E}">
        <p14:creationId xmlns:p14="http://schemas.microsoft.com/office/powerpoint/2010/main" val="13298748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A6640-AAF9-498F-A6FD-C91E4B710D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D26F17-7903-4D43-813F-6A908669D64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0873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0732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A49D0-05FB-4A13-9342-93E5AA7FB6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880D4A-F83B-4EB0-9CF2-C37A931B4EB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10515600" cy="13328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50599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3097-AC2D-4E71-B5A6-B37F847BCD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7275A-6671-4B2A-BF8E-E0A27F32395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0966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32B95-ABB2-41D5-B74B-4C216A81799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09669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6585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860C1-C8F4-42C5-9A6B-D6B62C06FB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D1FAB-9430-4266-9D4D-60E3919DFF4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3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161C4E-4B6A-401B-9388-434C46C23CE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4172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46F982-9B7A-4DB7-BD8A-33EE8EBA929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2C2E3-4EBB-4A84-826A-812CC9487D3F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41724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0231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2F0A6-C5A2-443E-8D49-43D6387DC9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80470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45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0E995-D949-4665-B2BE-6C1BCBCBF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D3D865-FD4B-4775-8105-EA2753B9349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93489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2C222-FAB2-4815-AD59-66AACA2A6ED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399"/>
            <a:ext cx="3932237" cy="386492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100883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7CA1-AD78-47F2-9FA9-24CE3C9F4D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9A6B14-1176-46C3-92A7-C9D09DD5C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934898"/>
          </a:xfrm>
        </p:spPr>
        <p:txBody>
          <a:bodyPr anchor="b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76BB76-673A-42AA-810D-796158A9DAB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399"/>
            <a:ext cx="3932237" cy="3864923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copy</a:t>
            </a:r>
          </a:p>
        </p:txBody>
      </p:sp>
    </p:spTree>
    <p:extLst>
      <p:ext uri="{BB962C8B-B14F-4D97-AF65-F5344CB8AC3E}">
        <p14:creationId xmlns:p14="http://schemas.microsoft.com/office/powerpoint/2010/main" val="41074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76596CD-1A53-40BF-86B6-CCF9641C4F72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037" y="5922323"/>
            <a:ext cx="2998963" cy="935677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D674A9-8420-4BC9-958B-60904E1FD9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CE9525-7613-44D5-9D3B-D9B1A513A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96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Subtitle 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DD451B4-C473-4A29-A539-AB086CAEEC4C}"/>
              </a:ext>
            </a:extLst>
          </p:cNvPr>
          <p:cNvSpPr txBox="1">
            <a:spLocks/>
          </p:cNvSpPr>
          <p:nvPr userDrawn="1"/>
        </p:nvSpPr>
        <p:spPr>
          <a:xfrm>
            <a:off x="152400" y="6248284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DA5"/>
                </a:solidFill>
              </a:rPr>
              <a:t>Date (xx/xx/</a:t>
            </a:r>
            <a:r>
              <a:rPr lang="en-US" dirty="0" err="1">
                <a:solidFill>
                  <a:srgbClr val="003DA5"/>
                </a:solidFill>
              </a:rPr>
              <a:t>xxxx</a:t>
            </a:r>
            <a:r>
              <a:rPr lang="en-US" dirty="0">
                <a:solidFill>
                  <a:srgbClr val="003DA5"/>
                </a:solidFill>
              </a:rPr>
              <a:t>)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B5122A13-69DF-40C1-9F36-4B12A61C3C27}"/>
              </a:ext>
            </a:extLst>
          </p:cNvPr>
          <p:cNvSpPr txBox="1">
            <a:spLocks/>
          </p:cNvSpPr>
          <p:nvPr userDrawn="1"/>
        </p:nvSpPr>
        <p:spPr>
          <a:xfrm>
            <a:off x="1524000" y="624828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DA5"/>
                </a:solidFill>
              </a:rPr>
              <a:t>Department Name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BB9B98A-278E-4B52-9EE2-9C31F9863037}"/>
              </a:ext>
            </a:extLst>
          </p:cNvPr>
          <p:cNvSpPr txBox="1">
            <a:spLocks/>
          </p:cNvSpPr>
          <p:nvPr userDrawn="1"/>
        </p:nvSpPr>
        <p:spPr>
          <a:xfrm>
            <a:off x="3581400" y="6248283"/>
            <a:ext cx="1165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3DA5"/>
                </a:solidFill>
              </a:rPr>
              <a:t>Page Number</a:t>
            </a:r>
          </a:p>
        </p:txBody>
      </p:sp>
      <p:sp>
        <p:nvSpPr>
          <p:cNvPr id="8" name="Shape 98">
            <a:extLst>
              <a:ext uri="{FF2B5EF4-FFF2-40B4-BE49-F238E27FC236}">
                <a16:creationId xmlns:a16="http://schemas.microsoft.com/office/drawing/2014/main" id="{6301E5A9-264C-4A8D-9812-87FFC06AE62B}"/>
              </a:ext>
            </a:extLst>
          </p:cNvPr>
          <p:cNvSpPr/>
          <p:nvPr userDrawn="1"/>
        </p:nvSpPr>
        <p:spPr>
          <a:xfrm>
            <a:off x="0" y="5984478"/>
            <a:ext cx="12192000" cy="898460"/>
          </a:xfrm>
          <a:prstGeom prst="rect">
            <a:avLst/>
          </a:prstGeom>
          <a:solidFill>
            <a:srgbClr val="003DA5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953AB7E-1A09-40B8-82F4-7132969F5B99}"/>
              </a:ext>
            </a:extLst>
          </p:cNvPr>
          <p:cNvSpPr txBox="1">
            <a:spLocks/>
          </p:cNvSpPr>
          <p:nvPr userDrawn="1"/>
        </p:nvSpPr>
        <p:spPr>
          <a:xfrm>
            <a:off x="152399" y="6248284"/>
            <a:ext cx="15240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January 2, 2019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6CE33BE-5965-4385-A50F-EE3044A3C612}"/>
              </a:ext>
            </a:extLst>
          </p:cNvPr>
          <p:cNvSpPr txBox="1">
            <a:spLocks/>
          </p:cNvSpPr>
          <p:nvPr userDrawn="1"/>
        </p:nvSpPr>
        <p:spPr>
          <a:xfrm>
            <a:off x="1702031" y="6248282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solidFill>
                  <a:schemeClr val="bg1"/>
                </a:solidFill>
              </a:rPr>
              <a:t>SDOT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F7CC0D1-EF47-4831-B7C8-1B451F51BCE3}"/>
              </a:ext>
            </a:extLst>
          </p:cNvPr>
          <p:cNvSpPr txBox="1">
            <a:spLocks/>
          </p:cNvSpPr>
          <p:nvPr userDrawn="1"/>
        </p:nvSpPr>
        <p:spPr>
          <a:xfrm>
            <a:off x="3581401" y="6248283"/>
            <a:ext cx="7910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D3AFB9-39B6-4A81-BBA9-4BA21B79BC87}" type="slidenum">
              <a:rPr lang="en-US" sz="1400" b="1" smtClean="0">
                <a:solidFill>
                  <a:schemeClr val="bg1"/>
                </a:solidFill>
              </a:rPr>
              <a:t>‹#›</a:t>
            </a:fld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2D44D1-75DE-4BDD-8018-D6C834D9310C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720" y="5991605"/>
            <a:ext cx="3002280" cy="93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30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6240E-CBCD-4F39-ABEB-14C0F141E8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Ave S PBL</a:t>
            </a:r>
            <a:br>
              <a:rPr lang="en-US" dirty="0"/>
            </a:br>
            <a:r>
              <a:rPr lang="en-US" dirty="0"/>
              <a:t>Seattle Bicycle Advisory Board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2E554C-02B7-44EA-A6E9-0402173A6103}"/>
              </a:ext>
            </a:extLst>
          </p:cNvPr>
          <p:cNvSpPr txBox="1"/>
          <p:nvPr/>
        </p:nvSpPr>
        <p:spPr>
          <a:xfrm>
            <a:off x="2310064" y="3625516"/>
            <a:ext cx="27513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sz="2400" dirty="0"/>
              <a:t>Megan Hoyt</a:t>
            </a:r>
          </a:p>
          <a:p>
            <a:pPr lvl="1"/>
            <a:r>
              <a:rPr lang="en-US" sz="2400" dirty="0"/>
              <a:t>Christiana Farrell</a:t>
            </a:r>
          </a:p>
          <a:p>
            <a:pPr lvl="1"/>
            <a:r>
              <a:rPr lang="en-US" sz="2400" dirty="0"/>
              <a:t>Serena Lehman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4061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0929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Proposed Scope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4F7E9D6-8BA2-44BE-A314-4FA64DB1A8C9}"/>
              </a:ext>
            </a:extLst>
          </p:cNvPr>
          <p:cNvGrpSpPr/>
          <p:nvPr/>
        </p:nvGrpSpPr>
        <p:grpSpPr>
          <a:xfrm>
            <a:off x="7410631" y="365125"/>
            <a:ext cx="4267250" cy="5502507"/>
            <a:chOff x="5703016" y="336433"/>
            <a:chExt cx="4267250" cy="550250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216F8A9-EB1E-473D-A280-E99A8D023B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03016" y="336433"/>
              <a:ext cx="4267250" cy="550250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A692FC0-7A49-4CDD-9438-11234D3244B9}"/>
                </a:ext>
              </a:extLst>
            </p:cNvPr>
            <p:cNvSpPr/>
            <p:nvPr/>
          </p:nvSpPr>
          <p:spPr>
            <a:xfrm>
              <a:off x="7623672" y="4847422"/>
              <a:ext cx="738130" cy="60592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FDE3868-B824-4975-B1AE-AA9F70ECED26}"/>
                </a:ext>
              </a:extLst>
            </p:cNvPr>
            <p:cNvSpPr/>
            <p:nvPr/>
          </p:nvSpPr>
          <p:spPr>
            <a:xfrm>
              <a:off x="7098511" y="1277556"/>
              <a:ext cx="738130" cy="60592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323CCF-A963-44D2-A3F0-6B0DD566DB73}"/>
                </a:ext>
              </a:extLst>
            </p:cNvPr>
            <p:cNvCxnSpPr/>
            <p:nvPr/>
          </p:nvCxnSpPr>
          <p:spPr>
            <a:xfrm>
              <a:off x="5703016" y="705080"/>
              <a:ext cx="4267250" cy="0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37371C-D6D8-4BAE-AC46-296D608545C1}"/>
                </a:ext>
              </a:extLst>
            </p:cNvPr>
            <p:cNvSpPr/>
            <p:nvPr/>
          </p:nvSpPr>
          <p:spPr>
            <a:xfrm>
              <a:off x="7098511" y="402116"/>
              <a:ext cx="738130" cy="605927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03B5053-C112-4067-BDE2-AC03BC1B0D40}"/>
                </a:ext>
              </a:extLst>
            </p:cNvPr>
            <p:cNvCxnSpPr/>
            <p:nvPr/>
          </p:nvCxnSpPr>
          <p:spPr>
            <a:xfrm>
              <a:off x="7467576" y="826265"/>
              <a:ext cx="0" cy="3624549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6F57FCF-96B1-4E63-BB3E-52F42B644E55}"/>
                </a:ext>
              </a:extLst>
            </p:cNvPr>
            <p:cNvCxnSpPr>
              <a:cxnSpLocks/>
            </p:cNvCxnSpPr>
            <p:nvPr/>
          </p:nvCxnSpPr>
          <p:spPr>
            <a:xfrm>
              <a:off x="7467576" y="4450814"/>
              <a:ext cx="525161" cy="699571"/>
            </a:xfrm>
            <a:prstGeom prst="line">
              <a:avLst/>
            </a:prstGeom>
            <a:ln w="571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69AE7FA-342B-4AC2-81CF-7F1E9D972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06248"/>
            <a:ext cx="6359462" cy="460670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Safety projects: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 Weller St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 Charles St/Golf Dr S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Protected Bike Lane: S King St to S Charles St to connect trail and Neighborhood Greenway 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Construct portions of S King St Neighborhood Greenway at King St intersection</a:t>
            </a:r>
          </a:p>
        </p:txBody>
      </p:sp>
    </p:spTree>
    <p:extLst>
      <p:ext uri="{BB962C8B-B14F-4D97-AF65-F5344CB8AC3E}">
        <p14:creationId xmlns:p14="http://schemas.microsoft.com/office/powerpoint/2010/main" val="3448033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Transit Facilities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0295" cy="4087324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High ridership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Need for in-lane stops and efficient bus routes with minimal delay 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Transit dependent populations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SIHB, Navigation Center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Longer dwell times 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Not able to add SB in-lane stop 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High number of transfers to S Jackson St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C01C0A-D4E7-4046-A0B8-DC1E22493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8568" y="1296207"/>
            <a:ext cx="5001883" cy="36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87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2011-3D82-4476-A26A-939C1E6C0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Parking / Loading Needs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D8A0CB-76FB-4A98-B599-4543397F3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002" y="1545021"/>
            <a:ext cx="5231576" cy="4087324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Consistent business needs for freight loading with limited possibilities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Concerns about reducing parking in Little Saigon Neighborhood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Park development 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New residential and business construction</a:t>
            </a: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63937C-E883-4C47-AB2E-115191D84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5" t="15287" r="55257" b="11609"/>
          <a:stretch/>
        </p:blipFill>
        <p:spPr>
          <a:xfrm>
            <a:off x="5781577" y="2630383"/>
            <a:ext cx="5701031" cy="3440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DE55C5-9A48-4DF1-B221-57E55A43FB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67" t="54962" r="27493" b="19022"/>
          <a:stretch/>
        </p:blipFill>
        <p:spPr>
          <a:xfrm>
            <a:off x="6873765" y="409497"/>
            <a:ext cx="4918315" cy="256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513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0118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Land Use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244"/>
            <a:ext cx="4920917" cy="423838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Land use changes nearby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Impact on traffic volumes and turning movements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Adjacent properties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New Park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 King St developments &amp; 10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th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/Jackson development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SIHB Building</a:t>
            </a:r>
          </a:p>
          <a:p>
            <a:pPr lvl="1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Navigation Center</a:t>
            </a:r>
          </a:p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Yesler Terrace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8FAD6-4B0A-45E0-B192-9CAF70756F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00" t="11333" r="58985" b="9259"/>
          <a:stretch/>
        </p:blipFill>
        <p:spPr>
          <a:xfrm>
            <a:off x="5799673" y="1399520"/>
            <a:ext cx="5221823" cy="4238385"/>
          </a:xfrm>
          <a:prstGeom prst="rect">
            <a:avLst/>
          </a:prstGeom>
        </p:spPr>
      </p:pic>
      <p:sp>
        <p:nvSpPr>
          <p:cNvPr id="6" name="Frame 5">
            <a:extLst>
              <a:ext uri="{FF2B5EF4-FFF2-40B4-BE49-F238E27FC236}">
                <a16:creationId xmlns:a16="http://schemas.microsoft.com/office/drawing/2014/main" id="{8DACF4B0-9812-4418-9936-9AD195E6EB97}"/>
              </a:ext>
            </a:extLst>
          </p:cNvPr>
          <p:cNvSpPr/>
          <p:nvPr/>
        </p:nvSpPr>
        <p:spPr>
          <a:xfrm>
            <a:off x="9148585" y="1499374"/>
            <a:ext cx="478813" cy="1324038"/>
          </a:xfrm>
          <a:prstGeom prst="frame">
            <a:avLst>
              <a:gd name="adj1" fmla="val 56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E39997A4-9A82-401F-AAB5-8C41553958D4}"/>
              </a:ext>
            </a:extLst>
          </p:cNvPr>
          <p:cNvSpPr/>
          <p:nvPr/>
        </p:nvSpPr>
        <p:spPr>
          <a:xfrm>
            <a:off x="8270848" y="4450080"/>
            <a:ext cx="431992" cy="644665"/>
          </a:xfrm>
          <a:prstGeom prst="frame">
            <a:avLst>
              <a:gd name="adj1" fmla="val 56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B85BC4A9-4B07-40AC-AFAA-6C11DA6E9413}"/>
              </a:ext>
            </a:extLst>
          </p:cNvPr>
          <p:cNvSpPr/>
          <p:nvPr/>
        </p:nvSpPr>
        <p:spPr>
          <a:xfrm>
            <a:off x="6762891" y="4450080"/>
            <a:ext cx="977422" cy="1008400"/>
          </a:xfrm>
          <a:prstGeom prst="frame">
            <a:avLst>
              <a:gd name="adj1" fmla="val 56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B0A7C513-EF26-4ACC-9299-20E06B364888}"/>
              </a:ext>
            </a:extLst>
          </p:cNvPr>
          <p:cNvSpPr/>
          <p:nvPr/>
        </p:nvSpPr>
        <p:spPr>
          <a:xfrm>
            <a:off x="5968805" y="1660502"/>
            <a:ext cx="1161907" cy="1100117"/>
          </a:xfrm>
          <a:prstGeom prst="frame">
            <a:avLst>
              <a:gd name="adj1" fmla="val 56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851ADB61-3F35-41DB-B77D-1E77B8723367}"/>
              </a:ext>
            </a:extLst>
          </p:cNvPr>
          <p:cNvSpPr/>
          <p:nvPr/>
        </p:nvSpPr>
        <p:spPr>
          <a:xfrm>
            <a:off x="7171393" y="2115954"/>
            <a:ext cx="304225" cy="644665"/>
          </a:xfrm>
          <a:prstGeom prst="frame">
            <a:avLst>
              <a:gd name="adj1" fmla="val 56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140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47F8D-F37C-4A90-9415-4C17D74AB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4B5C5-4C40-4965-B5AB-7FEDA56A2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February/March 2019 – Return to SBAB with Scope Details</a:t>
            </a:r>
          </a:p>
          <a:p>
            <a:r>
              <a:rPr lang="en-US" dirty="0"/>
              <a:t>Q1 2019 – Finalize Scope</a:t>
            </a:r>
          </a:p>
          <a:p>
            <a:r>
              <a:rPr lang="en-US" dirty="0"/>
              <a:t>2019 – Design</a:t>
            </a:r>
          </a:p>
          <a:p>
            <a:r>
              <a:rPr lang="en-US" dirty="0"/>
              <a:t>2020 – Implementation (Late Summer)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6663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99130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20B31-94DC-4D3F-B45C-4CB9D51D8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218825F-117F-4885-9695-062DF4AE28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69" t="12595" r="54083" b="6632"/>
          <a:stretch/>
        </p:blipFill>
        <p:spPr>
          <a:xfrm>
            <a:off x="838200" y="203628"/>
            <a:ext cx="10144125" cy="571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481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BE97E-7346-4FAE-85A9-EBC798B6B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D5D0C-BAC3-4ED4-98ED-0076C4DBF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Introductions</a:t>
            </a:r>
          </a:p>
          <a:p>
            <a:pPr lvl="1"/>
            <a:r>
              <a:rPr lang="en-US" dirty="0"/>
              <a:t>Megan Hoyt – Project Manager</a:t>
            </a:r>
          </a:p>
          <a:p>
            <a:pPr lvl="1"/>
            <a:r>
              <a:rPr lang="en-US" dirty="0"/>
              <a:t>Christiana Farrell – Project Developer</a:t>
            </a:r>
          </a:p>
          <a:p>
            <a:pPr lvl="1"/>
            <a:r>
              <a:rPr lang="en-US" dirty="0"/>
              <a:t>Serena Lehman – BMP Implementation Plan Program Manager </a:t>
            </a:r>
          </a:p>
          <a:p>
            <a:r>
              <a:rPr lang="en-US" dirty="0"/>
              <a:t>Provide update on implementation of 12</a:t>
            </a:r>
            <a:r>
              <a:rPr lang="en-US" baseline="30000" dirty="0"/>
              <a:t>th</a:t>
            </a:r>
            <a:r>
              <a:rPr lang="en-US" dirty="0"/>
              <a:t> Ave S PBL</a:t>
            </a:r>
          </a:p>
          <a:p>
            <a:pPr lvl="1"/>
            <a:r>
              <a:rPr lang="en-US" dirty="0"/>
              <a:t>Yesler to King</a:t>
            </a:r>
          </a:p>
          <a:p>
            <a:pPr lvl="1"/>
            <a:r>
              <a:rPr lang="en-US" dirty="0"/>
              <a:t>King to Charles</a:t>
            </a:r>
          </a:p>
          <a:p>
            <a:r>
              <a:rPr lang="en-US" dirty="0"/>
              <a:t>Timeline and Challenges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789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9F558A-0F0D-4E85-A97C-0982DE0F6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52995" r="35318" b="3955"/>
          <a:stretch/>
        </p:blipFill>
        <p:spPr>
          <a:xfrm>
            <a:off x="2609354" y="1148776"/>
            <a:ext cx="5614473" cy="5171813"/>
          </a:xfrm>
          <a:prstGeom prst="rect">
            <a:avLst/>
          </a:prstGeom>
        </p:spPr>
      </p:pic>
      <p:sp>
        <p:nvSpPr>
          <p:cNvPr id="6" name="Pentagon 23">
            <a:extLst>
              <a:ext uri="{FF2B5EF4-FFF2-40B4-BE49-F238E27FC236}">
                <a16:creationId xmlns:a16="http://schemas.microsoft.com/office/drawing/2014/main" id="{6408C5F3-6C96-4132-BB9E-474A252F82C9}"/>
              </a:ext>
            </a:extLst>
          </p:cNvPr>
          <p:cNvSpPr/>
          <p:nvPr/>
        </p:nvSpPr>
        <p:spPr>
          <a:xfrm>
            <a:off x="158123" y="2464648"/>
            <a:ext cx="3875165" cy="1551710"/>
          </a:xfrm>
          <a:prstGeom prst="homePlat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BMP Implementation Plan recommends a Protected Bike Lane on 12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Ave S between Yesler Way and Charles St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50CCD3-10A6-4FFA-A71B-9252FA6DC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9" t="8048" b="73947"/>
          <a:stretch/>
        </p:blipFill>
        <p:spPr>
          <a:xfrm>
            <a:off x="8303291" y="2152174"/>
            <a:ext cx="3770280" cy="255365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F090B6D3-2EF3-496B-93BB-B53970C7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5096"/>
            <a:ext cx="11235371" cy="8136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Bicycle Master Plan (BMP)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6213114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A21E42B-3D8B-42DE-A0E1-700745ADF5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52995" r="35318" b="3955"/>
          <a:stretch/>
        </p:blipFill>
        <p:spPr>
          <a:xfrm>
            <a:off x="108204" y="1207954"/>
            <a:ext cx="4893621" cy="4507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085"/>
            <a:ext cx="7352654" cy="1325563"/>
          </a:xfrm>
        </p:spPr>
        <p:txBody>
          <a:bodyPr/>
          <a:lstStyle/>
          <a:p>
            <a:r>
              <a:rPr lang="en-US" dirty="0"/>
              <a:t>Typical Existing Cross-Section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7A542C7-3D7E-4A00-99EA-C49098667300}"/>
              </a:ext>
            </a:extLst>
          </p:cNvPr>
          <p:cNvGrpSpPr/>
          <p:nvPr/>
        </p:nvGrpSpPr>
        <p:grpSpPr>
          <a:xfrm>
            <a:off x="7190177" y="4207261"/>
            <a:ext cx="3877195" cy="1454262"/>
            <a:chOff x="8112757" y="3206639"/>
            <a:chExt cx="3877195" cy="145426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3976714-DC8D-4CED-BDC5-BF42BDBB7C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6476"/>
            <a:stretch/>
          </p:blipFill>
          <p:spPr>
            <a:xfrm>
              <a:off x="8112757" y="3206639"/>
              <a:ext cx="3877195" cy="1454262"/>
            </a:xfrm>
            <a:prstGeom prst="rect">
              <a:avLst/>
            </a:prstGeom>
          </p:spPr>
        </p:pic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E677C5AC-F32C-4B49-B4CF-0F2A926D142E}"/>
                </a:ext>
              </a:extLst>
            </p:cNvPr>
            <p:cNvSpPr txBox="1">
              <a:spLocks/>
            </p:cNvSpPr>
            <p:nvPr/>
          </p:nvSpPr>
          <p:spPr>
            <a:xfrm>
              <a:off x="8112757" y="3206897"/>
              <a:ext cx="3867670" cy="36978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535" tIns="45768" rIns="91535" bIns="45768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3" b="1" dirty="0">
                  <a:latin typeface="+mj-lt"/>
                </a:rPr>
                <a:t>3. Weller to Charles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34EC5E19-3D3A-4527-BB4A-6DAA60C0C4C6}"/>
              </a:ext>
            </a:extLst>
          </p:cNvPr>
          <p:cNvGrpSpPr/>
          <p:nvPr/>
        </p:nvGrpSpPr>
        <p:grpSpPr>
          <a:xfrm>
            <a:off x="7190177" y="1105537"/>
            <a:ext cx="3938798" cy="1308813"/>
            <a:chOff x="2821814" y="2196387"/>
            <a:chExt cx="3938798" cy="130881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9A081A8-FF53-46FB-949A-DA7AF880AD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154"/>
            <a:stretch/>
          </p:blipFill>
          <p:spPr>
            <a:xfrm>
              <a:off x="2821814" y="2256759"/>
              <a:ext cx="3892942" cy="1248441"/>
            </a:xfrm>
            <a:prstGeom prst="rect">
              <a:avLst/>
            </a:prstGeom>
          </p:spPr>
        </p:pic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23A98FA8-1F34-4993-9FF6-64B3C68408C3}"/>
                </a:ext>
              </a:extLst>
            </p:cNvPr>
            <p:cNvSpPr txBox="1">
              <a:spLocks/>
            </p:cNvSpPr>
            <p:nvPr/>
          </p:nvSpPr>
          <p:spPr>
            <a:xfrm>
              <a:off x="2821814" y="2196387"/>
              <a:ext cx="3938798" cy="36978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535" tIns="45768" rIns="91535" bIns="45768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3" b="1" dirty="0">
                  <a:latin typeface="+mj-lt"/>
                </a:rPr>
                <a:t>1. Yesler to Jackson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6E580BB-80C1-4D86-96CB-6A7EC58F1525}"/>
              </a:ext>
            </a:extLst>
          </p:cNvPr>
          <p:cNvGrpSpPr/>
          <p:nvPr/>
        </p:nvGrpSpPr>
        <p:grpSpPr>
          <a:xfrm>
            <a:off x="7164905" y="2555877"/>
            <a:ext cx="3943486" cy="1460705"/>
            <a:chOff x="1916687" y="4189340"/>
            <a:chExt cx="3943486" cy="1460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01A5CB8-ED97-4EBB-8AB0-CC82D680BF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5487"/>
            <a:stretch/>
          </p:blipFill>
          <p:spPr>
            <a:xfrm>
              <a:off x="1916687" y="4204238"/>
              <a:ext cx="3892942" cy="1445807"/>
            </a:xfrm>
            <a:prstGeom prst="rect">
              <a:avLst/>
            </a:prstGeom>
          </p:spPr>
        </p:pic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E707795F-27B5-4851-BECE-FA78E447BAF0}"/>
                </a:ext>
              </a:extLst>
            </p:cNvPr>
            <p:cNvSpPr txBox="1">
              <a:spLocks/>
            </p:cNvSpPr>
            <p:nvPr/>
          </p:nvSpPr>
          <p:spPr>
            <a:xfrm>
              <a:off x="1916687" y="4189340"/>
              <a:ext cx="3943486" cy="36978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91535" tIns="45768" rIns="91535" bIns="45768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803" b="1" dirty="0">
                  <a:latin typeface="+mj-lt"/>
                </a:rPr>
                <a:t>2. Jackson to Weller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344679-0CF8-4F58-B37D-A33D109B2C79}"/>
              </a:ext>
            </a:extLst>
          </p:cNvPr>
          <p:cNvCxnSpPr>
            <a:cxnSpLocks/>
          </p:cNvCxnSpPr>
          <p:nvPr/>
        </p:nvCxnSpPr>
        <p:spPr>
          <a:xfrm>
            <a:off x="2476500" y="3494701"/>
            <a:ext cx="4688405" cy="31227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2921AE-F5B6-4638-88F7-5F1DFE9C17A3}"/>
              </a:ext>
            </a:extLst>
          </p:cNvPr>
          <p:cNvCxnSpPr>
            <a:cxnSpLocks/>
            <a:stCxn id="37" idx="3"/>
            <a:endCxn id="12" idx="1"/>
          </p:cNvCxnSpPr>
          <p:nvPr/>
        </p:nvCxnSpPr>
        <p:spPr>
          <a:xfrm>
            <a:off x="2476500" y="4606566"/>
            <a:ext cx="4713677" cy="327826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26294C-0ACF-47AB-A868-2DA0B4235BF4}"/>
              </a:ext>
            </a:extLst>
          </p:cNvPr>
          <p:cNvCxnSpPr>
            <a:cxnSpLocks/>
          </p:cNvCxnSpPr>
          <p:nvPr/>
        </p:nvCxnSpPr>
        <p:spPr>
          <a:xfrm flipV="1">
            <a:off x="2466975" y="1937232"/>
            <a:ext cx="4723202" cy="47711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CB798066-BD4B-4E3E-92EE-55EA853928C3}"/>
              </a:ext>
            </a:extLst>
          </p:cNvPr>
          <p:cNvSpPr/>
          <p:nvPr/>
        </p:nvSpPr>
        <p:spPr>
          <a:xfrm>
            <a:off x="2057400" y="1937233"/>
            <a:ext cx="409575" cy="118696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DB560BF-3757-4D4A-98B2-7D2E3843BAC3}"/>
              </a:ext>
            </a:extLst>
          </p:cNvPr>
          <p:cNvSpPr/>
          <p:nvPr/>
        </p:nvSpPr>
        <p:spPr>
          <a:xfrm>
            <a:off x="2066925" y="3163890"/>
            <a:ext cx="409575" cy="687442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2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932DEA7-B4CF-4088-992C-EA350F31983D}"/>
              </a:ext>
            </a:extLst>
          </p:cNvPr>
          <p:cNvSpPr/>
          <p:nvPr/>
        </p:nvSpPr>
        <p:spPr>
          <a:xfrm>
            <a:off x="2066925" y="3898182"/>
            <a:ext cx="409575" cy="1416767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01958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84364C8-268B-420F-A63A-FE9EF971E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6924" y="1455633"/>
            <a:ext cx="4411247" cy="4428479"/>
          </a:xfrm>
          <a:prstGeom prst="rect">
            <a:avLst/>
          </a:prstGeom>
        </p:spPr>
      </p:pic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D2F4834-E2B9-4F0C-BC0A-7A204EF0C720}"/>
              </a:ext>
            </a:extLst>
          </p:cNvPr>
          <p:cNvCxnSpPr>
            <a:cxnSpLocks/>
          </p:cNvCxnSpPr>
          <p:nvPr/>
        </p:nvCxnSpPr>
        <p:spPr>
          <a:xfrm>
            <a:off x="5075413" y="2105891"/>
            <a:ext cx="0" cy="3537527"/>
          </a:xfrm>
          <a:prstGeom prst="straightConnector1">
            <a:avLst/>
          </a:prstGeom>
          <a:ln w="1524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1115"/>
            <a:ext cx="10515600" cy="1325563"/>
          </a:xfrm>
        </p:spPr>
        <p:txBody>
          <a:bodyPr/>
          <a:lstStyle/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Ave / Boren Modal Constraints/Overlaps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4BA07EE-1FC1-4D9A-8C7B-33FA90AF907B}"/>
              </a:ext>
            </a:extLst>
          </p:cNvPr>
          <p:cNvSpPr/>
          <p:nvPr/>
        </p:nvSpPr>
        <p:spPr>
          <a:xfrm>
            <a:off x="5075695" y="5362833"/>
            <a:ext cx="232474" cy="20922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7610BAD-D7B5-422B-9505-41A166C2E585}"/>
              </a:ext>
            </a:extLst>
          </p:cNvPr>
          <p:cNvSpPr/>
          <p:nvPr/>
        </p:nvSpPr>
        <p:spPr>
          <a:xfrm>
            <a:off x="4949125" y="3996399"/>
            <a:ext cx="232474" cy="20922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1D055B5-179B-4F4A-A441-E54E6AB8EF7D}"/>
              </a:ext>
            </a:extLst>
          </p:cNvPr>
          <p:cNvCxnSpPr>
            <a:cxnSpLocks/>
          </p:cNvCxnSpPr>
          <p:nvPr/>
        </p:nvCxnSpPr>
        <p:spPr>
          <a:xfrm>
            <a:off x="4379690" y="1516660"/>
            <a:ext cx="2363211" cy="3433405"/>
          </a:xfrm>
          <a:prstGeom prst="straightConnector1">
            <a:avLst/>
          </a:prstGeom>
          <a:ln w="15240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BB48209-1D16-4690-9714-F65ED6B1112A}"/>
              </a:ext>
            </a:extLst>
          </p:cNvPr>
          <p:cNvGrpSpPr/>
          <p:nvPr/>
        </p:nvGrpSpPr>
        <p:grpSpPr>
          <a:xfrm>
            <a:off x="3257472" y="1556840"/>
            <a:ext cx="2801583" cy="1808000"/>
            <a:chOff x="3257472" y="1556840"/>
            <a:chExt cx="2801583" cy="1808000"/>
          </a:xfrm>
        </p:grpSpPr>
        <p:cxnSp>
          <p:nvCxnSpPr>
            <p:cNvPr id="54" name="Connector: Elbow 53">
              <a:extLst>
                <a:ext uri="{FF2B5EF4-FFF2-40B4-BE49-F238E27FC236}">
                  <a16:creationId xmlns:a16="http://schemas.microsoft.com/office/drawing/2014/main" id="{F84B1B4A-9AA9-4DF0-8075-B49324836C2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3257472" y="2326181"/>
              <a:ext cx="2736928" cy="1038659"/>
            </a:xfrm>
            <a:prstGeom prst="bentConnector3">
              <a:avLst>
                <a:gd name="adj1" fmla="val 729"/>
              </a:avLst>
            </a:prstGeom>
            <a:ln w="152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nector: Elbow 67">
              <a:extLst>
                <a:ext uri="{FF2B5EF4-FFF2-40B4-BE49-F238E27FC236}">
                  <a16:creationId xmlns:a16="http://schemas.microsoft.com/office/drawing/2014/main" id="{68C237D5-B2F2-4A22-BE3A-9F66B6F931F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4082479" y="1556840"/>
              <a:ext cx="1976576" cy="779961"/>
            </a:xfrm>
            <a:prstGeom prst="bentConnector3">
              <a:avLst>
                <a:gd name="adj1" fmla="val 99533"/>
              </a:avLst>
            </a:prstGeom>
            <a:ln w="152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A6FDCE8-4BFE-429B-B3E3-6397A7008F35}"/>
              </a:ext>
            </a:extLst>
          </p:cNvPr>
          <p:cNvSpPr txBox="1">
            <a:spLocks/>
          </p:cNvSpPr>
          <p:nvPr/>
        </p:nvSpPr>
        <p:spPr>
          <a:xfrm rot="3301506">
            <a:off x="4617106" y="3324935"/>
            <a:ext cx="2205411" cy="443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2. Boren Cars &amp; Transit</a:t>
            </a:r>
          </a:p>
        </p:txBody>
      </p:sp>
      <p:sp>
        <p:nvSpPr>
          <p:cNvPr id="83" name="Content Placeholder 2">
            <a:extLst>
              <a:ext uri="{FF2B5EF4-FFF2-40B4-BE49-F238E27FC236}">
                <a16:creationId xmlns:a16="http://schemas.microsoft.com/office/drawing/2014/main" id="{53668312-1061-4BD5-ADFF-F806F3AE9E9C}"/>
              </a:ext>
            </a:extLst>
          </p:cNvPr>
          <p:cNvSpPr txBox="1">
            <a:spLocks/>
          </p:cNvSpPr>
          <p:nvPr/>
        </p:nvSpPr>
        <p:spPr>
          <a:xfrm>
            <a:off x="3817114" y="3185459"/>
            <a:ext cx="1258299" cy="443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1"/>
                </a:solidFill>
              </a:rPr>
              <a:t>1. Streetcar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BBAB2FB-A8BB-439F-8DE7-4526AA34D156}"/>
              </a:ext>
            </a:extLst>
          </p:cNvPr>
          <p:cNvSpPr/>
          <p:nvPr/>
        </p:nvSpPr>
        <p:spPr>
          <a:xfrm>
            <a:off x="4956874" y="3260229"/>
            <a:ext cx="232474" cy="20922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17742E6-04DD-4D99-831B-67316537015C}"/>
              </a:ext>
            </a:extLst>
          </p:cNvPr>
          <p:cNvGrpSpPr/>
          <p:nvPr/>
        </p:nvGrpSpPr>
        <p:grpSpPr>
          <a:xfrm>
            <a:off x="7691300" y="5421842"/>
            <a:ext cx="1952563" cy="443152"/>
            <a:chOff x="8937110" y="2336801"/>
            <a:chExt cx="1952563" cy="443152"/>
          </a:xfrm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D1535EE5-7E85-41D0-B28A-2A54CFE1A776}"/>
                </a:ext>
              </a:extLst>
            </p:cNvPr>
            <p:cNvSpPr/>
            <p:nvPr/>
          </p:nvSpPr>
          <p:spPr>
            <a:xfrm>
              <a:off x="8937110" y="2411325"/>
              <a:ext cx="232474" cy="2092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Content Placeholder 2">
              <a:extLst>
                <a:ext uri="{FF2B5EF4-FFF2-40B4-BE49-F238E27FC236}">
                  <a16:creationId xmlns:a16="http://schemas.microsoft.com/office/drawing/2014/main" id="{060BD93B-72A5-472F-ABB7-A3D9A72CEEA6}"/>
                </a:ext>
              </a:extLst>
            </p:cNvPr>
            <p:cNvSpPr txBox="1">
              <a:spLocks/>
            </p:cNvSpPr>
            <p:nvPr/>
          </p:nvSpPr>
          <p:spPr>
            <a:xfrm>
              <a:off x="9169584" y="2336801"/>
              <a:ext cx="1720089" cy="44315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1600" dirty="0">
                  <a:solidFill>
                    <a:schemeClr val="bg2">
                      <a:lumMod val="10000"/>
                    </a:schemeClr>
                  </a:solidFill>
                </a:rPr>
                <a:t>Safety Hot Spot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80841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2396"/>
            <a:ext cx="10515600" cy="1325563"/>
          </a:xfrm>
        </p:spPr>
        <p:txBody>
          <a:bodyPr/>
          <a:lstStyle/>
          <a:p>
            <a:r>
              <a:rPr lang="en-US" dirty="0"/>
              <a:t>Modal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B3AE-8732-4F5B-AADC-0BA1C32A1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53100" cy="408732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Significant investment in Streetcar speed and reliability at Yesler and Jackson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Transit needs on S Jackson St and on Boren Ave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Bicycle safety/mobility on 12th</a:t>
            </a:r>
          </a:p>
          <a:p>
            <a:pPr marL="514350" indent="-514350">
              <a:buFont typeface="+mj-lt"/>
              <a:buAutoNum type="arabicPeriod"/>
            </a:pPr>
            <a:endParaRPr lang="en-US" i="1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504CF-6BB7-43A5-9BEE-FB4392A66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417" y="1806572"/>
            <a:ext cx="3926407" cy="408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487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938169" y="1107989"/>
            <a:ext cx="5647115" cy="468321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Traffic model developed Yesler to Charles </a:t>
            </a:r>
          </a:p>
          <a:p>
            <a:pPr lvl="1"/>
            <a:r>
              <a:rPr lang="en-US" dirty="0"/>
              <a:t>One travel lane removed each direction for PBL</a:t>
            </a:r>
          </a:p>
          <a:p>
            <a:r>
              <a:rPr lang="en-US" dirty="0"/>
              <a:t>Impacts to Yesler, Boren, and Jackson intersections add significant delay and queue lengths</a:t>
            </a:r>
          </a:p>
          <a:p>
            <a:pPr marL="971550" lvl="2" indent="-514350">
              <a:spcBef>
                <a:spcPts val="1000"/>
              </a:spcBef>
            </a:pPr>
            <a:r>
              <a:rPr lang="en-US" sz="2800" dirty="0"/>
              <a:t>Especially delays streetcar and transit </a:t>
            </a:r>
          </a:p>
          <a:p>
            <a:pPr marL="228600" lvl="1">
              <a:spcBef>
                <a:spcPts val="1000"/>
              </a:spcBef>
            </a:pPr>
            <a:r>
              <a:rPr lang="en-US" sz="3200" dirty="0"/>
              <a:t>Impact to King and Weller intersections is minimal</a:t>
            </a:r>
            <a:endParaRPr lang="en-US" sz="2400" dirty="0">
              <a:solidFill>
                <a:prstClr val="black"/>
              </a:solidFill>
            </a:endParaRPr>
          </a:p>
          <a:p>
            <a:pPr lvl="0"/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8" name="Slide Number Placeholder 1"/>
          <p:cNvSpPr txBox="1">
            <a:spLocks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D032DFC4-9AFA-43AA-AA83-807BD9605BFA}" type="slidenum">
              <a:rPr lang="en-US" sz="1200"/>
              <a:pPr algn="r">
                <a:defRPr/>
              </a:pPr>
              <a:t>7</a:t>
            </a:fld>
            <a:endParaRPr lang="en-US" sz="12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12971" y="19137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ea typeface="Segoe UI" panose="020B0502040204020203" pitchFamily="34" charset="0"/>
                <a:cs typeface="Segoe UI" panose="020B0502040204020203" pitchFamily="34" charset="0"/>
              </a:rPr>
              <a:t>Modeling Results</a:t>
            </a:r>
            <a:endParaRPr lang="en-US" dirty="0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740F901C-8A68-4D25-B330-029960EC5B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92" t="17141" r="62194" b="3568"/>
          <a:stretch/>
        </p:blipFill>
        <p:spPr>
          <a:xfrm>
            <a:off x="6660086" y="481261"/>
            <a:ext cx="5001910" cy="568692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A89B08E-170C-4531-8327-5EFD09A0CEB4}"/>
              </a:ext>
            </a:extLst>
          </p:cNvPr>
          <p:cNvSpPr/>
          <p:nvPr/>
        </p:nvSpPr>
        <p:spPr>
          <a:xfrm>
            <a:off x="8444664" y="1409026"/>
            <a:ext cx="522873" cy="480808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76BBB78-07FF-44DF-B70D-E9670F4A5D02}"/>
              </a:ext>
            </a:extLst>
          </p:cNvPr>
          <p:cNvSpPr/>
          <p:nvPr/>
        </p:nvSpPr>
        <p:spPr>
          <a:xfrm>
            <a:off x="8943474" y="2077996"/>
            <a:ext cx="522873" cy="480808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E278E9-F6C7-4623-9D00-3A0CEB5D48F1}"/>
              </a:ext>
            </a:extLst>
          </p:cNvPr>
          <p:cNvSpPr/>
          <p:nvPr/>
        </p:nvSpPr>
        <p:spPr>
          <a:xfrm>
            <a:off x="9042339" y="1383857"/>
            <a:ext cx="522873" cy="480808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A29BBCD-F6EB-478B-8E4E-D7E236DA2077}"/>
              </a:ext>
            </a:extLst>
          </p:cNvPr>
          <p:cNvSpPr/>
          <p:nvPr/>
        </p:nvSpPr>
        <p:spPr>
          <a:xfrm>
            <a:off x="8882563" y="3474663"/>
            <a:ext cx="522873" cy="480808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3289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9F558A-0F0D-4E85-A97C-0982DE0F61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52995" r="35318" b="3955"/>
          <a:stretch/>
        </p:blipFill>
        <p:spPr>
          <a:xfrm>
            <a:off x="2609354" y="1148776"/>
            <a:ext cx="5614473" cy="51718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50CCD3-10A6-4FFA-A71B-9252FA6DC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99" t="8048" b="73947"/>
          <a:stretch/>
        </p:blipFill>
        <p:spPr>
          <a:xfrm>
            <a:off x="8303291" y="2152174"/>
            <a:ext cx="3770280" cy="2553652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F090B6D3-2EF3-496B-93BB-B53970C75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35096"/>
            <a:ext cx="11235371" cy="81368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Vision Zero 12</a:t>
            </a:r>
            <a:r>
              <a:rPr lang="en-US" baseline="30000" dirty="0">
                <a:solidFill>
                  <a:schemeClr val="bg2">
                    <a:lumMod val="10000"/>
                  </a:schemeClr>
                </a:solidFill>
              </a:rPr>
              <a:t>th</a:t>
            </a:r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 Ave S Project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68FF1A5-6A03-44D2-A86A-9CF6F8D00E44}"/>
              </a:ext>
            </a:extLst>
          </p:cNvPr>
          <p:cNvSpPr txBox="1">
            <a:spLocks/>
          </p:cNvSpPr>
          <p:nvPr/>
        </p:nvSpPr>
        <p:spPr>
          <a:xfrm>
            <a:off x="8606566" y="5080251"/>
            <a:ext cx="1720089" cy="891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</a:rPr>
              <a:t>Project Extents</a:t>
            </a: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5F656B87-09B1-4ABF-A2F4-13A7CEE5DFC2}"/>
              </a:ext>
            </a:extLst>
          </p:cNvPr>
          <p:cNvSpPr/>
          <p:nvPr/>
        </p:nvSpPr>
        <p:spPr>
          <a:xfrm>
            <a:off x="4845327" y="3603586"/>
            <a:ext cx="496694" cy="2368589"/>
          </a:xfrm>
          <a:prstGeom prst="frame">
            <a:avLst>
              <a:gd name="adj1" fmla="val 56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Frame 14">
            <a:extLst>
              <a:ext uri="{FF2B5EF4-FFF2-40B4-BE49-F238E27FC236}">
                <a16:creationId xmlns:a16="http://schemas.microsoft.com/office/drawing/2014/main" id="{EF5764D1-7BB9-484E-88FC-90A45C091DB8}"/>
              </a:ext>
            </a:extLst>
          </p:cNvPr>
          <p:cNvSpPr/>
          <p:nvPr/>
        </p:nvSpPr>
        <p:spPr>
          <a:xfrm>
            <a:off x="8287408" y="5306458"/>
            <a:ext cx="263267" cy="496176"/>
          </a:xfrm>
          <a:prstGeom prst="frame">
            <a:avLst>
              <a:gd name="adj1" fmla="val 565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Pentagon 23">
            <a:extLst>
              <a:ext uri="{FF2B5EF4-FFF2-40B4-BE49-F238E27FC236}">
                <a16:creationId xmlns:a16="http://schemas.microsoft.com/office/drawing/2014/main" id="{21900969-C6B1-44F8-991B-49C850312AB3}"/>
              </a:ext>
            </a:extLst>
          </p:cNvPr>
          <p:cNvSpPr/>
          <p:nvPr/>
        </p:nvSpPr>
        <p:spPr>
          <a:xfrm>
            <a:off x="929982" y="4311942"/>
            <a:ext cx="3875165" cy="1490692"/>
          </a:xfrm>
          <a:prstGeom prst="homePlate">
            <a:avLst/>
          </a:prstGeom>
          <a:solidFill>
            <a:srgbClr val="FF00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bg1"/>
                </a:solidFill>
              </a:rPr>
              <a:t>This project will only focus on </a:t>
            </a:r>
          </a:p>
          <a:p>
            <a:r>
              <a:rPr lang="en-US" dirty="0">
                <a:solidFill>
                  <a:schemeClr val="bg1"/>
                </a:solidFill>
              </a:rPr>
              <a:t>12 Ave S between S King St and </a:t>
            </a:r>
          </a:p>
          <a:p>
            <a:r>
              <a:rPr lang="en-US" dirty="0">
                <a:solidFill>
                  <a:schemeClr val="bg1"/>
                </a:solidFill>
              </a:rPr>
              <a:t>S Charles St, to connect trail to Neighborhood Greenway</a:t>
            </a:r>
          </a:p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39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45379-6C70-4FBE-96B0-718202168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7427"/>
            <a:ext cx="10515600" cy="1325563"/>
          </a:xfrm>
        </p:spPr>
        <p:txBody>
          <a:bodyPr/>
          <a:lstStyle/>
          <a:p>
            <a:r>
              <a:rPr lang="en-US" dirty="0"/>
              <a:t>Bicycle Advocate Priority Bicycle Investment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596ECE-6566-4150-8B51-5369A2711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1473666"/>
            <a:ext cx="3987317" cy="409098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A45DB6DE-A07B-400E-B0B3-6FD5C800E101}"/>
              </a:ext>
            </a:extLst>
          </p:cNvPr>
          <p:cNvSpPr/>
          <p:nvPr/>
        </p:nvSpPr>
        <p:spPr>
          <a:xfrm>
            <a:off x="6848475" y="4379228"/>
            <a:ext cx="628650" cy="733425"/>
          </a:xfrm>
          <a:prstGeom prst="ellipse">
            <a:avLst/>
          </a:pr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entagon 23">
            <a:extLst>
              <a:ext uri="{FF2B5EF4-FFF2-40B4-BE49-F238E27FC236}">
                <a16:creationId xmlns:a16="http://schemas.microsoft.com/office/drawing/2014/main" id="{AE3695B2-2A7C-4717-9FC3-C75565F5A34D}"/>
              </a:ext>
            </a:extLst>
          </p:cNvPr>
          <p:cNvSpPr/>
          <p:nvPr/>
        </p:nvSpPr>
        <p:spPr>
          <a:xfrm rot="8646799">
            <a:off x="7234540" y="3653697"/>
            <a:ext cx="1731495" cy="292187"/>
          </a:xfrm>
          <a:prstGeom prst="homePlat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13047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|QOMOQUESTION" val="&lt;?xml version=&quot;1.0&quot;?&gt;&#10;&lt;Question xmlns:xsi=&quot;http://www.w3.org/2001/XMLSchema-instance&quot; xmlns:xsd=&quot;http://www.w3.org/2001/XMLSchema&quot;&gt;&#10;  &lt;Timer&gt;30&lt;/Timer&gt;&#10;  &lt;Answer /&gt;&#10;  &lt;Point&gt;10&lt;/Point&gt;&#10;  &lt;ID&gt;1b9b50c9-c354-4cb7-aaa4-52c441d42dd9&lt;/ID&gt;&#10;  &lt;No&gt;0&lt;/No&gt;&#10;  &lt;Options&gt;&#10;    &lt;Option&gt;&#10;      &lt;IsCorrect&gt;false&lt;/IsCorrect&gt;&#10;      &lt;ID&gt;1&lt;/ID&gt;&#10;      &lt;Text /&gt;&#10;      &lt;Point&gt;1&lt;/Point&gt;&#10;    &lt;/Option&gt;&#10;    &lt;Option&gt;&#10;      &lt;IsCorrect&gt;false&lt;/IsCorrect&gt;&#10;      &lt;ID&gt;2&lt;/ID&gt;&#10;      &lt;Text /&gt;&#10;      &lt;Point&gt;2&lt;/Point&gt;&#10;    &lt;/Option&gt;&#10;  &lt;/Options&gt;&#10;  &lt;Text /&gt;&#10;  &lt;Type&gt;2&lt;/Type&gt;&#10;  &lt;Mode&gt;0&lt;/Mode&gt;&#10;  &lt;FOption&gt;0&lt;/FOption&gt;&#10;&lt;/Question&gt;"/>
</p:tagLst>
</file>

<file path=ppt/theme/theme1.xml><?xml version="1.0" encoding="utf-8"?>
<a:theme xmlns:a="http://schemas.openxmlformats.org/drawingml/2006/main" name="Office Theme">
  <a:themeElements>
    <a:clrScheme name="Custom 1">
      <a:dk1>
        <a:srgbClr val="003DA5"/>
      </a:dk1>
      <a:lt1>
        <a:sysClr val="window" lastClr="FFFFFF"/>
      </a:lt1>
      <a:dk2>
        <a:srgbClr val="003DA5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Seattle Tex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artment PowerPoint" id="{2ADCB8CA-62C6-4E38-8245-84F0D76CA231}" vid="{989B690A-FC4B-49C0-BF83-95A25592FA5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BCE3134DFD7624997BFB71F0C359F62" ma:contentTypeVersion="2" ma:contentTypeDescription="Create a new document." ma:contentTypeScope="" ma:versionID="03ac24c1bade43be34371902423d08f8">
  <xsd:schema xmlns:xsd="http://www.w3.org/2001/XMLSchema" xmlns:xs="http://www.w3.org/2001/XMLSchema" xmlns:p="http://schemas.microsoft.com/office/2006/metadata/properties" xmlns:ns2="59b99cce-b69a-4ba1-9164-0674c41793a4" targetNamespace="http://schemas.microsoft.com/office/2006/metadata/properties" ma:root="true" ma:fieldsID="f57098483d374aaf10f22a116df254c6" ns2:_="">
    <xsd:import namespace="59b99cce-b69a-4ba1-9164-0674c41793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b99cce-b69a-4ba1-9164-0674c41793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0CD351-0561-4B41-9079-EB7703943CEB}">
  <ds:schemaRefs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  <ds:schemaRef ds:uri="59b99cce-b69a-4ba1-9164-0674c41793a4"/>
    <ds:schemaRef ds:uri="http://purl.org/dc/elements/1.1/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2A82C13-6FD8-4D5E-B1CD-6BADBA76DEB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A870EB8-D6CF-456E-A354-BDA151A1F6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9b99cce-b69a-4ba1-9164-0674c41793a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2580</TotalTime>
  <Words>402</Words>
  <Application>Microsoft Office PowerPoint</Application>
  <PresentationFormat>Widescreen</PresentationFormat>
  <Paragraphs>81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Seattle Text</vt:lpstr>
      <vt:lpstr>Arial</vt:lpstr>
      <vt:lpstr>Calibri</vt:lpstr>
      <vt:lpstr>Office Theme</vt:lpstr>
      <vt:lpstr>12th Ave S PBL Seattle Bicycle Advisory Board</vt:lpstr>
      <vt:lpstr>Meeting Goals</vt:lpstr>
      <vt:lpstr>Bicycle Master Plan (BMP) Recommendations</vt:lpstr>
      <vt:lpstr>Typical Existing Cross-Section</vt:lpstr>
      <vt:lpstr>12th Ave / Boren Modal Constraints/Overlaps</vt:lpstr>
      <vt:lpstr>Modal Priorities</vt:lpstr>
      <vt:lpstr>Modeling Results</vt:lpstr>
      <vt:lpstr>Vision Zero 12th Ave S Project</vt:lpstr>
      <vt:lpstr>Bicycle Advocate Priority Bicycle Investment</vt:lpstr>
      <vt:lpstr>Proposed Scope</vt:lpstr>
      <vt:lpstr>Transit Facilities</vt:lpstr>
      <vt:lpstr>Parking / Loading Needs</vt:lpstr>
      <vt:lpstr>Land Use Development</vt:lpstr>
      <vt:lpstr>Timeline</vt:lpstr>
      <vt:lpstr>Questions?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Runde, Eleanor</dc:creator>
  <cp:lastModifiedBy>Farrell, Christiana</cp:lastModifiedBy>
  <cp:revision>68</cp:revision>
  <dcterms:created xsi:type="dcterms:W3CDTF">2018-04-25T22:20:46Z</dcterms:created>
  <dcterms:modified xsi:type="dcterms:W3CDTF">2019-01-23T00:47:28Z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0x010100ABCE3134DFD7624997BFB71F0C359F62</vt:lpwstr>
  </property>
</Properties>
</file>