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6"/>
  </p:notesMasterIdLst>
  <p:sldIdLst>
    <p:sldId id="273" r:id="rId5"/>
    <p:sldId id="321" r:id="rId6"/>
    <p:sldId id="258" r:id="rId7"/>
    <p:sldId id="328" r:id="rId8"/>
    <p:sldId id="322" r:id="rId9"/>
    <p:sldId id="262" r:id="rId10"/>
    <p:sldId id="261" r:id="rId11"/>
    <p:sldId id="323" r:id="rId12"/>
    <p:sldId id="326" r:id="rId13"/>
    <p:sldId id="337" r:id="rId14"/>
    <p:sldId id="340" r:id="rId15"/>
    <p:sldId id="332" r:id="rId16"/>
    <p:sldId id="335" r:id="rId17"/>
    <p:sldId id="336" r:id="rId18"/>
    <p:sldId id="264" r:id="rId19"/>
    <p:sldId id="265" r:id="rId20"/>
    <p:sldId id="338" r:id="rId21"/>
    <p:sldId id="327" r:id="rId22"/>
    <p:sldId id="325" r:id="rId23"/>
    <p:sldId id="324" r:id="rId24"/>
    <p:sldId id="339" r:id="rId25"/>
  </p:sldIdLst>
  <p:sldSz cx="12192000" cy="6858000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attle Text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>
    <p:extLst>
      <p:ext uri="{19B8F6BF-5375-455C-9EA6-DF929625EA0E}">
        <p15:presenceInfo xmlns:p15="http://schemas.microsoft.com/office/powerpoint/2012/main" userId="S-1-5-21-1005559283-1549754204-3747669754-137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171450" y="6272962"/>
            <a:ext cx="318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0B6DB1-9F02-494F-94CE-76DA3449C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20028" r="8441" b="4971"/>
          <a:stretch/>
        </p:blipFill>
        <p:spPr>
          <a:xfrm>
            <a:off x="0" y="0"/>
            <a:ext cx="12192000" cy="60702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495655-D4B2-45F3-ABC6-5419B37FB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675204"/>
            <a:ext cx="6858000" cy="91797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Delridge Way SW RapidRide H 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7C56E4-1AE9-4F1E-ADA0-F05F67FC0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593176"/>
            <a:ext cx="6858000" cy="487442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30% Design 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7A780-006E-4E92-AB20-820B37BB9D64}"/>
              </a:ext>
            </a:extLst>
          </p:cNvPr>
          <p:cNvSpPr/>
          <p:nvPr/>
        </p:nvSpPr>
        <p:spPr>
          <a:xfrm>
            <a:off x="0" y="6119336"/>
            <a:ext cx="6680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City Council Sustainability &amp; Transportation Committee</a:t>
            </a:r>
          </a:p>
          <a:p>
            <a:r>
              <a:rPr lang="en-US" sz="1400" dirty="0"/>
              <a:t>Lorelei Williams, C.J. Holt, Maria Koengeter, Ben Hansen</a:t>
            </a:r>
          </a:p>
          <a:p>
            <a:r>
              <a:rPr lang="en-US" sz="1400" dirty="0"/>
              <a:t>March 5, 2019</a:t>
            </a:r>
          </a:p>
        </p:txBody>
      </p:sp>
    </p:spTree>
    <p:extLst>
      <p:ext uri="{BB962C8B-B14F-4D97-AF65-F5344CB8AC3E}">
        <p14:creationId xmlns:p14="http://schemas.microsoft.com/office/powerpoint/2010/main" val="77205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0D58A3-34BE-4624-A41C-B737F7D3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24"/>
          <a:stretch/>
        </p:blipFill>
        <p:spPr>
          <a:xfrm>
            <a:off x="4753318" y="2372865"/>
            <a:ext cx="3215074" cy="1464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30% Design – Cross sections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F1B33-FBA9-4DC5-83F2-EEF81DCFC2D4}"/>
              </a:ext>
            </a:extLst>
          </p:cNvPr>
          <p:cNvSpPr txBox="1"/>
          <p:nvPr/>
        </p:nvSpPr>
        <p:spPr>
          <a:xfrm rot="19015146">
            <a:off x="-35435" y="2843568"/>
            <a:ext cx="132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Existing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B61D6-E644-40B0-8AB9-3850D4B99F13}"/>
              </a:ext>
            </a:extLst>
          </p:cNvPr>
          <p:cNvSpPr txBox="1"/>
          <p:nvPr/>
        </p:nvSpPr>
        <p:spPr>
          <a:xfrm rot="19015146">
            <a:off x="-168325" y="4777321"/>
            <a:ext cx="159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Proposed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2AC657-F7D9-4DEB-923C-DECF89EE40D1}"/>
              </a:ext>
            </a:extLst>
          </p:cNvPr>
          <p:cNvCxnSpPr>
            <a:cxnSpLocks/>
          </p:cNvCxnSpPr>
          <p:nvPr/>
        </p:nvCxnSpPr>
        <p:spPr>
          <a:xfrm flipV="1">
            <a:off x="1075065" y="3997665"/>
            <a:ext cx="10869285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B4CB4F-35DF-4279-9756-1E010C5B5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30"/>
          <a:stretch/>
        </p:blipFill>
        <p:spPr>
          <a:xfrm>
            <a:off x="1277531" y="2385391"/>
            <a:ext cx="3215082" cy="1439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3BDEA-B8C3-425C-91B1-FE2D6BC4C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41"/>
          <a:stretch/>
        </p:blipFill>
        <p:spPr>
          <a:xfrm>
            <a:off x="1277531" y="4205448"/>
            <a:ext cx="3215081" cy="1666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D32F1C-90EC-4E72-8E68-2C563112E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472"/>
          <a:stretch/>
        </p:blipFill>
        <p:spPr>
          <a:xfrm>
            <a:off x="4753318" y="4205447"/>
            <a:ext cx="3215074" cy="166696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8526E4-B8F6-A741-9BC4-D9A46271F110}"/>
              </a:ext>
            </a:extLst>
          </p:cNvPr>
          <p:cNvSpPr txBox="1">
            <a:spLocks/>
          </p:cNvSpPr>
          <p:nvPr/>
        </p:nvSpPr>
        <p:spPr>
          <a:xfrm>
            <a:off x="1568818" y="1758172"/>
            <a:ext cx="2636520" cy="5597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/>
              <a:t>Orchard-Holden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C944C49-646A-EB4E-B573-1B41AEF762AF}"/>
              </a:ext>
            </a:extLst>
          </p:cNvPr>
          <p:cNvSpPr txBox="1">
            <a:spLocks/>
          </p:cNvSpPr>
          <p:nvPr/>
        </p:nvSpPr>
        <p:spPr>
          <a:xfrm>
            <a:off x="4862983" y="1763744"/>
            <a:ext cx="2995744" cy="5597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/>
              <a:t>Holden-Cambridge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880346-A80F-B541-B8DA-2A657E8A919C}"/>
              </a:ext>
            </a:extLst>
          </p:cNvPr>
          <p:cNvSpPr txBox="1">
            <a:spLocks/>
          </p:cNvSpPr>
          <p:nvPr/>
        </p:nvSpPr>
        <p:spPr>
          <a:xfrm rot="18744407">
            <a:off x="1892694" y="4424455"/>
            <a:ext cx="1269607" cy="47307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Peak bus lane</a:t>
            </a:r>
            <a:br>
              <a:rPr lang="en-US" sz="1200" b="1" dirty="0"/>
            </a:br>
            <a:r>
              <a:rPr lang="en-US" sz="1200" b="1" dirty="0"/>
              <a:t>Off-peak parking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672E1E-085D-B146-8784-AED3A977D41D}"/>
              </a:ext>
            </a:extLst>
          </p:cNvPr>
          <p:cNvSpPr txBox="1">
            <a:spLocks/>
          </p:cNvSpPr>
          <p:nvPr/>
        </p:nvSpPr>
        <p:spPr>
          <a:xfrm rot="18744407">
            <a:off x="3426426" y="4389370"/>
            <a:ext cx="1269607" cy="47307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Peak bus lane</a:t>
            </a:r>
            <a:br>
              <a:rPr lang="en-US" sz="1200" b="1" dirty="0"/>
            </a:br>
            <a:r>
              <a:rPr lang="en-US" sz="1200" b="1" dirty="0"/>
              <a:t>Off-peak parking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245831-2334-8546-A9E7-B2A9165ED0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75"/>
          <a:stretch/>
        </p:blipFill>
        <p:spPr>
          <a:xfrm>
            <a:off x="8229097" y="2372865"/>
            <a:ext cx="3559341" cy="14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45588C-FE72-D940-AA19-D96633BB95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75"/>
          <a:stretch/>
        </p:blipFill>
        <p:spPr>
          <a:xfrm>
            <a:off x="8229096" y="4303973"/>
            <a:ext cx="3559341" cy="146878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F0C0FCA-C701-3142-9817-3454AFB2AB07}"/>
              </a:ext>
            </a:extLst>
          </p:cNvPr>
          <p:cNvSpPr txBox="1">
            <a:spLocks/>
          </p:cNvSpPr>
          <p:nvPr/>
        </p:nvSpPr>
        <p:spPr>
          <a:xfrm>
            <a:off x="8369994" y="1758172"/>
            <a:ext cx="3277543" cy="5597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/>
              <a:t>Cambridge-Roxbury</a:t>
            </a:r>
          </a:p>
        </p:txBody>
      </p:sp>
    </p:spTree>
    <p:extLst>
      <p:ext uri="{BB962C8B-B14F-4D97-AF65-F5344CB8AC3E}">
        <p14:creationId xmlns:p14="http://schemas.microsoft.com/office/powerpoint/2010/main" val="284961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Community engagement – fall 2018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A72A05-2A7A-3340-9D09-E0AF96600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90784"/>
              </p:ext>
            </p:extLst>
          </p:nvPr>
        </p:nvGraphicFramePr>
        <p:xfrm>
          <a:off x="460692" y="1004131"/>
          <a:ext cx="10927715" cy="52890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1520">
                  <a:extLst>
                    <a:ext uri="{9D8B030D-6E8A-4147-A177-3AD203B41FA5}">
                      <a16:colId xmlns:a16="http://schemas.microsoft.com/office/drawing/2014/main" val="573578206"/>
                    </a:ext>
                  </a:extLst>
                </a:gridCol>
                <a:gridCol w="5536195">
                  <a:extLst>
                    <a:ext uri="{9D8B030D-6E8A-4147-A177-3AD203B41FA5}">
                      <a16:colId xmlns:a16="http://schemas.microsoft.com/office/drawing/2014/main" val="1541087442"/>
                    </a:ext>
                  </a:extLst>
                </a:gridCol>
              </a:tblGrid>
              <a:tr h="348568">
                <a:tc>
                  <a:txBody>
                    <a:bodyPr/>
                    <a:lstStyle/>
                    <a:p>
                      <a:r>
                        <a:rPr lang="en-US" sz="2000" dirty="0"/>
                        <a:t>What we heard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03708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r>
                        <a:rPr lang="en-US" sz="1400" dirty="0"/>
                        <a:t>Pave the street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Included in project scope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030431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r>
                        <a:rPr lang="en-US" sz="1400" dirty="0"/>
                        <a:t>Extend protected bike lane to SW Juneau 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Included in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667228"/>
                  </a:ext>
                </a:extLst>
              </a:tr>
              <a:tr h="623400">
                <a:tc>
                  <a:txBody>
                    <a:bodyPr/>
                    <a:lstStyle/>
                    <a:p>
                      <a:r>
                        <a:rPr lang="en-US" sz="1400" dirty="0"/>
                        <a:t>Modify 17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Ave SW neighborhood greenway toward: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    - 18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Ave SW to avoid staircase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    - 16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Ave SW for more direct route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Design complete, installation this year</a:t>
                      </a:r>
                    </a:p>
                    <a:p>
                      <a:r>
                        <a:rPr lang="en-US" sz="1400" b="1" dirty="0"/>
                        <a:t>In-process</a:t>
                      </a:r>
                      <a:r>
                        <a:rPr lang="en-US" sz="1400" dirty="0"/>
                        <a:t>: Evaluating design alternatives for 60% design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2660429"/>
                  </a:ext>
                </a:extLst>
              </a:tr>
              <a:tr h="442413">
                <a:tc>
                  <a:txBody>
                    <a:bodyPr/>
                    <a:lstStyle/>
                    <a:p>
                      <a:r>
                        <a:rPr lang="en-US" sz="1400" dirty="0"/>
                        <a:t>Install east-west neighborhood greenway to connect north-south neighborhood greenways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Completed in 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853402"/>
                  </a:ext>
                </a:extLst>
              </a:tr>
              <a:tr h="804387">
                <a:tc>
                  <a:txBody>
                    <a:bodyPr/>
                    <a:lstStyle/>
                    <a:p>
                      <a:r>
                        <a:rPr lang="en-US" sz="1400" dirty="0"/>
                        <a:t>Add additional marked crosswalks at:</a:t>
                      </a:r>
                    </a:p>
                    <a:p>
                      <a:r>
                        <a:rPr lang="en-US" sz="1400" dirty="0"/>
                        <a:t>    - SW Hudson St</a:t>
                      </a:r>
                    </a:p>
                    <a:p>
                      <a:r>
                        <a:rPr lang="en-US" sz="1400" dirty="0"/>
                        <a:t>    - SW Findlay St</a:t>
                      </a:r>
                    </a:p>
                    <a:p>
                      <a:r>
                        <a:rPr lang="en-US" sz="1400" dirty="0"/>
                        <a:t>    - SW Graham 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Included in design</a:t>
                      </a:r>
                    </a:p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Included in design</a:t>
                      </a:r>
                    </a:p>
                    <a:p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Included in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197727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Relocate new RapidRide station from SW Findlay St to SW Brandon 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In-process</a:t>
                      </a:r>
                      <a:r>
                        <a:rPr lang="en-US" sz="1400" dirty="0"/>
                        <a:t>: Discussing with Metro for 60% design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346341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r>
                        <a:rPr lang="en-US" sz="1400" dirty="0"/>
                        <a:t>Extend inbound bus lane south of SW Alaska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In-process</a:t>
                      </a:r>
                      <a:r>
                        <a:rPr lang="en-US" sz="1400" dirty="0"/>
                        <a:t>: Evaluating design alternatives for 60% design 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72033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r>
                        <a:rPr lang="en-US" sz="1400" dirty="0"/>
                        <a:t>Allow parking adjacent to Louisa Boren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Done</a:t>
                      </a:r>
                      <a:r>
                        <a:rPr lang="en-US" sz="1400" dirty="0"/>
                        <a:t>: Included in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15181"/>
                  </a:ext>
                </a:extLst>
              </a:tr>
              <a:tr h="3694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Allow night, weekend parking by Youngstown Cultural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In-process</a:t>
                      </a:r>
                      <a:r>
                        <a:rPr lang="en-US" sz="1400" dirty="0"/>
                        <a:t>: Evaluating design alternatives for 60% design 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872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Allow parking on west side in south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Not included in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65830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r>
                        <a:rPr lang="en-US" dirty="0"/>
                        <a:t>Add traffic calming in White Center business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In-process</a:t>
                      </a:r>
                      <a:r>
                        <a:rPr lang="en-US" sz="1400" dirty="0"/>
                        <a:t>: Evaluating design alternatives for 60% design 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996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Stormwater code 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DDA829-0B16-49F4-B86B-EBCBAF31B5DA}"/>
              </a:ext>
            </a:extLst>
          </p:cNvPr>
          <p:cNvSpPr txBox="1">
            <a:spLocks/>
          </p:cNvSpPr>
          <p:nvPr/>
        </p:nvSpPr>
        <p:spPr>
          <a:xfrm>
            <a:off x="838200" y="1498180"/>
            <a:ext cx="7305675" cy="454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Status</a:t>
            </a:r>
          </a:p>
          <a:p>
            <a:r>
              <a:rPr lang="en-US" sz="2000" dirty="0"/>
              <a:t>Original design of stormwater work required by Seattle Stormwater Code came in over budget</a:t>
            </a:r>
          </a:p>
          <a:p>
            <a:r>
              <a:rPr lang="en-US" sz="2000" dirty="0"/>
              <a:t>Design team undertook value engineering process and recommend design to keep project within budget and comply with code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Possible strategies for compliance</a:t>
            </a:r>
          </a:p>
          <a:p>
            <a:r>
              <a:rPr lang="en-US" sz="2000" dirty="0"/>
              <a:t>Use 30% value engineering recommendation of building off-site stormwater infrastructure to reduce cost and schedule impacts</a:t>
            </a:r>
          </a:p>
          <a:p>
            <a:r>
              <a:rPr lang="en-US" sz="2000" dirty="0"/>
              <a:t>Complete an alternative compliance agreement with Seattle Public Utilities if alternative project is identified</a:t>
            </a:r>
          </a:p>
          <a:p>
            <a:r>
              <a:rPr lang="en-US" sz="2000" dirty="0"/>
              <a:t>Limit paving scope to reduce cost and schedule impacts, coordinate with Sound Transit’s future light rail station at Delridge</a:t>
            </a:r>
          </a:p>
        </p:txBody>
      </p:sp>
      <p:pic>
        <p:nvPicPr>
          <p:cNvPr id="5" name="Picture 4" descr="A picture containing person, indoor&#10;&#10;Description generated with high confidence">
            <a:extLst>
              <a:ext uri="{FF2B5EF4-FFF2-40B4-BE49-F238E27FC236}">
                <a16:creationId xmlns:a16="http://schemas.microsoft.com/office/drawing/2014/main" id="{86CC34AD-AA2A-0B42-8456-3C874B83F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3985"/>
          <a:stretch/>
        </p:blipFill>
        <p:spPr>
          <a:xfrm>
            <a:off x="8384232" y="2085975"/>
            <a:ext cx="3365761" cy="20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SDOT/Metro coordination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DDA829-0B16-49F4-B86B-EBCBAF31B5DA}"/>
              </a:ext>
            </a:extLst>
          </p:cNvPr>
          <p:cNvSpPr txBox="1">
            <a:spLocks/>
          </p:cNvSpPr>
          <p:nvPr/>
        </p:nvSpPr>
        <p:spPr>
          <a:xfrm>
            <a:off x="838200" y="1700214"/>
            <a:ext cx="5915025" cy="425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Metro’s funding contribution being developed as part of interagency agreement for 60% design milestone</a:t>
            </a:r>
          </a:p>
          <a:p>
            <a:r>
              <a:rPr lang="en-US" sz="2000" dirty="0"/>
              <a:t>SDOT is using $14 million funding assumption as placeholder at 30% design milestone</a:t>
            </a:r>
          </a:p>
          <a:p>
            <a:r>
              <a:rPr lang="en-US" sz="2000" dirty="0"/>
              <a:t>Metro has committed to September 2021 H Line service opening date</a:t>
            </a:r>
          </a:p>
          <a:p>
            <a:r>
              <a:rPr lang="en-US" sz="2000" dirty="0"/>
              <a:t>Infrastructure work for paving and stormwater infrastructure upgrades could impact schedule</a:t>
            </a:r>
          </a:p>
          <a:p>
            <a:r>
              <a:rPr lang="en-US" sz="2000" dirty="0"/>
              <a:t>SDOT and Metro have committed to coordinate community engagement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201D9-A54B-4DBF-A950-2EDCC79FA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62" y="1700214"/>
            <a:ext cx="4873958" cy="30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Cost estimate, funding</a:t>
            </a:r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A31F5682-A0CD-46E0-B336-6EBBA8544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528123"/>
              </p:ext>
            </p:extLst>
          </p:nvPr>
        </p:nvGraphicFramePr>
        <p:xfrm>
          <a:off x="939330" y="2088356"/>
          <a:ext cx="487960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9909">
                  <a:extLst>
                    <a:ext uri="{9D8B030D-6E8A-4147-A177-3AD203B41FA5}">
                      <a16:colId xmlns:a16="http://schemas.microsoft.com/office/drawing/2014/main" val="4252386300"/>
                    </a:ext>
                  </a:extLst>
                </a:gridCol>
                <a:gridCol w="1809699">
                  <a:extLst>
                    <a:ext uri="{9D8B030D-6E8A-4147-A177-3AD203B41FA5}">
                      <a16:colId xmlns:a16="http://schemas.microsoft.com/office/drawing/2014/main" val="4001355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/>
                        <a:t>Transit/multimodal</a:t>
                      </a:r>
                      <a:endParaRPr lang="en-US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kern="1200" dirty="0"/>
                        <a:t>$30.5 M</a:t>
                      </a:r>
                      <a:endParaRPr lang="en-US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75096"/>
                  </a:ext>
                </a:extLst>
              </a:tr>
            </a:tbl>
          </a:graphicData>
        </a:graphic>
      </p:graphicFrame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2265DF70-72DD-41C6-BE15-14880B5B8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034475"/>
              </p:ext>
            </p:extLst>
          </p:nvPr>
        </p:nvGraphicFramePr>
        <p:xfrm>
          <a:off x="6373063" y="2106256"/>
          <a:ext cx="4761662" cy="1854200"/>
        </p:xfrm>
        <a:graphic>
          <a:graphicData uri="http://schemas.openxmlformats.org/drawingml/2006/table">
            <a:tbl>
              <a:tblPr lastRow="1" bandRow="1">
                <a:tableStyleId>{F5AB1C69-6EDB-4FF4-983F-18BD219EF322}</a:tableStyleId>
              </a:tblPr>
              <a:tblGrid>
                <a:gridCol w="2923337">
                  <a:extLst>
                    <a:ext uri="{9D8B030D-6E8A-4147-A177-3AD203B41FA5}">
                      <a16:colId xmlns:a16="http://schemas.microsoft.com/office/drawing/2014/main" val="3661381504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461856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50" dirty="0"/>
                        <a:t>Move Seattle Levy: Transit/multimodal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$9.5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1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/>
                        <a:t>Local vehicle license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$0.3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8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dirty="0"/>
                        <a:t>Regional Mobility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$10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1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 County </a:t>
                      </a:r>
                      <a:r>
                        <a:rPr lang="en-US" sz="1350" dirty="0"/>
                        <a:t>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/>
                        <a:t>$14 M**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dirty="0">
                          <a:solidFill>
                            <a:schemeClr val="tx1"/>
                          </a:solidFill>
                        </a:rPr>
                        <a:t>Move Seattle Levy: Paving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dirty="0">
                          <a:solidFill>
                            <a:schemeClr val="tx1"/>
                          </a:solidFill>
                        </a:rPr>
                        <a:t>$38.5 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86571"/>
                  </a:ext>
                </a:extLst>
              </a:tr>
            </a:tbl>
          </a:graphicData>
        </a:graphic>
      </p:graphicFrame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5C2E0590-0E14-48B2-A119-8A7341988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59168"/>
              </p:ext>
            </p:extLst>
          </p:nvPr>
        </p:nvGraphicFramePr>
        <p:xfrm>
          <a:off x="939330" y="2473484"/>
          <a:ext cx="4879608" cy="111252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3058651">
                  <a:extLst>
                    <a:ext uri="{9D8B030D-6E8A-4147-A177-3AD203B41FA5}">
                      <a16:colId xmlns:a16="http://schemas.microsoft.com/office/drawing/2014/main" val="4252386300"/>
                    </a:ext>
                  </a:extLst>
                </a:gridCol>
                <a:gridCol w="1820957">
                  <a:extLst>
                    <a:ext uri="{9D8B030D-6E8A-4147-A177-3AD203B41FA5}">
                      <a16:colId xmlns:a16="http://schemas.microsoft.com/office/drawing/2014/main" val="4001355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40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Stormwater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$10-12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10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project cost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$68-70 million*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750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EA47A2-94BC-42F0-89AD-1825B3420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30527"/>
              </p:ext>
            </p:extLst>
          </p:nvPr>
        </p:nvGraphicFramePr>
        <p:xfrm>
          <a:off x="6373062" y="3954545"/>
          <a:ext cx="4761662" cy="468669"/>
        </p:xfrm>
        <a:graphic>
          <a:graphicData uri="http://schemas.openxmlformats.org/drawingml/2006/table">
            <a:tbl>
              <a:tblPr lastRow="1" bandRow="1">
                <a:tableStyleId>{F5AB1C69-6EDB-4FF4-983F-18BD219EF322}</a:tableStyleId>
              </a:tblPr>
              <a:tblGrid>
                <a:gridCol w="2923338">
                  <a:extLst>
                    <a:ext uri="{9D8B030D-6E8A-4147-A177-3AD203B41FA5}">
                      <a16:colId xmlns:a16="http://schemas.microsoft.com/office/drawing/2014/main" val="3398442786"/>
                    </a:ext>
                  </a:extLst>
                </a:gridCol>
                <a:gridCol w="1838324">
                  <a:extLst>
                    <a:ext uri="{9D8B030D-6E8A-4147-A177-3AD203B41FA5}">
                      <a16:colId xmlns:a16="http://schemas.microsoft.com/office/drawing/2014/main" val="1821618153"/>
                    </a:ext>
                  </a:extLst>
                </a:gridCol>
              </a:tblGrid>
              <a:tr h="468669">
                <a:tc>
                  <a:txBody>
                    <a:bodyPr/>
                    <a:lstStyle/>
                    <a:p>
                      <a:r>
                        <a:rPr lang="en-US" sz="1350" dirty="0"/>
                        <a:t>Total Project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$72.3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28473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D1B88E6-9244-457D-ADAE-7BE4195EC524}"/>
              </a:ext>
            </a:extLst>
          </p:cNvPr>
          <p:cNvSpPr/>
          <p:nvPr/>
        </p:nvSpPr>
        <p:spPr>
          <a:xfrm>
            <a:off x="939330" y="3807322"/>
            <a:ext cx="4879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*Preliminary design costs assume implementation of value engineering stormwater compliance strategy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4B21D-D46B-4FF0-BDD8-EB1B561E1BA8}"/>
              </a:ext>
            </a:extLst>
          </p:cNvPr>
          <p:cNvSpPr txBox="1"/>
          <p:nvPr/>
        </p:nvSpPr>
        <p:spPr>
          <a:xfrm>
            <a:off x="939330" y="1612403"/>
            <a:ext cx="249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30% cost estimate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E3111-8268-4993-B267-057E5D36B592}"/>
              </a:ext>
            </a:extLst>
          </p:cNvPr>
          <p:cNvSpPr txBox="1"/>
          <p:nvPr/>
        </p:nvSpPr>
        <p:spPr>
          <a:xfrm>
            <a:off x="6300039" y="1612402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Funding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711E2-EDDF-3047-9DCD-CF94B4D9727C}"/>
              </a:ext>
            </a:extLst>
          </p:cNvPr>
          <p:cNvSpPr/>
          <p:nvPr/>
        </p:nvSpPr>
        <p:spPr>
          <a:xfrm>
            <a:off x="6373062" y="4722378"/>
            <a:ext cx="4879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*Currently under negotiation and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05881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41CD-F59A-4CEF-83BA-917B9915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Next steps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2F8D93-979C-47F9-943C-6E5A4A764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82161"/>
              </p:ext>
            </p:extLst>
          </p:nvPr>
        </p:nvGraphicFramePr>
        <p:xfrm>
          <a:off x="2240279" y="1835051"/>
          <a:ext cx="7711441" cy="318789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13473">
                  <a:extLst>
                    <a:ext uri="{9D8B030D-6E8A-4147-A177-3AD203B41FA5}">
                      <a16:colId xmlns:a16="http://schemas.microsoft.com/office/drawing/2014/main" val="3095358304"/>
                    </a:ext>
                  </a:extLst>
                </a:gridCol>
                <a:gridCol w="5797968">
                  <a:extLst>
                    <a:ext uri="{9D8B030D-6E8A-4147-A177-3AD203B41FA5}">
                      <a16:colId xmlns:a16="http://schemas.microsoft.com/office/drawing/2014/main" val="4207215546"/>
                    </a:ext>
                  </a:extLst>
                </a:gridCol>
              </a:tblGrid>
              <a:tr h="455414">
                <a:tc>
                  <a:txBody>
                    <a:bodyPr/>
                    <a:lstStyle/>
                    <a:p>
                      <a:r>
                        <a:rPr lang="en-US" sz="21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Activity/action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3013223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r>
                        <a:rPr lang="en-US" sz="2000" dirty="0"/>
                        <a:t>Spring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60% design milestone, outreach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8602028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r>
                        <a:rPr lang="en-US" sz="2000" dirty="0"/>
                        <a:t>Spring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Develop alternative compliance agreement with SPU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0117291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r>
                        <a:rPr lang="en-US" sz="2000" dirty="0"/>
                        <a:t>Spring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Finalize SDOT/Metro funding and delivery agreement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4760988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r>
                        <a:rPr lang="en-US" sz="2000" dirty="0"/>
                        <a:t>Fall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Final Design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6166871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r>
                        <a:rPr lang="en-US" sz="20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Construction begins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7500222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complete – RapidRide H Line service begins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772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99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768" y="1902951"/>
            <a:ext cx="8032465" cy="25684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delridgetransit@seattle.gov | (206) 684-8105</a:t>
            </a:r>
          </a:p>
          <a:p>
            <a:pPr marL="0" indent="0" algn="ctr">
              <a:buNone/>
            </a:pPr>
            <a:r>
              <a:rPr lang="en-US" sz="2800" dirty="0"/>
              <a:t>www.seattle.gov/transportation/delridgetransit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</a:extLst>
          </p:cNvPr>
          <p:cNvSpPr/>
          <p:nvPr/>
        </p:nvSpPr>
        <p:spPr>
          <a:xfrm>
            <a:off x="0" y="3246121"/>
            <a:ext cx="12192000" cy="580694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3312795" y="3294094"/>
            <a:ext cx="5566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www.seattle.gov/transportation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66A47-CDF5-42A3-A494-0E379931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00" y="4394034"/>
            <a:ext cx="38651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470" y="2103436"/>
            <a:ext cx="5057775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Reference slides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DDA829-0B16-49F4-B86B-EBCBAF31B5DA}"/>
              </a:ext>
            </a:extLst>
          </p:cNvPr>
          <p:cNvSpPr txBox="1">
            <a:spLocks/>
          </p:cNvSpPr>
          <p:nvPr/>
        </p:nvSpPr>
        <p:spPr>
          <a:xfrm>
            <a:off x="838200" y="1498180"/>
            <a:ext cx="10958316" cy="386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756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Proposal</a:t>
            </a:r>
            <a:br>
              <a:rPr lang="en-US" sz="4400" dirty="0"/>
            </a:br>
            <a:r>
              <a:rPr lang="en-US" dirty="0"/>
              <a:t>SDOT Delridge Way SW Transit-Plus Multimodal Corridor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87324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Bicycle design details</a:t>
            </a:r>
          </a:p>
          <a:p>
            <a:r>
              <a:rPr lang="en-US" sz="2000" dirty="0"/>
              <a:t>Improve bicycle connections and access to RapidRide stops; enhance bicyclist safety along the corridor</a:t>
            </a:r>
          </a:p>
          <a:p>
            <a:r>
              <a:rPr lang="en-US" sz="2000" dirty="0"/>
              <a:t>Continuous all ages and abilities route for people biking from West Seattle Bridge Trail to White Center</a:t>
            </a:r>
          </a:p>
          <a:p>
            <a:r>
              <a:rPr lang="en-US" sz="2000" dirty="0"/>
              <a:t>Add 2.1 miles of protected bike lanes</a:t>
            </a:r>
          </a:p>
          <a:p>
            <a:r>
              <a:rPr lang="en-US" sz="2000" dirty="0"/>
              <a:t>Add 6 new neighborhood greenway connections between existing bike facility and new RapidRide stations</a:t>
            </a:r>
          </a:p>
          <a:p>
            <a:r>
              <a:rPr lang="en-US" sz="2000" dirty="0"/>
              <a:t>Install new east-west neighborhood greenway connecting the two existing, north-south ones</a:t>
            </a:r>
          </a:p>
          <a:p>
            <a:r>
              <a:rPr lang="en-US" sz="2000" dirty="0"/>
              <a:t>Remove segments of Delridge Way SW bike lane without connections</a:t>
            </a:r>
          </a:p>
          <a:p>
            <a:endParaRPr lang="en-US" sz="2800" dirty="0"/>
          </a:p>
        </p:txBody>
      </p:sp>
      <p:pic>
        <p:nvPicPr>
          <p:cNvPr id="1026" name="Picture 2" descr="Delridge Neighborhood Greenway, 26th Ave SW">
            <a:extLst>
              <a:ext uri="{FF2B5EF4-FFF2-40B4-BE49-F238E27FC236}">
                <a16:creationId xmlns:a16="http://schemas.microsoft.com/office/drawing/2014/main" id="{9597F70F-5E83-4D82-A27B-57C2CC02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87" y="1730029"/>
            <a:ext cx="5806314" cy="435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5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Proposal</a:t>
            </a:r>
            <a:br>
              <a:rPr lang="en-US" sz="4400" dirty="0"/>
            </a:br>
            <a:r>
              <a:rPr lang="en-US" dirty="0"/>
              <a:t>SDOT Delridge Way SW Paving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0481" cy="4087324"/>
          </a:xfrm>
        </p:spPr>
        <p:txBody>
          <a:bodyPr>
            <a:normAutofit/>
          </a:bodyPr>
          <a:lstStyle/>
          <a:p>
            <a:r>
              <a:rPr lang="en-US" sz="2000" dirty="0"/>
              <a:t>10.1 lanes miles of new paving</a:t>
            </a:r>
          </a:p>
          <a:p>
            <a:r>
              <a:rPr lang="en-US" sz="2000" dirty="0"/>
              <a:t>Pothole and spot repair</a:t>
            </a:r>
          </a:p>
          <a:p>
            <a:r>
              <a:rPr lang="en-US" sz="2000" dirty="0"/>
              <a:t>Arterial Roadway Maintenance Levy funds</a:t>
            </a:r>
          </a:p>
          <a:p>
            <a:r>
              <a:rPr lang="en-US" sz="2000" dirty="0"/>
              <a:t>Triggers stormwater code compliance</a:t>
            </a:r>
          </a:p>
          <a:p>
            <a:r>
              <a:rPr lang="en-US" sz="2000" dirty="0"/>
              <a:t>Coordination with Sound Transit 3 planning of new Delridge light rail station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BEDBD-11DA-47F3-A54A-1BF6E18C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6" y="1690689"/>
            <a:ext cx="5848394" cy="43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50" y="295867"/>
            <a:ext cx="10662248" cy="1200330"/>
          </a:xfrm>
        </p:spPr>
        <p:txBody>
          <a:bodyPr>
            <a:normAutofit/>
          </a:bodyPr>
          <a:lstStyle/>
          <a:p>
            <a:r>
              <a:rPr lang="en-US" sz="4000" dirty="0"/>
              <a:t>Our mission, vision, and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311" y="1583085"/>
            <a:ext cx="4993386" cy="32409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 dirty="0"/>
              <a:t>Committed to </a:t>
            </a:r>
            <a:r>
              <a:rPr lang="en-US" sz="2800" b="1" dirty="0"/>
              <a:t>5 core values </a:t>
            </a:r>
            <a:r>
              <a:rPr lang="en-US" sz="2800" dirty="0"/>
              <a:t>to create a city that is:</a:t>
            </a:r>
          </a:p>
          <a:p>
            <a:r>
              <a:rPr lang="en-US" sz="2800" dirty="0"/>
              <a:t>Safe</a:t>
            </a:r>
          </a:p>
          <a:p>
            <a:r>
              <a:rPr lang="en-US" sz="2800" dirty="0"/>
              <a:t>Interconnected</a:t>
            </a:r>
          </a:p>
          <a:p>
            <a:r>
              <a:rPr lang="en-US" sz="2800" dirty="0"/>
              <a:t>Affordable</a:t>
            </a:r>
          </a:p>
          <a:p>
            <a:r>
              <a:rPr lang="en-US" sz="2800" dirty="0"/>
              <a:t>Vibrant</a:t>
            </a:r>
          </a:p>
          <a:p>
            <a:r>
              <a:rPr lang="en-US" sz="2800" dirty="0"/>
              <a:t>Innovative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105AE-31F5-4AD2-B12E-58C59E8886D6}"/>
              </a:ext>
            </a:extLst>
          </p:cNvPr>
          <p:cNvSpPr/>
          <p:nvPr/>
        </p:nvSpPr>
        <p:spPr>
          <a:xfrm>
            <a:off x="908650" y="1583085"/>
            <a:ext cx="5425648" cy="30469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a high-quality transportation system for Seattle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connected people, places, and products</a:t>
            </a:r>
          </a:p>
        </p:txBody>
      </p:sp>
    </p:spTree>
    <p:extLst>
      <p:ext uri="{BB962C8B-B14F-4D97-AF65-F5344CB8AC3E}">
        <p14:creationId xmlns:p14="http://schemas.microsoft.com/office/powerpoint/2010/main" val="398639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Proposal</a:t>
            </a:r>
            <a:br>
              <a:rPr lang="en-US" sz="4400" dirty="0"/>
            </a:br>
            <a:r>
              <a:rPr lang="en-US" dirty="0"/>
              <a:t>King County Metro RapidRide H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Buses will come more often and be more reliable (on-time)</a:t>
            </a:r>
          </a:p>
          <a:p>
            <a:r>
              <a:rPr lang="en-US" sz="2000" dirty="0"/>
              <a:t>More service will be added at night and on weekends</a:t>
            </a:r>
          </a:p>
          <a:p>
            <a:r>
              <a:rPr lang="en-US" sz="2000" dirty="0"/>
              <a:t>Bus stops upgraded with lighting, real-time arrival information, off-board ORCA card readers, and more.</a:t>
            </a:r>
          </a:p>
          <a:p>
            <a:r>
              <a:rPr lang="en-US" sz="2000" dirty="0"/>
              <a:t>Low floor buses with three doors, air conditioning, wi-fi, automated ‘next stop’ display, improved interior design</a:t>
            </a:r>
          </a:p>
          <a:p>
            <a:r>
              <a:rPr lang="en-US" sz="2000" dirty="0"/>
              <a:t>All RapidRide buses are accessible</a:t>
            </a:r>
          </a:p>
          <a:p>
            <a:r>
              <a:rPr lang="en-US" sz="2000" dirty="0"/>
              <a:t>Connects South Lake Union, downtown Seattle, Delridge, White Center, and Burien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9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Community engagement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673"/>
            <a:ext cx="2804286" cy="441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Fall 2018</a:t>
            </a:r>
          </a:p>
          <a:p>
            <a:r>
              <a:rPr lang="en-US" sz="2000" dirty="0"/>
              <a:t>10% design outreach push</a:t>
            </a:r>
          </a:p>
          <a:p>
            <a:r>
              <a:rPr lang="en-US" sz="2000" dirty="0"/>
              <a:t>Mailing, open house, social media, online survey</a:t>
            </a:r>
          </a:p>
          <a:p>
            <a:r>
              <a:rPr lang="en-US" sz="2000" dirty="0"/>
              <a:t>SDOT advisory board briefings (Transit, Pedestrian, Bike)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497209-8357-437A-9666-5090E2778F6A}"/>
              </a:ext>
            </a:extLst>
          </p:cNvPr>
          <p:cNvSpPr txBox="1">
            <a:spLocks/>
          </p:cNvSpPr>
          <p:nvPr/>
        </p:nvSpPr>
        <p:spPr>
          <a:xfrm>
            <a:off x="3892497" y="1500673"/>
            <a:ext cx="3165764" cy="4087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Equity approach</a:t>
            </a:r>
          </a:p>
          <a:p>
            <a:r>
              <a:rPr lang="en-US" sz="2200" dirty="0"/>
              <a:t>Outreach subconsultants include The Vida Agency, G3 Associates, Rule 7, and Latina Creative bring expertise to the team</a:t>
            </a:r>
          </a:p>
          <a:p>
            <a:r>
              <a:rPr lang="en-US" sz="2200" dirty="0"/>
              <a:t>In-language materials</a:t>
            </a:r>
          </a:p>
          <a:p>
            <a:r>
              <a:rPr lang="en-US" sz="2200" dirty="0"/>
              <a:t>In-language, face-to-face meetings</a:t>
            </a:r>
          </a:p>
          <a:p>
            <a:r>
              <a:rPr lang="en-US" sz="2200" dirty="0"/>
              <a:t>In-language social media posting, advertising</a:t>
            </a:r>
          </a:p>
          <a:p>
            <a:r>
              <a:rPr lang="en-US" sz="2200" dirty="0"/>
              <a:t>In-language business discussions</a:t>
            </a:r>
          </a:p>
          <a:p>
            <a:r>
              <a:rPr lang="en-US" sz="2200" dirty="0"/>
              <a:t>Language line available for staff</a:t>
            </a:r>
          </a:p>
        </p:txBody>
      </p:sp>
      <p:pic>
        <p:nvPicPr>
          <p:cNvPr id="5" name="Picture 4" descr="A picture containing person, indoor&#10;&#10;Description generated with high confidence">
            <a:extLst>
              <a:ext uri="{FF2B5EF4-FFF2-40B4-BE49-F238E27FC236}">
                <a16:creationId xmlns:a16="http://schemas.microsoft.com/office/drawing/2014/main" id="{99733D45-49A9-4229-887C-473CE8704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3985"/>
          <a:stretch/>
        </p:blipFill>
        <p:spPr>
          <a:xfrm>
            <a:off x="7759662" y="2187132"/>
            <a:ext cx="4030383" cy="2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D75-025E-47D6-B796-212099B7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Background, schedule</a:t>
            </a:r>
          </a:p>
          <a:p>
            <a:r>
              <a:rPr lang="en-US" dirty="0"/>
              <a:t>City Council proviso</a:t>
            </a:r>
          </a:p>
          <a:p>
            <a:r>
              <a:rPr lang="en-US" dirty="0"/>
              <a:t>Project area</a:t>
            </a:r>
          </a:p>
          <a:p>
            <a:r>
              <a:rPr lang="en-US" dirty="0"/>
              <a:t>Existing conditions</a:t>
            </a:r>
          </a:p>
          <a:p>
            <a:r>
              <a:rPr lang="en-US" dirty="0"/>
              <a:t>30% Design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Stormwater code compliance</a:t>
            </a:r>
          </a:p>
          <a:p>
            <a:r>
              <a:rPr lang="en-US" dirty="0"/>
              <a:t>SDOT/Metro coordination</a:t>
            </a:r>
          </a:p>
          <a:p>
            <a:r>
              <a:rPr lang="en-US" dirty="0"/>
              <a:t>Cost estimates, funding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9F100-32AE-4693-A7DC-BD55703B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66261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9FD164-58D6-4534-81D8-3284D9F4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Background, schedule</a:t>
            </a:r>
          </a:p>
        </p:txBody>
      </p:sp>
      <p:pic>
        <p:nvPicPr>
          <p:cNvPr id="1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2D4427-6835-4C57-BA93-2FF4E55302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4982" y="4360720"/>
            <a:ext cx="1713395" cy="499381"/>
          </a:xfrm>
          <a:prstGeom prst="rect">
            <a:avLst/>
          </a:prstGeom>
        </p:spPr>
      </p:pic>
      <p:pic>
        <p:nvPicPr>
          <p:cNvPr id="16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80E15A-22BB-43C5-91A8-484790798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04" y="3704644"/>
            <a:ext cx="1083036" cy="365117"/>
          </a:xfrm>
          <a:prstGeom prst="rect">
            <a:avLst/>
          </a:prstGeom>
        </p:spPr>
      </p:pic>
      <p:pic>
        <p:nvPicPr>
          <p:cNvPr id="17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FE68D5-6A7B-4886-8A3F-6064777C1E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999" y="3752793"/>
            <a:ext cx="1070254" cy="340536"/>
          </a:xfrm>
          <a:prstGeom prst="rect">
            <a:avLst/>
          </a:prstGeom>
        </p:spPr>
      </p:pic>
      <p:pic>
        <p:nvPicPr>
          <p:cNvPr id="18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91BFFCE-2AB5-4229-BBC4-338066F1D2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0764" y="3741516"/>
            <a:ext cx="985053" cy="193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16913B-165C-49D8-A305-11729AE5C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020" y="2567354"/>
            <a:ext cx="6816202" cy="91804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306442-A7AA-4287-8DC2-6048F87D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690690"/>
            <a:ext cx="4508832" cy="382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Planning</a:t>
            </a:r>
          </a:p>
          <a:p>
            <a:r>
              <a:rPr lang="en-US" sz="2200" dirty="0"/>
              <a:t>2015 – existing conditions workshop</a:t>
            </a:r>
          </a:p>
          <a:p>
            <a:r>
              <a:rPr lang="en-US" sz="2200" dirty="0"/>
              <a:t>2016 – modal priorities workshop</a:t>
            </a:r>
          </a:p>
          <a:p>
            <a:r>
              <a:rPr lang="en-US" sz="2200" dirty="0"/>
              <a:t>2017 – existing conditions report</a:t>
            </a:r>
          </a:p>
          <a:p>
            <a:r>
              <a:rPr lang="en-US" sz="2200" dirty="0"/>
              <a:t>2017 – design options 1 and 2</a:t>
            </a:r>
          </a:p>
          <a:p>
            <a:r>
              <a:rPr lang="en-US" sz="2200" dirty="0"/>
              <a:t>2018 – design option 3</a:t>
            </a:r>
          </a:p>
          <a:p>
            <a:pPr marL="0" indent="0">
              <a:buNone/>
            </a:pPr>
            <a:r>
              <a:rPr lang="en-US" b="1" dirty="0"/>
              <a:t>Design</a:t>
            </a:r>
          </a:p>
          <a:p>
            <a:r>
              <a:rPr lang="en-US" sz="2200" dirty="0"/>
              <a:t>2018 – 10% design</a:t>
            </a:r>
          </a:p>
          <a:p>
            <a:r>
              <a:rPr lang="en-US" sz="2200" dirty="0"/>
              <a:t>2019 – 30% design</a:t>
            </a:r>
          </a:p>
        </p:txBody>
      </p:sp>
    </p:spTree>
    <p:extLst>
      <p:ext uri="{BB962C8B-B14F-4D97-AF65-F5344CB8AC3E}">
        <p14:creationId xmlns:p14="http://schemas.microsoft.com/office/powerpoint/2010/main" val="34732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City Council proviso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7207-065E-4309-98D1-1D3F7B794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0540" cy="4087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Proviso</a:t>
            </a:r>
          </a:p>
          <a:p>
            <a:r>
              <a:rPr lang="en-US" dirty="0"/>
              <a:t>Green Sheet 49-1-A-1-2018</a:t>
            </a:r>
          </a:p>
          <a:p>
            <a:r>
              <a:rPr lang="en-US" dirty="0"/>
              <a:t>Directs SDOT to report to Sustainability &amp; Transportation Committee at 30% design milestone</a:t>
            </a:r>
          </a:p>
          <a:p>
            <a:r>
              <a:rPr lang="en-US" dirty="0"/>
              <a:t>Requests clear definition of sidewalk and bicycle design elements</a:t>
            </a:r>
          </a:p>
          <a:p>
            <a:r>
              <a:rPr lang="en-US" dirty="0"/>
              <a:t>Requests design baseline reflects continued community engagement and input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8FFB5-4102-4616-93F7-7E0AF99C1182}"/>
              </a:ext>
            </a:extLst>
          </p:cNvPr>
          <p:cNvSpPr txBox="1"/>
          <p:nvPr/>
        </p:nvSpPr>
        <p:spPr>
          <a:xfrm>
            <a:off x="5364479" y="1825625"/>
            <a:ext cx="5159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Progress since July 2018 Council briefing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Conducted 10% design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Advanced design from 10% to 30% and responded to 10% design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Added paving into design and assessed stormwater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5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area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40" y="2141091"/>
            <a:ext cx="5343446" cy="408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Three overlapping projects</a:t>
            </a:r>
          </a:p>
          <a:p>
            <a:r>
              <a:rPr lang="en-US" dirty="0"/>
              <a:t>King County Metro RapidRide H Line Implementation</a:t>
            </a:r>
          </a:p>
          <a:p>
            <a:r>
              <a:rPr lang="en-US" dirty="0"/>
              <a:t>SDOT Delridge Way SW Paving</a:t>
            </a:r>
          </a:p>
          <a:p>
            <a:r>
              <a:rPr lang="en-US" dirty="0"/>
              <a:t>SDOT Delridge Way SW Transit-Plus Multimodal Corridor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C5393-8818-4863-BCCC-7EE6ED104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014" y="0"/>
            <a:ext cx="2983972" cy="6846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1F5C16-A880-4CF8-9A19-0B0DD58FE79D}"/>
              </a:ext>
            </a:extLst>
          </p:cNvPr>
          <p:cNvSpPr txBox="1"/>
          <p:nvPr/>
        </p:nvSpPr>
        <p:spPr>
          <a:xfrm>
            <a:off x="9007807" y="2516821"/>
            <a:ext cx="2898441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Paving, utility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Delridge Way SW </a:t>
            </a:r>
            <a:br>
              <a:rPr lang="en-US" dirty="0"/>
            </a:br>
            <a:r>
              <a:rPr lang="en-US" dirty="0"/>
              <a:t>(north end)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D27D92F-5D66-084B-A924-CB94D69E0668}"/>
              </a:ext>
            </a:extLst>
          </p:cNvPr>
          <p:cNvSpPr/>
          <p:nvPr/>
        </p:nvSpPr>
        <p:spPr>
          <a:xfrm>
            <a:off x="6629400" y="3216273"/>
            <a:ext cx="161925" cy="977901"/>
          </a:xfrm>
          <a:custGeom>
            <a:avLst/>
            <a:gdLst>
              <a:gd name="connsiteX0" fmla="*/ 12700 w 260350"/>
              <a:gd name="connsiteY0" fmla="*/ 0 h 974725"/>
              <a:gd name="connsiteX1" fmla="*/ 244475 w 260350"/>
              <a:gd name="connsiteY1" fmla="*/ 3175 h 974725"/>
              <a:gd name="connsiteX2" fmla="*/ 260350 w 260350"/>
              <a:gd name="connsiteY2" fmla="*/ 974725 h 974725"/>
              <a:gd name="connsiteX3" fmla="*/ 0 w 260350"/>
              <a:gd name="connsiteY3" fmla="*/ 974725 h 974725"/>
              <a:gd name="connsiteX4" fmla="*/ 12700 w 260350"/>
              <a:gd name="connsiteY4" fmla="*/ 0 h 974725"/>
              <a:gd name="connsiteX0" fmla="*/ 12700 w 280210"/>
              <a:gd name="connsiteY0" fmla="*/ 0 h 974725"/>
              <a:gd name="connsiteX1" fmla="*/ 280210 w 280210"/>
              <a:gd name="connsiteY1" fmla="*/ 6319 h 974725"/>
              <a:gd name="connsiteX2" fmla="*/ 260350 w 280210"/>
              <a:gd name="connsiteY2" fmla="*/ 974725 h 974725"/>
              <a:gd name="connsiteX3" fmla="*/ 0 w 280210"/>
              <a:gd name="connsiteY3" fmla="*/ 974725 h 974725"/>
              <a:gd name="connsiteX4" fmla="*/ 12700 w 280210"/>
              <a:gd name="connsiteY4" fmla="*/ 0 h 974725"/>
              <a:gd name="connsiteX0" fmla="*/ 12700 w 260350"/>
              <a:gd name="connsiteY0" fmla="*/ 0 h 974725"/>
              <a:gd name="connsiteX1" fmla="*/ 259790 w 260350"/>
              <a:gd name="connsiteY1" fmla="*/ 9464 h 974725"/>
              <a:gd name="connsiteX2" fmla="*/ 260350 w 260350"/>
              <a:gd name="connsiteY2" fmla="*/ 974725 h 974725"/>
              <a:gd name="connsiteX3" fmla="*/ 0 w 260350"/>
              <a:gd name="connsiteY3" fmla="*/ 974725 h 974725"/>
              <a:gd name="connsiteX4" fmla="*/ 12700 w 260350"/>
              <a:gd name="connsiteY4" fmla="*/ 0 h 974725"/>
              <a:gd name="connsiteX0" fmla="*/ 12700 w 260350"/>
              <a:gd name="connsiteY0" fmla="*/ 3113 h 965261"/>
              <a:gd name="connsiteX1" fmla="*/ 259790 w 260350"/>
              <a:gd name="connsiteY1" fmla="*/ 0 h 965261"/>
              <a:gd name="connsiteX2" fmla="*/ 260350 w 260350"/>
              <a:gd name="connsiteY2" fmla="*/ 965261 h 965261"/>
              <a:gd name="connsiteX3" fmla="*/ 0 w 260350"/>
              <a:gd name="connsiteY3" fmla="*/ 965261 h 965261"/>
              <a:gd name="connsiteX4" fmla="*/ 12700 w 260350"/>
              <a:gd name="connsiteY4" fmla="*/ 3113 h 965261"/>
              <a:gd name="connsiteX0" fmla="*/ 12700 w 260350"/>
              <a:gd name="connsiteY0" fmla="*/ 0 h 968437"/>
              <a:gd name="connsiteX1" fmla="*/ 259790 w 260350"/>
              <a:gd name="connsiteY1" fmla="*/ 3176 h 968437"/>
              <a:gd name="connsiteX2" fmla="*/ 260350 w 260350"/>
              <a:gd name="connsiteY2" fmla="*/ 968437 h 968437"/>
              <a:gd name="connsiteX3" fmla="*/ 0 w 260350"/>
              <a:gd name="connsiteY3" fmla="*/ 968437 h 968437"/>
              <a:gd name="connsiteX4" fmla="*/ 12700 w 260350"/>
              <a:gd name="connsiteY4" fmla="*/ 0 h 9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968437">
                <a:moveTo>
                  <a:pt x="12700" y="0"/>
                </a:moveTo>
                <a:lnTo>
                  <a:pt x="259790" y="3176"/>
                </a:lnTo>
                <a:cubicBezTo>
                  <a:pt x="259977" y="324930"/>
                  <a:pt x="260163" y="646683"/>
                  <a:pt x="260350" y="968437"/>
                </a:cubicBezTo>
                <a:lnTo>
                  <a:pt x="0" y="968437"/>
                </a:lnTo>
                <a:lnTo>
                  <a:pt x="12700" y="0"/>
                </a:ln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CDD6A66-4ADE-6143-9DD1-A7C5D937FA97}"/>
              </a:ext>
            </a:extLst>
          </p:cNvPr>
          <p:cNvSpPr/>
          <p:nvPr/>
        </p:nvSpPr>
        <p:spPr>
          <a:xfrm>
            <a:off x="6547734" y="3087973"/>
            <a:ext cx="329784" cy="2193561"/>
          </a:xfrm>
          <a:custGeom>
            <a:avLst/>
            <a:gdLst>
              <a:gd name="connsiteX0" fmla="*/ 0 w 329784"/>
              <a:gd name="connsiteY0" fmla="*/ 0 h 2288498"/>
              <a:gd name="connsiteX1" fmla="*/ 0 w 329784"/>
              <a:gd name="connsiteY1" fmla="*/ 1973705 h 2288498"/>
              <a:gd name="connsiteX2" fmla="*/ 329784 w 329784"/>
              <a:gd name="connsiteY2" fmla="*/ 2288498 h 2288498"/>
              <a:gd name="connsiteX3" fmla="*/ 324787 w 329784"/>
              <a:gd name="connsiteY3" fmla="*/ 9993 h 2288498"/>
              <a:gd name="connsiteX4" fmla="*/ 0 w 329784"/>
              <a:gd name="connsiteY4" fmla="*/ 0 h 2288498"/>
              <a:gd name="connsiteX0" fmla="*/ 0 w 325267"/>
              <a:gd name="connsiteY0" fmla="*/ 0 h 2238531"/>
              <a:gd name="connsiteX1" fmla="*/ 0 w 325267"/>
              <a:gd name="connsiteY1" fmla="*/ 1973705 h 2238531"/>
              <a:gd name="connsiteX2" fmla="*/ 324787 w 325267"/>
              <a:gd name="connsiteY2" fmla="*/ 2238531 h 2238531"/>
              <a:gd name="connsiteX3" fmla="*/ 324787 w 325267"/>
              <a:gd name="connsiteY3" fmla="*/ 9993 h 2238531"/>
              <a:gd name="connsiteX4" fmla="*/ 0 w 325267"/>
              <a:gd name="connsiteY4" fmla="*/ 0 h 2238531"/>
              <a:gd name="connsiteX0" fmla="*/ 0 w 329784"/>
              <a:gd name="connsiteY0" fmla="*/ 0 h 2193561"/>
              <a:gd name="connsiteX1" fmla="*/ 0 w 329784"/>
              <a:gd name="connsiteY1" fmla="*/ 1973705 h 2193561"/>
              <a:gd name="connsiteX2" fmla="*/ 329784 w 329784"/>
              <a:gd name="connsiteY2" fmla="*/ 2193561 h 2193561"/>
              <a:gd name="connsiteX3" fmla="*/ 324787 w 329784"/>
              <a:gd name="connsiteY3" fmla="*/ 9993 h 2193561"/>
              <a:gd name="connsiteX4" fmla="*/ 0 w 329784"/>
              <a:gd name="connsiteY4" fmla="*/ 0 h 219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784" h="2193561">
                <a:moveTo>
                  <a:pt x="0" y="0"/>
                </a:moveTo>
                <a:lnTo>
                  <a:pt x="0" y="1973705"/>
                </a:lnTo>
                <a:lnTo>
                  <a:pt x="329784" y="2193561"/>
                </a:lnTo>
                <a:cubicBezTo>
                  <a:pt x="328118" y="1434059"/>
                  <a:pt x="326453" y="769495"/>
                  <a:pt x="324787" y="9993"/>
                </a:cubicBez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6B838-C8A0-054A-A5C1-2BA3B6B23ED6}"/>
              </a:ext>
            </a:extLst>
          </p:cNvPr>
          <p:cNvSpPr txBox="1"/>
          <p:nvPr/>
        </p:nvSpPr>
        <p:spPr>
          <a:xfrm>
            <a:off x="9007808" y="4072013"/>
            <a:ext cx="2898442" cy="17543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Street rechannelization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Transit/bike/walk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Delridge Way SW (West Seattle Bridge to SW Roxbury St)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EA03C-0685-6B4E-AB06-58BD6330E5DA}"/>
              </a:ext>
            </a:extLst>
          </p:cNvPr>
          <p:cNvSpPr txBox="1"/>
          <p:nvPr/>
        </p:nvSpPr>
        <p:spPr>
          <a:xfrm>
            <a:off x="9007808" y="684630"/>
            <a:ext cx="2898440" cy="1477328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RapidRide H Line </a:t>
            </a:r>
            <a:br>
              <a:rPr lang="en-US" dirty="0"/>
            </a:br>
            <a:r>
              <a:rPr lang="en-US" dirty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 Lake Union to Burien via Delridge</a:t>
            </a:r>
          </a:p>
        </p:txBody>
      </p:sp>
    </p:spTree>
    <p:extLst>
      <p:ext uri="{BB962C8B-B14F-4D97-AF65-F5344CB8AC3E}">
        <p14:creationId xmlns:p14="http://schemas.microsoft.com/office/powerpoint/2010/main" val="413298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5F1F-152D-4905-9CE2-11B7407C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Existing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A5A87-3791-452E-B461-B76EBEC2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49" y="1444149"/>
            <a:ext cx="2879856" cy="40966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Delridge Way SW project area</a:t>
            </a:r>
          </a:p>
          <a:p>
            <a:r>
              <a:rPr lang="en-US" dirty="0"/>
              <a:t>4 miles of principal arterial</a:t>
            </a:r>
          </a:p>
          <a:p>
            <a:r>
              <a:rPr lang="en-US" dirty="0"/>
              <a:t>5+ feet of sidewalk on both sides</a:t>
            </a:r>
          </a:p>
          <a:p>
            <a:r>
              <a:rPr lang="en-US" dirty="0"/>
              <a:t>Mix of bike lanes and sharrows</a:t>
            </a:r>
          </a:p>
          <a:p>
            <a:r>
              <a:rPr lang="en-US" dirty="0"/>
              <a:t>Mix of unrestricted parking and prohibited parking areas</a:t>
            </a:r>
          </a:p>
          <a:p>
            <a:r>
              <a:rPr lang="en-US" dirty="0"/>
              <a:t>Average daily traffic</a:t>
            </a:r>
          </a:p>
          <a:p>
            <a:pPr lvl="1"/>
            <a:r>
              <a:rPr lang="en-US" dirty="0"/>
              <a:t>19,000 north end</a:t>
            </a:r>
          </a:p>
          <a:p>
            <a:pPr lvl="1"/>
            <a:r>
              <a:rPr lang="en-US" dirty="0"/>
              <a:t>9,000 south 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3E645-16A4-4B85-A720-F45266C2B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6276" y="1444149"/>
            <a:ext cx="3772683" cy="40966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King County Metro Route 120</a:t>
            </a:r>
          </a:p>
          <a:p>
            <a:r>
              <a:rPr lang="en-US" dirty="0"/>
              <a:t>Connects South Lake Union, downtown Seattle, Delridge, White Center, and Burien</a:t>
            </a:r>
          </a:p>
          <a:p>
            <a:r>
              <a:rPr lang="en-US" dirty="0"/>
              <a:t>9,200 trips each weekday, 5,600 on Saturdays, and 3,900 on Sundays.</a:t>
            </a:r>
          </a:p>
          <a:p>
            <a:r>
              <a:rPr lang="en-US" dirty="0"/>
              <a:t>Serves 80 bus stops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0CD1-DC45-4A98-A35B-C6F0DE8BF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3215" y="1637789"/>
            <a:ext cx="3384240" cy="37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1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214185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30% Design</a:t>
            </a:r>
            <a:br>
              <a:rPr lang="en-US" sz="4400" dirty="0"/>
            </a:br>
            <a:br>
              <a:rPr lang="en-US" sz="4400" dirty="0"/>
            </a:br>
            <a:r>
              <a:rPr lang="en-US" dirty="0"/>
              <a:t>SDOT Delridge Way SW </a:t>
            </a:r>
            <a:br>
              <a:rPr lang="en-US" dirty="0"/>
            </a:br>
            <a:r>
              <a:rPr lang="en-US" dirty="0"/>
              <a:t>Transit-Plus Multimodal Corridor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2872108"/>
            <a:ext cx="2682240" cy="2852417"/>
          </a:xfrm>
        </p:spPr>
        <p:txBody>
          <a:bodyPr numCol="1">
            <a:normAutofit/>
          </a:bodyPr>
          <a:lstStyle/>
          <a:p>
            <a:r>
              <a:rPr lang="en-US" dirty="0"/>
              <a:t>Transit</a:t>
            </a:r>
          </a:p>
          <a:p>
            <a:r>
              <a:rPr lang="en-US" dirty="0"/>
              <a:t>Bicycle</a:t>
            </a:r>
          </a:p>
          <a:p>
            <a:r>
              <a:rPr lang="en-US" dirty="0"/>
              <a:t>Pedestrian</a:t>
            </a:r>
          </a:p>
          <a:p>
            <a:r>
              <a:rPr lang="en-US" dirty="0"/>
              <a:t>Paving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Utilities</a:t>
            </a:r>
          </a:p>
        </p:txBody>
      </p:sp>
      <p:pic>
        <p:nvPicPr>
          <p:cNvPr id="5" name="Picture 4" descr="A group of people riding on the back of a truck&#10;&#10;Description generated with very high confidence">
            <a:extLst>
              <a:ext uri="{FF2B5EF4-FFF2-40B4-BE49-F238E27FC236}">
                <a16:creationId xmlns:a16="http://schemas.microsoft.com/office/drawing/2014/main" id="{3E1BEE6A-38CE-FD43-97E7-AF7255A89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901" y="1675691"/>
            <a:ext cx="5074274" cy="35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EA2-36E8-46BE-9416-87BD48DD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30% Design - Cross sections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569E-E676-4EF5-AD48-1A31B985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593" y="1758172"/>
            <a:ext cx="2636520" cy="559766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Andover-Alaska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A5463-DD7F-40EF-B3FC-994DEC8D9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06" y="2385391"/>
            <a:ext cx="3219094" cy="143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07404A-846C-4250-91B1-EE131462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06" y="4205449"/>
            <a:ext cx="3219094" cy="1666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F775DB-0270-4B86-819A-339E90E67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03"/>
          <a:stretch/>
        </p:blipFill>
        <p:spPr>
          <a:xfrm>
            <a:off x="5100992" y="2385391"/>
            <a:ext cx="3215082" cy="1460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F1B33-FBA9-4DC5-83F2-EEF81DCFC2D4}"/>
              </a:ext>
            </a:extLst>
          </p:cNvPr>
          <p:cNvSpPr txBox="1"/>
          <p:nvPr/>
        </p:nvSpPr>
        <p:spPr>
          <a:xfrm rot="19015146">
            <a:off x="-6860" y="2843568"/>
            <a:ext cx="132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Existing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B61D6-E644-40B0-8AB9-3850D4B99F13}"/>
              </a:ext>
            </a:extLst>
          </p:cNvPr>
          <p:cNvSpPr txBox="1"/>
          <p:nvPr/>
        </p:nvSpPr>
        <p:spPr>
          <a:xfrm rot="19015146">
            <a:off x="-139746" y="4746001"/>
            <a:ext cx="159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Proposed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939D9-8060-42A9-85DB-0871A4A3FF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92"/>
          <a:stretch/>
        </p:blipFill>
        <p:spPr>
          <a:xfrm>
            <a:off x="5100992" y="4205448"/>
            <a:ext cx="3215082" cy="1666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7AAA3B-D5A3-4FF1-9A1D-D63B1E34DB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092"/>
          <a:stretch/>
        </p:blipFill>
        <p:spPr>
          <a:xfrm>
            <a:off x="8815666" y="2385391"/>
            <a:ext cx="3215082" cy="1464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2AD324-0481-4143-A015-B17BEE5406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373"/>
          <a:stretch/>
        </p:blipFill>
        <p:spPr>
          <a:xfrm>
            <a:off x="8815665" y="4205448"/>
            <a:ext cx="3215081" cy="1666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2AC657-F7D9-4DEB-923C-DECF89EE40D1}"/>
              </a:ext>
            </a:extLst>
          </p:cNvPr>
          <p:cNvCxnSpPr/>
          <p:nvPr/>
        </p:nvCxnSpPr>
        <p:spPr>
          <a:xfrm>
            <a:off x="1065540" y="3997666"/>
            <a:ext cx="110408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BC3FB2-1FC0-7B48-BA02-A425374997D6}"/>
              </a:ext>
            </a:extLst>
          </p:cNvPr>
          <p:cNvSpPr txBox="1">
            <a:spLocks/>
          </p:cNvSpPr>
          <p:nvPr/>
        </p:nvSpPr>
        <p:spPr>
          <a:xfrm>
            <a:off x="5390273" y="1758157"/>
            <a:ext cx="2636520" cy="5597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/>
              <a:t>Alaska-23rd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3F7F70-9C2D-6B48-91D1-F4490BF49C44}"/>
              </a:ext>
            </a:extLst>
          </p:cNvPr>
          <p:cNvSpPr txBox="1">
            <a:spLocks/>
          </p:cNvSpPr>
          <p:nvPr/>
        </p:nvSpPr>
        <p:spPr>
          <a:xfrm>
            <a:off x="9104945" y="1758157"/>
            <a:ext cx="2636520" cy="5597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/>
              <a:t>23</a:t>
            </a:r>
            <a:r>
              <a:rPr lang="en-US" sz="2800" b="1" baseline="30000" dirty="0"/>
              <a:t>rd</a:t>
            </a:r>
            <a:r>
              <a:rPr lang="en-US" sz="2800" b="1" dirty="0"/>
              <a:t>-Orchard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7E23041-173C-924B-9D16-AAAA6B4889F3}"/>
              </a:ext>
            </a:extLst>
          </p:cNvPr>
          <p:cNvSpPr txBox="1">
            <a:spLocks/>
          </p:cNvSpPr>
          <p:nvPr/>
        </p:nvSpPr>
        <p:spPr>
          <a:xfrm rot="18744407">
            <a:off x="9474593" y="4414418"/>
            <a:ext cx="1269607" cy="47307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Peak bus lane</a:t>
            </a:r>
            <a:br>
              <a:rPr lang="en-US" sz="1200" b="1" dirty="0"/>
            </a:br>
            <a:r>
              <a:rPr lang="en-US" sz="1200" b="1" dirty="0"/>
              <a:t>Off-peak parking</a:t>
            </a:r>
          </a:p>
        </p:txBody>
      </p:sp>
    </p:spTree>
    <p:extLst>
      <p:ext uri="{BB962C8B-B14F-4D97-AF65-F5344CB8AC3E}">
        <p14:creationId xmlns:p14="http://schemas.microsoft.com/office/powerpoint/2010/main" val="28840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5BA91F89AC44E8831E2F4246AB3DC" ma:contentTypeVersion="11" ma:contentTypeDescription="Create a new document." ma:contentTypeScope="" ma:versionID="e05544b60e654d78e35a87cddc1b18f7">
  <xsd:schema xmlns:xsd="http://www.w3.org/2001/XMLSchema" xmlns:xs="http://www.w3.org/2001/XMLSchema" xmlns:p="http://schemas.microsoft.com/office/2006/metadata/properties" xmlns:ns2="c85ecbd1-d9c5-416d-9798-8c2359c6e8e6" xmlns:ns3="69578f5f-c1e2-494a-9918-8b6d060da664" targetNamespace="http://schemas.microsoft.com/office/2006/metadata/properties" ma:root="true" ma:fieldsID="09692849e4d7f0d2456078448b38d3df" ns2:_="" ns3:_="">
    <xsd:import namespace="c85ecbd1-d9c5-416d-9798-8c2359c6e8e6"/>
    <xsd:import namespace="69578f5f-c1e2-494a-9918-8b6d060da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ecbd1-d9c5-416d-9798-8c2359c6e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78f5f-c1e2-494a-9918-8b6d060da6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schemas.microsoft.com/office/2006/documentManagement/types"/>
    <ds:schemaRef ds:uri="http://schemas.microsoft.com/office/infopath/2007/PartnerControls"/>
    <ds:schemaRef ds:uri="69578f5f-c1e2-494a-9918-8b6d060da66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85ecbd1-d9c5-416d-9798-8c2359c6e8e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802FF-00D1-4846-A499-E68F81FE0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ecbd1-d9c5-416d-9798-8c2359c6e8e6"/>
    <ds:schemaRef ds:uri="69578f5f-c1e2-494a-9918-8b6d060da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17205</TotalTime>
  <Words>1209</Words>
  <Application>Microsoft Office PowerPoint</Application>
  <PresentationFormat>Widescreen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Seattle Text</vt:lpstr>
      <vt:lpstr>Office Theme</vt:lpstr>
      <vt:lpstr>Delridge Way SW RapidRide H Line</vt:lpstr>
      <vt:lpstr>Our mission, vision, and core values</vt:lpstr>
      <vt:lpstr>Presentation overview</vt:lpstr>
      <vt:lpstr>Background, schedule</vt:lpstr>
      <vt:lpstr>City Council proviso</vt:lpstr>
      <vt:lpstr>Project area</vt:lpstr>
      <vt:lpstr>Existing conditions</vt:lpstr>
      <vt:lpstr>30% Design  SDOT Delridge Way SW  Transit-Plus Multimodal Corridor</vt:lpstr>
      <vt:lpstr>30% Design - Cross sections</vt:lpstr>
      <vt:lpstr>30% Design – Cross sections</vt:lpstr>
      <vt:lpstr>Community engagement – fall 2018</vt:lpstr>
      <vt:lpstr>Stormwater code compliance</vt:lpstr>
      <vt:lpstr>SDOT/Metro coordination</vt:lpstr>
      <vt:lpstr>Cost estimate, funding</vt:lpstr>
      <vt:lpstr>Next steps</vt:lpstr>
      <vt:lpstr>Questions?</vt:lpstr>
      <vt:lpstr>Reference slides</vt:lpstr>
      <vt:lpstr>Proposal SDOT Delridge Way SW Transit-Plus Multimodal Corridor</vt:lpstr>
      <vt:lpstr>Proposal SDOT Delridge Way SW Paving</vt:lpstr>
      <vt:lpstr>Proposal King County Metro RapidRide H Line</vt:lpstr>
      <vt:lpstr>Community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Chow, Evelyn</dc:creator>
  <cp:lastModifiedBy>Audrey Wu</cp:lastModifiedBy>
  <cp:revision>97</cp:revision>
  <cp:lastPrinted>2019-02-26T23:17:58Z</cp:lastPrinted>
  <dcterms:created xsi:type="dcterms:W3CDTF">2018-08-22T20:35:16Z</dcterms:created>
  <dcterms:modified xsi:type="dcterms:W3CDTF">2019-05-14T22:21:35Z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0x0101007D05BA91F89AC44E8831E2F4246AB3DC</vt:lpwstr>
  </property>
</Properties>
</file>