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73" r:id="rId5"/>
    <p:sldMasterId id="2147483683" r:id="rId6"/>
    <p:sldMasterId id="2147483743" r:id="rId7"/>
    <p:sldMasterId id="2147483751" r:id="rId8"/>
    <p:sldMasterId id="2147483761" r:id="rId9"/>
  </p:sldMasterIdLst>
  <p:notesMasterIdLst>
    <p:notesMasterId r:id="rId59"/>
  </p:notesMasterIdLst>
  <p:handoutMasterIdLst>
    <p:handoutMasterId r:id="rId60"/>
  </p:handoutMasterIdLst>
  <p:sldIdLst>
    <p:sldId id="269" r:id="rId10"/>
    <p:sldId id="321" r:id="rId11"/>
    <p:sldId id="1428" r:id="rId12"/>
    <p:sldId id="1472" r:id="rId13"/>
    <p:sldId id="1473" r:id="rId14"/>
    <p:sldId id="1513" r:id="rId15"/>
    <p:sldId id="1514" r:id="rId16"/>
    <p:sldId id="1510" r:id="rId17"/>
    <p:sldId id="1509" r:id="rId18"/>
    <p:sldId id="256" r:id="rId19"/>
    <p:sldId id="257" r:id="rId20"/>
    <p:sldId id="1489" r:id="rId21"/>
    <p:sldId id="1490" r:id="rId22"/>
    <p:sldId id="1491" r:id="rId23"/>
    <p:sldId id="1488" r:id="rId24"/>
    <p:sldId id="1486" r:id="rId25"/>
    <p:sldId id="1515" r:id="rId26"/>
    <p:sldId id="1449" r:id="rId27"/>
    <p:sldId id="1493" r:id="rId28"/>
    <p:sldId id="1500" r:id="rId29"/>
    <p:sldId id="1406" r:id="rId30"/>
    <p:sldId id="1495" r:id="rId31"/>
    <p:sldId id="1498" r:id="rId32"/>
    <p:sldId id="1497" r:id="rId33"/>
    <p:sldId id="1494" r:id="rId34"/>
    <p:sldId id="1499" r:id="rId35"/>
    <p:sldId id="1501" r:id="rId36"/>
    <p:sldId id="1502" r:id="rId37"/>
    <p:sldId id="1477" r:id="rId38"/>
    <p:sldId id="1478" r:id="rId39"/>
    <p:sldId id="1479" r:id="rId40"/>
    <p:sldId id="1475" r:id="rId41"/>
    <p:sldId id="1503" r:id="rId42"/>
    <p:sldId id="1504" r:id="rId43"/>
    <p:sldId id="1431" r:id="rId44"/>
    <p:sldId id="1429" r:id="rId45"/>
    <p:sldId id="1474" r:id="rId46"/>
    <p:sldId id="1506" r:id="rId47"/>
    <p:sldId id="1505" r:id="rId48"/>
    <p:sldId id="1459" r:id="rId49"/>
    <p:sldId id="1507" r:id="rId50"/>
    <p:sldId id="1512" r:id="rId51"/>
    <p:sldId id="1508" r:id="rId52"/>
    <p:sldId id="1418" r:id="rId53"/>
    <p:sldId id="1419" r:id="rId54"/>
    <p:sldId id="1454" r:id="rId55"/>
    <p:sldId id="1511" r:id="rId56"/>
    <p:sldId id="1457" r:id="rId57"/>
    <p:sldId id="265" r:id="rId58"/>
  </p:sldIdLst>
  <p:sldSz cx="12192000" cy="6858000"/>
  <p:notesSz cx="6858000" cy="9144000"/>
  <p:embeddedFontLst>
    <p:embeddedFont>
      <p:font typeface="Batang" panose="02030600000101010101" pitchFamily="18" charset="-127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Seattle Text" pitchFamily="2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>
    <p:extLst>
      <p:ext uri="{19B8F6BF-5375-455C-9EA6-DF929625EA0E}">
        <p15:presenceInfo xmlns:p15="http://schemas.microsoft.com/office/powerpoint/2012/main" userId="S-1-5-21-1005559283-1549754204-3747669754-137415" providerId="AD"/>
      </p:ext>
    </p:extLst>
  </p:cmAuthor>
  <p:cmAuthor id="2" name="Berry, Melody" initials="BM" lastIdx="1" clrIdx="1">
    <p:extLst>
      <p:ext uri="{19B8F6BF-5375-455C-9EA6-DF929625EA0E}">
        <p15:presenceInfo xmlns:p15="http://schemas.microsoft.com/office/powerpoint/2012/main" userId="S::melody.berry@seattle.gov::31bd6066-c510-4faa-ad29-e552a3d0ff26" providerId="AD"/>
      </p:ext>
    </p:extLst>
  </p:cmAuthor>
  <p:cmAuthor id="3" name="Hove-C, Tina-c" initials="HT" lastIdx="15" clrIdx="2">
    <p:extLst>
      <p:ext uri="{19B8F6BF-5375-455C-9EA6-DF929625EA0E}">
        <p15:presenceInfo xmlns:p15="http://schemas.microsoft.com/office/powerpoint/2012/main" userId="S::tina.hove@seattle.gov::4ae7d966-1c89-402a-b538-3f5719a67c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50CA0-6790-46B9-8DD8-42956569BD23}" v="1235" dt="2021-09-17T20:36:16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font" Target="fonts/font6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font" Target="fonts/font1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2.fntdata"/><Relationship Id="rId70" Type="http://schemas.openxmlformats.org/officeDocument/2006/relationships/commentAuthors" Target="commentAuthor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56040C-23C3-4916-B8AE-33182B3F0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790B8-6AC2-4481-A8FE-716B6C239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6E01-34A2-47AE-B829-03D4935DF51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03D62-F0F9-4624-9E6D-4309384FF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1D9CC-FE57-4E10-9C7F-4C0CCDF38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9517-2C93-4C49-8098-1BEF9B8D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Welcome to the SDOT Street Use Utility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1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18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7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When a user needs </a:t>
            </a:r>
            <a:r>
              <a:rPr lang="en-US" b="1" dirty="0"/>
              <a:t>help</a:t>
            </a:r>
            <a:r>
              <a:rPr lang="en-US" b="0" dirty="0"/>
              <a:t>, they can access the Help Center articles by clicking on </a:t>
            </a:r>
            <a:r>
              <a:rPr lang="en-US" b="1" dirty="0"/>
              <a:t>Help.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The banner is available throughout the portal, and Help can be accessed at any time simply by clicking on the Help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6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fees are paid (or are billed), the permit automatically issues and the permit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updates to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My Records list.</a:t>
            </a:r>
          </a:p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applicant can now make changes to the permit using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Changes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that shows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Records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as well as in the record itself.</a:t>
            </a:r>
          </a:p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change request creates an Amendment record.</a:t>
            </a:r>
          </a:p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Changes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 to view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amendment types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available.</a:t>
            </a:r>
          </a:p>
          <a:p>
            <a:pPr marL="0" lv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5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fees are paid (or are billed), the permit automatically issues and the permit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updates to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My Records list.</a:t>
            </a:r>
          </a:p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applicant can now make changes to the permit using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Changes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that shows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Records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as well as in the record itself.</a:t>
            </a:r>
          </a:p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change request creates an Amendment record.</a:t>
            </a:r>
          </a:p>
          <a:p>
            <a:pPr marL="0" lvl="0" indent="0"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Changes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 to view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amendment types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available.</a:t>
            </a:r>
          </a:p>
          <a:p>
            <a:pPr marL="0" lv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44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in Hansen, you have a concept of extensions and modifications. Accela amendments are similar.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in mind that Amendments are used to request changes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issued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permit has not yet been issued, changes to the application are handled through a Corrections Cycle, as is discussed in the Review Basics class.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 record (permit) is Issued in Accela, a customer can request a change using an Amendment.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Hansen, permit changes send the issued permit “backwards” to an earlier Hansen Stage.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Accela, the parent permit stays in the issued status. The new amendment record has its own workflow and status. When the amendment is issued, the parent is updated.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different types of amendments, some of which have a very limited scope and one which allows pretty much any change to be requested.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Remember that an amendment is a REQUEST to update an issued permit, just because the applicant submits an amendment doesn’t mean their issued permit will always be updated.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All amendments (except withdrawal) must be approved by SU Staff, just like an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If an amendment does not issue, maybe it gets denied or the customer doesn’t pay, the parent permit is not updated.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possible to have an amendment which relates to an application rather than to an issued permit – we will talk about that today as well.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4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Amendments we will discuss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4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9/20/21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3342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4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66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902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0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09175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3066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9/20/21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7434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4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0645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81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14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8047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747832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22562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9/20/21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9/21/21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96619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248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289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209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84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98683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20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696102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9209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6/11/21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6499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428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12603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999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742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79095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57540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9/20/21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9377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0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9/20/21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9/20/21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9/20/21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9/20/21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9/20/21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7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6/11/21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.gov/transportation/permits-and-services/permits/construction-use-in-the-right-of-way" TargetMode="External"/><Relationship Id="rId2" Type="http://schemas.openxmlformats.org/officeDocument/2006/relationships/hyperlink" Target="http://www.seattle.gov/Documents/Departments/SDOT/CAMs/cam23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seattlegov.zendesk.com/hc/en-us/articles/360056144714-How-Do-I-Submit-an-Application-for-a-ROW-Construction-Heavy-Crane-or-ROW-Maintenance-Permit-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eattle.gov/Documents/Departments/SDOT/CAMs/CAM210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DOTConstructionHub@seattle.gov" TargetMode="External"/><Relationship Id="rId2" Type="http://schemas.openxmlformats.org/officeDocument/2006/relationships/hyperlink" Target="https://www.seattle.gov/Documents/Departments/SDOT/Services/Permits/Holiday_Moratorium_Form_FIL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ttlegov.zendesk.com/hc/en-us/articles/4406695295511-What-Changes-Can-I-Make-via-the-Seattle-Services-Portal-to-My-Street-Use-Application-or-Permit-" TargetMode="External"/><Relationship Id="rId5" Type="http://schemas.openxmlformats.org/officeDocument/2006/relationships/hyperlink" Target="https://seattlegov.zendesk.com/hc/en-us/articles/1500003502261-How-Do-I-Give-Someone-Access-to-My-Record-" TargetMode="External"/><Relationship Id="rId4" Type="http://schemas.openxmlformats.org/officeDocument/2006/relationships/hyperlink" Target="https://seattlegov.zendesk.com/hc/en-us/articles/4406681188759-How-Do-I-Request-a-Contact-Change-for-My-Street-Use-Permit-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attlegov.zendesk.com/hc/en-us/articles/360057058453-How-to-Provide-or-Reschedule-a-Street-Use-Job-Start-Notification" TargetMode="External"/><Relationship Id="rId4" Type="http://schemas.openxmlformats.org/officeDocument/2006/relationships/hyperlink" Target="https://seattlegov.zendesk.com/hc/en-us/articles/1500000899541-How-Do-I-Submit-an-Application-for-a-Construction-and-Storage-Containers-Permit-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eattlegov.zendesk.com/hc/en-us/articles/115006152548-How-to-Find-the-Status-of-a-Record" TargetMode="External"/><Relationship Id="rId7" Type="http://schemas.openxmlformats.org/officeDocument/2006/relationships/hyperlink" Target="https://seattlegov.zendesk.com/hc/en-us/articles/4406695295511-What-Changes-Can-I-Make-via-the-Seattle-Services-Portal-to-My-Street-Use-Application-or-Permit-" TargetMode="External"/><Relationship Id="rId2" Type="http://schemas.openxmlformats.org/officeDocument/2006/relationships/hyperlink" Target="mailto:dot_su_ssportal_questions@seattle.gov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eattlegov.zendesk.com/hc/en-us/articles/4404257332375-How-to-Upload-Documents" TargetMode="External"/><Relationship Id="rId5" Type="http://schemas.openxmlformats.org/officeDocument/2006/relationships/hyperlink" Target="https://seattlegov.zendesk.com/hc/en-us/articles/360024335594-How-to-Respond-to-Street-Use-Corrections" TargetMode="External"/><Relationship Id="rId4" Type="http://schemas.openxmlformats.org/officeDocument/2006/relationships/hyperlink" Target="https://seattlegov.zendesk.com/hc/en-us/articles/360039403994-What-Does-the-Banner-Conditions-of-Approval-on-My-Record-Mean-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eattlegov.zendesk.com/hc/en-us/articles/360057058453-How-to-Provide-or-Reschedule-a-Street-Use-Job-Start-Notification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hyperlink" Target="mailto:SDOTPermits@seattle.go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ansportation/permits-and-services/permi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dot_permits@seattle.gov" TargetMode="External"/><Relationship Id="rId2" Type="http://schemas.openxmlformats.org/officeDocument/2006/relationships/hyperlink" Target="mailto:dot_su_ssportal_questions@seattle.gov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eattleServices_ITHelp@seattle.g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ttle.gov/transportation/permits-and-services/permits/parking-permits/temporary-no-parking-permits" TargetMode="Externa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ed.perez@seattle.gov" TargetMode="External"/><Relationship Id="rId2" Type="http://schemas.openxmlformats.org/officeDocument/2006/relationships/hyperlink" Target="mailto:bobby.lindsey@seattle.gov" TargetMode="Externa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Documents/Departments/SDOT/About/DocumentLibrary/TrafficControlManual/2018_Traffic_Control_Manual.pdf" TargetMode="External"/><Relationship Id="rId2" Type="http://schemas.openxmlformats.org/officeDocument/2006/relationships/hyperlink" Target="https://www.seattle.gov/Documents/Departments/SDOT/CAMs/cam211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6.seattle.gov/Travelers/" TargetMode="External"/><Relationship Id="rId2" Type="http://schemas.openxmlformats.org/officeDocument/2006/relationships/hyperlink" Target="https://seattlecitygis.maps.arcgis.com/apps/webappviewer/index.html?id=222bec6f9d0d43fda51bc731c70cd41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attle.gov/Documents/Departments/SDOT/About/DocumentLibrary/DirectorsRules/SDOTDR%2010-2015Signed.pdf" TargetMode="External"/><Relationship Id="rId4" Type="http://schemas.openxmlformats.org/officeDocument/2006/relationships/hyperlink" Target="http://www.seattle.gov/Documents/Departments/SDOT/CAMs/cam21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B3EE3-AE92-44AB-9408-523E277A1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r="13532"/>
          <a:stretch/>
        </p:blipFill>
        <p:spPr>
          <a:xfrm>
            <a:off x="0" y="-26377"/>
            <a:ext cx="12191999" cy="60944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76E353-F6D4-43DA-9957-77FD5F33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995" y="105508"/>
            <a:ext cx="6858000" cy="113137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Street Use 101 and Q&amp;A Session – Q3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E5766-02C0-4F6E-AC94-7B6E93D96FA6}"/>
              </a:ext>
            </a:extLst>
          </p:cNvPr>
          <p:cNvSpPr/>
          <p:nvPr/>
        </p:nvSpPr>
        <p:spPr>
          <a:xfrm>
            <a:off x="0" y="6094821"/>
            <a:ext cx="623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SDOT Street Use</a:t>
            </a:r>
          </a:p>
          <a:p>
            <a:r>
              <a:rPr lang="en-US" sz="1400" b="1"/>
              <a:t>Melody Berry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3AFED29-8799-4927-B9A5-3FA94A1E7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995" y="1236878"/>
            <a:ext cx="6858000" cy="487442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/>
              <a:t>External Workshop</a:t>
            </a:r>
          </a:p>
        </p:txBody>
      </p:sp>
    </p:spTree>
    <p:extLst>
      <p:ext uri="{BB962C8B-B14F-4D97-AF65-F5344CB8AC3E}">
        <p14:creationId xmlns:p14="http://schemas.microsoft.com/office/powerpoint/2010/main" val="53285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DC38D5-EE39-48AD-B38F-2AF955365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" b="399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43C4F-48B4-470F-A592-6F02DAD5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600" b="1"/>
              <a:t>TCP Top 5 Requirements</a:t>
            </a:r>
          </a:p>
        </p:txBody>
      </p: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409D31D-3B5F-44DD-91BF-FE78742C2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0" indent="-457200" defTabSz="914400">
              <a:buFont typeface="+mj-lt"/>
              <a:buAutoNum type="arabicPeriod"/>
            </a:pPr>
            <a:r>
              <a:rPr lang="en-US" sz="2400" b="1" dirty="0"/>
              <a:t>Accurate base map</a:t>
            </a:r>
          </a:p>
          <a:p>
            <a:pPr marL="571500" indent="-457200" defTabSz="914400">
              <a:buFont typeface="+mj-lt"/>
              <a:buAutoNum type="arabicPeriod"/>
            </a:pPr>
            <a:r>
              <a:rPr lang="en-US" sz="2400" b="1" dirty="0"/>
              <a:t>Work description</a:t>
            </a:r>
          </a:p>
          <a:p>
            <a:pPr marL="571500" indent="-457200" defTabSz="914400">
              <a:buFont typeface="+mj-lt"/>
              <a:buAutoNum type="arabicPeriod"/>
            </a:pPr>
            <a:r>
              <a:rPr lang="en-US" sz="2400" b="1" dirty="0"/>
              <a:t>Work hours duration (Proposed)</a:t>
            </a:r>
          </a:p>
          <a:p>
            <a:pPr marL="571500" indent="-457200" defTabSz="914400">
              <a:buFont typeface="+mj-lt"/>
              <a:buAutoNum type="arabicPeriod"/>
            </a:pPr>
            <a:r>
              <a:rPr lang="en-US" sz="2400" b="1" dirty="0"/>
              <a:t>Work area dimensions: length x width</a:t>
            </a:r>
          </a:p>
          <a:p>
            <a:pPr marL="571500" indent="-457200" defTabSz="914400">
              <a:buFont typeface="+mj-lt"/>
              <a:buAutoNum type="arabicPeriod"/>
            </a:pPr>
            <a:r>
              <a:rPr lang="en-US" sz="2400" b="1" dirty="0"/>
              <a:t>Naming convention, phasing/after hours/detour plans</a:t>
            </a:r>
          </a:p>
        </p:txBody>
      </p:sp>
    </p:spTree>
    <p:extLst>
      <p:ext uri="{BB962C8B-B14F-4D97-AF65-F5344CB8AC3E}">
        <p14:creationId xmlns:p14="http://schemas.microsoft.com/office/powerpoint/2010/main" val="257535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561874-361A-4554-998E-08DA4802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39" y="2739784"/>
            <a:ext cx="1781296" cy="730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latin typeface="Batang" panose="020B0503020000020004" pitchFamily="18" charset="-127"/>
                <a:ea typeface="Batang" panose="020B0503020000020004" pitchFamily="18" charset="-127"/>
              </a:rPr>
              <a:t>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DBBAF-836A-41CF-BB57-E44043FE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87" y="295487"/>
            <a:ext cx="9732417" cy="60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F86A-84CB-4572-90E7-4436F9ED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0" y="-106950"/>
            <a:ext cx="753872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Seasonal lighting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7046-B412-49CC-A38F-72B8349C8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8400"/>
            <a:ext cx="5938520" cy="4568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on street lighting can be found in our guidance document,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Client Assistant Memo (CAM) 2301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solidFill>
                <a:srgbClr val="000000"/>
              </a:solidFill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Street lighting installations that need to use a scissor or mobile lift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or will remain on the trees longer than 3 months must</a:t>
            </a: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apply for a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ROW Construction </a:t>
            </a: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permit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(use type Seasonal Lighting). </a:t>
            </a:r>
          </a:p>
          <a:p>
            <a:pPr marL="3429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b="1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Please note in project description if requesting permission for long-term application – Urban Forestry review is required!</a:t>
            </a:r>
            <a:endParaRPr lang="en-US" sz="2400" b="1" dirty="0"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Information on how to apply for that type of permit can be found on our </a:t>
            </a: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3"/>
              </a:rPr>
              <a:t>ROW Construction permit website</a:t>
            </a:r>
            <a:endParaRPr lang="en-US" sz="2000" dirty="0">
              <a:solidFill>
                <a:srgbClr val="000000"/>
              </a:solidFill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Step by step instructions on how to apply for a ROW Construction permit in Accela can be found in the </a:t>
            </a:r>
            <a:r>
              <a:rPr lang="en-US" sz="20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4"/>
              </a:rPr>
              <a:t>How Do I Submit a ROW Construction Application help article</a:t>
            </a:r>
            <a:endParaRPr lang="en-US" sz="2800" dirty="0">
              <a:latin typeface="Calibri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ABBF6-0C93-462C-9FF6-E5D9E9A35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0" y="84923"/>
            <a:ext cx="5394960" cy="4174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97A58-C144-4C3C-A125-28314F131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047" y="4431346"/>
            <a:ext cx="6016253" cy="14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7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C7CDB-C050-4AE3-B9CA-49FD86F1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859"/>
            <a:ext cx="5862320" cy="905661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rgbClr val="595959"/>
                </a:solidFill>
              </a:rPr>
              <a:t>Holiday moratoriums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2132-BCBD-41B9-9703-232087C1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20" y="1239520"/>
            <a:ext cx="5258959" cy="5435600"/>
          </a:xfrm>
        </p:spPr>
        <p:txBody>
          <a:bodyPr anchor="t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on holiday construction moratoriums and how to apply for an exception can be found in </a:t>
            </a:r>
            <a:r>
              <a:rPr lang="en-US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CAM 2107</a:t>
            </a:r>
            <a:endParaRPr lang="en-US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holiday construction moratoriums coming up this year: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Downtown Retail Core</a:t>
            </a:r>
            <a:r>
              <a:rPr lang="en-US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includes </a:t>
            </a:r>
            <a:r>
              <a:rPr lang="en-US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Pioneer Square</a:t>
            </a:r>
            <a:r>
              <a:rPr lang="en-US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>
              <a:spcBef>
                <a:spcPts val="0"/>
              </a:spcBef>
              <a:buNone/>
            </a:pPr>
            <a:endParaRPr lang="en-US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moratorium starts Thanksgiving Day and ends on New Year’s Day (January 1).  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endParaRPr lang="en-US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 + Pioneer Square Holiday Moratorium Waiver Due Dates: 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31</a:t>
            </a:r>
            <a:r>
              <a:rPr lang="en-US" sz="2400" b="1" baseline="30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 (Priority)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30</a:t>
            </a:r>
            <a:r>
              <a:rPr lang="en-US" sz="2400" b="1" baseline="30000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 (Final Submission)</a:t>
            </a:r>
            <a:endParaRPr lang="en-US" sz="2400" dirty="0">
              <a:solidFill>
                <a:srgbClr val="595959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E7795-090C-4A02-A583-570855740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290465"/>
            <a:ext cx="4754880" cy="62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6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C7CDB-C050-4AE3-B9CA-49FD86F1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1" y="324509"/>
            <a:ext cx="4838478" cy="899160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rgbClr val="595959"/>
                </a:solidFill>
              </a:rPr>
              <a:t>Holiday moratoriums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2132-BCBD-41B9-9703-232087C1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01" y="1548178"/>
            <a:ext cx="4941237" cy="5147262"/>
          </a:xfrm>
        </p:spPr>
        <p:txBody>
          <a:bodyPr anchor="t">
            <a:norm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Chinatown-International District</a:t>
            </a:r>
            <a:r>
              <a:rPr lang="en-US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(CID). This moratorium starts three weeks before Lunar New Year and ends three weeks after. </a:t>
            </a:r>
          </a:p>
          <a:p>
            <a:pPr marL="0" marR="0" lv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year’s Lunar New Year moratorium starts January 12</a:t>
            </a:r>
            <a:r>
              <a:rPr lang="en-US" sz="2400" baseline="30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2022, and ends February 22</a:t>
            </a:r>
            <a:r>
              <a:rPr lang="en-US" sz="2400" baseline="300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</a:p>
          <a:p>
            <a:pPr marL="0" marR="0" lv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Chinatown-International Holiday Moratorium Waiver Due Date: </a:t>
            </a:r>
          </a:p>
          <a:p>
            <a:pPr lvl="2">
              <a:spcBef>
                <a:spcPts val="0"/>
              </a:spcBef>
            </a:pPr>
            <a:r>
              <a:rPr lang="en-US" sz="2400" b="1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1</a:t>
            </a:r>
            <a:r>
              <a:rPr lang="en-US" sz="2400" b="1" baseline="30000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 (Final Submission)</a:t>
            </a:r>
            <a:endParaRPr lang="en-US" sz="2400" dirty="0">
              <a:solidFill>
                <a:srgbClr val="595959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E66FC-1925-4512-941D-63100A51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00" y="365760"/>
            <a:ext cx="467143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7CDB-C050-4AE3-B9CA-49FD86F1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182247"/>
            <a:ext cx="10515600" cy="1325563"/>
          </a:xfrm>
        </p:spPr>
        <p:txBody>
          <a:bodyPr/>
          <a:lstStyle/>
          <a:p>
            <a:r>
              <a:rPr lang="en-US" dirty="0"/>
              <a:t>Holiday moratoriums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2132-BCBD-41B9-9703-232087C1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07810"/>
            <a:ext cx="7411720" cy="4334190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apply for a holiday moratorium exception: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Holiday Construction Moratorium Exception Request Form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the completed form to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SDOTConstructionHub@seattle.gov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form is submitted in Accela or emailed to the Street Use reviewer, the Street Use reviewer will route the form for you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exception is approved, upload the approved document to Accela using a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Type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 Moratorium Waiver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 Construction Moratorium Exception must be approved before the Street Use permit can be approved during the moratorium period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78DCF-2714-45CC-86F9-62B91049D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682" y="2577625"/>
            <a:ext cx="4347318" cy="21945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E41A9E-712D-4014-A11E-E95A9FF30444}"/>
              </a:ext>
            </a:extLst>
          </p:cNvPr>
          <p:cNvCxnSpPr>
            <a:cxnSpLocks/>
          </p:cNvCxnSpPr>
          <p:nvPr/>
        </p:nvCxnSpPr>
        <p:spPr>
          <a:xfrm flipV="1">
            <a:off x="7122160" y="3698240"/>
            <a:ext cx="802640" cy="2967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8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BA7C-B3B4-4CB6-A7C6-D2CE853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787" y="111107"/>
            <a:ext cx="6422849" cy="1423054"/>
          </a:xfrm>
        </p:spPr>
        <p:txBody>
          <a:bodyPr>
            <a:normAutofit/>
          </a:bodyPr>
          <a:lstStyle/>
          <a:p>
            <a:r>
              <a:rPr lang="en-US" dirty="0"/>
              <a:t>New help articles!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Newspaper with solid fill">
            <a:extLst>
              <a:ext uri="{FF2B5EF4-FFF2-40B4-BE49-F238E27FC236}">
                <a16:creationId xmlns:a16="http://schemas.microsoft.com/office/drawing/2014/main" id="{2E238F68-CC99-4DAB-96D8-41A1B9F1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ACF7-7DF0-49AD-8C48-1C321AE5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740" y="1432560"/>
            <a:ext cx="6981013" cy="451103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How Do I Make a Contact Change Request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request a change to an existing contact on a Street Use permit before and after issuance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information on how to add a contact, refer to our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How Do I Give Someone Access to My Record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 article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What Changes Can I Make on My Street Use Application or Permit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help article provides guidance on how to do the following in the Seattle Services Portal: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updated documents after the application has been submitted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an amendment request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a job start notification and schedule inspections after the initial inspection has been passed</a:t>
            </a: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fees on your application or permit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6613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BA7C-B3B4-4CB6-A7C6-D2CE853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787" y="111107"/>
            <a:ext cx="6422849" cy="1433214"/>
          </a:xfrm>
        </p:spPr>
        <p:txBody>
          <a:bodyPr>
            <a:normAutofit/>
          </a:bodyPr>
          <a:lstStyle/>
          <a:p>
            <a:r>
              <a:rPr lang="en-US" dirty="0"/>
              <a:t>New help articles!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Newspaper with solid fill">
            <a:extLst>
              <a:ext uri="{FF2B5EF4-FFF2-40B4-BE49-F238E27FC236}">
                <a16:creationId xmlns:a16="http://schemas.microsoft.com/office/drawing/2014/main" id="{2E238F68-CC99-4DAB-96D8-41A1B9F1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849A10-9CDD-4354-B9D5-03BDCA4D222D}"/>
              </a:ext>
            </a:extLst>
          </p:cNvPr>
          <p:cNvSpPr txBox="1">
            <a:spLocks/>
          </p:cNvSpPr>
          <p:nvPr/>
        </p:nvSpPr>
        <p:spPr>
          <a:xfrm>
            <a:off x="5007787" y="1544321"/>
            <a:ext cx="7128970" cy="42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How to Apply for a Storage and Construction Container permit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How to apply for a permit to stage a storage container for residential moves and short-term dumpsters for on-site construction projects such as tenant improvements  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hlinkClick r:id="rId5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5"/>
              </a:rPr>
              <a:t>How to Provide or Reschedule a Job Start Notification help article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lvl="1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Updated to outline the steps on how to reschedule the job start and show the new 6-month timeline to schedule the job start on utility permits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467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5A93-F4D1-4FCB-BE7C-1ED13D71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6" y="66363"/>
            <a:ext cx="10515600" cy="1325563"/>
          </a:xfrm>
        </p:spPr>
        <p:txBody>
          <a:bodyPr/>
          <a:lstStyle/>
          <a:p>
            <a:r>
              <a:rPr lang="en-US"/>
              <a:t>How to set the Permit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67F2-C046-4FB9-A0FB-F94CA25F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60" y="1219043"/>
            <a:ext cx="4670097" cy="4788352"/>
          </a:xfrm>
        </p:spPr>
        <p:txBody>
          <a:bodyPr>
            <a:normAutofit fontScale="92500"/>
          </a:bodyPr>
          <a:lstStyle/>
          <a:p>
            <a:r>
              <a:rPr lang="en-US"/>
              <a:t>We have a new Permit Priority section in the </a:t>
            </a:r>
            <a:r>
              <a:rPr lang="en-US" b="1"/>
              <a:t>Related Information </a:t>
            </a:r>
            <a:r>
              <a:rPr lang="en-US"/>
              <a:t>(Step 4) page of the application</a:t>
            </a:r>
          </a:p>
          <a:p>
            <a:endParaRPr lang="en-US"/>
          </a:p>
          <a:p>
            <a:r>
              <a:rPr lang="en-US"/>
              <a:t>If the work supports one of the below priorities, select the corresponding permit priorities in this section: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/>
              <a:t>Emergency response – Emergency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/>
              <a:t>In support of a SDOT or other Transportation Project – Critical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/>
              <a:t>In support of an Office of Housing approved 100% Affordable Housing project – Affordable Housing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1D39D-8462-4F60-9EC9-ABFF7ECE7CFE}"/>
              </a:ext>
            </a:extLst>
          </p:cNvPr>
          <p:cNvPicPr/>
          <p:nvPr/>
        </p:nvPicPr>
        <p:blipFill rotWithShape="1">
          <a:blip r:embed="rId2"/>
          <a:srcRect l="26107" t="51820" r="28333" b="22671"/>
          <a:stretch/>
        </p:blipFill>
        <p:spPr bwMode="auto">
          <a:xfrm>
            <a:off x="5263851" y="1725059"/>
            <a:ext cx="6858000" cy="256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30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29D7-9714-4533-BB47-B71D2F8B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1" y="1"/>
            <a:ext cx="5410200" cy="1087120"/>
          </a:xfrm>
        </p:spPr>
        <p:txBody>
          <a:bodyPr/>
          <a:lstStyle/>
          <a:p>
            <a:r>
              <a:rPr lang="en-US" dirty="0"/>
              <a:t>Conditions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DA6E-5AC1-4AEF-AFC1-BF6B3BD7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32" y="1087120"/>
            <a:ext cx="5484008" cy="501904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 is a condition on a Street Use record?</a:t>
            </a:r>
          </a:p>
          <a:p>
            <a:pPr lvl="1"/>
            <a:r>
              <a:rPr lang="en-US" dirty="0"/>
              <a:t>A condition is what Street Use uses to communicate when additional information is needed and/or when a document needs to be revised</a:t>
            </a:r>
          </a:p>
          <a:p>
            <a:r>
              <a:rPr lang="en-US" b="1" dirty="0"/>
              <a:t>When is a condition required?</a:t>
            </a:r>
          </a:p>
          <a:p>
            <a:pPr lvl="1"/>
            <a:r>
              <a:rPr lang="en-US" dirty="0"/>
              <a:t>A condition can be required to apply, to respond to corrections, or before issuance</a:t>
            </a:r>
          </a:p>
          <a:p>
            <a:r>
              <a:rPr lang="en-US" b="1" dirty="0"/>
              <a:t>How do I know when a condition is required?</a:t>
            </a:r>
          </a:p>
          <a:p>
            <a:pPr lvl="1"/>
            <a:r>
              <a:rPr lang="en-US" dirty="0"/>
              <a:t>Required conditions can be found on the </a:t>
            </a:r>
            <a:r>
              <a:rPr lang="en-US" b="1" dirty="0"/>
              <a:t>Status</a:t>
            </a:r>
            <a:r>
              <a:rPr lang="en-US" dirty="0"/>
              <a:t> tab of the record</a:t>
            </a:r>
          </a:p>
          <a:p>
            <a:pPr lvl="1"/>
            <a:r>
              <a:rPr lang="en-US" dirty="0"/>
              <a:t>The type, status, and due information can be found by clicking the </a:t>
            </a:r>
            <a:r>
              <a:rPr lang="en-US" b="1" dirty="0"/>
              <a:t>View Condition </a:t>
            </a:r>
            <a:r>
              <a:rPr lang="en-US" dirty="0"/>
              <a:t>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CED57-EAAB-485B-A3C5-29A9E62D4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4"/>
          <a:stretch/>
        </p:blipFill>
        <p:spPr>
          <a:xfrm>
            <a:off x="5554831" y="0"/>
            <a:ext cx="6400800" cy="29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7F3F91-0F6C-4183-9E5F-CC7CFFD1E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7"/>
          <a:stretch/>
        </p:blipFill>
        <p:spPr>
          <a:xfrm>
            <a:off x="6469528" y="2919340"/>
            <a:ext cx="5577840" cy="38236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7146FD-7EF6-421D-9085-6A144D75209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514080" y="3856799"/>
            <a:ext cx="924857" cy="54004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85EFD-C421-40B8-9CA4-74146B3048B3}"/>
              </a:ext>
            </a:extLst>
          </p:cNvPr>
          <p:cNvSpPr txBox="1"/>
          <p:nvPr/>
        </p:nvSpPr>
        <p:spPr>
          <a:xfrm>
            <a:off x="9438937" y="3595189"/>
            <a:ext cx="232634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Name = Document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77DAC-D3D1-416A-ABB5-162B7AE7787B}"/>
              </a:ext>
            </a:extLst>
          </p:cNvPr>
          <p:cNvSpPr txBox="1"/>
          <p:nvPr/>
        </p:nvSpPr>
        <p:spPr>
          <a:xfrm>
            <a:off x="9438937" y="4243807"/>
            <a:ext cx="2255223" cy="3060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Notes from the reviewer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34A57B-198B-4B35-A030-A852416C3C8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948869" y="4396841"/>
            <a:ext cx="490068" cy="23378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0442E3-E1FC-4FE0-B8A7-C31954766A39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214695" y="4617858"/>
            <a:ext cx="348667" cy="15388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F2F4479-10FF-4C9A-A57B-FDFD26D534BF}"/>
              </a:ext>
            </a:extLst>
          </p:cNvPr>
          <p:cNvSpPr txBox="1"/>
          <p:nvPr/>
        </p:nvSpPr>
        <p:spPr>
          <a:xfrm>
            <a:off x="5563781" y="4463969"/>
            <a:ext cx="650914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7DBBC4-5141-4DD0-B0C7-AC896A5680BC}"/>
              </a:ext>
            </a:extLst>
          </p:cNvPr>
          <p:cNvSpPr txBox="1"/>
          <p:nvPr/>
        </p:nvSpPr>
        <p:spPr>
          <a:xfrm>
            <a:off x="9700408" y="5453774"/>
            <a:ext cx="2255223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9933"/>
                </a:solidFill>
                <a:latin typeface="Calibri"/>
              </a:rPr>
              <a:t>If not due at the current workflow step, when it’s due can be found here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46F4B6-B195-470E-B041-F7D46E248695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9233424" y="5823106"/>
            <a:ext cx="466984" cy="35861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9456D0-4E2F-4E8E-8036-04A54A45AC10}"/>
              </a:ext>
            </a:extLst>
          </p:cNvPr>
          <p:cNvSpPr txBox="1"/>
          <p:nvPr/>
        </p:nvSpPr>
        <p:spPr>
          <a:xfrm>
            <a:off x="9019499" y="4808413"/>
            <a:ext cx="2674661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9933"/>
                </a:solidFill>
                <a:latin typeface="Calibri"/>
              </a:rPr>
              <a:t>Date the condition was applied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61115F-99D7-4DAD-8BA0-6B8A3CC30586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8391525" y="4783666"/>
            <a:ext cx="627974" cy="178636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0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08" y="80413"/>
            <a:ext cx="10662248" cy="1200330"/>
          </a:xfrm>
        </p:spPr>
        <p:txBody>
          <a:bodyPr>
            <a:normAutofit/>
          </a:bodyPr>
          <a:lstStyle/>
          <a:p>
            <a:r>
              <a:rPr lang="en-US" sz="4000"/>
              <a:t>Our vision, mission, and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653" y="1654461"/>
            <a:ext cx="4993386" cy="32409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/>
              <a:t>Committed to </a:t>
            </a:r>
            <a:r>
              <a:rPr lang="en-US" sz="2800" b="1"/>
              <a:t>6 core values</a:t>
            </a:r>
            <a:r>
              <a:rPr lang="en-US" sz="2800"/>
              <a:t>:</a:t>
            </a:r>
          </a:p>
          <a:p>
            <a:r>
              <a:rPr lang="en-US" sz="2800"/>
              <a:t>Equity</a:t>
            </a:r>
          </a:p>
          <a:p>
            <a:r>
              <a:rPr lang="en-US" sz="2800"/>
              <a:t>Safety</a:t>
            </a:r>
          </a:p>
          <a:p>
            <a:r>
              <a:rPr lang="en-US" sz="2800"/>
              <a:t>Mobility</a:t>
            </a:r>
          </a:p>
          <a:p>
            <a:r>
              <a:rPr lang="en-US" sz="2800"/>
              <a:t>Sustainability</a:t>
            </a:r>
          </a:p>
          <a:p>
            <a:r>
              <a:rPr lang="en-US" sz="2800"/>
              <a:t>Livability</a:t>
            </a:r>
          </a:p>
          <a:p>
            <a:r>
              <a:rPr lang="en-US" sz="2800"/>
              <a:t>Excellence</a:t>
            </a:r>
          </a:p>
          <a:p>
            <a:endParaRPr 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105AE-31F5-4AD2-B12E-58C59E8886D6}"/>
              </a:ext>
            </a:extLst>
          </p:cNvPr>
          <p:cNvSpPr/>
          <p:nvPr/>
        </p:nvSpPr>
        <p:spPr>
          <a:xfrm>
            <a:off x="451450" y="1558596"/>
            <a:ext cx="6104208" cy="36009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3DA5">
                    <a:lumMod val="50000"/>
                  </a:srgbClr>
                </a:solidFill>
              </a:rPr>
              <a:t>Vision: </a:t>
            </a:r>
            <a:r>
              <a:rPr lang="en-US" sz="2800">
                <a:solidFill>
                  <a:srgbClr val="003DA5">
                    <a:lumMod val="50000"/>
                  </a:srgbClr>
                </a:solidFill>
              </a:rPr>
              <a:t>Seattle is a thriving equitable community powered by dependable transportation</a:t>
            </a:r>
          </a:p>
          <a:p>
            <a:pPr>
              <a:defRPr/>
            </a:pPr>
            <a:endParaRPr lang="en-US" sz="2800">
              <a:solidFill>
                <a:srgbClr val="003DA5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</a:t>
            </a:r>
            <a:r>
              <a:rPr lang="en-US" sz="2800">
                <a:solidFill>
                  <a:srgbClr val="003DA5">
                    <a:lumMod val="50000"/>
                  </a:srgbClr>
                </a:solidFill>
                <a:latin typeface="Calibri"/>
              </a:rPr>
              <a:t>to deliver a transportation system that provides safe and affordable access to places and opportunities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9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86EB5BC-3944-4C64-A817-8175B27E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04" y="4709575"/>
            <a:ext cx="3114675" cy="790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552680-50CA-4470-AEBC-D5CD7C0F0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8" t="6327" r="24255" b="8337"/>
          <a:stretch/>
        </p:blipFill>
        <p:spPr>
          <a:xfrm>
            <a:off x="5790694" y="2270297"/>
            <a:ext cx="2255223" cy="1666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3829D7-9714-4533-BB47-B71D2F8B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1" y="1"/>
            <a:ext cx="5410200" cy="1087120"/>
          </a:xfrm>
        </p:spPr>
        <p:txBody>
          <a:bodyPr/>
          <a:lstStyle/>
          <a:p>
            <a:r>
              <a:rPr lang="en-US" dirty="0"/>
              <a:t>Conditions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DA6E-5AC1-4AEF-AFC1-BF6B3BD7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31" y="1034303"/>
            <a:ext cx="5484008" cy="5100320"/>
          </a:xfrm>
        </p:spPr>
        <p:txBody>
          <a:bodyPr>
            <a:normAutofit/>
          </a:bodyPr>
          <a:lstStyle/>
          <a:p>
            <a:r>
              <a:rPr lang="en-US" b="1" dirty="0"/>
              <a:t>How does a condition get met?</a:t>
            </a:r>
          </a:p>
          <a:p>
            <a:pPr lvl="1"/>
            <a:r>
              <a:rPr lang="en-US" dirty="0"/>
              <a:t>A condition is met when a document type that matches the condition name is uploaded onto the record</a:t>
            </a:r>
          </a:p>
          <a:p>
            <a:pPr lvl="1"/>
            <a:r>
              <a:rPr lang="en-US" dirty="0"/>
              <a:t>If there are multiple conditions, a document will need to be uploaded for each condition</a:t>
            </a:r>
          </a:p>
          <a:p>
            <a:r>
              <a:rPr lang="en-US" b="1" dirty="0"/>
              <a:t>How do I know a condition has been met?</a:t>
            </a:r>
          </a:p>
          <a:p>
            <a:pPr lvl="1"/>
            <a:r>
              <a:rPr lang="en-US" dirty="0"/>
              <a:t>The status of the condition will change once Accela has processed a document upload (sometimes can take 30-60 seconds and you may need to refresh)</a:t>
            </a:r>
          </a:p>
          <a:p>
            <a:pPr lvl="1"/>
            <a:r>
              <a:rPr lang="en-US" dirty="0"/>
              <a:t>For correction cycles, the record status will also change when all conditions are met </a:t>
            </a:r>
          </a:p>
          <a:p>
            <a:pPr lvl="2"/>
            <a:r>
              <a:rPr lang="en-US" dirty="0"/>
              <a:t>The page may need to be refreshed for the record status to change</a:t>
            </a:r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77DAC-D3D1-416A-ABB5-162B7AE7787B}"/>
              </a:ext>
            </a:extLst>
          </p:cNvPr>
          <p:cNvSpPr txBox="1"/>
          <p:nvPr/>
        </p:nvSpPr>
        <p:spPr>
          <a:xfrm>
            <a:off x="8338212" y="2717304"/>
            <a:ext cx="2935701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9933"/>
                </a:solidFill>
                <a:latin typeface="Calibri"/>
              </a:rPr>
              <a:t>Upload a document with the same name as the unmet condition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34A57B-198B-4B35-A030-A852416C3C8F}"/>
              </a:ext>
            </a:extLst>
          </p:cNvPr>
          <p:cNvCxnSpPr>
            <a:cxnSpLocks/>
          </p:cNvCxnSpPr>
          <p:nvPr/>
        </p:nvCxnSpPr>
        <p:spPr>
          <a:xfrm flipH="1">
            <a:off x="7800883" y="2869655"/>
            <a:ext cx="490068" cy="23378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F2F4479-10FF-4C9A-A57B-FDFD26D534BF}"/>
              </a:ext>
            </a:extLst>
          </p:cNvPr>
          <p:cNvSpPr txBox="1"/>
          <p:nvPr/>
        </p:nvSpPr>
        <p:spPr>
          <a:xfrm>
            <a:off x="5770543" y="4992815"/>
            <a:ext cx="650914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FC913-77AC-4A87-9EE6-FD277E367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04" y="814292"/>
            <a:ext cx="2933700" cy="762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7146FD-7EF6-421D-9085-6A144D75209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854523" y="637120"/>
            <a:ext cx="854432" cy="32830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385EFD-C421-40B8-9CA4-74146B3048B3}"/>
              </a:ext>
            </a:extLst>
          </p:cNvPr>
          <p:cNvSpPr txBox="1"/>
          <p:nvPr/>
        </p:nvSpPr>
        <p:spPr>
          <a:xfrm>
            <a:off x="9708955" y="375510"/>
            <a:ext cx="232634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Name = Document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0442E3-E1FC-4FE0-B8A7-C31954766A39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421457" y="5146704"/>
            <a:ext cx="348667" cy="15388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DD4139-C995-47D3-A553-89324E519FE3}"/>
              </a:ext>
            </a:extLst>
          </p:cNvPr>
          <p:cNvSpPr txBox="1"/>
          <p:nvPr/>
        </p:nvSpPr>
        <p:spPr>
          <a:xfrm>
            <a:off x="5680719" y="407104"/>
            <a:ext cx="176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Unmet Condition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F1BA6B-8273-44DC-9761-74E9A6F9B609}"/>
              </a:ext>
            </a:extLst>
          </p:cNvPr>
          <p:cNvSpPr txBox="1"/>
          <p:nvPr/>
        </p:nvSpPr>
        <p:spPr>
          <a:xfrm>
            <a:off x="5902594" y="4294135"/>
            <a:ext cx="176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2"/>
                </a:solidFill>
                <a:latin typeface="Calibri"/>
              </a:rPr>
              <a:t>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Condition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E7FA84-81A2-4AB7-95E1-BDA31A731C38}"/>
              </a:ext>
            </a:extLst>
          </p:cNvPr>
          <p:cNvSpPr txBox="1"/>
          <p:nvPr/>
        </p:nvSpPr>
        <p:spPr>
          <a:xfrm>
            <a:off x="5736089" y="1788015"/>
            <a:ext cx="5122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 Upload (Document Type = Condition Name)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E42191-53E7-472C-9714-13CA54EC69DD}"/>
              </a:ext>
            </a:extLst>
          </p:cNvPr>
          <p:cNvSpPr txBox="1"/>
          <p:nvPr/>
        </p:nvSpPr>
        <p:spPr>
          <a:xfrm>
            <a:off x="5845444" y="1044462"/>
            <a:ext cx="650914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98B8EE-51D0-4C6D-B675-826E609475F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6496358" y="1198351"/>
            <a:ext cx="348667" cy="153888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73E46F-318C-4F0E-8ADE-FE420BBDE91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4"/>
          <a:stretch/>
        </p:blipFill>
        <p:spPr bwMode="auto">
          <a:xfrm>
            <a:off x="7114906" y="1792554"/>
            <a:ext cx="45720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92584327-2EEA-4A3D-BEA4-F72E514C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43" y="3987114"/>
            <a:ext cx="5485737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7BEDA-345A-4280-81B3-22619785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" y="0"/>
            <a:ext cx="11125645" cy="1181100"/>
          </a:xfrm>
        </p:spPr>
        <p:txBody>
          <a:bodyPr>
            <a:normAutofit/>
          </a:bodyPr>
          <a:lstStyle/>
          <a:p>
            <a:r>
              <a:rPr lang="en-US" dirty="0"/>
              <a:t>Corrections document and how to download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44624-AE69-457E-AC65-5E28325D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D38CBC-3248-46CA-90D9-7C945A9A9003}"/>
              </a:ext>
            </a:extLst>
          </p:cNvPr>
          <p:cNvSpPr txBox="1">
            <a:spLocks/>
          </p:cNvSpPr>
          <p:nvPr/>
        </p:nvSpPr>
        <p:spPr>
          <a:xfrm>
            <a:off x="125341" y="1181100"/>
            <a:ext cx="6017885" cy="4770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 is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Use Comment Sheet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3DA5">
                  <a:lumMod val="50000"/>
                </a:srgbClr>
              </a:solidFill>
              <a:latin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download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Use Comment Sheet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Attachments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 of your permit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most current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 in the attachments list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document blue hyperlink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 to your computer</a:t>
            </a:r>
          </a:p>
          <a:p>
            <a:pPr marL="800100" marR="0" lvl="1" indent="-4572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1" indent="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indent="-2286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403D8B0-44F7-4477-A39A-C948F32C1852}"/>
              </a:ext>
            </a:extLst>
          </p:cNvPr>
          <p:cNvSpPr/>
          <p:nvPr/>
        </p:nvSpPr>
        <p:spPr>
          <a:xfrm>
            <a:off x="9786669" y="3157010"/>
            <a:ext cx="808320" cy="198852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86B3A6C-8007-43D8-8A5F-1B72C56611ED}"/>
              </a:ext>
            </a:extLst>
          </p:cNvPr>
          <p:cNvSpPr/>
          <p:nvPr/>
        </p:nvSpPr>
        <p:spPr>
          <a:xfrm>
            <a:off x="9609152" y="2889834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00358E8-9E3C-4108-B066-F8DCFDA80056}"/>
              </a:ext>
            </a:extLst>
          </p:cNvPr>
          <p:cNvSpPr/>
          <p:nvPr/>
        </p:nvSpPr>
        <p:spPr>
          <a:xfrm>
            <a:off x="6143226" y="4996700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7F64706-FAEB-442F-B8F0-F9B9F2C11B90}"/>
              </a:ext>
            </a:extLst>
          </p:cNvPr>
          <p:cNvSpPr/>
          <p:nvPr/>
        </p:nvSpPr>
        <p:spPr>
          <a:xfrm>
            <a:off x="10417472" y="4514195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A47971-08E9-47CE-917C-B870426B91AE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10237691" y="4778547"/>
            <a:ext cx="231775" cy="527861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502DDD-2C34-4C12-AAA7-1E4EEBBF97D1}"/>
              </a:ext>
            </a:extLst>
          </p:cNvPr>
          <p:cNvSpPr/>
          <p:nvPr/>
        </p:nvSpPr>
        <p:spPr>
          <a:xfrm rot="5400000">
            <a:off x="9986846" y="2597620"/>
            <a:ext cx="733462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5D88B-ECBA-4C24-8626-8C843F3A8CB5}"/>
              </a:ext>
            </a:extLst>
          </p:cNvPr>
          <p:cNvSpPr txBox="1"/>
          <p:nvPr/>
        </p:nvSpPr>
        <p:spPr>
          <a:xfrm>
            <a:off x="9964186" y="1181100"/>
            <a:ext cx="208948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Also access to the printed permit and marked up documents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5DF553-2625-4105-BEE5-95F6CD9F26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69" t="957" r="1499" b="77149"/>
          <a:stretch/>
        </p:blipFill>
        <p:spPr>
          <a:xfrm>
            <a:off x="7054346" y="1792554"/>
            <a:ext cx="2909840" cy="5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9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BEDA-345A-4280-81B3-22619785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0" y="0"/>
            <a:ext cx="10592245" cy="1181100"/>
          </a:xfrm>
        </p:spPr>
        <p:txBody>
          <a:bodyPr>
            <a:normAutofit/>
          </a:bodyPr>
          <a:lstStyle/>
          <a:p>
            <a:r>
              <a:rPr lang="en-US" dirty="0"/>
              <a:t>Corrections document and how to respond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44624-AE69-457E-AC65-5E28325D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D38CBC-3248-46CA-90D9-7C945A9A9003}"/>
              </a:ext>
            </a:extLst>
          </p:cNvPr>
          <p:cNvSpPr txBox="1">
            <a:spLocks/>
          </p:cNvSpPr>
          <p:nvPr/>
        </p:nvSpPr>
        <p:spPr>
          <a:xfrm>
            <a:off x="345630" y="1506220"/>
            <a:ext cx="6258370" cy="4325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information and plans per each comment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 </a:t>
            </a:r>
            <a:r>
              <a:rPr lang="en-US" sz="2200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a note on how you responded to each comment in the Applicant Response column of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Use Comment Sheet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the completed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Use Comment Sheet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 Response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 to the record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1" indent="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indent="-228600" algn="l" defTabSz="9144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958374-C08B-4EBE-A787-D07FCBCBE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70" t="800" r="82" b="-800"/>
          <a:stretch/>
        </p:blipFill>
        <p:spPr>
          <a:xfrm>
            <a:off x="6917690" y="1705610"/>
            <a:ext cx="5029010" cy="17620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AE699E-DE73-4E97-B847-0F84D2902423}"/>
              </a:ext>
            </a:extLst>
          </p:cNvPr>
          <p:cNvCxnSpPr>
            <a:cxnSpLocks/>
          </p:cNvCxnSpPr>
          <p:nvPr/>
        </p:nvCxnSpPr>
        <p:spPr>
          <a:xfrm flipV="1">
            <a:off x="4714875" y="2952750"/>
            <a:ext cx="3781425" cy="123825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2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9D04-C4DE-4D07-8817-E4F8EB4B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222887"/>
            <a:ext cx="10515600" cy="1325563"/>
          </a:xfrm>
        </p:spPr>
        <p:txBody>
          <a:bodyPr/>
          <a:lstStyle/>
          <a:p>
            <a:r>
              <a:rPr lang="en-US" dirty="0"/>
              <a:t>Corrections Response document and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E3FA-D322-4D9F-B07E-A417DA1D9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1863410"/>
            <a:ext cx="7279640" cy="3376295"/>
          </a:xfrm>
        </p:spPr>
        <p:txBody>
          <a:bodyPr/>
          <a:lstStyle/>
          <a:p>
            <a:r>
              <a:rPr lang="en-US" dirty="0"/>
              <a:t>When the reviewer wants the </a:t>
            </a:r>
            <a:r>
              <a:rPr lang="en-US" b="1" dirty="0"/>
              <a:t>Street Use Comment Sheet </a:t>
            </a:r>
            <a:r>
              <a:rPr lang="en-US" dirty="0"/>
              <a:t>to be returned with your responses added, they will add the </a:t>
            </a:r>
            <a:r>
              <a:rPr lang="en-US" b="1" dirty="0"/>
              <a:t>Corrections Response </a:t>
            </a:r>
            <a:r>
              <a:rPr lang="en-US" dirty="0"/>
              <a:t>condition</a:t>
            </a:r>
          </a:p>
          <a:p>
            <a:endParaRPr lang="en-US" dirty="0"/>
          </a:p>
          <a:p>
            <a:r>
              <a:rPr lang="en-US" dirty="0"/>
              <a:t>To satisfy the Corrections Response condition, you must upload the completed </a:t>
            </a:r>
            <a:r>
              <a:rPr lang="en-US" b="1" dirty="0"/>
              <a:t>Street Use Comment Sheet </a:t>
            </a:r>
            <a:r>
              <a:rPr lang="en-US" dirty="0"/>
              <a:t>as the </a:t>
            </a:r>
            <a:r>
              <a:rPr lang="en-US" b="1" dirty="0"/>
              <a:t>Corrections Response </a:t>
            </a:r>
            <a:r>
              <a:rPr lang="en-US" dirty="0"/>
              <a:t>document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466DE8-36E5-4189-8D15-F899EED2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742" y="1863410"/>
            <a:ext cx="37636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771937-9490-4877-AEA5-F9723CE66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9"/>
          <a:stretch/>
        </p:blipFill>
        <p:spPr>
          <a:xfrm>
            <a:off x="6642894" y="249237"/>
            <a:ext cx="4514530" cy="4143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B8C1-E1CB-42AD-ACD9-ADBF4A73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9" y="260301"/>
            <a:ext cx="632829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Corrections Response document and how 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18C6-47E4-4D2A-88C3-0EC7C540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10" y="1859268"/>
            <a:ext cx="5483403" cy="3982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Attachments </a:t>
            </a:r>
            <a:r>
              <a:rPr lang="en-US" dirty="0"/>
              <a:t>tab of your record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Scroll down the Attachments page and click the </a:t>
            </a:r>
            <a:r>
              <a:rPr lang="en-US" b="1" dirty="0"/>
              <a:t>Select</a:t>
            </a:r>
            <a:r>
              <a:rPr lang="en-US" dirty="0"/>
              <a:t>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through the steps to upload the completed </a:t>
            </a:r>
            <a:r>
              <a:rPr lang="en-US" b="1" dirty="0"/>
              <a:t>Street Use Comment Sheet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Corrections Response </a:t>
            </a:r>
            <a:r>
              <a:rPr lang="en-US" dirty="0"/>
              <a:t>Document Type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Save </a:t>
            </a:r>
            <a:r>
              <a:rPr lang="en-US" dirty="0"/>
              <a:t>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6F727-F266-4CA2-81AF-592B017E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5"/>
          <a:stretch/>
        </p:blipFill>
        <p:spPr>
          <a:xfrm>
            <a:off x="6614160" y="73025"/>
            <a:ext cx="5205730" cy="224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71BCB8-9565-4B5E-8EAE-83D7DA6F6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3"/>
          <a:stretch/>
        </p:blipFill>
        <p:spPr>
          <a:xfrm>
            <a:off x="8534400" y="3257550"/>
            <a:ext cx="3392170" cy="3600450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20D9A9B-EBC4-4FCE-8C88-C35D754FD6ED}"/>
              </a:ext>
            </a:extLst>
          </p:cNvPr>
          <p:cNvSpPr/>
          <p:nvPr/>
        </p:nvSpPr>
        <p:spPr>
          <a:xfrm>
            <a:off x="9822312" y="1486438"/>
            <a:ext cx="1018408" cy="198852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0C4B281-C0F0-4BC6-B617-B1DB0E4A2936}"/>
              </a:ext>
            </a:extLst>
          </p:cNvPr>
          <p:cNvSpPr/>
          <p:nvPr/>
        </p:nvSpPr>
        <p:spPr>
          <a:xfrm>
            <a:off x="9644795" y="1219262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233330F1-349C-45D9-A5DA-36AFF11CF4B8}"/>
              </a:ext>
            </a:extLst>
          </p:cNvPr>
          <p:cNvSpPr/>
          <p:nvPr/>
        </p:nvSpPr>
        <p:spPr>
          <a:xfrm>
            <a:off x="6660240" y="3853718"/>
            <a:ext cx="756560" cy="281402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8FE8E063-516D-43BD-8DAE-66FA43E36354}"/>
              </a:ext>
            </a:extLst>
          </p:cNvPr>
          <p:cNvSpPr/>
          <p:nvPr/>
        </p:nvSpPr>
        <p:spPr>
          <a:xfrm>
            <a:off x="8763360" y="6241317"/>
            <a:ext cx="604160" cy="291563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3848B946-9FE7-4800-98BB-A6507F3DCB28}"/>
              </a:ext>
            </a:extLst>
          </p:cNvPr>
          <p:cNvSpPr/>
          <p:nvPr/>
        </p:nvSpPr>
        <p:spPr>
          <a:xfrm>
            <a:off x="8664052" y="4035694"/>
            <a:ext cx="1973467" cy="533130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E15BBE4-D2B0-428D-B79C-AC51D695CF8E}"/>
              </a:ext>
            </a:extLst>
          </p:cNvPr>
          <p:cNvSpPr/>
          <p:nvPr/>
        </p:nvSpPr>
        <p:spPr>
          <a:xfrm>
            <a:off x="8529498" y="5981786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0FA3F4D-EB3C-4290-A3A4-39D745DE4B28}"/>
              </a:ext>
            </a:extLst>
          </p:cNvPr>
          <p:cNvSpPr/>
          <p:nvPr/>
        </p:nvSpPr>
        <p:spPr>
          <a:xfrm>
            <a:off x="8421709" y="3850629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4EBBEC0-DBA1-4A13-80EA-A67F3F5E2E0F}"/>
              </a:ext>
            </a:extLst>
          </p:cNvPr>
          <p:cNvSpPr/>
          <p:nvPr/>
        </p:nvSpPr>
        <p:spPr>
          <a:xfrm>
            <a:off x="6436643" y="3634167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3529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29D7-9714-4533-BB47-B71D2F8B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" y="131447"/>
            <a:ext cx="118618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Corrections and Corrections Response concept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DA6E-5AC1-4AEF-AFC1-BF6B3BD7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711010"/>
            <a:ext cx="7716520" cy="40873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Corrections document = Street Use Comment Sheet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Corrections Response document = Street Use Comment Sheet with Applicant Responses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satisfy the </a:t>
            </a:r>
            <a:r>
              <a:rPr lang="en-US" b="1" dirty="0"/>
              <a:t>Corrections Response condition</a:t>
            </a:r>
            <a:r>
              <a:rPr lang="en-US" dirty="0"/>
              <a:t>, upload the completed Street Use Comment Sheet as the </a:t>
            </a:r>
            <a:r>
              <a:rPr lang="en-US" b="1" dirty="0"/>
              <a:t>Corrections Response Document Type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4E87C-D10D-4053-80F3-E06C0728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1583060"/>
            <a:ext cx="4015844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34436-55E2-4995-8BEE-875E472C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36" t="800" r="82" b="-800"/>
          <a:stretch/>
        </p:blipFill>
        <p:spPr>
          <a:xfrm>
            <a:off x="7858760" y="2466692"/>
            <a:ext cx="3850450" cy="1762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6B574-ADDF-49EB-9082-BCACCA31A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3" t="3827" b="62165"/>
          <a:stretch/>
        </p:blipFill>
        <p:spPr>
          <a:xfrm>
            <a:off x="7858760" y="4472299"/>
            <a:ext cx="3392170" cy="12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1823-01B1-44A1-9522-2647243C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12" name="Graphic 11" descr="Video camera with solid fill">
            <a:extLst>
              <a:ext uri="{FF2B5EF4-FFF2-40B4-BE49-F238E27FC236}">
                <a16:creationId xmlns:a16="http://schemas.microsoft.com/office/drawing/2014/main" id="{8C6CE524-245B-4CA5-88B1-C38544B0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040" y="1838960"/>
            <a:ext cx="3180080" cy="31800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C9E427-632F-4E79-B6A4-784B42F0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0" y="365127"/>
            <a:ext cx="6187440" cy="56089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to view the </a:t>
            </a:r>
            <a:r>
              <a:rPr lang="en-US" b="1" dirty="0"/>
              <a:t>Corrections Response </a:t>
            </a:r>
            <a:r>
              <a:rPr lang="en-US" dirty="0"/>
              <a:t>condition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download a </a:t>
            </a:r>
            <a:r>
              <a:rPr lang="en-US" b="1" dirty="0"/>
              <a:t>Corrections</a:t>
            </a:r>
            <a:r>
              <a:rPr lang="en-US" dirty="0"/>
              <a:t> document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complete the </a:t>
            </a:r>
            <a:r>
              <a:rPr lang="en-US" b="1" dirty="0"/>
              <a:t>Corrections</a:t>
            </a:r>
            <a:r>
              <a:rPr lang="en-US" dirty="0"/>
              <a:t> document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upload the completed </a:t>
            </a:r>
            <a:r>
              <a:rPr lang="en-US" b="1" dirty="0"/>
              <a:t>Corrections </a:t>
            </a:r>
            <a:r>
              <a:rPr lang="en-US" dirty="0"/>
              <a:t>document as the </a:t>
            </a:r>
            <a:r>
              <a:rPr lang="en-US" b="1" dirty="0"/>
              <a:t>Corrections Response </a:t>
            </a:r>
            <a:r>
              <a:rPr lang="en-US" dirty="0"/>
              <a:t>document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it looks like when the Corrections Response condition has been satisfied</a:t>
            </a:r>
          </a:p>
        </p:txBody>
      </p:sp>
    </p:spTree>
    <p:extLst>
      <p:ext uri="{BB962C8B-B14F-4D97-AF65-F5344CB8AC3E}">
        <p14:creationId xmlns:p14="http://schemas.microsoft.com/office/powerpoint/2010/main" val="175812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0A86F3-FB8C-450C-9C59-C5DE5083E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41" y="2760427"/>
            <a:ext cx="4572000" cy="923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F8A2A-6F0A-4B30-8021-DDBEB10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677"/>
            <a:ext cx="6610350" cy="1325563"/>
          </a:xfrm>
        </p:spPr>
        <p:txBody>
          <a:bodyPr/>
          <a:lstStyle/>
          <a:p>
            <a:r>
              <a:rPr lang="en-US" dirty="0"/>
              <a:t>Stuck in Awaiting Corrections?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4F65-E742-4492-A776-C723975D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96" y="1627891"/>
            <a:ext cx="6306169" cy="44272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Here’s what to look for:</a:t>
            </a:r>
          </a:p>
          <a:p>
            <a:pPr marL="457200" indent="-457200" algn="l">
              <a:buFont typeface="+mj-lt"/>
              <a:buAutoNum type="arabicPeriod"/>
            </a:pPr>
            <a:endParaRPr lang="en-US" sz="1300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Have your documents fully uploaded? </a:t>
            </a:r>
          </a:p>
          <a:p>
            <a:pPr lvl="1"/>
            <a:endParaRPr lang="en-US" sz="1800" b="0" i="0" dirty="0">
              <a:effectLst/>
            </a:endParaRPr>
          </a:p>
          <a:p>
            <a:pPr lvl="1"/>
            <a:r>
              <a:rPr lang="en-US" sz="1900" b="0" i="0" dirty="0">
                <a:effectLst/>
              </a:rPr>
              <a:t>The upload is complete when the </a:t>
            </a:r>
            <a:r>
              <a:rPr lang="en-US" sz="1900" b="1" i="0" dirty="0">
                <a:effectLst/>
              </a:rPr>
              <a:t>Latest Update </a:t>
            </a:r>
            <a:r>
              <a:rPr lang="en-US" sz="1900" b="0" i="0" dirty="0">
                <a:effectLst/>
              </a:rPr>
              <a:t>date changes from Pending to today's date</a:t>
            </a:r>
          </a:p>
          <a:p>
            <a:pPr lvl="1"/>
            <a:endParaRPr lang="en-US" sz="1900" b="0" i="0" dirty="0">
              <a:effectLst/>
            </a:endParaRPr>
          </a:p>
          <a:p>
            <a:pPr lvl="1"/>
            <a:r>
              <a:rPr lang="en-US" sz="1900" b="0" i="0" dirty="0">
                <a:effectLst/>
              </a:rPr>
              <a:t>If the record status still hasn’t changed, refresh the page</a:t>
            </a:r>
          </a:p>
          <a:p>
            <a:pPr marL="457200" indent="-457200" algn="l">
              <a:buFont typeface="+mj-lt"/>
              <a:buAutoNum type="arabicPeriod"/>
            </a:pPr>
            <a:endParaRPr lang="en-US" sz="2100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/>
              <a:t>Are there any unmet conditions? If yes:</a:t>
            </a:r>
          </a:p>
          <a:p>
            <a:pPr lvl="1"/>
            <a:endParaRPr lang="en-US" dirty="0"/>
          </a:p>
          <a:p>
            <a:pPr lvl="1"/>
            <a:r>
              <a:rPr lang="en-US" sz="1900" dirty="0"/>
              <a:t>Check to see that the Document Type(s) chosen matches the name of the condition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Check to see if there is another document that needs to be uploaded to satisfy an unmet condition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D3C87-9342-4EF2-9D01-29557FDE2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2" r="-16416"/>
          <a:stretch/>
        </p:blipFill>
        <p:spPr>
          <a:xfrm>
            <a:off x="6435898" y="34141"/>
            <a:ext cx="6058519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11D88-B2C1-4CAD-A536-BD026545B5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62"/>
          <a:stretch/>
        </p:blipFill>
        <p:spPr>
          <a:xfrm>
            <a:off x="9697718" y="49985"/>
            <a:ext cx="1554483" cy="128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ABF02-189B-41A4-AA10-BD7B9C785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46385"/>
          <a:stretch/>
        </p:blipFill>
        <p:spPr>
          <a:xfrm>
            <a:off x="8796020" y="4217215"/>
            <a:ext cx="3395980" cy="25908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81CBF6-82CA-431C-9EC8-1690051652B8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542036" y="4380110"/>
            <a:ext cx="383210" cy="418765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2779F3-8C23-4129-9179-A939DFA64697}"/>
              </a:ext>
            </a:extLst>
          </p:cNvPr>
          <p:cNvSpPr txBox="1"/>
          <p:nvPr/>
        </p:nvSpPr>
        <p:spPr>
          <a:xfrm>
            <a:off x="6452556" y="3841501"/>
            <a:ext cx="2089480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condition with a status of Update Required or Pending is unmet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68A36C-4846-4FF6-9642-FF7380EEE01C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0474960" y="2519951"/>
            <a:ext cx="277411" cy="38580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A762B5-947F-416D-B0C4-38143038F3E1}"/>
              </a:ext>
            </a:extLst>
          </p:cNvPr>
          <p:cNvSpPr txBox="1"/>
          <p:nvPr/>
        </p:nvSpPr>
        <p:spPr>
          <a:xfrm>
            <a:off x="9663264" y="1935176"/>
            <a:ext cx="2178214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Latest Update date on the Attachments page</a:t>
            </a:r>
          </a:p>
        </p:txBody>
      </p:sp>
    </p:spTree>
    <p:extLst>
      <p:ext uri="{BB962C8B-B14F-4D97-AF65-F5344CB8AC3E}">
        <p14:creationId xmlns:p14="http://schemas.microsoft.com/office/powerpoint/2010/main" val="3764403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A6CA-28DF-41FD-A1FC-7BBBFC73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document uploads and responding to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55AB-8609-4766-9959-86EBB575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087324"/>
          </a:xfrm>
        </p:spPr>
        <p:txBody>
          <a:bodyPr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 record status does not change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 Submitted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double check that all conditions have been met. If you are still having trouble, email our support team at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dot_su_ssportal_questions@seattle.gov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Below are helpful how-to articles on these subjects: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How to Find the Status of a Record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What Does the Banner (Conditions of Approval) on My Record Mean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How to Respond to Street Use Corrections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How to Upload a Document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What Changes Can I Make on My Street Use Application or Permit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148E-2A9E-4AB6-A12D-535017AE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2" y="143729"/>
            <a:ext cx="4681898" cy="1033176"/>
          </a:xfrm>
        </p:spPr>
        <p:txBody>
          <a:bodyPr/>
          <a:lstStyle/>
          <a:p>
            <a:r>
              <a:rPr lang="en-US" dirty="0">
                <a:cs typeface="Seattle Text"/>
              </a:rPr>
              <a:t>Job start rules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9519BE-F675-4800-836E-3512CF063D05}"/>
              </a:ext>
            </a:extLst>
          </p:cNvPr>
          <p:cNvSpPr txBox="1">
            <a:spLocks/>
          </p:cNvSpPr>
          <p:nvPr/>
        </p:nvSpPr>
        <p:spPr>
          <a:xfrm>
            <a:off x="174582" y="1378318"/>
            <a:ext cx="6582369" cy="460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/>
              <a:t>Initial Inspection </a:t>
            </a:r>
            <a:r>
              <a:rPr lang="en-US" dirty="0"/>
              <a:t>is scheduled for </a:t>
            </a:r>
            <a:r>
              <a:rPr lang="en-US" u="sng" dirty="0"/>
              <a:t>5 business days</a:t>
            </a:r>
            <a:r>
              <a:rPr lang="en-US" dirty="0"/>
              <a:t> after the </a:t>
            </a:r>
            <a:r>
              <a:rPr lang="en-US" b="1" dirty="0"/>
              <a:t>Issued Use Start Date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 </a:t>
            </a:r>
            <a:r>
              <a:rPr lang="en-US" b="1" dirty="0">
                <a:ea typeface="+mn-lt"/>
                <a:cs typeface="+mn-lt"/>
              </a:rPr>
              <a:t>Job Start Notification</a:t>
            </a:r>
            <a:r>
              <a:rPr lang="en-US" dirty="0">
                <a:cs typeface="Calibri"/>
              </a:rPr>
              <a:t> re-schedules the </a:t>
            </a:r>
            <a:r>
              <a:rPr lang="en-US" b="1" dirty="0">
                <a:cs typeface="Calibri"/>
              </a:rPr>
              <a:t>Initial Inspection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If the </a:t>
            </a:r>
            <a:r>
              <a:rPr lang="en-US" b="1" dirty="0">
                <a:cs typeface="Calibri"/>
              </a:rPr>
              <a:t>Job Start Notification </a:t>
            </a:r>
            <a:r>
              <a:rPr lang="en-US" dirty="0">
                <a:cs typeface="Calibri"/>
              </a:rPr>
              <a:t>does not get scheduled, the inspector may visit the site on the scheduled date of the </a:t>
            </a:r>
            <a:r>
              <a:rPr lang="en-US" b="1" dirty="0">
                <a:cs typeface="Calibri"/>
              </a:rPr>
              <a:t>Initial Inspection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Instructions on how to schedule or re-schedule the </a:t>
            </a:r>
            <a:r>
              <a:rPr lang="en-US" b="1" dirty="0">
                <a:ea typeface="+mn-lt"/>
                <a:cs typeface="+mn-lt"/>
              </a:rPr>
              <a:t>Job Start Notification</a:t>
            </a:r>
            <a:r>
              <a:rPr lang="en-US" dirty="0">
                <a:cs typeface="Calibri"/>
              </a:rPr>
              <a:t> can be found on the </a:t>
            </a:r>
            <a:r>
              <a:rPr lang="en-US" dirty="0">
                <a:cs typeface="Calibri"/>
                <a:hlinkClick r:id="rId2"/>
              </a:rPr>
              <a:t>How to Provide or Reschedule a Job Start Notification help article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F42024-4C1D-4DE2-9363-64FA094F9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" r="4171"/>
          <a:stretch/>
        </p:blipFill>
        <p:spPr>
          <a:xfrm>
            <a:off x="6756951" y="252313"/>
            <a:ext cx="5394960" cy="30736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174F53-AFD1-4BAC-B46B-5886D1AACBD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697349" y="3018178"/>
            <a:ext cx="328504" cy="2734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AAD641-7DC6-48CA-A200-1C35BF2BE982}"/>
              </a:ext>
            </a:extLst>
          </p:cNvPr>
          <p:cNvSpPr txBox="1"/>
          <p:nvPr/>
        </p:nvSpPr>
        <p:spPr>
          <a:xfrm>
            <a:off x="9025853" y="3137689"/>
            <a:ext cx="3138032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Originally Scheduled Initial Inspection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DAAAED-D2C4-44FE-8446-BB5BBE83124B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8168640" y="1974949"/>
            <a:ext cx="288327" cy="214144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16984D-9368-4B3C-B02A-C7CDF62AAFE4}"/>
              </a:ext>
            </a:extLst>
          </p:cNvPr>
          <p:cNvSpPr txBox="1"/>
          <p:nvPr/>
        </p:nvSpPr>
        <p:spPr>
          <a:xfrm>
            <a:off x="8456967" y="2035204"/>
            <a:ext cx="2423503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Pending Job Start Notification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2036B4-B103-4BF4-B02F-AB453F44B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1" r="3674"/>
          <a:stretch/>
        </p:blipFill>
        <p:spPr>
          <a:xfrm>
            <a:off x="7019381" y="4120663"/>
            <a:ext cx="4992624" cy="118872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D136DF-EAB9-4D35-87B3-475665CC85C4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8443815" y="5110754"/>
            <a:ext cx="507068" cy="25888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AEE7015-642F-41D8-9D9F-9B7D19A56FB3}"/>
              </a:ext>
            </a:extLst>
          </p:cNvPr>
          <p:cNvSpPr txBox="1"/>
          <p:nvPr/>
        </p:nvSpPr>
        <p:spPr>
          <a:xfrm>
            <a:off x="8950883" y="5215749"/>
            <a:ext cx="261119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Scheduled Job Start Notification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0130AE-3D8C-4EB9-8D22-0C7775C4BB19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9025853" y="4470936"/>
            <a:ext cx="428578" cy="15127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7B640A-A297-42EE-8194-FCE95AEC3F64}"/>
              </a:ext>
            </a:extLst>
          </p:cNvPr>
          <p:cNvSpPr txBox="1"/>
          <p:nvPr/>
        </p:nvSpPr>
        <p:spPr>
          <a:xfrm>
            <a:off x="9454431" y="4468323"/>
            <a:ext cx="2442930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Rescheduled Initial Inspection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9464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74" y="702944"/>
            <a:ext cx="5369325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49FF6-0D9E-4EFF-9E06-F3BDFFD6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05" y="1345958"/>
            <a:ext cx="4193196" cy="4166085"/>
          </a:xfrm>
        </p:spPr>
        <p:txBody>
          <a:bodyPr>
            <a:normAutofit/>
          </a:bodyPr>
          <a:lstStyle/>
          <a:p>
            <a:r>
              <a:rPr lang="en-US" sz="4600"/>
              <a:t>Street Use 101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8BD3F-5BF9-47DA-A565-1CE63351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348" y="124938"/>
            <a:ext cx="6286604" cy="6608124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Temporary No Park permit requirements and process overview</a:t>
            </a:r>
          </a:p>
          <a:p>
            <a:r>
              <a:rPr lang="en-US" dirty="0"/>
              <a:t>Traffic Control Plan requirements overview</a:t>
            </a:r>
          </a:p>
          <a:p>
            <a:r>
              <a:rPr lang="en-US" dirty="0">
                <a:solidFill>
                  <a:schemeClr val="tx2"/>
                </a:solidFill>
              </a:rPr>
              <a:t>Holiday season reminders: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Seasonal lighting permit process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Holiday moratorium process</a:t>
            </a:r>
          </a:p>
          <a:p>
            <a:r>
              <a:rPr lang="en-US" dirty="0"/>
              <a:t>New help articles</a:t>
            </a:r>
          </a:p>
          <a:p>
            <a:r>
              <a:rPr lang="en-US" dirty="0">
                <a:solidFill>
                  <a:schemeClr val="tx2"/>
                </a:solidFill>
              </a:rPr>
              <a:t>Accela how-</a:t>
            </a:r>
            <a:r>
              <a:rPr lang="en-US" dirty="0" err="1">
                <a:solidFill>
                  <a:schemeClr val="tx2"/>
                </a:solidFill>
              </a:rPr>
              <a:t>to’s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How to set the permit priority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Conditions overview – what are they and how to resolve them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Corrections document - how to download and respond w/demo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Corrections Response condition – how to upload and satisfy the condition w/demo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Stuck in Awaiting Corrections tips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Job start rules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How to submit and reschedule a job start w/demo on utility permits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Amendment’s overview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Upcoming Total Days in ROW options to track uses</a:t>
            </a:r>
          </a:p>
          <a:p>
            <a:r>
              <a:rPr lang="en-US" dirty="0">
                <a:solidFill>
                  <a:schemeClr val="tx2"/>
                </a:solidFill>
              </a:rPr>
              <a:t>Virtual coaching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How to get help</a:t>
            </a:r>
          </a:p>
          <a:p>
            <a:r>
              <a:rPr lang="en-US" dirty="0">
                <a:solidFill>
                  <a:schemeClr val="tx2"/>
                </a:solidFill>
              </a:rPr>
              <a:t>Open Q&amp;A </a:t>
            </a:r>
          </a:p>
        </p:txBody>
      </p:sp>
    </p:spTree>
    <p:extLst>
      <p:ext uri="{BB962C8B-B14F-4D97-AF65-F5344CB8AC3E}">
        <p14:creationId xmlns:p14="http://schemas.microsoft.com/office/powerpoint/2010/main" val="1898111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148E-2A9E-4AB6-A12D-535017AE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27" y="126059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>
                <a:solidFill>
                  <a:srgbClr val="001E52"/>
                </a:solidFill>
                <a:latin typeface="+mj-lt"/>
                <a:ea typeface="+mj-ea"/>
                <a:cs typeface="+mj-cs"/>
              </a:rPr>
              <a:t>Job start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9519BE-F675-4800-836E-3512CF063D05}"/>
              </a:ext>
            </a:extLst>
          </p:cNvPr>
          <p:cNvSpPr txBox="1">
            <a:spLocks/>
          </p:cNvSpPr>
          <p:nvPr/>
        </p:nvSpPr>
        <p:spPr>
          <a:xfrm>
            <a:off x="332629" y="1748287"/>
            <a:ext cx="396556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dirty="0">
                <a:solidFill>
                  <a:srgbClr val="001E52"/>
                </a:solidFill>
              </a:rPr>
              <a:t>For </a:t>
            </a:r>
            <a:r>
              <a:rPr lang="en-US" b="1" dirty="0">
                <a:solidFill>
                  <a:srgbClr val="001E52"/>
                </a:solidFill>
              </a:rPr>
              <a:t>non-utility permits</a:t>
            </a:r>
            <a:r>
              <a:rPr lang="en-US" dirty="0">
                <a:solidFill>
                  <a:srgbClr val="001E52"/>
                </a:solidFill>
              </a:rPr>
              <a:t>, the job start can be scheduled </a:t>
            </a:r>
            <a:r>
              <a:rPr lang="en-US" b="1" dirty="0">
                <a:solidFill>
                  <a:srgbClr val="001E52"/>
                </a:solidFill>
              </a:rPr>
              <a:t>30 business days</a:t>
            </a:r>
            <a:r>
              <a:rPr lang="en-US" dirty="0">
                <a:solidFill>
                  <a:srgbClr val="001E52"/>
                </a:solidFill>
              </a:rPr>
              <a:t> from the day you are scheduling</a:t>
            </a:r>
            <a:endParaRPr lang="en-US" dirty="0">
              <a:solidFill>
                <a:srgbClr val="001E52"/>
              </a:solidFill>
              <a:cs typeface="Calibri"/>
            </a:endParaRPr>
          </a:p>
          <a:p>
            <a:pPr indent="-228600" defTabSz="914400"/>
            <a:endParaRPr lang="en-US" dirty="0">
              <a:solidFill>
                <a:srgbClr val="001E52"/>
              </a:solidFill>
            </a:endParaRPr>
          </a:p>
          <a:p>
            <a:pPr indent="-228600" defTabSz="914400"/>
            <a:endParaRPr lang="en-US" dirty="0">
              <a:solidFill>
                <a:srgbClr val="001E5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CAFCD87-5510-4D34-8DE5-456DFA1C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76" y="1175861"/>
            <a:ext cx="5792546" cy="44939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87208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148E-2A9E-4AB6-A12D-535017AE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27" y="126059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>
                <a:solidFill>
                  <a:srgbClr val="001E52"/>
                </a:solidFill>
                <a:latin typeface="+mj-lt"/>
                <a:ea typeface="+mj-ea"/>
                <a:cs typeface="+mj-cs"/>
              </a:rPr>
              <a:t>Job start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9519BE-F675-4800-836E-3512CF063D05}"/>
              </a:ext>
            </a:extLst>
          </p:cNvPr>
          <p:cNvSpPr txBox="1">
            <a:spLocks/>
          </p:cNvSpPr>
          <p:nvPr/>
        </p:nvSpPr>
        <p:spPr>
          <a:xfrm>
            <a:off x="332629" y="1748287"/>
            <a:ext cx="396556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/>
            <a:r>
              <a:rPr lang="en-US" dirty="0">
                <a:solidFill>
                  <a:srgbClr val="001E52"/>
                </a:solidFill>
              </a:rPr>
              <a:t>For </a:t>
            </a:r>
            <a:r>
              <a:rPr lang="en-US" b="1" dirty="0">
                <a:solidFill>
                  <a:srgbClr val="001E52"/>
                </a:solidFill>
              </a:rPr>
              <a:t>utility permits</a:t>
            </a:r>
            <a:r>
              <a:rPr lang="en-US" dirty="0">
                <a:solidFill>
                  <a:srgbClr val="001E52"/>
                </a:solidFill>
              </a:rPr>
              <a:t>, the job start can be scheduled </a:t>
            </a:r>
            <a:r>
              <a:rPr lang="en-US" b="1" dirty="0">
                <a:solidFill>
                  <a:srgbClr val="001E52"/>
                </a:solidFill>
              </a:rPr>
              <a:t>through the permit expiration date</a:t>
            </a:r>
            <a:r>
              <a:rPr lang="en-US" dirty="0">
                <a:solidFill>
                  <a:srgbClr val="001E52"/>
                </a:solidFill>
              </a:rPr>
              <a:t> </a:t>
            </a:r>
          </a:p>
          <a:p>
            <a:pPr indent="-228600" defTabSz="914400"/>
            <a:endParaRPr lang="en-US" dirty="0">
              <a:solidFill>
                <a:srgbClr val="001E5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C1A06A3-96BA-4B18-B63A-1B4A6E69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15" y="1340870"/>
            <a:ext cx="6389913" cy="410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8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1" y="665133"/>
            <a:ext cx="3741290" cy="5257800"/>
          </a:xfrm>
        </p:spPr>
        <p:txBody>
          <a:bodyPr vert="horz" lIns="0" tIns="0" rIns="0" bIns="0" rtlCol="0" anchor="ctr">
            <a:norm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  <a:cs typeface="Seattle Text"/>
              </a:rPr>
              <a:t>Job start rules concept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FEA2F-99C8-478C-B2E9-2FD10735AA03}"/>
              </a:ext>
            </a:extLst>
          </p:cNvPr>
          <p:cNvSpPr txBox="1"/>
          <p:nvPr/>
        </p:nvSpPr>
        <p:spPr>
          <a:xfrm>
            <a:off x="5290787" y="3536840"/>
            <a:ext cx="6283446" cy="1519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>
              <a:solidFill>
                <a:srgbClr val="001E52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>
              <a:solidFill>
                <a:srgbClr val="001E5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1E52"/>
              </a:solidFill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ABDD27D6-EB94-4D58-A301-6D5575850A1B}"/>
              </a:ext>
            </a:extLst>
          </p:cNvPr>
          <p:cNvSpPr/>
          <p:nvPr/>
        </p:nvSpPr>
        <p:spPr>
          <a:xfrm>
            <a:off x="6469685" y="1405112"/>
            <a:ext cx="3058191" cy="375276"/>
          </a:xfrm>
          <a:prstGeom prst="mathMinus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CD898A3-DB33-48B5-A1FA-9E054ACE996F}"/>
              </a:ext>
            </a:extLst>
          </p:cNvPr>
          <p:cNvSpPr/>
          <p:nvPr/>
        </p:nvSpPr>
        <p:spPr>
          <a:xfrm>
            <a:off x="6800363" y="1706714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9FA43-F3E7-42F7-B5D7-8A75970CD47A}"/>
              </a:ext>
            </a:extLst>
          </p:cNvPr>
          <p:cNvSpPr txBox="1"/>
          <p:nvPr/>
        </p:nvSpPr>
        <p:spPr>
          <a:xfrm>
            <a:off x="6754491" y="1986709"/>
            <a:ext cx="121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Issued Use Start Date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76B4B5E-1559-497B-B869-3AD36BD49EA8}"/>
              </a:ext>
            </a:extLst>
          </p:cNvPr>
          <p:cNvSpPr/>
          <p:nvPr/>
        </p:nvSpPr>
        <p:spPr>
          <a:xfrm rot="10740000">
            <a:off x="9061424" y="1217884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64C64-CC4D-415A-AFBE-7016F2DB7C64}"/>
              </a:ext>
            </a:extLst>
          </p:cNvPr>
          <p:cNvSpPr txBox="1"/>
          <p:nvPr/>
        </p:nvSpPr>
        <p:spPr>
          <a:xfrm>
            <a:off x="8962908" y="665133"/>
            <a:ext cx="18398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Issued End Date or Permit Expiration Date</a:t>
            </a:r>
            <a:endParaRPr lang="en-US" sz="1400">
              <a:cs typeface="Calibri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8B3E5C0A-CBE9-47C9-9B40-35EC66D6D95C}"/>
              </a:ext>
            </a:extLst>
          </p:cNvPr>
          <p:cNvSpPr/>
          <p:nvPr/>
        </p:nvSpPr>
        <p:spPr>
          <a:xfrm rot="10800000">
            <a:off x="7107963" y="1225759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C6523-5D15-45FE-A301-0993D3D06CEA}"/>
              </a:ext>
            </a:extLst>
          </p:cNvPr>
          <p:cNvSpPr txBox="1"/>
          <p:nvPr/>
        </p:nvSpPr>
        <p:spPr>
          <a:xfrm>
            <a:off x="7024896" y="317424"/>
            <a:ext cx="173719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Initial Inspection Scheduled </a:t>
            </a:r>
            <a:r>
              <a:rPr lang="en-US" sz="1400" b="1"/>
              <a:t>5 Bus Days</a:t>
            </a:r>
            <a:r>
              <a:rPr lang="en-US" sz="1400"/>
              <a:t> </a:t>
            </a:r>
            <a:r>
              <a:rPr lang="en-US" sz="1400" i="1"/>
              <a:t>After</a:t>
            </a:r>
            <a:r>
              <a:rPr lang="en-US" sz="1400"/>
              <a:t> Issued Start Date </a:t>
            </a:r>
            <a:endParaRPr lang="en-US" sz="14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8C5C1-E393-418D-A322-FE57A6F6B395}"/>
              </a:ext>
            </a:extLst>
          </p:cNvPr>
          <p:cNvSpPr txBox="1"/>
          <p:nvPr/>
        </p:nvSpPr>
        <p:spPr>
          <a:xfrm>
            <a:off x="4954357" y="2956560"/>
            <a:ext cx="7088577" cy="3747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Initial Inspection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will automatically schedule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5 business days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after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Issued Use Start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The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Job Start Notification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 re-schedules 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Initial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After 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Initial Inspection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has been completed, the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Job Start Notification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 is no longer available to schedule in the Seattle Services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Email the assigned inspector to re-schedule the next inspection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24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1823-01B1-44A1-9522-2647243C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15265"/>
            <a:ext cx="5257800" cy="1325563"/>
          </a:xfrm>
        </p:spPr>
        <p:txBody>
          <a:bodyPr/>
          <a:lstStyle/>
          <a:p>
            <a:r>
              <a:rPr lang="en-US" dirty="0"/>
              <a:t>Demo – Utility Permit</a:t>
            </a:r>
          </a:p>
        </p:txBody>
      </p:sp>
      <p:pic>
        <p:nvPicPr>
          <p:cNvPr id="12" name="Graphic 11" descr="Video camera with solid fill">
            <a:extLst>
              <a:ext uri="{FF2B5EF4-FFF2-40B4-BE49-F238E27FC236}">
                <a16:creationId xmlns:a16="http://schemas.microsoft.com/office/drawing/2014/main" id="{8C6CE524-245B-4CA5-88B1-C38544B0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040" y="1838960"/>
            <a:ext cx="3180080" cy="31800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C9E427-632F-4E79-B6A4-784B42F0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880" y="274320"/>
            <a:ext cx="6187440" cy="56794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Where to find the scheduled </a:t>
            </a:r>
            <a:r>
              <a:rPr lang="en-US" b="1" dirty="0"/>
              <a:t>Initial Inspection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schedule a </a:t>
            </a:r>
            <a:r>
              <a:rPr lang="en-US" b="1" dirty="0"/>
              <a:t>Job Start Notification </a:t>
            </a:r>
            <a:r>
              <a:rPr lang="en-US" dirty="0"/>
              <a:t>to change the date of the </a:t>
            </a:r>
            <a:r>
              <a:rPr lang="en-US" b="1" dirty="0"/>
              <a:t>Initial Inspection </a:t>
            </a:r>
            <a:r>
              <a:rPr lang="en-US" dirty="0"/>
              <a:t>if pending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reschedule a job start to change the date of the </a:t>
            </a:r>
            <a:r>
              <a:rPr lang="en-US" b="1" dirty="0"/>
              <a:t>Initial Inspection </a:t>
            </a:r>
            <a:r>
              <a:rPr lang="en-US" dirty="0"/>
              <a:t>if pending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reschedule a job start when the </a:t>
            </a:r>
            <a:r>
              <a:rPr lang="en-US" b="1" dirty="0"/>
              <a:t>Initial Inspection </a:t>
            </a:r>
            <a:r>
              <a:rPr lang="en-US" dirty="0"/>
              <a:t>has been passed</a:t>
            </a:r>
          </a:p>
          <a:p>
            <a:pPr lvl="2"/>
            <a:r>
              <a:rPr lang="en-US" sz="2000" b="1" dirty="0"/>
              <a:t>Scenario 1: </a:t>
            </a:r>
            <a:r>
              <a:rPr lang="en-US" sz="2000" dirty="0"/>
              <a:t>Work is before the Permit Expiration date (contact inspector)</a:t>
            </a:r>
          </a:p>
          <a:p>
            <a:pPr lvl="2"/>
            <a:r>
              <a:rPr lang="en-US" sz="2000" b="1" dirty="0"/>
              <a:t>Scenario 2: </a:t>
            </a:r>
            <a:r>
              <a:rPr lang="en-US" sz="2000" dirty="0"/>
              <a:t>Work is after the Permit Expiration date (apply for an Extension Amendment)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2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E1F9-B5FE-4598-853F-16172CCA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inspections that need to be scheduled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4C6D8CD-E4EC-462D-975B-C7D636DC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180306"/>
              </p:ext>
            </p:extLst>
          </p:nvPr>
        </p:nvGraphicFramePr>
        <p:xfrm>
          <a:off x="643466" y="1749839"/>
          <a:ext cx="10905067" cy="359073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09180">
                  <a:extLst>
                    <a:ext uri="{9D8B030D-6E8A-4147-A177-3AD203B41FA5}">
                      <a16:colId xmlns:a16="http://schemas.microsoft.com/office/drawing/2014/main" val="3847523947"/>
                    </a:ext>
                  </a:extLst>
                </a:gridCol>
                <a:gridCol w="7995887">
                  <a:extLst>
                    <a:ext uri="{9D8B030D-6E8A-4147-A177-3AD203B41FA5}">
                      <a16:colId xmlns:a16="http://schemas.microsoft.com/office/drawing/2014/main" val="2150095357"/>
                    </a:ext>
                  </a:extLst>
                </a:gridCol>
              </a:tblGrid>
              <a:tr h="4903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Scheduled Inspections</a:t>
                      </a:r>
                    </a:p>
                  </a:txBody>
                  <a:tcPr marL="91976" marR="91976" marT="45988" marB="459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When Required</a:t>
                      </a:r>
                    </a:p>
                  </a:txBody>
                  <a:tcPr marL="91976" marR="91976" marT="45988" marB="45988" anchor="ctr"/>
                </a:tc>
                <a:extLst>
                  <a:ext uri="{0D108BD9-81ED-4DB2-BD59-A6C34878D82A}">
                    <a16:rowId xmlns:a16="http://schemas.microsoft.com/office/drawing/2014/main" val="2078084101"/>
                  </a:ext>
                </a:extLst>
              </a:tr>
              <a:tr h="7723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Inspection required outside the normal Interim Inspection cadence.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225573"/>
                  </a:ext>
                </a:extLst>
              </a:tr>
              <a:tr h="7455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Curb Ramp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Inspection</a:t>
                      </a:r>
                      <a:r>
                        <a:rPr lang="en-US" sz="2000" baseline="0" dirty="0"/>
                        <a:t> to c</a:t>
                      </a:r>
                      <a:r>
                        <a:rPr lang="en-US" sz="2000" dirty="0"/>
                        <a:t>onfirm new curb ramps meet ADA requirements.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689442"/>
                  </a:ext>
                </a:extLst>
              </a:tr>
              <a:tr h="810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Mark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Inspection to request SDOT to mark-out restoration limits.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361432"/>
                  </a:ext>
                </a:extLst>
              </a:tr>
              <a:tr h="7724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Restoration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Inspection to ensure restoration meets current requirements.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32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924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5AF3F-C9FC-43EF-A0ED-6E58D7B5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96" y="95538"/>
            <a:ext cx="7784083" cy="103222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Amendments after issuance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E7D5-96A1-4053-8545-0841C095A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6" y="1223298"/>
            <a:ext cx="7182684" cy="5390862"/>
          </a:xfrm>
        </p:spPr>
        <p:txBody>
          <a:bodyPr anchor="t">
            <a:normAutofit lnSpcReduction="10000"/>
          </a:bodyPr>
          <a:lstStyle/>
          <a:p>
            <a:r>
              <a:rPr lang="en-US" sz="2200" b="1" dirty="0"/>
              <a:t>An Amendment on an issued permit is used to request a change to application information (e.g., contacts), scope of work, dates, duration etc. </a:t>
            </a:r>
          </a:p>
          <a:p>
            <a:pPr lvl="1"/>
            <a:r>
              <a:rPr lang="en-US" sz="2000" dirty="0"/>
              <a:t>Changes to a permit not yet issued are done with a Corrections Cycle</a:t>
            </a:r>
          </a:p>
          <a:p>
            <a:endParaRPr lang="en-US" sz="2200" dirty="0"/>
          </a:p>
          <a:p>
            <a:r>
              <a:rPr lang="en-US" sz="2200" b="1" dirty="0"/>
              <a:t>Amendments have different (shorter) process steps than an initial application </a:t>
            </a:r>
          </a:p>
          <a:p>
            <a:endParaRPr lang="en-US" sz="2200" dirty="0"/>
          </a:p>
          <a:p>
            <a:r>
              <a:rPr lang="en-US" sz="2200" b="1" dirty="0"/>
              <a:t>Documents are not required for an Amendment, but can be optionally uploaded</a:t>
            </a:r>
          </a:p>
          <a:p>
            <a:pPr lvl="1"/>
            <a:r>
              <a:rPr lang="en-US" sz="1900" dirty="0"/>
              <a:t>We may require a document to be uploaded (e.g., Change Existing Contact Form), but Accela does not ask for it at this time</a:t>
            </a:r>
          </a:p>
          <a:p>
            <a:endParaRPr lang="en-US" sz="2200" dirty="0"/>
          </a:p>
          <a:p>
            <a:r>
              <a:rPr lang="en-US" sz="2200" b="1" dirty="0"/>
              <a:t>When an Amendment is issued, it updates information on its Parent (initial) permit record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Contract">
            <a:extLst>
              <a:ext uri="{FF2B5EF4-FFF2-40B4-BE49-F238E27FC236}">
                <a16:creationId xmlns:a16="http://schemas.microsoft.com/office/drawing/2014/main" id="{932C1F13-6BF8-4618-9AC8-B40BDEBBC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ECD92-B977-468E-A581-8D33104D0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9378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21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5021CA-5346-471C-BF6A-DF7B4431A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52249"/>
              </p:ext>
            </p:extLst>
          </p:nvPr>
        </p:nvGraphicFramePr>
        <p:xfrm>
          <a:off x="322864" y="243884"/>
          <a:ext cx="11546271" cy="578099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77561">
                  <a:extLst>
                    <a:ext uri="{9D8B030D-6E8A-4147-A177-3AD203B41FA5}">
                      <a16:colId xmlns:a16="http://schemas.microsoft.com/office/drawing/2014/main" val="3828101653"/>
                    </a:ext>
                  </a:extLst>
                </a:gridCol>
                <a:gridCol w="3300142">
                  <a:extLst>
                    <a:ext uri="{9D8B030D-6E8A-4147-A177-3AD203B41FA5}">
                      <a16:colId xmlns:a16="http://schemas.microsoft.com/office/drawing/2014/main" val="1819171598"/>
                    </a:ext>
                  </a:extLst>
                </a:gridCol>
                <a:gridCol w="5168568">
                  <a:extLst>
                    <a:ext uri="{9D8B030D-6E8A-4147-A177-3AD203B41FA5}">
                      <a16:colId xmlns:a16="http://schemas.microsoft.com/office/drawing/2014/main" val="4142959990"/>
                    </a:ext>
                  </a:extLst>
                </a:gridCol>
              </a:tblGrid>
              <a:tr h="6465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Amendment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When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349698"/>
                  </a:ext>
                </a:extLst>
              </a:tr>
              <a:tr h="570493">
                <a:tc>
                  <a:txBody>
                    <a:bodyPr/>
                    <a:lstStyle/>
                    <a:p>
                      <a:r>
                        <a:rPr lang="en-US" sz="2400" dirty="0"/>
                        <a:t>ROW Withdrawal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Initiated-Closeout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Withdraw an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9508"/>
                  </a:ext>
                </a:extLst>
              </a:tr>
              <a:tr h="1483282">
                <a:tc>
                  <a:txBody>
                    <a:bodyPr/>
                    <a:lstStyle/>
                    <a:p>
                      <a:r>
                        <a:rPr lang="en-US" sz="2400" dirty="0"/>
                        <a:t>Enable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Initiated-Closeout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 a contact to a record to grant them the ability to manage documents and respond to corrections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89934"/>
                  </a:ext>
                </a:extLst>
              </a:tr>
              <a:tr h="1026887">
                <a:tc>
                  <a:txBody>
                    <a:bodyPr/>
                    <a:lstStyle/>
                    <a:p>
                      <a:r>
                        <a:rPr lang="en-US" sz="2400" dirty="0"/>
                        <a:t>Revision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Amend the scope of work, extend a use(s), change an existing 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96582"/>
                  </a:ext>
                </a:extLst>
              </a:tr>
              <a:tr h="1026887">
                <a:tc>
                  <a:txBody>
                    <a:bodyPr/>
                    <a:lstStyle/>
                    <a:p>
                      <a:r>
                        <a:rPr lang="en-US" sz="2400" dirty="0"/>
                        <a:t>ROW Date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Change the start date of a use(s) before the </a:t>
                      </a:r>
                      <a:r>
                        <a:rPr lang="en-US" sz="2400" b="1" dirty="0"/>
                        <a:t>Issued Use 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09870"/>
                  </a:ext>
                </a:extLst>
              </a:tr>
              <a:tr h="1026887">
                <a:tc>
                  <a:txBody>
                    <a:bodyPr/>
                    <a:lstStyle/>
                    <a:p>
                      <a:r>
                        <a:rPr lang="en-US" sz="2400" dirty="0"/>
                        <a:t>ROW Extension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Issued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Extend the </a:t>
                      </a:r>
                      <a:r>
                        <a:rPr lang="en-US" sz="2400" b="1" dirty="0"/>
                        <a:t>Issued Use End Date </a:t>
                      </a:r>
                      <a:r>
                        <a:rPr lang="en-US" sz="2400" dirty="0"/>
                        <a:t>or </a:t>
                      </a:r>
                      <a:r>
                        <a:rPr lang="en-US" sz="2400" b="1" dirty="0"/>
                        <a:t>Permit Expiration Date </a:t>
                      </a:r>
                      <a:r>
                        <a:rPr lang="en-US" sz="2400" dirty="0"/>
                        <a:t>of a 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34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8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</a:rPr>
              <a:t>Revision 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Amendment</a:t>
            </a:r>
            <a:r>
              <a:rPr lang="en-US" dirty="0">
                <a:solidFill>
                  <a:schemeClr val="bg1"/>
                </a:solidFill>
              </a:rPr>
              <a:t> Rules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A3409C-0A8C-4020-ABCF-AC34C40BD00B}"/>
              </a:ext>
            </a:extLst>
          </p:cNvPr>
          <p:cNvGrpSpPr/>
          <p:nvPr/>
        </p:nvGrpSpPr>
        <p:grpSpPr>
          <a:xfrm>
            <a:off x="5220843" y="1324125"/>
            <a:ext cx="6457950" cy="4657500"/>
            <a:chOff x="-194310" y="641843"/>
            <a:chExt cx="6457950" cy="46575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48DD6-4157-4180-83E5-CF9148A698D1}"/>
                </a:ext>
              </a:extLst>
            </p:cNvPr>
            <p:cNvSpPr/>
            <p:nvPr/>
          </p:nvSpPr>
          <p:spPr>
            <a:xfrm>
              <a:off x="0" y="2194343"/>
              <a:ext cx="6263640" cy="3105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7EF603-E029-4D38-BA41-ADCE8A07B49C}"/>
                </a:ext>
              </a:extLst>
            </p:cNvPr>
            <p:cNvSpPr txBox="1"/>
            <p:nvPr/>
          </p:nvSpPr>
          <p:spPr>
            <a:xfrm>
              <a:off x="-194310" y="641843"/>
              <a:ext cx="6263640" cy="310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871" tIns="30480" rIns="170688" bIns="30480" numCol="1" spcCol="1270" anchor="t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sz="2900" kern="1200" dirty="0">
                  <a:solidFill>
                    <a:schemeClr val="tx2">
                      <a:lumMod val="75000"/>
                    </a:schemeClr>
                  </a:solidFill>
                </a:rPr>
                <a:t>Revision Amendments are required for: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endParaRPr lang="en-US" sz="2900" kern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900" kern="1200" dirty="0">
                  <a:solidFill>
                    <a:schemeClr val="tx2">
                      <a:lumMod val="75000"/>
                    </a:schemeClr>
                  </a:solidFill>
                </a:rPr>
                <a:t>Scope of work changes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400" kern="1200" dirty="0">
                  <a:solidFill>
                    <a:schemeClr val="tx2">
                      <a:lumMod val="75000"/>
                    </a:schemeClr>
                  </a:solidFill>
                </a:rPr>
                <a:t>New uses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400" kern="1200" dirty="0">
                  <a:solidFill>
                    <a:schemeClr val="tx2">
                      <a:lumMod val="75000"/>
                    </a:schemeClr>
                  </a:solidFill>
                </a:rPr>
                <a:t>Revised uses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400" kern="1200" dirty="0">
                  <a:solidFill>
                    <a:schemeClr val="tx2">
                      <a:lumMod val="75000"/>
                    </a:schemeClr>
                  </a:solidFill>
                </a:rPr>
                <a:t>Change of square footage in a space(s)</a:t>
              </a: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400" kern="1200" dirty="0">
                  <a:solidFill>
                    <a:schemeClr val="tx2">
                      <a:lumMod val="75000"/>
                    </a:schemeClr>
                  </a:solidFill>
                </a:rPr>
                <a:t>Change of method of installation</a:t>
              </a: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en-US" sz="2900" kern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900" kern="1200" dirty="0">
                  <a:solidFill>
                    <a:schemeClr val="tx2">
                      <a:lumMod val="75000"/>
                    </a:schemeClr>
                  </a:solidFill>
                </a:rPr>
                <a:t>Existing contact 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563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Date Change Amendment</a:t>
            </a:r>
            <a:r>
              <a:rPr lang="en-US" dirty="0">
                <a:solidFill>
                  <a:schemeClr val="bg1"/>
                </a:solidFill>
              </a:rPr>
              <a:t> Rules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FEA2F-99C8-478C-B2E9-2FD10735AA03}"/>
              </a:ext>
            </a:extLst>
          </p:cNvPr>
          <p:cNvSpPr txBox="1"/>
          <p:nvPr/>
        </p:nvSpPr>
        <p:spPr>
          <a:xfrm>
            <a:off x="5313811" y="2960577"/>
            <a:ext cx="6601963" cy="337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Work is taking place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before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the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Issued Use Start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Requires a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Date Change Amendment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Hub areas, change in dates need to be coordinated directly with the Hub Coordinator at least 10 business days before working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ABDD27D6-EB94-4D58-A301-6D5575850A1B}"/>
              </a:ext>
            </a:extLst>
          </p:cNvPr>
          <p:cNvSpPr/>
          <p:nvPr/>
        </p:nvSpPr>
        <p:spPr>
          <a:xfrm>
            <a:off x="7854128" y="1602369"/>
            <a:ext cx="1462305" cy="346522"/>
          </a:xfrm>
          <a:prstGeom prst="mathMinus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CD898A3-DB33-48B5-A1FA-9E054ACE996F}"/>
              </a:ext>
            </a:extLst>
          </p:cNvPr>
          <p:cNvSpPr/>
          <p:nvPr/>
        </p:nvSpPr>
        <p:spPr>
          <a:xfrm>
            <a:off x="8026656" y="1889594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9FA43-F3E7-42F7-B5D7-8A75970CD47A}"/>
              </a:ext>
            </a:extLst>
          </p:cNvPr>
          <p:cNvSpPr txBox="1"/>
          <p:nvPr/>
        </p:nvSpPr>
        <p:spPr>
          <a:xfrm>
            <a:off x="7980784" y="2140834"/>
            <a:ext cx="121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Issued Use Start Date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76B4B5E-1559-497B-B869-3AD36BD49EA8}"/>
              </a:ext>
            </a:extLst>
          </p:cNvPr>
          <p:cNvSpPr/>
          <p:nvPr/>
        </p:nvSpPr>
        <p:spPr>
          <a:xfrm rot="10740000">
            <a:off x="9051264" y="1400764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64C64-CC4D-415A-AFBE-7016F2DB7C64}"/>
              </a:ext>
            </a:extLst>
          </p:cNvPr>
          <p:cNvSpPr txBox="1"/>
          <p:nvPr/>
        </p:nvSpPr>
        <p:spPr>
          <a:xfrm>
            <a:off x="8950560" y="882080"/>
            <a:ext cx="15913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Issued End Date or Permit Expiration </a:t>
            </a:r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57E7B211-3A98-4A26-B558-DDEB5C814FA0}"/>
              </a:ext>
            </a:extLst>
          </p:cNvPr>
          <p:cNvSpPr/>
          <p:nvPr/>
        </p:nvSpPr>
        <p:spPr>
          <a:xfrm>
            <a:off x="7196668" y="1592069"/>
            <a:ext cx="642796" cy="346522"/>
          </a:xfrm>
          <a:prstGeom prst="mathMinus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8B3E5C0A-CBE9-47C9-9B40-35EC66D6D95C}"/>
              </a:ext>
            </a:extLst>
          </p:cNvPr>
          <p:cNvSpPr/>
          <p:nvPr/>
        </p:nvSpPr>
        <p:spPr>
          <a:xfrm rot="10800000">
            <a:off x="7227199" y="1365507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C6523-5D15-45FE-A301-0993D3D06CEA}"/>
              </a:ext>
            </a:extLst>
          </p:cNvPr>
          <p:cNvSpPr txBox="1"/>
          <p:nvPr/>
        </p:nvSpPr>
        <p:spPr>
          <a:xfrm>
            <a:off x="7158509" y="845362"/>
            <a:ext cx="11333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New Use Start Date</a:t>
            </a:r>
          </a:p>
        </p:txBody>
      </p:sp>
    </p:spTree>
    <p:extLst>
      <p:ext uri="{BB962C8B-B14F-4D97-AF65-F5344CB8AC3E}">
        <p14:creationId xmlns:p14="http://schemas.microsoft.com/office/powerpoint/2010/main" val="3184036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Extension Amendment Rules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BC69A-097E-47CB-9A52-FB0E39DEBB22}"/>
              </a:ext>
            </a:extLst>
          </p:cNvPr>
          <p:cNvSpPr txBox="1"/>
          <p:nvPr/>
        </p:nvSpPr>
        <p:spPr>
          <a:xfrm>
            <a:off x="5158758" y="3013556"/>
            <a:ext cx="6886883" cy="320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is taking place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Issued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End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non-utility permits or 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Expiration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D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utility permits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Requires an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Extension Amendment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Hub areas, change in dates need to be coordinated directly with the Hub Coordinator at least 10 business days before working</a:t>
            </a: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6D655ADF-3D20-4715-80C2-17717222EA9F}"/>
              </a:ext>
            </a:extLst>
          </p:cNvPr>
          <p:cNvSpPr/>
          <p:nvPr/>
        </p:nvSpPr>
        <p:spPr>
          <a:xfrm>
            <a:off x="5044458" y="1214539"/>
            <a:ext cx="6247620" cy="416911"/>
          </a:xfrm>
          <a:prstGeom prst="mathMinus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3D777A7A-A186-4251-AB24-4920657F3E83}"/>
              </a:ext>
            </a:extLst>
          </p:cNvPr>
          <p:cNvSpPr/>
          <p:nvPr/>
        </p:nvSpPr>
        <p:spPr>
          <a:xfrm>
            <a:off x="5810629" y="1522581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59C34D-28B0-4B93-A18F-6E6398DF060A}"/>
              </a:ext>
            </a:extLst>
          </p:cNvPr>
          <p:cNvSpPr txBox="1"/>
          <p:nvPr/>
        </p:nvSpPr>
        <p:spPr>
          <a:xfrm>
            <a:off x="5434078" y="1759443"/>
            <a:ext cx="113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Issued Use Start Date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5F9733BF-779A-40E1-8A4B-FBA973D18DE1}"/>
              </a:ext>
            </a:extLst>
          </p:cNvPr>
          <p:cNvSpPr/>
          <p:nvPr/>
        </p:nvSpPr>
        <p:spPr>
          <a:xfrm>
            <a:off x="10372067" y="1522581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D19A19-E276-4F00-AFD6-FC82822E961A}"/>
              </a:ext>
            </a:extLst>
          </p:cNvPr>
          <p:cNvSpPr txBox="1"/>
          <p:nvPr/>
        </p:nvSpPr>
        <p:spPr>
          <a:xfrm>
            <a:off x="10113211" y="1737142"/>
            <a:ext cx="145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Issued End Date or Permit Expiration Date (Utility Permits)</a:t>
            </a:r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77266215-85D3-49EC-BDAE-F49B6DD15FED}"/>
              </a:ext>
            </a:extLst>
          </p:cNvPr>
          <p:cNvSpPr/>
          <p:nvPr/>
        </p:nvSpPr>
        <p:spPr>
          <a:xfrm>
            <a:off x="10663074" y="1234421"/>
            <a:ext cx="642796" cy="346522"/>
          </a:xfrm>
          <a:prstGeom prst="mathMinus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02A8DD2C-152E-409F-B78C-AADD15078FE4}"/>
              </a:ext>
            </a:extLst>
          </p:cNvPr>
          <p:cNvSpPr/>
          <p:nvPr/>
        </p:nvSpPr>
        <p:spPr>
          <a:xfrm rot="10800000">
            <a:off x="10689415" y="1039552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E1D98B-D802-474B-B7FE-8A5643B98C67}"/>
              </a:ext>
            </a:extLst>
          </p:cNvPr>
          <p:cNvSpPr txBox="1"/>
          <p:nvPr/>
        </p:nvSpPr>
        <p:spPr>
          <a:xfrm>
            <a:off x="10122743" y="737750"/>
            <a:ext cx="113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Start Date </a:t>
            </a:r>
          </a:p>
        </p:txBody>
      </p:sp>
    </p:spTree>
    <p:extLst>
      <p:ext uri="{BB962C8B-B14F-4D97-AF65-F5344CB8AC3E}">
        <p14:creationId xmlns:p14="http://schemas.microsoft.com/office/powerpoint/2010/main" val="231670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0732-E554-4DE1-B7A3-D3A04006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 rules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62D8-C52C-4FBC-9F57-F7E4F5ED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Please only use the </a:t>
            </a:r>
            <a:r>
              <a:rPr lang="en-US" b="1"/>
              <a:t>Q&amp;A Chat</a:t>
            </a:r>
            <a:r>
              <a:rPr lang="en-US"/>
              <a:t> to ask questions during the presentation</a:t>
            </a:r>
          </a:p>
          <a:p>
            <a:endParaRPr lang="en-US"/>
          </a:p>
          <a:p>
            <a:r>
              <a:rPr lang="en-US"/>
              <a:t>Any questions not answered in the </a:t>
            </a:r>
            <a:r>
              <a:rPr lang="en-US" b="1">
                <a:ea typeface="+mn-lt"/>
                <a:cs typeface="+mn-lt"/>
              </a:rPr>
              <a:t>Q&amp;A Chat</a:t>
            </a:r>
            <a:r>
              <a:rPr lang="en-US"/>
              <a:t> can be asked again in the open Q&amp;A session at the end of the webinar</a:t>
            </a:r>
          </a:p>
          <a:p>
            <a:endParaRPr lang="en-US"/>
          </a:p>
          <a:p>
            <a:r>
              <a:rPr lang="en-US"/>
              <a:t>If you would like to be unmuted to ask a question, please request that in the </a:t>
            </a:r>
            <a:r>
              <a:rPr lang="en-US" b="1">
                <a:ea typeface="+mn-lt"/>
                <a:cs typeface="+mn-lt"/>
              </a:rPr>
              <a:t>Q&amp;A Chat</a:t>
            </a:r>
          </a:p>
        </p:txBody>
      </p:sp>
    </p:spTree>
    <p:extLst>
      <p:ext uri="{BB962C8B-B14F-4D97-AF65-F5344CB8AC3E}">
        <p14:creationId xmlns:p14="http://schemas.microsoft.com/office/powerpoint/2010/main" val="2710515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Utility Permit Amendment Rules</a:t>
            </a: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58DB67DB-2C6E-4685-837B-E4DFF2684026}"/>
              </a:ext>
            </a:extLst>
          </p:cNvPr>
          <p:cNvSpPr/>
          <p:nvPr/>
        </p:nvSpPr>
        <p:spPr>
          <a:xfrm>
            <a:off x="5326008" y="857543"/>
            <a:ext cx="6247620" cy="416911"/>
          </a:xfrm>
          <a:prstGeom prst="mathMinus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ABDD27D6-EB94-4D58-A301-6D5575850A1B}"/>
              </a:ext>
            </a:extLst>
          </p:cNvPr>
          <p:cNvSpPr/>
          <p:nvPr/>
        </p:nvSpPr>
        <p:spPr>
          <a:xfrm>
            <a:off x="6131866" y="892737"/>
            <a:ext cx="642796" cy="346522"/>
          </a:xfrm>
          <a:prstGeom prst="mathMinus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CD898A3-DB33-48B5-A1FA-9E054ACE996F}"/>
              </a:ext>
            </a:extLst>
          </p:cNvPr>
          <p:cNvSpPr/>
          <p:nvPr/>
        </p:nvSpPr>
        <p:spPr>
          <a:xfrm>
            <a:off x="6092179" y="1165585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9FA43-F3E7-42F7-B5D7-8A75970CD47A}"/>
              </a:ext>
            </a:extLst>
          </p:cNvPr>
          <p:cNvSpPr txBox="1"/>
          <p:nvPr/>
        </p:nvSpPr>
        <p:spPr>
          <a:xfrm>
            <a:off x="5715628" y="1402447"/>
            <a:ext cx="113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Issued Use Start Date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76B4B5E-1559-497B-B869-3AD36BD49EA8}"/>
              </a:ext>
            </a:extLst>
          </p:cNvPr>
          <p:cNvSpPr/>
          <p:nvPr/>
        </p:nvSpPr>
        <p:spPr>
          <a:xfrm>
            <a:off x="10653617" y="1165585"/>
            <a:ext cx="135801" cy="236862"/>
          </a:xfrm>
          <a:prstGeom prst="upArrow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64C64-CC4D-415A-AFBE-7016F2DB7C64}"/>
              </a:ext>
            </a:extLst>
          </p:cNvPr>
          <p:cNvSpPr txBox="1"/>
          <p:nvPr/>
        </p:nvSpPr>
        <p:spPr>
          <a:xfrm>
            <a:off x="10394762" y="1380146"/>
            <a:ext cx="1044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 Expiration 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E1880-8B75-479C-BD74-D034C9B48F80}"/>
              </a:ext>
            </a:extLst>
          </p:cNvPr>
          <p:cNvSpPr txBox="1"/>
          <p:nvPr/>
        </p:nvSpPr>
        <p:spPr>
          <a:xfrm>
            <a:off x="5326008" y="2428876"/>
            <a:ext cx="6448176" cy="3720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 issued dates change within the 6-month expiration period: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amendment is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Hub areas, change in dates need to be coordinated directly with the Hub Coordinator at least 10 business days before working</a:t>
            </a:r>
          </a:p>
        </p:txBody>
      </p:sp>
    </p:spTree>
    <p:extLst>
      <p:ext uri="{BB962C8B-B14F-4D97-AF65-F5344CB8AC3E}">
        <p14:creationId xmlns:p14="http://schemas.microsoft.com/office/powerpoint/2010/main" val="3578824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4B2F-6B81-49A5-8E1C-3339E584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Total Days in the ROW option to track 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354F2-D88A-44DE-BFCE-7FC25EE412D6}"/>
              </a:ext>
            </a:extLst>
          </p:cNvPr>
          <p:cNvSpPr txBox="1"/>
          <p:nvPr/>
        </p:nvSpPr>
        <p:spPr>
          <a:xfrm>
            <a:off x="587418" y="1912144"/>
            <a:ext cx="4614502" cy="403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With our R2 Accela launch in Nov 2020, we added options to track uses with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Work Days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However, these options didn’t give an option for less than 5-days a week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1EA4A4-D746-4360-B07D-CEB60B794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47" y="1027908"/>
            <a:ext cx="58912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4B2F-6B81-49A5-8E1C-3339E584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19" y="43338"/>
            <a:ext cx="10515600" cy="1325563"/>
          </a:xfrm>
        </p:spPr>
        <p:txBody>
          <a:bodyPr/>
          <a:lstStyle/>
          <a:p>
            <a:r>
              <a:rPr lang="en-US" dirty="0"/>
              <a:t>Upcoming Total Days in the ROW option to track 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E5033-4B52-41FE-A413-BF0414851B59}"/>
              </a:ext>
            </a:extLst>
          </p:cNvPr>
          <p:cNvSpPr txBox="1"/>
          <p:nvPr/>
        </p:nvSpPr>
        <p:spPr>
          <a:xfrm>
            <a:off x="181019" y="1456610"/>
            <a:ext cx="6199461" cy="445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Beginning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October 28</a:t>
            </a:r>
            <a:r>
              <a:rPr lang="en-US" sz="2400" b="1" baseline="30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th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, you will have the ability to let us know how many total days you are working in the right-of-way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News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Total Days in ROW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field is how many days you will be in the right-of-way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Used to calculate use fees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Not required for SIP or ROW Maintenance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New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Partial Week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option under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Work Days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Informational only, no impact on use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B9F78-ECAF-40BB-BE25-44568F20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0" y="1193482"/>
            <a:ext cx="55626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9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591F7-29EC-4BDB-BCFF-B9105B29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56" y="365438"/>
            <a:ext cx="4928445" cy="1095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Virtual coaching </a:t>
            </a: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 descr="Call center with solid fill">
            <a:extLst>
              <a:ext uri="{FF2B5EF4-FFF2-40B4-BE49-F238E27FC236}">
                <a16:creationId xmlns:a16="http://schemas.microsoft.com/office/drawing/2014/main" id="{7E3F6577-AD66-4224-90D5-918DE271D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4FFFB-8172-45EE-BE75-E5D904CF7701}"/>
              </a:ext>
            </a:extLst>
          </p:cNvPr>
          <p:cNvSpPr txBox="1"/>
          <p:nvPr/>
        </p:nvSpPr>
        <p:spPr>
          <a:xfrm>
            <a:off x="6013152" y="1826300"/>
            <a:ext cx="5573001" cy="4919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Since our permit counters are still closed, we are working to improve our virtual customer service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Virtual 1x1 coaching is now available with ROWM and Major reviewers during the below hours: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10:30am-noon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1-3pm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Virtual coaching is available by the below methods: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Virtual meeting using Webex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Phone meeting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To request virtual coaching: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Email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SDOTPermits@seattle.gov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or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Call the Street Use phone line at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206-684-5253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3943FF2A-F0DB-431C-B6BF-055F9BCDA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52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B893-4648-48FE-B69B-C470025A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2E8C83-D537-4769-9752-8B9F720AB7B4}"/>
              </a:ext>
            </a:extLst>
          </p:cNvPr>
          <p:cNvSpPr txBox="1">
            <a:spLocks/>
          </p:cNvSpPr>
          <p:nvPr/>
        </p:nvSpPr>
        <p:spPr>
          <a:xfrm>
            <a:off x="94979" y="158416"/>
            <a:ext cx="4491979" cy="1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Seattle Text"/>
                <a:ea typeface="+mj-ea"/>
                <a:cs typeface="+mj-cs"/>
              </a:rPr>
              <a:t>How to get help on our websites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9BB03C-3AB8-4417-AC16-E59742BA4D4A}"/>
              </a:ext>
            </a:extLst>
          </p:cNvPr>
          <p:cNvSpPr txBox="1">
            <a:spLocks/>
          </p:cNvSpPr>
          <p:nvPr/>
        </p:nvSpPr>
        <p:spPr>
          <a:xfrm>
            <a:off x="94978" y="1518091"/>
            <a:ext cx="4752975" cy="506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websites have been updated to walk you through the process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also find a link to the Seattle Services Portal on the right panel of every website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http://www.seattle.gov/transportation/permits-and-services/permits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3E9E8-D997-4F94-96A5-079EDDF3F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" t="2924" r="3779"/>
          <a:stretch/>
        </p:blipFill>
        <p:spPr>
          <a:xfrm>
            <a:off x="4847953" y="50746"/>
            <a:ext cx="6948023" cy="5148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EE968-20BF-4E57-A4D7-FDCF81FA5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11" t="-3553" r="3957" b="11669"/>
          <a:stretch/>
        </p:blipFill>
        <p:spPr>
          <a:xfrm>
            <a:off x="10194202" y="3141538"/>
            <a:ext cx="1794568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AA6BB-56B9-4429-8ECC-8FF8F78D9386}"/>
              </a:ext>
            </a:extLst>
          </p:cNvPr>
          <p:cNvSpPr txBox="1"/>
          <p:nvPr/>
        </p:nvSpPr>
        <p:spPr>
          <a:xfrm>
            <a:off x="10378911" y="1604202"/>
            <a:ext cx="167806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Portal can be found on the right panel of every webpage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B902CCE-AA2C-4C2D-87F8-EDCD2ED067DE}"/>
              </a:ext>
            </a:extLst>
          </p:cNvPr>
          <p:cNvSpPr/>
          <p:nvPr/>
        </p:nvSpPr>
        <p:spPr>
          <a:xfrm>
            <a:off x="10417405" y="4731139"/>
            <a:ext cx="1474968" cy="228497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A828F-081A-4A37-B520-D7974DC2A52E}"/>
              </a:ext>
            </a:extLst>
          </p:cNvPr>
          <p:cNvSpPr/>
          <p:nvPr/>
        </p:nvSpPr>
        <p:spPr>
          <a:xfrm>
            <a:off x="4847953" y="4399984"/>
            <a:ext cx="1705247" cy="751438"/>
          </a:xfrm>
          <a:prstGeom prst="rect">
            <a:avLst/>
          </a:pr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48413F-DEAD-46C3-8000-0400DE146919}"/>
              </a:ext>
            </a:extLst>
          </p:cNvPr>
          <p:cNvSpPr/>
          <p:nvPr/>
        </p:nvSpPr>
        <p:spPr>
          <a:xfrm>
            <a:off x="6789424" y="4580597"/>
            <a:ext cx="3065081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90AE-E957-44EA-9C51-346E31419FDD}"/>
              </a:ext>
            </a:extLst>
          </p:cNvPr>
          <p:cNvSpPr/>
          <p:nvPr/>
        </p:nvSpPr>
        <p:spPr>
          <a:xfrm>
            <a:off x="10214775" y="3232086"/>
            <a:ext cx="1773995" cy="2744091"/>
          </a:xfrm>
          <a:prstGeom prst="rect">
            <a:avLst/>
          </a:pr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5E942B-3C19-4980-A4D3-C0B9BF9ED3D5}"/>
              </a:ext>
            </a:extLst>
          </p:cNvPr>
          <p:cNvSpPr/>
          <p:nvPr/>
        </p:nvSpPr>
        <p:spPr>
          <a:xfrm rot="5400000">
            <a:off x="10582436" y="3415952"/>
            <a:ext cx="969926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6D891290-69A9-4135-A1C5-A22F8A11CE27}"/>
              </a:ext>
            </a:extLst>
          </p:cNvPr>
          <p:cNvSpPr/>
          <p:nvPr/>
        </p:nvSpPr>
        <p:spPr>
          <a:xfrm>
            <a:off x="10406729" y="5639318"/>
            <a:ext cx="1263188" cy="228497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4E8DDE-D465-4F63-8C1C-0B2CA6102509}"/>
              </a:ext>
            </a:extLst>
          </p:cNvPr>
          <p:cNvSpPr/>
          <p:nvPr/>
        </p:nvSpPr>
        <p:spPr>
          <a:xfrm>
            <a:off x="6963445" y="5627222"/>
            <a:ext cx="2932477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73AF6-EEFB-4E44-ACB3-2BE205BA1637}"/>
              </a:ext>
            </a:extLst>
          </p:cNvPr>
          <p:cNvSpPr txBox="1"/>
          <p:nvPr/>
        </p:nvSpPr>
        <p:spPr>
          <a:xfrm>
            <a:off x="2210470" y="5339909"/>
            <a:ext cx="475297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stay informed on Street Use updates, you can sign-up to receive our monthly newsletter</a:t>
            </a:r>
          </a:p>
        </p:txBody>
      </p:sp>
    </p:spTree>
    <p:extLst>
      <p:ext uri="{BB962C8B-B14F-4D97-AF65-F5344CB8AC3E}">
        <p14:creationId xmlns:p14="http://schemas.microsoft.com/office/powerpoint/2010/main" val="3058816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B893-4648-48FE-B69B-C470025A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0B12F-C9A4-400D-9FF6-B79B699C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508" b="43609"/>
          <a:stretch/>
        </p:blipFill>
        <p:spPr>
          <a:xfrm>
            <a:off x="5622911" y="136925"/>
            <a:ext cx="5897113" cy="292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2E8C83-D537-4769-9752-8B9F720AB7B4}"/>
              </a:ext>
            </a:extLst>
          </p:cNvPr>
          <p:cNvSpPr txBox="1">
            <a:spLocks/>
          </p:cNvSpPr>
          <p:nvPr/>
        </p:nvSpPr>
        <p:spPr>
          <a:xfrm>
            <a:off x="188484" y="66189"/>
            <a:ext cx="5464970" cy="1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Seattle Text"/>
                <a:ea typeface="+mj-ea"/>
                <a:cs typeface="+mj-cs"/>
              </a:rPr>
              <a:t>How to get help on the SSP Help Center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9BB03C-3AB8-4417-AC16-E59742BA4D4A}"/>
              </a:ext>
            </a:extLst>
          </p:cNvPr>
          <p:cNvSpPr txBox="1">
            <a:spLocks/>
          </p:cNvSpPr>
          <p:nvPr/>
        </p:nvSpPr>
        <p:spPr>
          <a:xfrm>
            <a:off x="188484" y="1673186"/>
            <a:ext cx="4809502" cy="444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find many help articles on how to navigate the Seattle Services Portal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Center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familiar with these three sections: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Getting Started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Managing Your Account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Permits - Street Use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22DF4B1B-69D3-45E2-BB53-1F6C9A406504}"/>
              </a:ext>
            </a:extLst>
          </p:cNvPr>
          <p:cNvSpPr/>
          <p:nvPr/>
        </p:nvSpPr>
        <p:spPr>
          <a:xfrm>
            <a:off x="7466553" y="1035408"/>
            <a:ext cx="542927" cy="266700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B87683AF-65BE-4CA3-B525-28695A89B5D6}"/>
              </a:ext>
            </a:extLst>
          </p:cNvPr>
          <p:cNvSpPr/>
          <p:nvPr/>
        </p:nvSpPr>
        <p:spPr>
          <a:xfrm>
            <a:off x="5838824" y="5555528"/>
            <a:ext cx="1966005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A24416C-51A5-4327-98F7-0709A3DEA66E}"/>
              </a:ext>
            </a:extLst>
          </p:cNvPr>
          <p:cNvSpPr/>
          <p:nvPr/>
        </p:nvSpPr>
        <p:spPr>
          <a:xfrm>
            <a:off x="5622911" y="5342082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E9756-2393-48B7-88C2-51E91F23D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86" y="2938102"/>
            <a:ext cx="7464914" cy="3200400"/>
          </a:xfrm>
          <a:prstGeom prst="rect">
            <a:avLst/>
          </a:prstGeom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1BA86478-40DE-447D-BBFA-18CDEB2309AD}"/>
              </a:ext>
            </a:extLst>
          </p:cNvPr>
          <p:cNvSpPr/>
          <p:nvPr/>
        </p:nvSpPr>
        <p:spPr>
          <a:xfrm>
            <a:off x="4997986" y="3162299"/>
            <a:ext cx="2196030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3AC69A4-0538-4928-B50A-AA9079495E11}"/>
              </a:ext>
            </a:extLst>
          </p:cNvPr>
          <p:cNvSpPr/>
          <p:nvPr/>
        </p:nvSpPr>
        <p:spPr>
          <a:xfrm>
            <a:off x="7361528" y="3162299"/>
            <a:ext cx="2196030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EE81A1B-C6D1-4799-808C-FDB8E623EA86}"/>
              </a:ext>
            </a:extLst>
          </p:cNvPr>
          <p:cNvSpPr/>
          <p:nvPr/>
        </p:nvSpPr>
        <p:spPr>
          <a:xfrm>
            <a:off x="4953264" y="5065879"/>
            <a:ext cx="2240751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391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DA9E-2B68-40EE-A9BA-68E17EC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1" y="1"/>
            <a:ext cx="10515600" cy="1139682"/>
          </a:xfrm>
        </p:spPr>
        <p:txBody>
          <a:bodyPr/>
          <a:lstStyle/>
          <a:p>
            <a:r>
              <a:rPr lang="en-US" dirty="0"/>
              <a:t>How to get help if you can’t find the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6B817-C60E-4F89-AE85-FA4F8D82E6A2}"/>
              </a:ext>
            </a:extLst>
          </p:cNvPr>
          <p:cNvSpPr/>
          <p:nvPr/>
        </p:nvSpPr>
        <p:spPr>
          <a:xfrm>
            <a:off x="511158" y="1582340"/>
            <a:ext cx="10357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dot_su_ssportal_questions@seattle.gov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Seattle Service Portal navigation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cleanup or fix needs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</a:t>
            </a: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on responding to Corrections, uploading documents, scheduling inspections etc.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think an error has occurred in the Seattle Services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dot_permits@seattle.gov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inquiries and coaching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changes for permits or amendments in process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Application changes for unassigned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 disputes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SeattleServices_ITHelp@seattle.gov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Seattle Services Portal account issues</a:t>
            </a:r>
          </a:p>
        </p:txBody>
      </p:sp>
    </p:spTree>
    <p:extLst>
      <p:ext uri="{BB962C8B-B14F-4D97-AF65-F5344CB8AC3E}">
        <p14:creationId xmlns:p14="http://schemas.microsoft.com/office/powerpoint/2010/main" val="3888138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DA9E-2B68-40EE-A9BA-68E17EC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1" y="1"/>
            <a:ext cx="10515600" cy="1139682"/>
          </a:xfrm>
        </p:spPr>
        <p:txBody>
          <a:bodyPr/>
          <a:lstStyle/>
          <a:p>
            <a:r>
              <a:rPr lang="en-US" dirty="0"/>
              <a:t>How to get help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6B817-C60E-4F89-AE85-FA4F8D82E6A2}"/>
              </a:ext>
            </a:extLst>
          </p:cNvPr>
          <p:cNvSpPr/>
          <p:nvPr/>
        </p:nvSpPr>
        <p:spPr>
          <a:xfrm>
            <a:off x="511159" y="1139682"/>
            <a:ext cx="6012921" cy="4369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assigned reviewer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changes for permits or amendments in process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 required response clarification 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 status inquiries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posted permit timelines</a:t>
            </a: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the </a:t>
            </a:r>
            <a:r>
              <a:rPr lang="en-US" sz="1800" b="1" u="sng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inspector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for:</a:t>
            </a:r>
            <a:endParaRPr lang="en-US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start changes after the Initial Inspection has passed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 questions including notification, inspection results etc.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 an on-site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7E257-64B9-41CC-8B83-5FEFDE4E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81" y="1259868"/>
            <a:ext cx="4486275" cy="10953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5FA32-23E1-4CD6-B514-BDAA0968BD3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0160" y="1019146"/>
            <a:ext cx="671260" cy="78840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EFB98F-7AE4-47A2-BBF8-4007D36A5D54}"/>
              </a:ext>
            </a:extLst>
          </p:cNvPr>
          <p:cNvSpPr txBox="1"/>
          <p:nvPr/>
        </p:nvSpPr>
        <p:spPr>
          <a:xfrm>
            <a:off x="6746240" y="757536"/>
            <a:ext cx="342392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to find the assigned reviewer on the Status tab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667C5-4F89-4959-8ABA-E41BC853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80" y="2912843"/>
            <a:ext cx="5476875" cy="2162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0ED9F2-5F30-4E64-A468-48B1CE91BFE8}"/>
              </a:ext>
            </a:extLst>
          </p:cNvPr>
          <p:cNvSpPr txBox="1"/>
          <p:nvPr/>
        </p:nvSpPr>
        <p:spPr>
          <a:xfrm>
            <a:off x="8081736" y="5315634"/>
            <a:ext cx="342392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to find the assigned inspector on the Inspections tab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01F100-E497-4B3B-B17A-5A67B2EE7E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447280" y="4958082"/>
            <a:ext cx="634456" cy="61916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37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F147-6AAF-4E97-A9A7-2D95352B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Q&amp;A</a:t>
            </a:r>
          </a:p>
        </p:txBody>
      </p:sp>
      <p:pic>
        <p:nvPicPr>
          <p:cNvPr id="1026" name="Picture 2" descr="Digital Best Practices: Facebook Q&amp;A – EmpowerLA">
            <a:extLst>
              <a:ext uri="{FF2B5EF4-FFF2-40B4-BE49-F238E27FC236}">
                <a16:creationId xmlns:a16="http://schemas.microsoft.com/office/drawing/2014/main" id="{C134275C-63A0-4030-BF2E-80AB80D4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95" y="1981777"/>
            <a:ext cx="46730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2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768" y="1902951"/>
            <a:ext cx="8032465" cy="2568407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/>
              <a:t>Melody.Berry@seattle.gov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</a:extLst>
          </p:cNvPr>
          <p:cNvSpPr/>
          <p:nvPr/>
        </p:nvSpPr>
        <p:spPr>
          <a:xfrm>
            <a:off x="0" y="3246121"/>
            <a:ext cx="12192000" cy="580694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3312795" y="3294094"/>
            <a:ext cx="5566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www.seattle.gov/transportation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66A47-CDF5-42A3-A494-0E379931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00" y="4394034"/>
            <a:ext cx="38651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B2DD59-0D04-49EF-86D2-D6BE66D6A4CA}"/>
              </a:ext>
            </a:extLst>
          </p:cNvPr>
          <p:cNvSpPr txBox="1">
            <a:spLocks/>
          </p:cNvSpPr>
          <p:nvPr/>
        </p:nvSpPr>
        <p:spPr>
          <a:xfrm>
            <a:off x="1166650" y="1332952"/>
            <a:ext cx="3926898" cy="392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Temporary No Park requirements and process overview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62D8-C52C-4FBC-9F57-F7E4F5ED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960" y="73152"/>
            <a:ext cx="6126480" cy="6784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If work is removing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paid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parking from the public, SDOT recovers the lost revenue for those removed spaces through a </a:t>
            </a:r>
            <a:r>
              <a:rPr lang="en-US" sz="1800" u="sng" dirty="0">
                <a:solidFill>
                  <a:schemeClr val="tx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Temporary No Park (TNP) permit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If you are using barricade signs in a paid area, you are still responsible for the reservation fees and must submit a TNP request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indent="-228600" defTabSz="914400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Street Use permits have a new requirement to ensure a TNP permit is applied for before we issue our permit when paid parking is removed </a:t>
            </a:r>
          </a:p>
          <a:p>
            <a:pPr indent="-228600" defTabSz="914400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To satisfy the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Temporary No Parking Confirmation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condition on your Street Use permit, you must upload one of the following documents: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 copy of the Application Received email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 screen image of the application record details page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 copy of the permit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 copy of a signed billing agreement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 copy of an email from Traffic staff indicating no reservation needed </a:t>
            </a:r>
            <a:br>
              <a:rPr lang="en-US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indent="-228600" defTabSz="914400"/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TNP permits can be applied for only up to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90 days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in advance of your start date </a:t>
            </a:r>
          </a:p>
          <a:p>
            <a:pPr lvl="2" indent="-228600" defTabSz="914400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TNP record may not be approved until closer to your confirmed start date</a:t>
            </a:r>
          </a:p>
        </p:txBody>
      </p:sp>
    </p:spTree>
    <p:extLst>
      <p:ext uri="{BB962C8B-B14F-4D97-AF65-F5344CB8AC3E}">
        <p14:creationId xmlns:p14="http://schemas.microsoft.com/office/powerpoint/2010/main" val="6451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4D743-397E-42AB-A8DE-132FAE8F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br>
              <a:rPr lang="en-US" sz="3800"/>
            </a:br>
            <a:r>
              <a:rPr lang="en-US" sz="3800"/>
              <a:t>Temporary No Park requirements and process overview</a:t>
            </a:r>
            <a:br>
              <a:rPr lang="en-US" sz="3800"/>
            </a:br>
            <a:endParaRPr lang="en-US" sz="3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4259-62E6-4C86-A3F5-EAF8D4BE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640" y="246888"/>
            <a:ext cx="6075680" cy="6448551"/>
          </a:xfrm>
        </p:spPr>
        <p:txBody>
          <a:bodyPr anchor="ctr">
            <a:normAutofit/>
          </a:bodyPr>
          <a:lstStyle/>
          <a:p>
            <a:r>
              <a:rPr lang="en-US" sz="2200" dirty="0"/>
              <a:t>What your Temporary No Parking zone </a:t>
            </a:r>
            <a:r>
              <a:rPr lang="en-US" sz="2200" b="1" dirty="0"/>
              <a:t>WILL</a:t>
            </a:r>
            <a:r>
              <a:rPr lang="en-US" sz="2200" dirty="0"/>
              <a:t> do for you</a:t>
            </a:r>
          </a:p>
          <a:p>
            <a:pPr lvl="2"/>
            <a:r>
              <a:rPr lang="en-US" sz="2200" dirty="0"/>
              <a:t>It will provide space for your construction or construction staging</a:t>
            </a:r>
          </a:p>
          <a:p>
            <a:pPr lvl="2"/>
            <a:r>
              <a:rPr lang="en-US" sz="2200" dirty="0"/>
              <a:t>It will provide space for loading/unloading of materials related to your project</a:t>
            </a:r>
          </a:p>
          <a:p>
            <a:pPr lvl="2"/>
            <a:r>
              <a:rPr lang="en-US" sz="2200" dirty="0"/>
              <a:t>It will provide space for storage containers or dumpsters</a:t>
            </a:r>
          </a:p>
          <a:p>
            <a:endParaRPr lang="en-US" sz="2200" dirty="0"/>
          </a:p>
          <a:p>
            <a:r>
              <a:rPr lang="en-US" sz="2200" dirty="0"/>
              <a:t>What your Temporary No Parking Zone </a:t>
            </a:r>
            <a:r>
              <a:rPr lang="en-US" sz="2200" b="1" dirty="0"/>
              <a:t>WILL NOT </a:t>
            </a:r>
            <a:r>
              <a:rPr lang="en-US" sz="2200" dirty="0"/>
              <a:t>do for you</a:t>
            </a:r>
          </a:p>
          <a:p>
            <a:pPr lvl="2"/>
            <a:r>
              <a:rPr lang="en-US" sz="2200" dirty="0"/>
              <a:t>Will not provide reserved parking spaces for worker’s vehicles</a:t>
            </a:r>
          </a:p>
          <a:p>
            <a:pPr marL="6858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280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EBD75-3369-4B3C-A5F9-9398C0E5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br>
              <a:rPr lang="en-US" sz="3800"/>
            </a:br>
            <a:r>
              <a:rPr lang="en-US" sz="3800"/>
              <a:t>Temporary No Park requirements and process overview</a:t>
            </a:r>
            <a:br>
              <a:rPr lang="en-US" sz="3800"/>
            </a:br>
            <a:endParaRPr lang="en-US" sz="3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E8AF-B804-40F8-8E08-7029951C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311" y="499833"/>
            <a:ext cx="6543641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Long Term or Short Term?  How do you know?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Short-term </a:t>
            </a:r>
            <a:r>
              <a:rPr lang="en-US" sz="2000" dirty="0"/>
              <a:t>requests</a:t>
            </a:r>
            <a:r>
              <a:rPr lang="en-US" sz="2000" b="1" dirty="0"/>
              <a:t> </a:t>
            </a:r>
            <a:r>
              <a:rPr lang="en-US" sz="2000" dirty="0"/>
              <a:t>is anything less than 30 and does not require removing street signs or pay station devices.  </a:t>
            </a:r>
          </a:p>
          <a:p>
            <a:pPr lvl="2"/>
            <a:r>
              <a:rPr lang="en-US" sz="2000" dirty="0"/>
              <a:t>There is a process for extending the request for additional days, but this must be done before the current request expires.</a:t>
            </a:r>
          </a:p>
          <a:p>
            <a:pPr lvl="2"/>
            <a:r>
              <a:rPr lang="en-US" sz="2000" dirty="0"/>
              <a:t>Additional questions related to short term requests may be directed to </a:t>
            </a:r>
            <a:r>
              <a:rPr lang="en-US" sz="2000" dirty="0">
                <a:hlinkClick r:id="rId2"/>
              </a:rPr>
              <a:t>bobby.lindsey@seattle.gov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Long-term</a:t>
            </a:r>
            <a:r>
              <a:rPr lang="en-US" sz="2000" dirty="0"/>
              <a:t> requests is anything longer than 30 days and/or requires removal of street signs or pay station devices.  The long-term requests are coordinated through SDOT Curb Space Management by emailing </a:t>
            </a:r>
            <a:r>
              <a:rPr lang="en-US" sz="2000" u="sng" dirty="0">
                <a:hlinkClick r:id="rId3"/>
              </a:rPr>
              <a:t>fred.perez@seattle.gov</a:t>
            </a:r>
            <a:endParaRPr lang="en-US" sz="2000" dirty="0"/>
          </a:p>
          <a:p>
            <a:pPr marL="342900" lvl="1" indent="0">
              <a:buNone/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1434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52F3-99DA-4E50-B359-89CE4D94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Control Plan (TCP)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22DB-215E-4238-9E75-1EE33A0E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222259"/>
          </a:xfrm>
        </p:spPr>
        <p:txBody>
          <a:bodyPr/>
          <a:lstStyle/>
          <a:p>
            <a:r>
              <a:rPr lang="en-US" dirty="0"/>
              <a:t>TCPs are required when: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Work impacts sidewalk, bike lane, and/or travel lane mobility on an arterial street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Work impacts sidewalk, bike lane, and/or travel lane mobility on </a:t>
            </a:r>
            <a:r>
              <a:rPr lang="en-US" i="1" dirty="0"/>
              <a:t>any</a:t>
            </a:r>
            <a:r>
              <a:rPr lang="en-US" dirty="0"/>
              <a:t> street within a Construction Hub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At the discretion of SDOT if the work poses a significant mobility impact</a:t>
            </a:r>
          </a:p>
          <a:p>
            <a:endParaRPr lang="en-US" dirty="0"/>
          </a:p>
          <a:p>
            <a:r>
              <a:rPr lang="en-US" dirty="0"/>
              <a:t>TCPs must meet the minimum requirements listed in </a:t>
            </a:r>
            <a:r>
              <a:rPr lang="en-US" dirty="0">
                <a:hlinkClick r:id="rId2"/>
              </a:rPr>
              <a:t>CAM 2111 </a:t>
            </a:r>
            <a:r>
              <a:rPr lang="en-US" dirty="0"/>
              <a:t>and the </a:t>
            </a:r>
            <a:r>
              <a:rPr lang="en-US" dirty="0">
                <a:hlinkClick r:id="rId3"/>
              </a:rPr>
              <a:t>current version of the Traffic Control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B148-5995-4C4B-B97C-522E9F7B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8" y="264864"/>
            <a:ext cx="10515600" cy="924511"/>
          </a:xfrm>
        </p:spPr>
        <p:txBody>
          <a:bodyPr/>
          <a:lstStyle/>
          <a:p>
            <a:r>
              <a:rPr lang="en-US" dirty="0">
                <a:cs typeface="Seattle Text"/>
              </a:rPr>
              <a:t>Traffic Control Plan (TCP)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B1D7-9FD9-4413-A1D3-EAFB2BEF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37" y="1107440"/>
            <a:ext cx="11045123" cy="480550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To minimize corrections cycles when a (TCP) is required, be sure to follow these tips: </a:t>
            </a:r>
            <a:endParaRPr lang="en-US" dirty="0">
              <a:cs typeface="Calibri"/>
            </a:endParaRPr>
          </a:p>
          <a:p>
            <a:pPr lvl="1"/>
            <a:endParaRPr lang="en-US" b="1" dirty="0">
              <a:ea typeface="+mn-lt"/>
              <a:cs typeface="+mn-lt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Channelization shown on the TCP must meet current conditions </a:t>
            </a:r>
          </a:p>
          <a:p>
            <a:pPr lvl="2"/>
            <a:r>
              <a:rPr lang="en-US" sz="1900" dirty="0">
                <a:ea typeface="+mn-lt"/>
                <a:cs typeface="+mn-lt"/>
              </a:rPr>
              <a:t>Channelization on the </a:t>
            </a:r>
            <a:r>
              <a:rPr lang="en-US" sz="1900" dirty="0">
                <a:ea typeface="+mn-lt"/>
                <a:cs typeface="+mn-lt"/>
                <a:hlinkClick r:id="rId2"/>
              </a:rPr>
              <a:t>TCP Base Map Tool </a:t>
            </a:r>
            <a:r>
              <a:rPr lang="en-US" sz="1900" dirty="0">
                <a:ea typeface="+mn-lt"/>
                <a:cs typeface="+mn-lt"/>
              </a:rPr>
              <a:t>may not be current</a:t>
            </a:r>
          </a:p>
          <a:p>
            <a:pPr lvl="2"/>
            <a:r>
              <a:rPr lang="en-US" sz="1900" dirty="0">
                <a:ea typeface="+mn-lt"/>
                <a:cs typeface="+mn-lt"/>
              </a:rPr>
              <a:t>You can use the cameras found on the </a:t>
            </a:r>
            <a:r>
              <a:rPr lang="en-US" sz="1900" dirty="0">
                <a:ea typeface="+mn-lt"/>
                <a:cs typeface="+mn-lt"/>
                <a:hlinkClick r:id="rId3"/>
              </a:rPr>
              <a:t>SDOT Traveler’s Map </a:t>
            </a:r>
            <a:r>
              <a:rPr lang="en-US" sz="1900" dirty="0">
                <a:ea typeface="+mn-lt"/>
                <a:cs typeface="+mn-lt"/>
              </a:rPr>
              <a:t> to confirm current channelization</a:t>
            </a:r>
          </a:p>
          <a:p>
            <a:pPr lvl="2"/>
            <a:r>
              <a:rPr lang="en-US" sz="1900" dirty="0"/>
              <a:t>If you’re in an area that doesn’t have cameras, perform a site visit to confirm current channelization</a:t>
            </a:r>
            <a:endParaRPr lang="en-US" sz="1900" dirty="0">
              <a:cs typeface="Calibri"/>
            </a:endParaRPr>
          </a:p>
          <a:p>
            <a:pPr marL="800100" lvl="1" indent="-457200">
              <a:buFont typeface="+mj-lt"/>
              <a:buAutoNum type="arabicPeriod"/>
            </a:pPr>
            <a:endParaRPr lang="en-US" b="1" dirty="0">
              <a:ea typeface="+mn-lt"/>
              <a:cs typeface="+mn-lt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If you need to close the sidewalk:</a:t>
            </a:r>
          </a:p>
          <a:p>
            <a:pPr lvl="2"/>
            <a:r>
              <a:rPr lang="en-US" sz="1900" dirty="0">
                <a:ea typeface="+mn-lt"/>
                <a:cs typeface="+mn-lt"/>
              </a:rPr>
              <a:t>Ensure the pedestrian reroute or detour has the correct signs at the right locations </a:t>
            </a:r>
          </a:p>
          <a:p>
            <a:pPr lvl="2"/>
            <a:r>
              <a:rPr lang="en-US" sz="1900" dirty="0"/>
              <a:t>Provide a narrative on why pedestrian access cannot be maintained per </a:t>
            </a:r>
            <a:r>
              <a:rPr lang="en-US" sz="1900" dirty="0">
                <a:hlinkClick r:id="rId4"/>
              </a:rPr>
              <a:t>CAM 2110 </a:t>
            </a:r>
            <a:r>
              <a:rPr lang="en-US" sz="1900" dirty="0"/>
              <a:t>and the </a:t>
            </a:r>
            <a:r>
              <a:rPr lang="en-US" sz="1900" dirty="0">
                <a:hlinkClick r:id="rId5"/>
              </a:rPr>
              <a:t>10-2015 Director’s Rule</a:t>
            </a:r>
            <a:endParaRPr lang="en-US" sz="1900" dirty="0"/>
          </a:p>
          <a:p>
            <a:pPr marL="800100" lvl="1" indent="-457200">
              <a:buFont typeface="+mj-lt"/>
              <a:buAutoNum type="arabicPeriod"/>
            </a:pPr>
            <a:endParaRPr lang="en-US" b="1" dirty="0">
              <a:ea typeface="+mn-lt"/>
              <a:cs typeface="+mn-lt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If you need to close a bike lane:</a:t>
            </a:r>
          </a:p>
          <a:p>
            <a:pPr lvl="2"/>
            <a:r>
              <a:rPr lang="en-US" sz="1900" dirty="0">
                <a:ea typeface="+mn-lt"/>
                <a:cs typeface="+mn-lt"/>
              </a:rPr>
              <a:t>Provide a narrative on why bike access cannot be maintained </a:t>
            </a:r>
          </a:p>
          <a:p>
            <a:pPr marL="800100" lvl="1" indent="-457200">
              <a:buFont typeface="+mj-lt"/>
              <a:buAutoNum type="arabicPeriod"/>
            </a:pPr>
            <a:endParaRPr lang="en-US" b="1" dirty="0">
              <a:ea typeface="+mn-lt"/>
              <a:cs typeface="+mn-lt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If you need to close a Protected Bike Lane (PBL):</a:t>
            </a:r>
          </a:p>
          <a:p>
            <a:pPr lvl="2"/>
            <a:r>
              <a:rPr lang="en-US" sz="1900" dirty="0">
                <a:ea typeface="+mn-lt"/>
                <a:cs typeface="+mn-lt"/>
              </a:rPr>
              <a:t>Bike traffic cannot be merged with traffic and a detour must be provided </a:t>
            </a:r>
            <a:endParaRPr lang="en-US" sz="1900" dirty="0"/>
          </a:p>
          <a:p>
            <a:endParaRPr lang="en-US" dirty="0">
              <a:ea typeface="+mn-lt"/>
              <a:cs typeface="+mn-lt"/>
            </a:endParaRPr>
          </a:p>
          <a:p>
            <a:pPr marL="800100" lvl="1" indent="-457200">
              <a:buFont typeface="+mj-lt"/>
              <a:buAutoNum type="arabicPeriod" startAt="5"/>
            </a:pPr>
            <a:r>
              <a:rPr lang="en-US" b="1" dirty="0">
                <a:ea typeface="+mn-lt"/>
                <a:cs typeface="+mn-lt"/>
              </a:rPr>
              <a:t>If you need to submit a revised TCP:</a:t>
            </a:r>
          </a:p>
          <a:p>
            <a:pPr lvl="2"/>
            <a:r>
              <a:rPr lang="en-US" dirty="0">
                <a:ea typeface="+mn-lt"/>
                <a:cs typeface="+mn-lt"/>
              </a:rPr>
              <a:t>Ensure all comments were addressed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1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4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5.xml><?xml version="1.0" encoding="utf-8"?>
<a:theme xmlns:a="http://schemas.openxmlformats.org/drawingml/2006/main" name="1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6.xml><?xml version="1.0" encoding="utf-8"?>
<a:theme xmlns:a="http://schemas.openxmlformats.org/drawingml/2006/main" name="2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8FF51B8370A41B17953AEBA18CC6F" ma:contentTypeVersion="8" ma:contentTypeDescription="Create a new document." ma:contentTypeScope="" ma:versionID="3f82e4252a33303ccd4c838884f18763">
  <xsd:schema xmlns:xsd="http://www.w3.org/2001/XMLSchema" xmlns:xs="http://www.w3.org/2001/XMLSchema" xmlns:p="http://schemas.microsoft.com/office/2006/metadata/properties" xmlns:ns2="d819af4f-ae78-4157-a034-8955897b58df" xmlns:ns3="8b4ca83b-d911-42c2-bfb1-dfb02b2e9820" targetNamespace="http://schemas.microsoft.com/office/2006/metadata/properties" ma:root="true" ma:fieldsID="cf0cf02d2062c4aa52bd5f92b84a99dc" ns2:_="" ns3:_="">
    <xsd:import namespace="d819af4f-ae78-4157-a034-8955897b58df"/>
    <xsd:import namespace="8b4ca83b-d911-42c2-bfb1-dfb02b2e9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9af4f-ae78-4157-a034-8955897b5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ca83b-d911-42c2-bfb1-dfb02b2e9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0306EB-5B18-42F4-B017-DA66032848CF}">
  <ds:schemaRefs>
    <ds:schemaRef ds:uri="8b4ca83b-d911-42c2-bfb1-dfb02b2e9820"/>
    <ds:schemaRef ds:uri="d819af4f-ae78-4157-a034-8955897b58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http://purl.org/dc/terms/"/>
    <ds:schemaRef ds:uri="http://schemas.openxmlformats.org/package/2006/metadata/core-properties"/>
    <ds:schemaRef ds:uri="8b4ca83b-d911-42c2-bfb1-dfb02b2e982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819af4f-ae78-4157-a034-8955897b58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4150</Words>
  <Application>Microsoft Office PowerPoint</Application>
  <PresentationFormat>Widescreen</PresentationFormat>
  <Paragraphs>523</Paragraphs>
  <Slides>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Seattle Text</vt:lpstr>
      <vt:lpstr>Calibri</vt:lpstr>
      <vt:lpstr>Batang</vt:lpstr>
      <vt:lpstr>Arial</vt:lpstr>
      <vt:lpstr>Symbol</vt:lpstr>
      <vt:lpstr>Wingdings</vt:lpstr>
      <vt:lpstr>Office Theme</vt:lpstr>
      <vt:lpstr>4_Office Theme</vt:lpstr>
      <vt:lpstr>3_Office Theme</vt:lpstr>
      <vt:lpstr>Office Theme</vt:lpstr>
      <vt:lpstr>1_Office Theme</vt:lpstr>
      <vt:lpstr>2_Office Theme</vt:lpstr>
      <vt:lpstr>Street Use 101 and Q&amp;A Session – Q3 2021</vt:lpstr>
      <vt:lpstr>Our vision, mission, and core values</vt:lpstr>
      <vt:lpstr>Street Use 101 </vt:lpstr>
      <vt:lpstr>Webinar rules of conduct</vt:lpstr>
      <vt:lpstr>PowerPoint Presentation</vt:lpstr>
      <vt:lpstr> Temporary No Park requirements and process overview </vt:lpstr>
      <vt:lpstr> Temporary No Park requirements and process overview </vt:lpstr>
      <vt:lpstr>Traffic Control Plan (TCP) requirements</vt:lpstr>
      <vt:lpstr>Traffic Control Plan (TCP) tips</vt:lpstr>
      <vt:lpstr>TCP Top 5 Requirements</vt:lpstr>
      <vt:lpstr>Template</vt:lpstr>
      <vt:lpstr>Seasonal lighting requirements</vt:lpstr>
      <vt:lpstr>Holiday moratoriums</vt:lpstr>
      <vt:lpstr>Holiday moratoriums</vt:lpstr>
      <vt:lpstr>Holiday moratoriums</vt:lpstr>
      <vt:lpstr>New help articles!</vt:lpstr>
      <vt:lpstr>New help articles!</vt:lpstr>
      <vt:lpstr>How to set the Permit Priority</vt:lpstr>
      <vt:lpstr>Conditions overview</vt:lpstr>
      <vt:lpstr>Conditions overview</vt:lpstr>
      <vt:lpstr>Corrections document and how to download it</vt:lpstr>
      <vt:lpstr>Corrections document and how to respond</vt:lpstr>
      <vt:lpstr>Corrections Response document and condition</vt:lpstr>
      <vt:lpstr>Corrections Response document and how to upload</vt:lpstr>
      <vt:lpstr>Corrections and Corrections Response concept review</vt:lpstr>
      <vt:lpstr>Demo</vt:lpstr>
      <vt:lpstr>Stuck in Awaiting Corrections?</vt:lpstr>
      <vt:lpstr>Resources on document uploads and responding to Corrections</vt:lpstr>
      <vt:lpstr>Job start rules</vt:lpstr>
      <vt:lpstr>Job start rules</vt:lpstr>
      <vt:lpstr>Job start rules</vt:lpstr>
      <vt:lpstr>Job start rules concept review</vt:lpstr>
      <vt:lpstr>Demo – Utility Permit</vt:lpstr>
      <vt:lpstr>Other inspections that need to be scheduled</vt:lpstr>
      <vt:lpstr>Amendments after issuance overview</vt:lpstr>
      <vt:lpstr>PowerPoint Presentation</vt:lpstr>
      <vt:lpstr>Revision Amendment Rules</vt:lpstr>
      <vt:lpstr>Date Change Amendment Rules</vt:lpstr>
      <vt:lpstr>Extension Amendment Rules</vt:lpstr>
      <vt:lpstr>Utility Permit Amendment Rules</vt:lpstr>
      <vt:lpstr>Upcoming Total Days in the ROW option to track uses</vt:lpstr>
      <vt:lpstr>Upcoming Total Days in the ROW option to track uses</vt:lpstr>
      <vt:lpstr>Virtual coaching </vt:lpstr>
      <vt:lpstr>PowerPoint Presentation</vt:lpstr>
      <vt:lpstr>PowerPoint Presentation</vt:lpstr>
      <vt:lpstr>How to get help if you can’t find the answer</vt:lpstr>
      <vt:lpstr>How to get help</vt:lpstr>
      <vt:lpstr>Open Q&amp;A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Use 101 and Q&amp;A Session – Q2 2021</dc:title>
  <dc:creator>Berry, Melody</dc:creator>
  <cp:lastModifiedBy>Berry, Melody</cp:lastModifiedBy>
  <cp:revision>22</cp:revision>
  <dcterms:created xsi:type="dcterms:W3CDTF">2021-06-02T21:57:10Z</dcterms:created>
  <dcterms:modified xsi:type="dcterms:W3CDTF">2021-09-17T21:00:53Z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0x0101000D88FF51B8370A41B17953AEBA18CC6F</vt:lpwstr>
  </property>
</Properties>
</file>