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modernComment_155_ECF1CE98.xml" ContentType="application/vnd.ms-powerpoint.comments+xml"/>
  <Override PartName="/ppt/comments/modernComment_176_12764AF0.xml" ContentType="application/vnd.ms-powerpoint.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4"/>
  </p:sldMasterIdLst>
  <p:notesMasterIdLst>
    <p:notesMasterId r:id="rId31"/>
  </p:notesMasterIdLst>
  <p:handoutMasterIdLst>
    <p:handoutMasterId r:id="rId32"/>
  </p:handoutMasterIdLst>
  <p:sldIdLst>
    <p:sldId id="336" r:id="rId5"/>
    <p:sldId id="339" r:id="rId6"/>
    <p:sldId id="320" r:id="rId7"/>
    <p:sldId id="266" r:id="rId8"/>
    <p:sldId id="289" r:id="rId9"/>
    <p:sldId id="282" r:id="rId10"/>
    <p:sldId id="340" r:id="rId11"/>
    <p:sldId id="270" r:id="rId12"/>
    <p:sldId id="310" r:id="rId13"/>
    <p:sldId id="324" r:id="rId14"/>
    <p:sldId id="268" r:id="rId15"/>
    <p:sldId id="298" r:id="rId16"/>
    <p:sldId id="317" r:id="rId17"/>
    <p:sldId id="354" r:id="rId18"/>
    <p:sldId id="398" r:id="rId19"/>
    <p:sldId id="364" r:id="rId20"/>
    <p:sldId id="366" r:id="rId21"/>
    <p:sldId id="309" r:id="rId22"/>
    <p:sldId id="301" r:id="rId23"/>
    <p:sldId id="367" r:id="rId24"/>
    <p:sldId id="304" r:id="rId25"/>
    <p:sldId id="341" r:id="rId26"/>
    <p:sldId id="374" r:id="rId27"/>
    <p:sldId id="396" r:id="rId28"/>
    <p:sldId id="397" r:id="rId29"/>
    <p:sldId id="333"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DAF6028-A570-AD7C-77E4-5AB72EDED353}" name="Malec, Kristen" initials="KM" userId="S::Kristen.Malec@seattle.gov::4aa84fd7-91dd-421c-a2b3-c4f9c57ce9e6" providerId="AD"/>
  <p188:author id="{FA7E80AE-E494-CA06-C234-0ECFBEDA729F}" name="Boeholt, Nathalie" initials="NB" userId="Boeholt, Nathalie"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313131"/>
    <a:srgbClr val="3B3131"/>
    <a:srgbClr val="38862F"/>
    <a:srgbClr val="001B28"/>
    <a:srgbClr val="002436"/>
    <a:srgbClr val="F1EBEB"/>
    <a:srgbClr val="F2F2F2"/>
    <a:srgbClr val="ED5E26"/>
    <a:srgbClr val="DB4D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4738D8-7279-CE70-ED86-1D4739D35974}" v="2" dt="2026-10-21T17:19:39.9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7" d="100"/>
          <a:sy n="77" d="100"/>
        </p:scale>
        <p:origin x="72" y="8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eenleaf, Dean" userId="S::dean.greenleaf@seattle.gov::8f637f9c-cc72-451a-8397-cf3184256dc8" providerId="AD" clId="Web-{9B4738D8-7279-CE70-ED86-1D4739D35974}"/>
    <pc:docChg chg="modSld">
      <pc:chgData name="Greenleaf, Dean" userId="S::dean.greenleaf@seattle.gov::8f637f9c-cc72-451a-8397-cf3184256dc8" providerId="AD" clId="Web-{9B4738D8-7279-CE70-ED86-1D4739D35974}" dt="2026-10-21T17:28:14.238" v="40"/>
      <pc:docMkLst>
        <pc:docMk/>
      </pc:docMkLst>
      <pc:sldChg chg="modSp">
        <pc:chgData name="Greenleaf, Dean" userId="S::dean.greenleaf@seattle.gov::8f637f9c-cc72-451a-8397-cf3184256dc8" providerId="AD" clId="Web-{9B4738D8-7279-CE70-ED86-1D4739D35974}" dt="2026-10-21T17:19:39.969" v="1" actId="20577"/>
        <pc:sldMkLst>
          <pc:docMk/>
          <pc:sldMk cId="2128850702" sldId="336"/>
        </pc:sldMkLst>
        <pc:spChg chg="mod">
          <ac:chgData name="Greenleaf, Dean" userId="S::dean.greenleaf@seattle.gov::8f637f9c-cc72-451a-8397-cf3184256dc8" providerId="AD" clId="Web-{9B4738D8-7279-CE70-ED86-1D4739D35974}" dt="2026-10-21T17:19:39.969" v="1" actId="20577"/>
          <ac:spMkLst>
            <pc:docMk/>
            <pc:sldMk cId="2128850702" sldId="336"/>
            <ac:spMk id="4" creationId="{CFFFA59A-3ACE-2BA1-EB37-35BD375536FC}"/>
          </ac:spMkLst>
        </pc:spChg>
      </pc:sldChg>
      <pc:sldChg chg="modNotes">
        <pc:chgData name="Greenleaf, Dean" userId="S::dean.greenleaf@seattle.gov::8f637f9c-cc72-451a-8397-cf3184256dc8" providerId="AD" clId="Web-{9B4738D8-7279-CE70-ED86-1D4739D35974}" dt="2026-10-21T17:28:14.238" v="40"/>
        <pc:sldMkLst>
          <pc:docMk/>
          <pc:sldMk cId="3670632326" sldId="354"/>
        </pc:sldMkLst>
      </pc:sldChg>
    </pc:docChg>
  </pc:docChgLst>
</pc:chgInfo>
</file>

<file path=ppt/comments/modernComment_155_ECF1CE98.xml><?xml version="1.0" encoding="utf-8"?>
<p188:cmLst xmlns:a="http://schemas.openxmlformats.org/drawingml/2006/main" xmlns:r="http://schemas.openxmlformats.org/officeDocument/2006/relationships" xmlns:p188="http://schemas.microsoft.com/office/powerpoint/2018/8/main">
  <p188:cm id="{A00B8471-8E6F-44D8-8ADE-2851FD4FFE4D}" authorId="{FA7E80AE-E494-CA06-C234-0ECFBEDA729F}" created="2025-10-21T17:19:53.830">
    <ac:txMkLst xmlns:ac="http://schemas.microsoft.com/office/drawing/2013/main/command">
      <pc:docMk xmlns:pc="http://schemas.microsoft.com/office/powerpoint/2013/main/command"/>
      <pc:sldMk xmlns:pc="http://schemas.microsoft.com/office/powerpoint/2013/main/command" cId="3975270040" sldId="341"/>
      <ac:spMk id="4" creationId="{F90C3C1B-1332-49E0-93C0-2F83CB5D933F}"/>
      <ac:txMk cp="42" len="8">
        <ac:context len="129" hash="2430305681"/>
      </ac:txMk>
    </ac:txMkLst>
    <p188:pos x="1724124" y="1666185"/>
    <p188:replyLst>
      <p188:reply id="{ABF32AA4-A504-458F-9CB1-65E58531E9E9}" authorId="{EDAF6028-A570-AD7C-77E4-5AB72EDED353}" created="2025-10-21T22:44:00.025">
        <p188:txBody>
          <a:bodyPr/>
          <a:lstStyle/>
          <a:p>
            <a:r>
              <a:rPr lang="en-US"/>
              <a:t>Thanks Nathalie, I actually ended up moving this slide to the end to be with the other retrofit options since it’s technically not EHR related</a:t>
            </a:r>
          </a:p>
        </p188:txBody>
      </p188:reply>
    </p188:replyLst>
    <p188:txBody>
      <a:bodyPr/>
      <a:lstStyle/>
      <a:p>
        <a:r>
          <a:rPr lang="en-US"/>
          <a:t>We should mention that there is a DR for older URM chimney repair and/or bracing if home owners are interested in that. That DR is in the process of getting updated and will be available soon.</a:t>
        </a:r>
      </a:p>
    </p188:txBody>
    <p188:extLst>
      <p:ext xmlns:p="http://schemas.openxmlformats.org/presentationml/2006/main" uri="{57CB4572-C831-44C2-8A1C-0ADB6CCDFE69}">
        <p223:reactions xmlns:p223="http://schemas.microsoft.com/office/powerpoint/2022/03/main">
          <p223:rxn type="👍">
            <p223:instance time="2025-10-21T22:27:27.154" authorId="{EDAF6028-A570-AD7C-77E4-5AB72EDED353}"/>
          </p223:rxn>
        </p223:reactions>
      </p:ext>
    </p188:extLst>
  </p188:cm>
</p188:cmLst>
</file>

<file path=ppt/comments/modernComment_176_12764AF0.xml><?xml version="1.0" encoding="utf-8"?>
<p188:cmLst xmlns:a="http://schemas.openxmlformats.org/drawingml/2006/main" xmlns:r="http://schemas.openxmlformats.org/officeDocument/2006/relationships" xmlns:p188="http://schemas.microsoft.com/office/powerpoint/2018/8/main">
  <p188:cm id="{30AEEBA3-3D4B-4231-8EEB-ADEAF7F53935}" authorId="{FA7E80AE-E494-CA06-C234-0ECFBEDA729F}" created="2025-10-21T17:26:08.502">
    <ac:txMkLst xmlns:ac="http://schemas.microsoft.com/office/drawing/2013/main/command">
      <pc:docMk xmlns:pc="http://schemas.microsoft.com/office/powerpoint/2013/main/command"/>
      <pc:sldMk xmlns:pc="http://schemas.microsoft.com/office/powerpoint/2013/main/command" cId="309742320" sldId="374"/>
      <ac:spMk id="3" creationId="{12740F40-67E7-82F8-0962-53AE88346C0D}"/>
      <ac:txMk cp="431" len="85">
        <ac:context len="585" hash="2407754801"/>
      </ac:txMk>
    </ac:txMkLst>
    <p188:pos x="9386455" y="2740843"/>
    <p188:txBody>
      <a:bodyPr/>
      <a:lstStyle/>
      <a:p>
        <a:r>
          <a:rPr lang="en-US"/>
          <a:t>If sub-alt and house includes a URM chimney, it will need to be up to code (R107.5.3)</a:t>
        </a:r>
      </a:p>
    </p188:txBody>
    <p188:extLst>
      <p:ext xmlns:p="http://schemas.openxmlformats.org/presentationml/2006/main" uri="{57CB4572-C831-44C2-8A1C-0ADB6CCDFE69}">
        <p223:reactions xmlns:p223="http://schemas.microsoft.com/office/powerpoint/2022/03/main">
          <p223:rxn type="👍">
            <p223:instance time="2025-10-21T22:27:33.805" authorId="{EDAF6028-A570-AD7C-77E4-5AB72EDED353}"/>
          </p223:rxn>
        </p223:reactions>
      </p:ext>
    </p188:extLst>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37DCB8C-AB3A-4678-8E5D-52DF26ACB5D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1F604A0D-1232-46B2-A11E-685764C8F4A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E2ECFE1-075E-477D-A671-692887E0282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D6AA96E-A8FF-4A72-84E9-7594D8DAA96B}" type="slidenum">
              <a:rPr lang="en-US" smtClean="0"/>
              <a:t>‹#›</a:t>
            </a:fld>
            <a:endParaRPr lang="en-US"/>
          </a:p>
        </p:txBody>
      </p:sp>
    </p:spTree>
    <p:extLst>
      <p:ext uri="{BB962C8B-B14F-4D97-AF65-F5344CB8AC3E}">
        <p14:creationId xmlns:p14="http://schemas.microsoft.com/office/powerpoint/2010/main" val="904033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FD543A-85DA-44BD-801B-F533F81DF5F5}" type="datetimeFigureOut">
              <a:rPr lang="en-US" smtClean="0"/>
              <a:t>10/21/2026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1C4EE6-4BC6-43CF-B29D-B05C4979CF90}" type="slidenum">
              <a:rPr lang="en-US" smtClean="0"/>
              <a:t>‹#›</a:t>
            </a:fld>
            <a:endParaRPr lang="en-US"/>
          </a:p>
        </p:txBody>
      </p:sp>
    </p:spTree>
    <p:extLst>
      <p:ext uri="{BB962C8B-B14F-4D97-AF65-F5344CB8AC3E}">
        <p14:creationId xmlns:p14="http://schemas.microsoft.com/office/powerpoint/2010/main" val="1084381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1C4EE6-4BC6-43CF-B29D-B05C4979CF90}" type="slidenum">
              <a:rPr lang="en-US" smtClean="0"/>
              <a:t>1</a:t>
            </a:fld>
            <a:endParaRPr lang="en-US"/>
          </a:p>
        </p:txBody>
      </p:sp>
    </p:spTree>
    <p:extLst>
      <p:ext uri="{BB962C8B-B14F-4D97-AF65-F5344CB8AC3E}">
        <p14:creationId xmlns:p14="http://schemas.microsoft.com/office/powerpoint/2010/main" val="3129787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Philosophy of review refresher and Chapter 1</a:t>
            </a:r>
          </a:p>
        </p:txBody>
      </p:sp>
      <p:sp>
        <p:nvSpPr>
          <p:cNvPr id="5" name="Slide Number Placeholder 4"/>
          <p:cNvSpPr>
            <a:spLocks noGrp="1"/>
          </p:cNvSpPr>
          <p:nvPr>
            <p:ph type="sldNum" sz="quarter" idx="5"/>
          </p:nvPr>
        </p:nvSpPr>
        <p:spPr/>
        <p:txBody>
          <a:bodyPr/>
          <a:lstStyle/>
          <a:p>
            <a:fld id="{0C1C4EE6-4BC6-43CF-B29D-B05C4979CF90}" type="slidenum">
              <a:rPr lang="en-US" smtClean="0"/>
              <a:t>2</a:t>
            </a:fld>
            <a:endParaRPr lang="en-US"/>
          </a:p>
        </p:txBody>
      </p:sp>
    </p:spTree>
    <p:extLst>
      <p:ext uri="{BB962C8B-B14F-4D97-AF65-F5344CB8AC3E}">
        <p14:creationId xmlns:p14="http://schemas.microsoft.com/office/powerpoint/2010/main" val="8973824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0C1C4EE6-4BC6-43CF-B29D-B05C4979CF90}" type="slidenum">
              <a:rPr lang="en-US" smtClean="0"/>
              <a:t>3</a:t>
            </a:fld>
            <a:endParaRPr lang="en-US"/>
          </a:p>
        </p:txBody>
      </p:sp>
    </p:spTree>
    <p:extLst>
      <p:ext uri="{BB962C8B-B14F-4D97-AF65-F5344CB8AC3E}">
        <p14:creationId xmlns:p14="http://schemas.microsoft.com/office/powerpoint/2010/main" val="28693721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More information on emergency preparedness is available at the City of Seattle Office of Emergency Management.  </a:t>
            </a:r>
          </a:p>
          <a:p>
            <a:endParaRPr lang="en-US"/>
          </a:p>
          <a:p>
            <a:r>
              <a:rPr lang="en-US"/>
              <a:t>The intent is to PROTECT yourself from falling debris and get to a safe place.  Standing in a doorway or running out of the building may NOT be the safest place to protect yourself in a seismic event.</a:t>
            </a:r>
          </a:p>
          <a:p>
            <a:endParaRPr lang="en-US"/>
          </a:p>
          <a:p>
            <a:r>
              <a:rPr lang="en-US"/>
              <a:t>Please visit the site and develop a personal emergency plan.  It is better to think of this before, rather than after an emergency.  </a:t>
            </a:r>
          </a:p>
        </p:txBody>
      </p:sp>
      <p:sp>
        <p:nvSpPr>
          <p:cNvPr id="4" name="Slide Number Placeholder 3"/>
          <p:cNvSpPr>
            <a:spLocks noGrp="1"/>
          </p:cNvSpPr>
          <p:nvPr>
            <p:ph type="sldNum" sz="quarter" idx="10"/>
          </p:nvPr>
        </p:nvSpPr>
        <p:spPr/>
        <p:txBody>
          <a:bodyPr/>
          <a:lstStyle/>
          <a:p>
            <a:fld id="{0C1C4EE6-4BC6-43CF-B29D-B05C4979CF90}" type="slidenum">
              <a:rPr lang="en-US" smtClean="0"/>
              <a:t>4</a:t>
            </a:fld>
            <a:endParaRPr lang="en-US"/>
          </a:p>
        </p:txBody>
      </p:sp>
    </p:spTree>
    <p:extLst>
      <p:ext uri="{BB962C8B-B14F-4D97-AF65-F5344CB8AC3E}">
        <p14:creationId xmlns:p14="http://schemas.microsoft.com/office/powerpoint/2010/main" val="2759131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ONE THING THAT YOU CAN DO IS HAVE AN EMERGENCY PLAN&gt;</a:t>
            </a:r>
          </a:p>
          <a:p>
            <a:endParaRPr lang="en-US"/>
          </a:p>
          <a:p>
            <a:r>
              <a:rPr lang="en-US"/>
              <a:t>A personal emergency plan should include emergency supplies, one of which many people don’t think about is a pair of sturdy shoes.  </a:t>
            </a:r>
          </a:p>
          <a:p>
            <a:endParaRPr lang="en-US"/>
          </a:p>
          <a:p>
            <a:r>
              <a:rPr lang="en-US"/>
              <a:t>Also, You and your family should have an evacuation plan and share a common contact person, preferably NOT a local contact.  </a:t>
            </a:r>
          </a:p>
          <a:p>
            <a:endParaRPr lang="en-US"/>
          </a:p>
          <a:p>
            <a:r>
              <a:rPr lang="en-US"/>
              <a:t>In an emergency: texting may work better on damaged or disrupted networks than a phone call.   A new item that has been added to the list is a charging bank.  </a:t>
            </a:r>
          </a:p>
          <a:p>
            <a:r>
              <a:rPr lang="en-US"/>
              <a:t> </a:t>
            </a:r>
          </a:p>
          <a:p>
            <a:r>
              <a:rPr lang="en-US"/>
              <a:t>Not a bad idea to have in your home.  </a:t>
            </a:r>
          </a:p>
          <a:p>
            <a:endParaRPr lang="en-US"/>
          </a:p>
        </p:txBody>
      </p:sp>
      <p:sp>
        <p:nvSpPr>
          <p:cNvPr id="4" name="Slide Number Placeholder 3"/>
          <p:cNvSpPr>
            <a:spLocks noGrp="1"/>
          </p:cNvSpPr>
          <p:nvPr>
            <p:ph type="sldNum" sz="quarter" idx="10"/>
          </p:nvPr>
        </p:nvSpPr>
        <p:spPr/>
        <p:txBody>
          <a:bodyPr/>
          <a:lstStyle/>
          <a:p>
            <a:fld id="{0C1C4EE6-4BC6-43CF-B29D-B05C4979CF90}" type="slidenum">
              <a:rPr lang="en-US" smtClean="0"/>
              <a:t>5</a:t>
            </a:fld>
            <a:endParaRPr lang="en-US"/>
          </a:p>
        </p:txBody>
      </p:sp>
    </p:spTree>
    <p:extLst>
      <p:ext uri="{BB962C8B-B14F-4D97-AF65-F5344CB8AC3E}">
        <p14:creationId xmlns:p14="http://schemas.microsoft.com/office/powerpoint/2010/main" val="1906948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a:p>
            <a:endParaRPr lang="en-US"/>
          </a:p>
        </p:txBody>
      </p:sp>
      <p:sp>
        <p:nvSpPr>
          <p:cNvPr id="4" name="Slide Number Placeholder 3"/>
          <p:cNvSpPr>
            <a:spLocks noGrp="1"/>
          </p:cNvSpPr>
          <p:nvPr>
            <p:ph type="sldNum" sz="quarter" idx="10"/>
          </p:nvPr>
        </p:nvSpPr>
        <p:spPr/>
        <p:txBody>
          <a:bodyPr/>
          <a:lstStyle/>
          <a:p>
            <a:fld id="{0C1C4EE6-4BC6-43CF-B29D-B05C4979CF90}" type="slidenum">
              <a:rPr lang="en-US" smtClean="0"/>
              <a:t>6</a:t>
            </a:fld>
            <a:endParaRPr lang="en-US"/>
          </a:p>
        </p:txBody>
      </p:sp>
    </p:spTree>
    <p:extLst>
      <p:ext uri="{BB962C8B-B14F-4D97-AF65-F5344CB8AC3E}">
        <p14:creationId xmlns:p14="http://schemas.microsoft.com/office/powerpoint/2010/main" val="29054366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C1C4EE6-4BC6-43CF-B29D-B05C4979CF90}" type="slidenum">
              <a:rPr lang="en-US" smtClean="0"/>
              <a:t>7</a:t>
            </a:fld>
            <a:endParaRPr lang="en-US"/>
          </a:p>
        </p:txBody>
      </p:sp>
    </p:spTree>
    <p:extLst>
      <p:ext uri="{BB962C8B-B14F-4D97-AF65-F5344CB8AC3E}">
        <p14:creationId xmlns:p14="http://schemas.microsoft.com/office/powerpoint/2010/main" val="811574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More information on this program is available in the Home Earthquake Retrofit Series Overview, one of three publications that support the Project Impact Program.  This also discusses the input of Tom Kinsman from the City of Seattle DCLU and Linda </a:t>
            </a:r>
            <a:r>
              <a:rPr lang="en-US" err="1"/>
              <a:t>Noson</a:t>
            </a:r>
            <a:r>
              <a:rPr lang="en-US"/>
              <a:t> from the Permitting and Standards Committee.  </a:t>
            </a:r>
          </a:p>
        </p:txBody>
      </p:sp>
      <p:sp>
        <p:nvSpPr>
          <p:cNvPr id="4" name="Slide Number Placeholder 3"/>
          <p:cNvSpPr>
            <a:spLocks noGrp="1"/>
          </p:cNvSpPr>
          <p:nvPr>
            <p:ph type="sldNum" sz="quarter" idx="10"/>
          </p:nvPr>
        </p:nvSpPr>
        <p:spPr/>
        <p:txBody>
          <a:bodyPr/>
          <a:lstStyle/>
          <a:p>
            <a:fld id="{0C1C4EE6-4BC6-43CF-B29D-B05C4979CF90}" type="slidenum">
              <a:rPr lang="en-US" smtClean="0"/>
              <a:t>8</a:t>
            </a:fld>
            <a:endParaRPr lang="en-US"/>
          </a:p>
        </p:txBody>
      </p:sp>
    </p:spTree>
    <p:extLst>
      <p:ext uri="{BB962C8B-B14F-4D97-AF65-F5344CB8AC3E}">
        <p14:creationId xmlns:p14="http://schemas.microsoft.com/office/powerpoint/2010/main" val="27399887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Hiram Burnett home photo was taken in early 1900’s, but the home was built on what is now the corner of fourth and Columbia in 1865.    You can see the old First Methodist Church behind it and just a corner of the Rainier Club Building, both of which are still standing today. </a:t>
            </a:r>
          </a:p>
          <a:p>
            <a:endParaRPr lang="en-US"/>
          </a:p>
          <a:p>
            <a:r>
              <a:rPr lang="en-US"/>
              <a:t>The building on the right has a full height concrete wall and was fully engineered under current building codes.  It would not need a retrofit as it is current.  It is also very skinny, with the total building width being 15-20 feet.  </a:t>
            </a:r>
          </a:p>
          <a:p>
            <a:endParaRPr lang="en-US"/>
          </a:p>
          <a:p>
            <a:r>
              <a:rPr lang="en-US"/>
              <a:t>PAUSE FOR QUESTIONS – Does anyone know where the Hiram Burnet house is?  The corner of Fourth and Columbia, in what is now the parking lot for the Rainer Club.  Behind it is the 1</a:t>
            </a:r>
            <a:r>
              <a:rPr lang="en-US" baseline="30000"/>
              <a:t>st</a:t>
            </a:r>
            <a:r>
              <a:rPr lang="en-US"/>
              <a:t> Methodist Episcopal Church, This </a:t>
            </a:r>
            <a:r>
              <a:rPr lang="en-US" b="0" i="0">
                <a:solidFill>
                  <a:srgbClr val="333333"/>
                </a:solidFill>
                <a:effectLst/>
                <a:latin typeface="Helvetica Neue"/>
              </a:rPr>
              <a:t> important landmark church was largely designed by the Seattle architect James H. Schack and his firm between 1906 and 1907.  It is now an event space called the “Sanctuary”.  </a:t>
            </a:r>
            <a:endParaRPr lang="en-US"/>
          </a:p>
        </p:txBody>
      </p:sp>
      <p:sp>
        <p:nvSpPr>
          <p:cNvPr id="4" name="Slide Number Placeholder 3"/>
          <p:cNvSpPr>
            <a:spLocks noGrp="1"/>
          </p:cNvSpPr>
          <p:nvPr>
            <p:ph type="sldNum" sz="quarter" idx="10"/>
          </p:nvPr>
        </p:nvSpPr>
        <p:spPr/>
        <p:txBody>
          <a:bodyPr/>
          <a:lstStyle/>
          <a:p>
            <a:fld id="{0C1C4EE6-4BC6-43CF-B29D-B05C4979CF90}" type="slidenum">
              <a:rPr lang="en-US" smtClean="0"/>
              <a:t>9</a:t>
            </a:fld>
            <a:endParaRPr lang="en-US"/>
          </a:p>
        </p:txBody>
      </p:sp>
    </p:spTree>
    <p:extLst>
      <p:ext uri="{BB962C8B-B14F-4D97-AF65-F5344CB8AC3E}">
        <p14:creationId xmlns:p14="http://schemas.microsoft.com/office/powerpoint/2010/main" val="2875844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floor plan is a two dimensional representation of this three dimensional space, if you have questions on how to do this, you can go to a designer, architect or engineer.  </a:t>
            </a:r>
          </a:p>
        </p:txBody>
      </p:sp>
      <p:sp>
        <p:nvSpPr>
          <p:cNvPr id="4" name="Slide Number Placeholder 3"/>
          <p:cNvSpPr>
            <a:spLocks noGrp="1"/>
          </p:cNvSpPr>
          <p:nvPr>
            <p:ph type="sldNum" sz="quarter" idx="10"/>
          </p:nvPr>
        </p:nvSpPr>
        <p:spPr/>
        <p:txBody>
          <a:bodyPr/>
          <a:lstStyle/>
          <a:p>
            <a:fld id="{0C1C4EE6-4BC6-43CF-B29D-B05C4979CF90}" type="slidenum">
              <a:rPr lang="en-US" smtClean="0"/>
              <a:t>10</a:t>
            </a:fld>
            <a:endParaRPr lang="en-US"/>
          </a:p>
        </p:txBody>
      </p:sp>
    </p:spTree>
    <p:extLst>
      <p:ext uri="{BB962C8B-B14F-4D97-AF65-F5344CB8AC3E}">
        <p14:creationId xmlns:p14="http://schemas.microsoft.com/office/powerpoint/2010/main" val="39194384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fundamental to seismic retrofits:  the ABC’s  Anchor, Brace and Connect.  </a:t>
            </a:r>
          </a:p>
          <a:p>
            <a:endParaRPr lang="en-US"/>
          </a:p>
          <a:p>
            <a:r>
              <a:rPr lang="en-US"/>
              <a:t>There are several different kinds of bolts, plates and clips, more information on the different kinds is shown in the plan set and discussed in Project Impact publications. </a:t>
            </a:r>
          </a:p>
          <a:p>
            <a:endParaRPr lang="en-US"/>
          </a:p>
          <a:p>
            <a:r>
              <a:rPr lang="en-US"/>
              <a:t>PAUSE FOR QUESTIONS _ CHAT.</a:t>
            </a:r>
          </a:p>
        </p:txBody>
      </p:sp>
      <p:sp>
        <p:nvSpPr>
          <p:cNvPr id="4" name="Slide Number Placeholder 3"/>
          <p:cNvSpPr>
            <a:spLocks noGrp="1"/>
          </p:cNvSpPr>
          <p:nvPr>
            <p:ph type="sldNum" sz="quarter" idx="10"/>
          </p:nvPr>
        </p:nvSpPr>
        <p:spPr/>
        <p:txBody>
          <a:bodyPr/>
          <a:lstStyle/>
          <a:p>
            <a:fld id="{0C1C4EE6-4BC6-43CF-B29D-B05C4979CF90}" type="slidenum">
              <a:rPr lang="en-US" smtClean="0"/>
              <a:t>11</a:t>
            </a:fld>
            <a:endParaRPr lang="en-US"/>
          </a:p>
        </p:txBody>
      </p:sp>
    </p:spTree>
    <p:extLst>
      <p:ext uri="{BB962C8B-B14F-4D97-AF65-F5344CB8AC3E}">
        <p14:creationId xmlns:p14="http://schemas.microsoft.com/office/powerpoint/2010/main" val="15159564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ALRIGHT!  Now to the main part of the Project Impact Program for Earthquake Home Retrofits: the standard project impact planset.</a:t>
            </a:r>
          </a:p>
        </p:txBody>
      </p:sp>
      <p:sp>
        <p:nvSpPr>
          <p:cNvPr id="4" name="Slide Number Placeholder 3"/>
          <p:cNvSpPr>
            <a:spLocks noGrp="1"/>
          </p:cNvSpPr>
          <p:nvPr>
            <p:ph type="sldNum" sz="quarter" idx="10"/>
          </p:nvPr>
        </p:nvSpPr>
        <p:spPr/>
        <p:txBody>
          <a:bodyPr/>
          <a:lstStyle/>
          <a:p>
            <a:fld id="{0C1C4EE6-4BC6-43CF-B29D-B05C4979CF90}" type="slidenum">
              <a:rPr lang="en-US" smtClean="0"/>
              <a:t>12</a:t>
            </a:fld>
            <a:endParaRPr lang="en-US"/>
          </a:p>
        </p:txBody>
      </p:sp>
    </p:spTree>
    <p:extLst>
      <p:ext uri="{BB962C8B-B14F-4D97-AF65-F5344CB8AC3E}">
        <p14:creationId xmlns:p14="http://schemas.microsoft.com/office/powerpoint/2010/main" val="1008056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Item #7 is new and is different from the older earthquake retrofit prescriptive plan set.  </a:t>
            </a:r>
          </a:p>
          <a:p>
            <a:r>
              <a:rPr lang="en-US"/>
              <a:t>So is Item #9, but that does not come up often, especially in older homes. </a:t>
            </a:r>
          </a:p>
          <a:p>
            <a:r>
              <a:rPr lang="en-US"/>
              <a:t>Item 11, is a little tricky and references additions or partial work to an existing building.  When in doubt.  ASK us!  We are here to help. </a:t>
            </a:r>
          </a:p>
        </p:txBody>
      </p:sp>
      <p:sp>
        <p:nvSpPr>
          <p:cNvPr id="4" name="Slide Number Placeholder 3"/>
          <p:cNvSpPr>
            <a:spLocks noGrp="1"/>
          </p:cNvSpPr>
          <p:nvPr>
            <p:ph type="sldNum" sz="quarter" idx="5"/>
          </p:nvPr>
        </p:nvSpPr>
        <p:spPr/>
        <p:txBody>
          <a:bodyPr/>
          <a:lstStyle/>
          <a:p>
            <a:fld id="{0C1C4EE6-4BC6-43CF-B29D-B05C4979CF90}" type="slidenum">
              <a:rPr lang="en-US" smtClean="0"/>
              <a:t>13</a:t>
            </a:fld>
            <a:endParaRPr lang="en-US"/>
          </a:p>
        </p:txBody>
      </p:sp>
    </p:spTree>
    <p:extLst>
      <p:ext uri="{BB962C8B-B14F-4D97-AF65-F5344CB8AC3E}">
        <p14:creationId xmlns:p14="http://schemas.microsoft.com/office/powerpoint/2010/main" val="16493239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We’re going to go through a quick example to see if this house qualifies before Dean takes you through the rest of the plan set.</a:t>
            </a:r>
          </a:p>
          <a:p>
            <a:r>
              <a:rPr lang="en-US" dirty="0"/>
              <a:t> </a:t>
            </a:r>
            <a:endParaRPr lang="en-US" dirty="0">
              <a:ea typeface="Calibri"/>
              <a:cs typeface="Calibri"/>
            </a:endParaRPr>
          </a:p>
          <a:p>
            <a:r>
              <a:rPr lang="en-US"/>
              <a:t>Is this a habitable attic?  Unsure?  look and research See Item #2</a:t>
            </a:r>
          </a:p>
          <a:p>
            <a:endParaRPr lang="en-US" dirty="0">
              <a:ea typeface="Calibri"/>
              <a:cs typeface="Calibri"/>
            </a:endParaRPr>
          </a:p>
          <a:p>
            <a:r>
              <a:rPr lang="en-US"/>
              <a:t>You would use street view, King county, and GIS to verify these items.</a:t>
            </a:r>
          </a:p>
          <a:p>
            <a:endParaRPr lang="en-US" dirty="0">
              <a:ea typeface="Calibri"/>
              <a:cs typeface="Calibri"/>
            </a:endParaRPr>
          </a:p>
          <a:p>
            <a:endParaRPr lang="en-US">
              <a:ea typeface="Calibri" panose="020F0502020204030204"/>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1C4EE6-4BC6-43CF-B29D-B05C4979CF9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78712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The circled numbers can help.  Remember there are two, very similar looking tables, one for </a:t>
            </a:r>
            <a:r>
              <a:rPr lang="en-US" u="sng"/>
              <a:t>single story </a:t>
            </a:r>
            <a:r>
              <a:rPr lang="en-US"/>
              <a:t>and one for </a:t>
            </a:r>
            <a:r>
              <a:rPr lang="en-US" u="sng"/>
              <a:t>two story condition</a:t>
            </a:r>
            <a:r>
              <a:rPr lang="en-US"/>
              <a:t>!!  </a:t>
            </a:r>
            <a:r>
              <a:rPr lang="en-US">
                <a:solidFill>
                  <a:srgbClr val="C00000"/>
                </a:solidFill>
              </a:rPr>
              <a:t>*** first animation</a:t>
            </a:r>
          </a:p>
          <a:p>
            <a:r>
              <a:rPr lang="en-US"/>
              <a:t>1.) Most projects will fall into a light construction Weight Category **Second</a:t>
            </a:r>
            <a:endParaRPr lang="en-US">
              <a:cs typeface="Calibri"/>
            </a:endParaRPr>
          </a:p>
          <a:p>
            <a:pPr>
              <a:defRPr/>
            </a:pPr>
            <a:r>
              <a:rPr lang="en-US"/>
              <a:t>2.) Total Square footage – First floor, Second, NOT BASEMENT, NOT DECK, NOT GARAGE (typically), - *** Third animation.  </a:t>
            </a:r>
            <a:endParaRPr lang="en-US">
              <a:cs typeface="Calibri"/>
            </a:endParaRPr>
          </a:p>
          <a:p>
            <a:r>
              <a:rPr lang="en-US"/>
              <a:t>3.) Place to mark which  row applies.  ****Fourth Animation</a:t>
            </a:r>
            <a:endParaRPr lang="en-US">
              <a:cs typeface="Calibri"/>
            </a:endParaRPr>
          </a:p>
          <a:p>
            <a:r>
              <a:rPr lang="en-US"/>
              <a:t>4.)  The cripple wall height is shown as a range, with different values; one WITH and one WITHOUT  tie downs.  If the cripple wall is stepped, you can average the height of the wall, no heights can exceed 7’ of wood framed cripple wall. … **** Fifth animation.</a:t>
            </a:r>
            <a:endParaRPr lang="en-US">
              <a:cs typeface="Calibri" panose="020F0502020204030204"/>
            </a:endParaRPr>
          </a:p>
          <a:p>
            <a:r>
              <a:rPr lang="en-US"/>
              <a:t>5.)  The length EACH of TWO braced wall sections along each perimeter wall line at exterior walls.  ******Sixth Animation</a:t>
            </a:r>
            <a:endParaRPr lang="en-US">
              <a:cs typeface="Calibri"/>
            </a:endParaRPr>
          </a:p>
          <a:p>
            <a:pPr>
              <a:defRPr/>
            </a:pPr>
            <a:r>
              <a:rPr lang="en-US" sz="1200">
                <a:cs typeface="Calibri"/>
              </a:rPr>
              <a:t>Let’s Try an d EXAMPLE:</a:t>
            </a:r>
            <a:r>
              <a:rPr lang="en-US">
                <a:cs typeface="Calibri"/>
              </a:rPr>
              <a:t>   </a:t>
            </a:r>
            <a:r>
              <a:rPr lang="en-US" sz="1200">
                <a:cs typeface="Calibri"/>
              </a:rPr>
              <a:t> </a:t>
            </a:r>
            <a:r>
              <a:rPr lang="en-US" sz="1200"/>
              <a:t>1,400 sf area  with 4’ tall cripple wall.   Area then wall height.  IT needs two braced wall sections ___ long</a:t>
            </a:r>
            <a:r>
              <a:rPr lang="en-US" sz="1200">
                <a:cs typeface="Calibri" panose="020F0502020204030204"/>
              </a:rPr>
              <a:t>. *******Seventh Animation</a:t>
            </a:r>
          </a:p>
          <a:p>
            <a:r>
              <a:rPr lang="en-US"/>
              <a:t>6.)  The number of foundation sill Anchors and Connections ******Eighths and last animation</a:t>
            </a:r>
            <a:endParaRPr lang="en-US">
              <a:cs typeface="Calibri"/>
            </a:endParaRPr>
          </a:p>
          <a:p>
            <a:r>
              <a:rPr lang="en-US"/>
              <a:t> PAUSE FOR QUESTIONS – THIS IS THE GUTS OF WHAT IS NEEDED&gt;  EVERY BODY got an idea on how this works?  GREAT!!! </a:t>
            </a:r>
            <a:endParaRPr lang="en-US">
              <a:cs typeface="Calibri"/>
            </a:endParaRPr>
          </a:p>
        </p:txBody>
      </p:sp>
      <p:sp>
        <p:nvSpPr>
          <p:cNvPr id="4" name="Slide Number Placeholder 3"/>
          <p:cNvSpPr>
            <a:spLocks noGrp="1"/>
          </p:cNvSpPr>
          <p:nvPr>
            <p:ph type="sldNum" sz="quarter" idx="10"/>
          </p:nvPr>
        </p:nvSpPr>
        <p:spPr/>
        <p:txBody>
          <a:bodyPr/>
          <a:lstStyle/>
          <a:p>
            <a:fld id="{0C1C4EE6-4BC6-43CF-B29D-B05C4979CF90}" type="slidenum">
              <a:rPr lang="en-US" smtClean="0"/>
              <a:t>17</a:t>
            </a:fld>
            <a:endParaRPr lang="en-US"/>
          </a:p>
        </p:txBody>
      </p:sp>
    </p:spTree>
    <p:extLst>
      <p:ext uri="{BB962C8B-B14F-4D97-AF65-F5344CB8AC3E}">
        <p14:creationId xmlns:p14="http://schemas.microsoft.com/office/powerpoint/2010/main" val="18319217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wood braced wall panel is shown here, with a hole for ventilation and nailing around the perimeter to stiffen and brace that short pony wall.  </a:t>
            </a:r>
          </a:p>
          <a:p>
            <a:endParaRPr lang="en-US"/>
          </a:p>
          <a:p>
            <a:r>
              <a:rPr lang="en-US"/>
              <a:t>The side anchor plates are another way to connect the sill plate to the foundation.  </a:t>
            </a:r>
          </a:p>
          <a:p>
            <a:r>
              <a:rPr lang="en-US"/>
              <a:t> </a:t>
            </a:r>
          </a:p>
          <a:p>
            <a:r>
              <a:rPr lang="en-US"/>
              <a:t>PAUSE FOR QUESTIONS – NOTE what URFP means    - Universal Retrofit Foundation Plate</a:t>
            </a:r>
          </a:p>
        </p:txBody>
      </p:sp>
      <p:sp>
        <p:nvSpPr>
          <p:cNvPr id="4" name="Slide Number Placeholder 3"/>
          <p:cNvSpPr>
            <a:spLocks noGrp="1"/>
          </p:cNvSpPr>
          <p:nvPr>
            <p:ph type="sldNum" sz="quarter" idx="10"/>
          </p:nvPr>
        </p:nvSpPr>
        <p:spPr/>
        <p:txBody>
          <a:bodyPr/>
          <a:lstStyle/>
          <a:p>
            <a:fld id="{0C1C4EE6-4BC6-43CF-B29D-B05C4979CF90}" type="slidenum">
              <a:rPr lang="en-US" smtClean="0"/>
              <a:t>18</a:t>
            </a:fld>
            <a:endParaRPr lang="en-US"/>
          </a:p>
        </p:txBody>
      </p:sp>
    </p:spTree>
    <p:extLst>
      <p:ext uri="{BB962C8B-B14F-4D97-AF65-F5344CB8AC3E}">
        <p14:creationId xmlns:p14="http://schemas.microsoft.com/office/powerpoint/2010/main" val="24370844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Once the assessment is complete, it is time to show how the existing foundation or pony wall below the first floor will be anchored, braced and connected to the first floor framing.</a:t>
            </a:r>
          </a:p>
          <a:p>
            <a:r>
              <a:rPr lang="en-US"/>
              <a:t> </a:t>
            </a:r>
          </a:p>
          <a:p>
            <a:r>
              <a:rPr lang="en-US"/>
              <a:t>The plan set has general sheets to help with this and also some good example plan sets at the end of the plan set.  </a:t>
            </a:r>
          </a:p>
        </p:txBody>
      </p:sp>
      <p:sp>
        <p:nvSpPr>
          <p:cNvPr id="4" name="Slide Number Placeholder 3"/>
          <p:cNvSpPr>
            <a:spLocks noGrp="1"/>
          </p:cNvSpPr>
          <p:nvPr>
            <p:ph type="sldNum" sz="quarter" idx="10"/>
          </p:nvPr>
        </p:nvSpPr>
        <p:spPr/>
        <p:txBody>
          <a:bodyPr/>
          <a:lstStyle/>
          <a:p>
            <a:fld id="{0C1C4EE6-4BC6-43CF-B29D-B05C4979CF90}" type="slidenum">
              <a:rPr lang="en-US" smtClean="0"/>
              <a:t>19</a:t>
            </a:fld>
            <a:endParaRPr lang="en-US"/>
          </a:p>
        </p:txBody>
      </p:sp>
    </p:spTree>
    <p:extLst>
      <p:ext uri="{BB962C8B-B14F-4D97-AF65-F5344CB8AC3E}">
        <p14:creationId xmlns:p14="http://schemas.microsoft.com/office/powerpoint/2010/main" val="25219859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standard details shown on the “D” Sheets D1- D6 help to define the scope of work and how the Anchors, Tie-Downs, Wall Panels and Framing Connectors will be installed.  They should match what is called out in the floor plan, especially if they are using tie-downs.  </a:t>
            </a:r>
          </a:p>
          <a:p>
            <a:endParaRPr lang="en-US"/>
          </a:p>
          <a:p>
            <a:endParaRPr lang="en-US"/>
          </a:p>
        </p:txBody>
      </p:sp>
      <p:sp>
        <p:nvSpPr>
          <p:cNvPr id="4" name="Slide Number Placeholder 3"/>
          <p:cNvSpPr>
            <a:spLocks noGrp="1"/>
          </p:cNvSpPr>
          <p:nvPr>
            <p:ph type="sldNum" sz="quarter" idx="5"/>
          </p:nvPr>
        </p:nvSpPr>
        <p:spPr/>
        <p:txBody>
          <a:bodyPr/>
          <a:lstStyle/>
          <a:p>
            <a:fld id="{0C1C4EE6-4BC6-43CF-B29D-B05C4979CF90}" type="slidenum">
              <a:rPr lang="en-US" smtClean="0"/>
              <a:t>20</a:t>
            </a:fld>
            <a:endParaRPr lang="en-US"/>
          </a:p>
        </p:txBody>
      </p:sp>
    </p:spTree>
    <p:extLst>
      <p:ext uri="{BB962C8B-B14F-4D97-AF65-F5344CB8AC3E}">
        <p14:creationId xmlns:p14="http://schemas.microsoft.com/office/powerpoint/2010/main" val="35817744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Research, Assessment, Floor Plan… Now Application.    </a:t>
            </a:r>
            <a:br>
              <a:rPr lang="en-US"/>
            </a:br>
            <a:r>
              <a:rPr lang="en-US"/>
              <a:t> </a:t>
            </a:r>
            <a:br>
              <a:rPr lang="en-US"/>
            </a:br>
            <a:r>
              <a:rPr lang="en-US"/>
              <a:t>PAUSE for QUESTIONS</a:t>
            </a:r>
          </a:p>
        </p:txBody>
      </p:sp>
      <p:sp>
        <p:nvSpPr>
          <p:cNvPr id="4" name="Slide Number Placeholder 3"/>
          <p:cNvSpPr>
            <a:spLocks noGrp="1"/>
          </p:cNvSpPr>
          <p:nvPr>
            <p:ph type="sldNum" sz="quarter" idx="10"/>
          </p:nvPr>
        </p:nvSpPr>
        <p:spPr/>
        <p:txBody>
          <a:bodyPr/>
          <a:lstStyle/>
          <a:p>
            <a:fld id="{0C1C4EE6-4BC6-43CF-B29D-B05C4979CF90}" type="slidenum">
              <a:rPr lang="en-US" smtClean="0"/>
              <a:t>21</a:t>
            </a:fld>
            <a:endParaRPr lang="en-US"/>
          </a:p>
        </p:txBody>
      </p:sp>
    </p:spTree>
    <p:extLst>
      <p:ext uri="{BB962C8B-B14F-4D97-AF65-F5344CB8AC3E}">
        <p14:creationId xmlns:p14="http://schemas.microsoft.com/office/powerpoint/2010/main" val="17504903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what is not addressed by the earthquake home retrofit plan set? </a:t>
            </a:r>
          </a:p>
          <a:p>
            <a:r>
              <a:rPr lang="en-US"/>
              <a:t> </a:t>
            </a:r>
            <a:endParaRPr lang="en-US">
              <a:cs typeface="Calibri"/>
            </a:endParaRPr>
          </a:p>
          <a:p>
            <a:r>
              <a:rPr lang="en-US"/>
              <a:t>Chimneys, framing above the first floor, and interior crawl space walls and columns.</a:t>
            </a:r>
            <a:endParaRPr lang="en-US">
              <a:cs typeface="Calibri"/>
            </a:endParaRPr>
          </a:p>
          <a:p>
            <a:r>
              <a:rPr lang="en-US"/>
              <a:t> </a:t>
            </a:r>
            <a:endParaRPr lang="en-US">
              <a:cs typeface="Calibri"/>
            </a:endParaRPr>
          </a:p>
          <a:p>
            <a:r>
              <a:rPr lang="en-US"/>
              <a:t>This plan set is focused only on exterior walls below the first floor framing and strengthening the connection between the first floor framing, the cripple walls, and foundation.  Historically these other items have not been part of the prescriptive plan set and can be addressed in a separate permit</a:t>
            </a:r>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1C4EE6-4BC6-43CF-B29D-B05C4979CF9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11386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While we cannot prevent earthquakes, we can better prepare ourselves and our homes for when they occur. </a:t>
            </a:r>
          </a:p>
          <a:p>
            <a:r>
              <a:rPr lang="en-US">
                <a:cs typeface="Calibri"/>
              </a:rPr>
              <a:t>The EHR Plan set has several benefits:  </a:t>
            </a:r>
          </a:p>
          <a:p>
            <a:pPr marL="742950" lvl="1" indent="-285750">
              <a:buFont typeface="Arial,Sans-Serif"/>
              <a:buChar char="•"/>
            </a:pPr>
            <a:r>
              <a:rPr lang="en-US"/>
              <a:t>Simplify construction permit process, reduce permit cost.</a:t>
            </a:r>
          </a:p>
          <a:p>
            <a:pPr marL="742950" lvl="1" indent="-285750">
              <a:buFont typeface="Arial,Sans-Serif"/>
              <a:buChar char="•"/>
            </a:pPr>
            <a:r>
              <a:rPr lang="en-US"/>
              <a:t>Calculations or drawings by an engineer are not required.</a:t>
            </a:r>
          </a:p>
          <a:p>
            <a:pPr marL="742950" lvl="1" indent="-285750">
              <a:buFont typeface="Arial,Sans-Serif"/>
              <a:buChar char="•"/>
            </a:pPr>
            <a:r>
              <a:rPr lang="en-US"/>
              <a:t>Plan set can be submitted without an intake appointment.</a:t>
            </a:r>
          </a:p>
          <a:p>
            <a:pPr marL="742950" lvl="1" indent="-285750">
              <a:buFont typeface="Arial,Sans-Serif"/>
              <a:buChar char="•"/>
            </a:pPr>
            <a:endParaRPr lang="en-US"/>
          </a:p>
          <a:p>
            <a:endParaRPr lang="en-US">
              <a:cs typeface="Calibri"/>
            </a:endParaRPr>
          </a:p>
          <a:p>
            <a:endParaRPr lang="en-US">
              <a:cs typeface="Calibri"/>
            </a:endParaRPr>
          </a:p>
        </p:txBody>
      </p:sp>
      <p:sp>
        <p:nvSpPr>
          <p:cNvPr id="4" name="Slide Number Placeholder 3"/>
          <p:cNvSpPr>
            <a:spLocks noGrp="1"/>
          </p:cNvSpPr>
          <p:nvPr>
            <p:ph type="sldNum" sz="quarter" idx="10"/>
          </p:nvPr>
        </p:nvSpPr>
        <p:spPr/>
        <p:txBody>
          <a:bodyPr/>
          <a:lstStyle/>
          <a:p>
            <a:fld id="{0C1C4EE6-4BC6-43CF-B29D-B05C4979CF90}" type="slidenum">
              <a:rPr lang="en-US" smtClean="0"/>
              <a:t>24</a:t>
            </a:fld>
            <a:endParaRPr lang="en-US"/>
          </a:p>
        </p:txBody>
      </p:sp>
    </p:spTree>
    <p:extLst>
      <p:ext uri="{BB962C8B-B14F-4D97-AF65-F5344CB8AC3E}">
        <p14:creationId xmlns:p14="http://schemas.microsoft.com/office/powerpoint/2010/main" val="24000037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C1C4EE6-4BC6-43CF-B29D-B05C4979CF90}" type="slidenum">
              <a:rPr lang="en-US" smtClean="0"/>
              <a:t>25</a:t>
            </a:fld>
            <a:endParaRPr lang="en-US"/>
          </a:p>
        </p:txBody>
      </p:sp>
    </p:spTree>
    <p:extLst>
      <p:ext uri="{BB962C8B-B14F-4D97-AF65-F5344CB8AC3E}">
        <p14:creationId xmlns:p14="http://schemas.microsoft.com/office/powerpoint/2010/main" val="25329205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No photo">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86039F3-3B8E-FFEB-132B-4F9177899D30}"/>
              </a:ext>
              <a:ext uri="{C183D7F6-B498-43B3-948B-1728B52AA6E4}">
                <adec:decorative xmlns:adec="http://schemas.microsoft.com/office/drawing/2017/decorative" val="1"/>
              </a:ext>
            </a:extLst>
          </p:cNvPr>
          <p:cNvSpPr/>
          <p:nvPr userDrawn="1"/>
        </p:nvSpPr>
        <p:spPr>
          <a:xfrm>
            <a:off x="1" y="1"/>
            <a:ext cx="12192000" cy="6400799"/>
          </a:xfrm>
          <a:prstGeom prst="rect">
            <a:avLst/>
          </a:prstGeom>
          <a:solidFill>
            <a:srgbClr val="0046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 </a:t>
            </a:r>
          </a:p>
          <a:p>
            <a:pPr algn="ctr"/>
            <a:endParaRPr lang="en-US"/>
          </a:p>
        </p:txBody>
      </p:sp>
      <p:pic>
        <p:nvPicPr>
          <p:cNvPr id="12" name="Picture 11" descr="Seattle Department of Construction and Inspection Logo">
            <a:extLst>
              <a:ext uri="{FF2B5EF4-FFF2-40B4-BE49-F238E27FC236}">
                <a16:creationId xmlns:a16="http://schemas.microsoft.com/office/drawing/2014/main" id="{D591F881-8BD5-33B9-233D-158D23810B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847" y="211477"/>
            <a:ext cx="2694163" cy="479562"/>
          </a:xfrm>
          <a:prstGeom prst="rect">
            <a:avLst/>
          </a:prstGeom>
        </p:spPr>
      </p:pic>
      <p:sp>
        <p:nvSpPr>
          <p:cNvPr id="21" name="Rectangle 20">
            <a:extLst>
              <a:ext uri="{FF2B5EF4-FFF2-40B4-BE49-F238E27FC236}">
                <a16:creationId xmlns:a16="http://schemas.microsoft.com/office/drawing/2014/main" id="{A774A6D8-761A-F238-4D13-6932EE8A27F2}"/>
              </a:ext>
              <a:ext uri="{C183D7F6-B498-43B3-948B-1728B52AA6E4}">
                <adec:decorative xmlns:adec="http://schemas.microsoft.com/office/drawing/2017/decorative" val="1"/>
              </a:ext>
            </a:extLst>
          </p:cNvPr>
          <p:cNvSpPr/>
          <p:nvPr userDrawn="1"/>
        </p:nvSpPr>
        <p:spPr>
          <a:xfrm>
            <a:off x="8741663" y="6278880"/>
            <a:ext cx="3450335" cy="579119"/>
          </a:xfrm>
          <a:prstGeom prst="rect">
            <a:avLst/>
          </a:prstGeom>
          <a:solidFill>
            <a:srgbClr val="0046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 </a:t>
            </a:r>
          </a:p>
          <a:p>
            <a:pPr algn="ctr"/>
            <a:endParaRPr lang="en-US"/>
          </a:p>
        </p:txBody>
      </p:sp>
      <p:grpSp>
        <p:nvGrpSpPr>
          <p:cNvPr id="18" name="Group 17">
            <a:extLst>
              <a:ext uri="{FF2B5EF4-FFF2-40B4-BE49-F238E27FC236}">
                <a16:creationId xmlns:a16="http://schemas.microsoft.com/office/drawing/2014/main" id="{FB388716-6540-BF90-C8D2-7BCB2CB58EFD}"/>
              </a:ext>
            </a:extLst>
          </p:cNvPr>
          <p:cNvGrpSpPr/>
          <p:nvPr userDrawn="1"/>
        </p:nvGrpSpPr>
        <p:grpSpPr>
          <a:xfrm>
            <a:off x="653033" y="4204538"/>
            <a:ext cx="6302890" cy="433959"/>
            <a:chOff x="3091434" y="1469973"/>
            <a:chExt cx="6302890" cy="433959"/>
          </a:xfrm>
        </p:grpSpPr>
        <p:cxnSp>
          <p:nvCxnSpPr>
            <p:cNvPr id="15" name="Straight Connector 14">
              <a:extLst>
                <a:ext uri="{FF2B5EF4-FFF2-40B4-BE49-F238E27FC236}">
                  <a16:creationId xmlns:a16="http://schemas.microsoft.com/office/drawing/2014/main" id="{65202D6B-2434-19EB-50AE-DC46EBD6D4CA}"/>
                </a:ext>
                <a:ext uri="{C183D7F6-B498-43B3-948B-1728B52AA6E4}">
                  <adec:decorative xmlns:adec="http://schemas.microsoft.com/office/drawing/2017/decorative" val="1"/>
                </a:ext>
              </a:extLst>
            </p:cNvPr>
            <p:cNvCxnSpPr>
              <a:cxnSpLocks/>
            </p:cNvCxnSpPr>
            <p:nvPr userDrawn="1"/>
          </p:nvCxnSpPr>
          <p:spPr>
            <a:xfrm>
              <a:off x="3091434" y="1469973"/>
              <a:ext cx="630289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C368E38-C2BD-0F8E-715F-3E690ECDBC6A}"/>
                </a:ext>
                <a:ext uri="{C183D7F6-B498-43B3-948B-1728B52AA6E4}">
                  <adec:decorative xmlns:adec="http://schemas.microsoft.com/office/drawing/2017/decorative" val="1"/>
                </a:ext>
              </a:extLst>
            </p:cNvPr>
            <p:cNvCxnSpPr>
              <a:cxnSpLocks/>
            </p:cNvCxnSpPr>
            <p:nvPr userDrawn="1"/>
          </p:nvCxnSpPr>
          <p:spPr>
            <a:xfrm>
              <a:off x="3091434" y="1903932"/>
              <a:ext cx="630289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grpSp>
      <p:sp>
        <p:nvSpPr>
          <p:cNvPr id="16" name="Text Placeholder 21">
            <a:extLst>
              <a:ext uri="{FF2B5EF4-FFF2-40B4-BE49-F238E27FC236}">
                <a16:creationId xmlns:a16="http://schemas.microsoft.com/office/drawing/2014/main" id="{3763C131-73C2-F683-6C48-ADC315E01133}"/>
              </a:ext>
            </a:extLst>
          </p:cNvPr>
          <p:cNvSpPr>
            <a:spLocks noGrp="1"/>
          </p:cNvSpPr>
          <p:nvPr>
            <p:ph type="body" sz="quarter" idx="12" hasCustomPrompt="1"/>
          </p:nvPr>
        </p:nvSpPr>
        <p:spPr>
          <a:xfrm>
            <a:off x="8001000" y="171451"/>
            <a:ext cx="4057650" cy="381000"/>
          </a:xfrm>
        </p:spPr>
        <p:txBody>
          <a:bodyPr/>
          <a:lstStyle>
            <a:lvl1pPr algn="r">
              <a:defRPr>
                <a:solidFill>
                  <a:srgbClr val="FFFFFF"/>
                </a:solidFill>
              </a:defRPr>
            </a:lvl1pPr>
          </a:lstStyle>
          <a:p>
            <a:pPr lvl="0"/>
            <a:r>
              <a:rPr lang="en-US"/>
              <a:t>Event Name if Applicable</a:t>
            </a:r>
          </a:p>
        </p:txBody>
      </p:sp>
      <p:sp>
        <p:nvSpPr>
          <p:cNvPr id="24" name="Text Placeholder 21">
            <a:extLst>
              <a:ext uri="{FF2B5EF4-FFF2-40B4-BE49-F238E27FC236}">
                <a16:creationId xmlns:a16="http://schemas.microsoft.com/office/drawing/2014/main" id="{4D6F6F8A-D4F7-ACB1-1423-FFD455DD773C}"/>
              </a:ext>
            </a:extLst>
          </p:cNvPr>
          <p:cNvSpPr>
            <a:spLocks noGrp="1"/>
          </p:cNvSpPr>
          <p:nvPr>
            <p:ph type="body" sz="quarter" idx="13" hasCustomPrompt="1"/>
          </p:nvPr>
        </p:nvSpPr>
        <p:spPr>
          <a:xfrm>
            <a:off x="628651" y="3411538"/>
            <a:ext cx="3667124" cy="479425"/>
          </a:xfrm>
        </p:spPr>
        <p:txBody>
          <a:bodyPr>
            <a:normAutofit/>
          </a:bodyPr>
          <a:lstStyle>
            <a:lvl1pPr>
              <a:defRPr sz="2400" b="1">
                <a:solidFill>
                  <a:srgbClr val="FFFFFF"/>
                </a:solidFill>
              </a:defRPr>
            </a:lvl1pPr>
          </a:lstStyle>
          <a:p>
            <a:pPr lvl="0"/>
            <a:r>
              <a:rPr lang="en-US"/>
              <a:t>Presenter Name</a:t>
            </a:r>
          </a:p>
        </p:txBody>
      </p:sp>
      <p:sp>
        <p:nvSpPr>
          <p:cNvPr id="25" name="TextBox 24">
            <a:extLst>
              <a:ext uri="{FF2B5EF4-FFF2-40B4-BE49-F238E27FC236}">
                <a16:creationId xmlns:a16="http://schemas.microsoft.com/office/drawing/2014/main" id="{7E570F94-7243-98A9-7B12-012B0FA1AEE5}"/>
              </a:ext>
            </a:extLst>
          </p:cNvPr>
          <p:cNvSpPr txBox="1"/>
          <p:nvPr userDrawn="1"/>
        </p:nvSpPr>
        <p:spPr>
          <a:xfrm>
            <a:off x="628649" y="4197680"/>
            <a:ext cx="638442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1000"/>
              </a:spcBef>
              <a:spcAft>
                <a:spcPts val="0"/>
              </a:spcAft>
              <a:buClr>
                <a:srgbClr val="0046AD"/>
              </a:buClr>
              <a:buSzTx/>
              <a:buFont typeface="Arial" panose="020B0604020202020204" pitchFamily="34" charset="0"/>
              <a:buNone/>
              <a:tabLst/>
              <a:defRPr/>
            </a:pPr>
            <a:r>
              <a:rPr kumimoji="0" lang="en-US" sz="2000" b="0" i="0" u="none" strike="noStrike" kern="1200" cap="none" spc="0" normalizeH="0" baseline="0" noProof="0">
                <a:ln>
                  <a:noFill/>
                </a:ln>
                <a:solidFill>
                  <a:schemeClr val="bg1"/>
                </a:solidFill>
                <a:effectLst/>
                <a:uLnTx/>
                <a:uFillTx/>
                <a:latin typeface="Aptos Light" panose="020B0004020202020204" pitchFamily="34" charset="0"/>
                <a:ea typeface="+mn-ea"/>
                <a:cs typeface="+mn-cs"/>
              </a:rPr>
              <a:t>Helping people build a safe, livable, and inclusive Seattle. </a:t>
            </a:r>
          </a:p>
        </p:txBody>
      </p:sp>
      <p:sp>
        <p:nvSpPr>
          <p:cNvPr id="26" name="Text Placeholder 17">
            <a:extLst>
              <a:ext uri="{FF2B5EF4-FFF2-40B4-BE49-F238E27FC236}">
                <a16:creationId xmlns:a16="http://schemas.microsoft.com/office/drawing/2014/main" id="{4A12396D-1BA5-068A-6BDA-194F2C2FE55F}"/>
              </a:ext>
            </a:extLst>
          </p:cNvPr>
          <p:cNvSpPr>
            <a:spLocks noGrp="1"/>
          </p:cNvSpPr>
          <p:nvPr>
            <p:ph type="body" sz="quarter" idx="10" hasCustomPrompt="1"/>
          </p:nvPr>
        </p:nvSpPr>
        <p:spPr>
          <a:xfrm>
            <a:off x="626169" y="1447954"/>
            <a:ext cx="10013256" cy="1824996"/>
          </a:xfrm>
        </p:spPr>
        <p:txBody>
          <a:bodyPr anchor="b">
            <a:normAutofit/>
          </a:bodyPr>
          <a:lstStyle>
            <a:lvl1pPr>
              <a:defRPr sz="6000" b="1">
                <a:solidFill>
                  <a:srgbClr val="FFFFFF"/>
                </a:solidFill>
                <a:latin typeface="+mj-lt"/>
              </a:defRPr>
            </a:lvl1pPr>
          </a:lstStyle>
          <a:p>
            <a:pPr lvl="0"/>
            <a:r>
              <a:rPr lang="en-US"/>
              <a:t>Click To Edit Title Style</a:t>
            </a:r>
          </a:p>
        </p:txBody>
      </p:sp>
    </p:spTree>
    <p:extLst>
      <p:ext uri="{BB962C8B-B14F-4D97-AF65-F5344CB8AC3E}">
        <p14:creationId xmlns:p14="http://schemas.microsoft.com/office/powerpoint/2010/main" val="1364282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Half Photo">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86039F3-3B8E-FFEB-132B-4F9177899D30}"/>
              </a:ext>
              <a:ext uri="{C183D7F6-B498-43B3-948B-1728B52AA6E4}">
                <adec:decorative xmlns:adec="http://schemas.microsoft.com/office/drawing/2017/decorative" val="1"/>
              </a:ext>
            </a:extLst>
          </p:cNvPr>
          <p:cNvSpPr/>
          <p:nvPr userDrawn="1"/>
        </p:nvSpPr>
        <p:spPr>
          <a:xfrm>
            <a:off x="0" y="0"/>
            <a:ext cx="7619998" cy="6383773"/>
          </a:xfrm>
          <a:prstGeom prst="rect">
            <a:avLst/>
          </a:prstGeom>
          <a:solidFill>
            <a:srgbClr val="0046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Seattle Department of Construction and Inspection Logo">
            <a:extLst>
              <a:ext uri="{FF2B5EF4-FFF2-40B4-BE49-F238E27FC236}">
                <a16:creationId xmlns:a16="http://schemas.microsoft.com/office/drawing/2014/main" id="{D591F881-8BD5-33B9-233D-158D23810B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847" y="211477"/>
            <a:ext cx="2694163" cy="479562"/>
          </a:xfrm>
          <a:prstGeom prst="rect">
            <a:avLst/>
          </a:prstGeom>
        </p:spPr>
      </p:pic>
      <p:sp>
        <p:nvSpPr>
          <p:cNvPr id="5" name="TextBox 4">
            <a:extLst>
              <a:ext uri="{FF2B5EF4-FFF2-40B4-BE49-F238E27FC236}">
                <a16:creationId xmlns:a16="http://schemas.microsoft.com/office/drawing/2014/main" id="{E4F8CD89-F835-DC0F-D09A-CBA8D81B4EB9}"/>
              </a:ext>
            </a:extLst>
          </p:cNvPr>
          <p:cNvSpPr txBox="1"/>
          <p:nvPr userDrawn="1"/>
        </p:nvSpPr>
        <p:spPr>
          <a:xfrm>
            <a:off x="628649" y="4197680"/>
            <a:ext cx="327605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1000"/>
              </a:spcBef>
              <a:spcAft>
                <a:spcPts val="0"/>
              </a:spcAft>
              <a:buClr>
                <a:srgbClr val="0046AD"/>
              </a:buClr>
              <a:buSzTx/>
              <a:buFont typeface="Arial" panose="020B0604020202020204" pitchFamily="34" charset="0"/>
              <a:buNone/>
              <a:tabLst/>
              <a:defRPr/>
            </a:pPr>
            <a:r>
              <a:rPr kumimoji="0" lang="en-US" sz="2000" b="0" i="0" u="none" strike="noStrike" kern="1200" cap="none" spc="0" normalizeH="0" baseline="0" noProof="0">
                <a:ln>
                  <a:noFill/>
                </a:ln>
                <a:solidFill>
                  <a:schemeClr val="bg1"/>
                </a:solidFill>
                <a:effectLst/>
                <a:uLnTx/>
                <a:uFillTx/>
                <a:latin typeface="Aptos Light" panose="020B0004020202020204" pitchFamily="34" charset="0"/>
                <a:ea typeface="+mn-ea"/>
                <a:cs typeface="+mn-cs"/>
              </a:rPr>
              <a:t>Helping people build a safe, livable, and inclusive Seattle. </a:t>
            </a:r>
          </a:p>
        </p:txBody>
      </p:sp>
      <p:pic>
        <p:nvPicPr>
          <p:cNvPr id="7" name="Picture 6" descr="Space Needle with Skyline in back">
            <a:extLst>
              <a:ext uri="{FF2B5EF4-FFF2-40B4-BE49-F238E27FC236}">
                <a16:creationId xmlns:a16="http://schemas.microsoft.com/office/drawing/2014/main" id="{A26201DE-F4E5-324C-0657-272B61B4445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19999" y="0"/>
            <a:ext cx="4572000" cy="6858000"/>
          </a:xfrm>
          <a:prstGeom prst="rect">
            <a:avLst/>
          </a:prstGeom>
        </p:spPr>
      </p:pic>
      <p:cxnSp>
        <p:nvCxnSpPr>
          <p:cNvPr id="10" name="Straight Connector 9">
            <a:extLst>
              <a:ext uri="{FF2B5EF4-FFF2-40B4-BE49-F238E27FC236}">
                <a16:creationId xmlns:a16="http://schemas.microsoft.com/office/drawing/2014/main" id="{181C66ED-A556-B064-D633-C3879012714A}"/>
              </a:ext>
              <a:ext uri="{C183D7F6-B498-43B3-948B-1728B52AA6E4}">
                <adec:decorative xmlns:adec="http://schemas.microsoft.com/office/drawing/2017/decorative" val="1"/>
              </a:ext>
            </a:extLst>
          </p:cNvPr>
          <p:cNvCxnSpPr>
            <a:cxnSpLocks/>
          </p:cNvCxnSpPr>
          <p:nvPr userDrawn="1"/>
        </p:nvCxnSpPr>
        <p:spPr>
          <a:xfrm>
            <a:off x="653033" y="4204538"/>
            <a:ext cx="327605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D1247CA-EBFE-7072-61B0-08CDE9E3B3A8}"/>
              </a:ext>
              <a:ext uri="{C183D7F6-B498-43B3-948B-1728B52AA6E4}">
                <adec:decorative xmlns:adec="http://schemas.microsoft.com/office/drawing/2017/decorative" val="1"/>
              </a:ext>
            </a:extLst>
          </p:cNvPr>
          <p:cNvCxnSpPr>
            <a:cxnSpLocks/>
          </p:cNvCxnSpPr>
          <p:nvPr userDrawn="1"/>
        </p:nvCxnSpPr>
        <p:spPr>
          <a:xfrm>
            <a:off x="653033" y="4899427"/>
            <a:ext cx="3307173"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2" name="Text Placeholder 21">
            <a:extLst>
              <a:ext uri="{FF2B5EF4-FFF2-40B4-BE49-F238E27FC236}">
                <a16:creationId xmlns:a16="http://schemas.microsoft.com/office/drawing/2014/main" id="{6031C0F4-50BF-3946-4D9E-E28002C45EC9}"/>
              </a:ext>
            </a:extLst>
          </p:cNvPr>
          <p:cNvSpPr>
            <a:spLocks noGrp="1"/>
          </p:cNvSpPr>
          <p:nvPr>
            <p:ph type="body" sz="quarter" idx="13" hasCustomPrompt="1"/>
          </p:nvPr>
        </p:nvSpPr>
        <p:spPr>
          <a:xfrm>
            <a:off x="628651" y="3411538"/>
            <a:ext cx="3667124" cy="479425"/>
          </a:xfrm>
        </p:spPr>
        <p:txBody>
          <a:bodyPr>
            <a:normAutofit/>
          </a:bodyPr>
          <a:lstStyle>
            <a:lvl1pPr>
              <a:defRPr sz="2400" b="1">
                <a:solidFill>
                  <a:srgbClr val="FFFFFF"/>
                </a:solidFill>
              </a:defRPr>
            </a:lvl1pPr>
          </a:lstStyle>
          <a:p>
            <a:pPr lvl="0"/>
            <a:r>
              <a:rPr lang="en-US"/>
              <a:t>Presenter Name</a:t>
            </a:r>
          </a:p>
        </p:txBody>
      </p:sp>
      <p:sp>
        <p:nvSpPr>
          <p:cNvPr id="25" name="Text Placeholder 21">
            <a:extLst>
              <a:ext uri="{FF2B5EF4-FFF2-40B4-BE49-F238E27FC236}">
                <a16:creationId xmlns:a16="http://schemas.microsoft.com/office/drawing/2014/main" id="{08C6562B-F25F-2D4E-F937-5F580DEE3ECE}"/>
              </a:ext>
            </a:extLst>
          </p:cNvPr>
          <p:cNvSpPr>
            <a:spLocks noGrp="1"/>
          </p:cNvSpPr>
          <p:nvPr>
            <p:ph type="body" sz="quarter" idx="12" hasCustomPrompt="1"/>
          </p:nvPr>
        </p:nvSpPr>
        <p:spPr>
          <a:xfrm>
            <a:off x="3429000" y="171451"/>
            <a:ext cx="4057650" cy="381000"/>
          </a:xfrm>
        </p:spPr>
        <p:txBody>
          <a:bodyPr/>
          <a:lstStyle>
            <a:lvl1pPr algn="r">
              <a:defRPr>
                <a:solidFill>
                  <a:srgbClr val="FFFFFF"/>
                </a:solidFill>
              </a:defRPr>
            </a:lvl1pPr>
          </a:lstStyle>
          <a:p>
            <a:pPr lvl="0"/>
            <a:r>
              <a:rPr lang="en-US"/>
              <a:t>Event Name if Applicable</a:t>
            </a:r>
          </a:p>
        </p:txBody>
      </p:sp>
      <p:sp>
        <p:nvSpPr>
          <p:cNvPr id="26" name="Text Placeholder 17">
            <a:extLst>
              <a:ext uri="{FF2B5EF4-FFF2-40B4-BE49-F238E27FC236}">
                <a16:creationId xmlns:a16="http://schemas.microsoft.com/office/drawing/2014/main" id="{564A069B-5C1E-B627-B96D-560027D52C64}"/>
              </a:ext>
            </a:extLst>
          </p:cNvPr>
          <p:cNvSpPr>
            <a:spLocks noGrp="1"/>
          </p:cNvSpPr>
          <p:nvPr>
            <p:ph type="body" sz="quarter" idx="10" hasCustomPrompt="1"/>
          </p:nvPr>
        </p:nvSpPr>
        <p:spPr>
          <a:xfrm>
            <a:off x="626169" y="1447954"/>
            <a:ext cx="6231832" cy="1824996"/>
          </a:xfrm>
        </p:spPr>
        <p:txBody>
          <a:bodyPr anchor="b">
            <a:normAutofit/>
          </a:bodyPr>
          <a:lstStyle>
            <a:lvl1pPr>
              <a:defRPr sz="6000" b="1">
                <a:solidFill>
                  <a:srgbClr val="FFFFFF"/>
                </a:solidFill>
                <a:latin typeface="+mj-lt"/>
              </a:defRPr>
            </a:lvl1pPr>
          </a:lstStyle>
          <a:p>
            <a:pPr lvl="0"/>
            <a:r>
              <a:rPr lang="en-US"/>
              <a:t>Click To Edit Title Style</a:t>
            </a:r>
          </a:p>
        </p:txBody>
      </p:sp>
    </p:spTree>
    <p:extLst>
      <p:ext uri="{BB962C8B-B14F-4D97-AF65-F5344CB8AC3E}">
        <p14:creationId xmlns:p14="http://schemas.microsoft.com/office/powerpoint/2010/main" val="1754945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 Large photo">
    <p:spTree>
      <p:nvGrpSpPr>
        <p:cNvPr id="1" name=""/>
        <p:cNvGrpSpPr/>
        <p:nvPr/>
      </p:nvGrpSpPr>
      <p:grpSpPr>
        <a:xfrm>
          <a:off x="0" y="0"/>
          <a:ext cx="0" cy="0"/>
          <a:chOff x="0" y="0"/>
          <a:chExt cx="0" cy="0"/>
        </a:xfrm>
      </p:grpSpPr>
      <p:pic>
        <p:nvPicPr>
          <p:cNvPr id="12" name="Picture 11" descr="Skyline of City of Seattle showing the space needle ">
            <a:extLst>
              <a:ext uri="{FF2B5EF4-FFF2-40B4-BE49-F238E27FC236}">
                <a16:creationId xmlns:a16="http://schemas.microsoft.com/office/drawing/2014/main" id="{5872A793-79B5-27B7-FE0B-5FFA87029B09}"/>
              </a:ext>
            </a:extLst>
          </p:cNvPr>
          <p:cNvPicPr>
            <a:picLocks noChangeAspect="1"/>
          </p:cNvPicPr>
          <p:nvPr userDrawn="1"/>
        </p:nvPicPr>
        <p:blipFill>
          <a:blip r:embed="rId2">
            <a:extLst>
              <a:ext uri="{28A0092B-C50C-407E-A947-70E740481C1C}">
                <a14:useLocalDpi xmlns:a14="http://schemas.microsoft.com/office/drawing/2010/main" val="0"/>
              </a:ext>
            </a:extLst>
          </a:blip>
          <a:srcRect t="31493" b="4880"/>
          <a:stretch/>
        </p:blipFill>
        <p:spPr>
          <a:xfrm>
            <a:off x="-2484" y="0"/>
            <a:ext cx="12194483" cy="4363621"/>
          </a:xfrm>
          <a:prstGeom prst="rect">
            <a:avLst/>
          </a:prstGeom>
        </p:spPr>
      </p:pic>
      <p:sp>
        <p:nvSpPr>
          <p:cNvPr id="13" name="Rectangle 12">
            <a:extLst>
              <a:ext uri="{FF2B5EF4-FFF2-40B4-BE49-F238E27FC236}">
                <a16:creationId xmlns:a16="http://schemas.microsoft.com/office/drawing/2014/main" id="{A2E0CDDD-55CE-627B-2255-1AA96A4F6591}"/>
              </a:ext>
              <a:ext uri="{C183D7F6-B498-43B3-948B-1728B52AA6E4}">
                <adec:decorative xmlns:adec="http://schemas.microsoft.com/office/drawing/2017/decorative" val="1"/>
              </a:ext>
            </a:extLst>
          </p:cNvPr>
          <p:cNvSpPr/>
          <p:nvPr userDrawn="1"/>
        </p:nvSpPr>
        <p:spPr>
          <a:xfrm>
            <a:off x="-2481" y="4236907"/>
            <a:ext cx="12191998" cy="2647840"/>
          </a:xfrm>
          <a:prstGeom prst="rect">
            <a:avLst/>
          </a:prstGeom>
          <a:solidFill>
            <a:srgbClr val="0046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Seattle Department of Construction and Inspection Logo">
            <a:extLst>
              <a:ext uri="{FF2B5EF4-FFF2-40B4-BE49-F238E27FC236}">
                <a16:creationId xmlns:a16="http://schemas.microsoft.com/office/drawing/2014/main" id="{CE5D9A90-8EC3-51CE-AB9E-A8FC234E7BB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1724" y="-48767"/>
            <a:ext cx="3169205" cy="975360"/>
          </a:xfrm>
          <a:prstGeom prst="rect">
            <a:avLst/>
          </a:prstGeom>
        </p:spPr>
      </p:pic>
      <p:cxnSp>
        <p:nvCxnSpPr>
          <p:cNvPr id="7" name="Straight Connector 6">
            <a:extLst>
              <a:ext uri="{FF2B5EF4-FFF2-40B4-BE49-F238E27FC236}">
                <a16:creationId xmlns:a16="http://schemas.microsoft.com/office/drawing/2014/main" id="{01BA114B-188E-4BE7-0925-585A5DF8992B}"/>
              </a:ext>
              <a:ext uri="{C183D7F6-B498-43B3-948B-1728B52AA6E4}">
                <adec:decorative xmlns:adec="http://schemas.microsoft.com/office/drawing/2017/decorative" val="1"/>
              </a:ext>
            </a:extLst>
          </p:cNvPr>
          <p:cNvCxnSpPr>
            <a:cxnSpLocks/>
          </p:cNvCxnSpPr>
          <p:nvPr userDrawn="1"/>
        </p:nvCxnSpPr>
        <p:spPr>
          <a:xfrm>
            <a:off x="653034" y="6162083"/>
            <a:ext cx="630289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53D61AA-34E2-8417-B4CE-FC03FE62D1CB}"/>
              </a:ext>
              <a:ext uri="{C183D7F6-B498-43B3-948B-1728B52AA6E4}">
                <adec:decorative xmlns:adec="http://schemas.microsoft.com/office/drawing/2017/decorative" val="1"/>
              </a:ext>
            </a:extLst>
          </p:cNvPr>
          <p:cNvCxnSpPr>
            <a:cxnSpLocks/>
          </p:cNvCxnSpPr>
          <p:nvPr userDrawn="1"/>
        </p:nvCxnSpPr>
        <p:spPr>
          <a:xfrm>
            <a:off x="653034" y="6596042"/>
            <a:ext cx="630289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8BBA530-2AC6-8ACA-1D3F-E1E206725A7C}"/>
              </a:ext>
            </a:extLst>
          </p:cNvPr>
          <p:cNvSpPr txBox="1"/>
          <p:nvPr userDrawn="1"/>
        </p:nvSpPr>
        <p:spPr>
          <a:xfrm>
            <a:off x="628649" y="6159830"/>
            <a:ext cx="632460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1000"/>
              </a:spcBef>
              <a:spcAft>
                <a:spcPts val="0"/>
              </a:spcAft>
              <a:buClr>
                <a:srgbClr val="0046AD"/>
              </a:buClr>
              <a:buSzTx/>
              <a:buFont typeface="Arial" panose="020B0604020202020204" pitchFamily="34" charset="0"/>
              <a:buNone/>
              <a:tabLst/>
              <a:defRPr/>
            </a:pPr>
            <a:r>
              <a:rPr kumimoji="0" lang="en-US" sz="2000" b="0" i="0" u="none" strike="noStrike" kern="1200" cap="none" spc="0" normalizeH="0" baseline="0" noProof="0">
                <a:ln>
                  <a:noFill/>
                </a:ln>
                <a:solidFill>
                  <a:schemeClr val="bg1"/>
                </a:solidFill>
                <a:effectLst/>
                <a:uLnTx/>
                <a:uFillTx/>
                <a:latin typeface="Aptos Light" panose="020B0004020202020204" pitchFamily="34" charset="0"/>
                <a:ea typeface="+mn-ea"/>
                <a:cs typeface="+mn-cs"/>
              </a:rPr>
              <a:t>Helping people build a safe, livable, and inclusive Seattle. </a:t>
            </a:r>
          </a:p>
        </p:txBody>
      </p:sp>
      <p:sp>
        <p:nvSpPr>
          <p:cNvPr id="18" name="Text Placeholder 17">
            <a:extLst>
              <a:ext uri="{FF2B5EF4-FFF2-40B4-BE49-F238E27FC236}">
                <a16:creationId xmlns:a16="http://schemas.microsoft.com/office/drawing/2014/main" id="{1D834DEB-EFE3-61E0-D714-5C8680BB350F}"/>
              </a:ext>
            </a:extLst>
          </p:cNvPr>
          <p:cNvSpPr>
            <a:spLocks noGrp="1"/>
          </p:cNvSpPr>
          <p:nvPr>
            <p:ph type="body" sz="quarter" idx="10" hasCustomPrompt="1"/>
          </p:nvPr>
        </p:nvSpPr>
        <p:spPr>
          <a:xfrm>
            <a:off x="626168" y="4329629"/>
            <a:ext cx="11118157" cy="1252021"/>
          </a:xfrm>
        </p:spPr>
        <p:txBody>
          <a:bodyPr anchor="ctr">
            <a:normAutofit/>
          </a:bodyPr>
          <a:lstStyle>
            <a:lvl1pPr>
              <a:defRPr sz="6000" b="1">
                <a:solidFill>
                  <a:srgbClr val="FFFFFF"/>
                </a:solidFill>
                <a:latin typeface="+mj-lt"/>
              </a:defRPr>
            </a:lvl1pPr>
          </a:lstStyle>
          <a:p>
            <a:pPr lvl="0"/>
            <a:r>
              <a:rPr lang="en-US"/>
              <a:t>Click To Edit Title Style</a:t>
            </a:r>
          </a:p>
        </p:txBody>
      </p:sp>
      <p:sp>
        <p:nvSpPr>
          <p:cNvPr id="20" name="Text Placeholder 19">
            <a:extLst>
              <a:ext uri="{FF2B5EF4-FFF2-40B4-BE49-F238E27FC236}">
                <a16:creationId xmlns:a16="http://schemas.microsoft.com/office/drawing/2014/main" id="{EFEBA92D-2581-8D28-F118-73195DCA2BAB}"/>
              </a:ext>
            </a:extLst>
          </p:cNvPr>
          <p:cNvSpPr>
            <a:spLocks noGrp="1"/>
          </p:cNvSpPr>
          <p:nvPr>
            <p:ph type="body" sz="quarter" idx="11" hasCustomPrompt="1"/>
          </p:nvPr>
        </p:nvSpPr>
        <p:spPr>
          <a:xfrm>
            <a:off x="625476" y="5524500"/>
            <a:ext cx="4537074" cy="500063"/>
          </a:xfrm>
        </p:spPr>
        <p:txBody>
          <a:bodyPr>
            <a:noAutofit/>
          </a:bodyPr>
          <a:lstStyle>
            <a:lvl1pPr>
              <a:defRPr sz="2400" b="1">
                <a:solidFill>
                  <a:srgbClr val="FFFFFF"/>
                </a:solidFill>
              </a:defRPr>
            </a:lvl1pPr>
          </a:lstStyle>
          <a:p>
            <a:pPr lvl="0"/>
            <a:r>
              <a:rPr lang="en-US"/>
              <a:t>Presenter Name</a:t>
            </a:r>
          </a:p>
        </p:txBody>
      </p:sp>
      <p:sp>
        <p:nvSpPr>
          <p:cNvPr id="22" name="Text Placeholder 21">
            <a:extLst>
              <a:ext uri="{FF2B5EF4-FFF2-40B4-BE49-F238E27FC236}">
                <a16:creationId xmlns:a16="http://schemas.microsoft.com/office/drawing/2014/main" id="{6F4DB531-2B91-2AEA-2487-7C0B06EAEC2D}"/>
              </a:ext>
            </a:extLst>
          </p:cNvPr>
          <p:cNvSpPr>
            <a:spLocks noGrp="1"/>
          </p:cNvSpPr>
          <p:nvPr>
            <p:ph type="body" sz="quarter" idx="12" hasCustomPrompt="1"/>
          </p:nvPr>
        </p:nvSpPr>
        <p:spPr>
          <a:xfrm>
            <a:off x="6953250" y="171450"/>
            <a:ext cx="5105400" cy="409575"/>
          </a:xfrm>
        </p:spPr>
        <p:txBody>
          <a:bodyPr/>
          <a:lstStyle>
            <a:lvl1pPr algn="r">
              <a:defRPr>
                <a:solidFill>
                  <a:schemeClr val="tx1">
                    <a:lumMod val="85000"/>
                    <a:lumOff val="15000"/>
                  </a:schemeClr>
                </a:solidFill>
              </a:defRPr>
            </a:lvl1pPr>
          </a:lstStyle>
          <a:p>
            <a:pPr lvl="0"/>
            <a:r>
              <a:rPr lang="en-US"/>
              <a:t>Event Name if Applicable</a:t>
            </a:r>
          </a:p>
        </p:txBody>
      </p:sp>
    </p:spTree>
    <p:extLst>
      <p:ext uri="{BB962C8B-B14F-4D97-AF65-F5344CB8AC3E}">
        <p14:creationId xmlns:p14="http://schemas.microsoft.com/office/powerpoint/2010/main" val="1758596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A8171DE7-44E6-C5CC-E439-8088E7F6E27C}"/>
              </a:ext>
            </a:extLst>
          </p:cNvPr>
          <p:cNvSpPr>
            <a:spLocks noGrp="1"/>
          </p:cNvSpPr>
          <p:nvPr>
            <p:ph type="title"/>
          </p:nvPr>
        </p:nvSpPr>
        <p:spPr>
          <a:xfrm>
            <a:off x="628650" y="524071"/>
            <a:ext cx="10626252" cy="671695"/>
          </a:xfrm>
          <a:prstGeom prst="rect">
            <a:avLst/>
          </a:prstGeom>
        </p:spPr>
        <p:txBody>
          <a:bodyPr vert="horz" lIns="91440" tIns="45720" rIns="91440" bIns="45720" rtlCol="0" anchor="ctr">
            <a:normAutofit/>
          </a:bodyPr>
          <a:lstStyle/>
          <a:p>
            <a:r>
              <a:rPr lang="en-US"/>
              <a:t>Click to Edit Master Title Style</a:t>
            </a:r>
          </a:p>
        </p:txBody>
      </p:sp>
      <p:sp>
        <p:nvSpPr>
          <p:cNvPr id="5" name="Text Placeholder 2">
            <a:extLst>
              <a:ext uri="{FF2B5EF4-FFF2-40B4-BE49-F238E27FC236}">
                <a16:creationId xmlns:a16="http://schemas.microsoft.com/office/drawing/2014/main" id="{466CB069-FB3D-B972-F5C5-9DFD556C7EE7}"/>
              </a:ext>
            </a:extLst>
          </p:cNvPr>
          <p:cNvSpPr>
            <a:spLocks noGrp="1"/>
          </p:cNvSpPr>
          <p:nvPr>
            <p:ph idx="10" hasCustomPrompt="1"/>
          </p:nvPr>
        </p:nvSpPr>
        <p:spPr>
          <a:xfrm>
            <a:off x="628650" y="1281103"/>
            <a:ext cx="10626252" cy="4433897"/>
          </a:xfrm>
          <a:prstGeom prst="rect">
            <a:avLst/>
          </a:prstGeom>
        </p:spPr>
        <p:txBody>
          <a:bodyPr vert="horz" lIns="91440" tIns="45720" rIns="91440" bIns="45720" rtlCol="0">
            <a:normAutofit/>
          </a:bodyPr>
          <a:lstStyle>
            <a:lvl1pPr>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15819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ngle Chart and Caption Layout">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6D606C-7B04-F910-D81A-C4CF7644AB44}"/>
              </a:ext>
            </a:extLst>
          </p:cNvPr>
          <p:cNvSpPr>
            <a:spLocks noGrp="1"/>
          </p:cNvSpPr>
          <p:nvPr>
            <p:ph type="title"/>
          </p:nvPr>
        </p:nvSpPr>
        <p:spPr>
          <a:xfrm>
            <a:off x="628650" y="524071"/>
            <a:ext cx="10626252" cy="671695"/>
          </a:xfrm>
          <a:prstGeom prst="rect">
            <a:avLst/>
          </a:prstGeom>
        </p:spPr>
        <p:txBody>
          <a:bodyPr vert="horz" lIns="91440" tIns="45720" rIns="91440" bIns="45720" rtlCol="0" anchor="ctr">
            <a:normAutofit/>
          </a:bodyPr>
          <a:lstStyle/>
          <a:p>
            <a:r>
              <a:rPr lang="en-US"/>
              <a:t>Click to Edit Master Title Style</a:t>
            </a:r>
          </a:p>
        </p:txBody>
      </p:sp>
      <p:sp>
        <p:nvSpPr>
          <p:cNvPr id="9" name="Text Placeholder 2">
            <a:extLst>
              <a:ext uri="{FF2B5EF4-FFF2-40B4-BE49-F238E27FC236}">
                <a16:creationId xmlns:a16="http://schemas.microsoft.com/office/drawing/2014/main" id="{2DFCBB75-AD06-F1AF-0F80-AFCF91383348}"/>
              </a:ext>
            </a:extLst>
          </p:cNvPr>
          <p:cNvSpPr>
            <a:spLocks noGrp="1"/>
          </p:cNvSpPr>
          <p:nvPr>
            <p:ph idx="13" hasCustomPrompt="1"/>
          </p:nvPr>
        </p:nvSpPr>
        <p:spPr>
          <a:xfrm>
            <a:off x="628650" y="1281103"/>
            <a:ext cx="10626252" cy="4037103"/>
          </a:xfrm>
          <a:prstGeom prst="rect">
            <a:avLst/>
          </a:prstGeom>
        </p:spPr>
        <p:txBody>
          <a:bodyPr vert="horz" lIns="91440" tIns="45720" rIns="91440" bIns="45720" rtlCol="0">
            <a:normAutofit/>
          </a:bodyPr>
          <a:lstStyle>
            <a:lvl1pPr>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p:cNvSpPr>
            <a:spLocks noGrp="1"/>
          </p:cNvSpPr>
          <p:nvPr>
            <p:ph type="body" idx="1"/>
          </p:nvPr>
        </p:nvSpPr>
        <p:spPr>
          <a:xfrm>
            <a:off x="628650" y="5403543"/>
            <a:ext cx="10618112" cy="643690"/>
          </a:xfrm>
        </p:spPr>
        <p:txBody>
          <a:bodyPr anchor="t">
            <a:normAutofit/>
          </a:bodyPr>
          <a:lstStyle>
            <a:lvl1pPr marL="0" indent="0">
              <a:buNone/>
              <a:defRPr sz="2000" b="0">
                <a:solidFill>
                  <a:srgbClr val="448A2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Tree>
    <p:extLst>
      <p:ext uri="{BB962C8B-B14F-4D97-AF65-F5344CB8AC3E}">
        <p14:creationId xmlns:p14="http://schemas.microsoft.com/office/powerpoint/2010/main" val="3375103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Title Placeholder 1">
            <a:extLst>
              <a:ext uri="{FF2B5EF4-FFF2-40B4-BE49-F238E27FC236}">
                <a16:creationId xmlns:a16="http://schemas.microsoft.com/office/drawing/2014/main" id="{5ADFDE93-BCB1-6709-8A84-0039186C1B36}"/>
              </a:ext>
            </a:extLst>
          </p:cNvPr>
          <p:cNvSpPr>
            <a:spLocks noGrp="1"/>
          </p:cNvSpPr>
          <p:nvPr>
            <p:ph type="title"/>
          </p:nvPr>
        </p:nvSpPr>
        <p:spPr>
          <a:xfrm>
            <a:off x="628650" y="524071"/>
            <a:ext cx="10626252" cy="671695"/>
          </a:xfrm>
          <a:prstGeom prst="rect">
            <a:avLst/>
          </a:prstGeom>
        </p:spPr>
        <p:txBody>
          <a:bodyPr vert="horz" lIns="91440" tIns="45720" rIns="91440" bIns="45720" rtlCol="0" anchor="ctr">
            <a:normAutofit/>
          </a:bodyPr>
          <a:lstStyle/>
          <a:p>
            <a:r>
              <a:rPr lang="en-US"/>
              <a:t>Click to Edit Master Title Style</a:t>
            </a:r>
          </a:p>
        </p:txBody>
      </p:sp>
      <p:sp>
        <p:nvSpPr>
          <p:cNvPr id="4" name="Content Placeholder 3">
            <a:extLst>
              <a:ext uri="{FF2B5EF4-FFF2-40B4-BE49-F238E27FC236}">
                <a16:creationId xmlns:a16="http://schemas.microsoft.com/office/drawing/2014/main" id="{8923D88E-77ED-4DCF-80BD-DC95C4833764}"/>
              </a:ext>
            </a:extLst>
          </p:cNvPr>
          <p:cNvSpPr>
            <a:spLocks noGrp="1"/>
          </p:cNvSpPr>
          <p:nvPr>
            <p:ph sz="half" idx="2"/>
          </p:nvPr>
        </p:nvSpPr>
        <p:spPr>
          <a:xfrm>
            <a:off x="628650" y="1281103"/>
            <a:ext cx="5192733" cy="46527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16939C66-6A4C-4725-B489-6DBA8FBEA040}"/>
              </a:ext>
            </a:extLst>
          </p:cNvPr>
          <p:cNvSpPr>
            <a:spLocks noGrp="1"/>
          </p:cNvSpPr>
          <p:nvPr>
            <p:ph sz="half" idx="1"/>
          </p:nvPr>
        </p:nvSpPr>
        <p:spPr>
          <a:xfrm>
            <a:off x="6062169" y="1281103"/>
            <a:ext cx="5196381" cy="46527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12889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ngle Chart Layout">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72CB352E-9757-3A0F-B2AA-D0CE064AF7E5}"/>
              </a:ext>
            </a:extLst>
          </p:cNvPr>
          <p:cNvSpPr>
            <a:spLocks noGrp="1"/>
          </p:cNvSpPr>
          <p:nvPr>
            <p:ph type="title"/>
          </p:nvPr>
        </p:nvSpPr>
        <p:spPr>
          <a:xfrm>
            <a:off x="628650" y="524071"/>
            <a:ext cx="10626252" cy="671695"/>
          </a:xfrm>
          <a:prstGeom prst="rect">
            <a:avLst/>
          </a:prstGeom>
        </p:spPr>
        <p:txBody>
          <a:bodyPr vert="horz" lIns="91440" tIns="45720" rIns="91440" bIns="45720" rtlCol="0" anchor="ctr">
            <a:normAutofit/>
          </a:bodyPr>
          <a:lstStyle/>
          <a:p>
            <a:r>
              <a:rPr lang="en-US"/>
              <a:t>Click to Edit Master Title Style</a:t>
            </a:r>
          </a:p>
        </p:txBody>
      </p:sp>
      <p:sp>
        <p:nvSpPr>
          <p:cNvPr id="9" name="Chart Placeholder 5"/>
          <p:cNvSpPr>
            <a:spLocks noGrp="1"/>
          </p:cNvSpPr>
          <p:nvPr>
            <p:ph type="chart" sz="quarter" idx="13"/>
          </p:nvPr>
        </p:nvSpPr>
        <p:spPr>
          <a:xfrm>
            <a:off x="628650" y="1281104"/>
            <a:ext cx="10626252" cy="4652770"/>
          </a:xfrm>
        </p:spPr>
        <p:txBody>
          <a:bodyPr/>
          <a:lstStyle/>
          <a:p>
            <a:r>
              <a:rPr lang="en-US"/>
              <a:t>Click icon to add chart</a:t>
            </a:r>
          </a:p>
        </p:txBody>
      </p:sp>
    </p:spTree>
    <p:extLst>
      <p:ext uri="{BB962C8B-B14F-4D97-AF65-F5344CB8AC3E}">
        <p14:creationId xmlns:p14="http://schemas.microsoft.com/office/powerpoint/2010/main" val="2944839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ngle Chart Layout With Captio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72CB352E-9757-3A0F-B2AA-D0CE064AF7E5}"/>
              </a:ext>
            </a:extLst>
          </p:cNvPr>
          <p:cNvSpPr>
            <a:spLocks noGrp="1"/>
          </p:cNvSpPr>
          <p:nvPr>
            <p:ph type="title"/>
          </p:nvPr>
        </p:nvSpPr>
        <p:spPr>
          <a:xfrm>
            <a:off x="628650" y="524071"/>
            <a:ext cx="10626252" cy="671695"/>
          </a:xfrm>
          <a:prstGeom prst="rect">
            <a:avLst/>
          </a:prstGeom>
        </p:spPr>
        <p:txBody>
          <a:bodyPr vert="horz" lIns="91440" tIns="45720" rIns="91440" bIns="45720" rtlCol="0" anchor="ctr">
            <a:normAutofit/>
          </a:bodyPr>
          <a:lstStyle/>
          <a:p>
            <a:r>
              <a:rPr lang="en-US"/>
              <a:t>Click to Edit Master Title Style</a:t>
            </a:r>
          </a:p>
        </p:txBody>
      </p:sp>
      <p:sp>
        <p:nvSpPr>
          <p:cNvPr id="9" name="Chart Placeholder 5"/>
          <p:cNvSpPr>
            <a:spLocks noGrp="1"/>
          </p:cNvSpPr>
          <p:nvPr>
            <p:ph type="chart" sz="quarter" idx="13"/>
          </p:nvPr>
        </p:nvSpPr>
        <p:spPr>
          <a:xfrm>
            <a:off x="628650" y="1281104"/>
            <a:ext cx="10626252" cy="4034608"/>
          </a:xfrm>
        </p:spPr>
        <p:txBody>
          <a:bodyPr/>
          <a:lstStyle/>
          <a:p>
            <a:r>
              <a:rPr lang="en-US"/>
              <a:t>Click icon to add chart</a:t>
            </a:r>
          </a:p>
        </p:txBody>
      </p:sp>
      <p:sp>
        <p:nvSpPr>
          <p:cNvPr id="2" name="Text Placeholder 2">
            <a:extLst>
              <a:ext uri="{FF2B5EF4-FFF2-40B4-BE49-F238E27FC236}">
                <a16:creationId xmlns:a16="http://schemas.microsoft.com/office/drawing/2014/main" id="{57E3DC30-6DB0-15EB-F652-86E3D217ECBD}"/>
              </a:ext>
            </a:extLst>
          </p:cNvPr>
          <p:cNvSpPr>
            <a:spLocks noGrp="1"/>
          </p:cNvSpPr>
          <p:nvPr>
            <p:ph type="body" idx="1"/>
          </p:nvPr>
        </p:nvSpPr>
        <p:spPr>
          <a:xfrm>
            <a:off x="628650" y="5403543"/>
            <a:ext cx="10618112" cy="643690"/>
          </a:xfrm>
        </p:spPr>
        <p:txBody>
          <a:bodyPr anchor="t">
            <a:normAutofit/>
          </a:bodyPr>
          <a:lstStyle>
            <a:lvl1pPr marL="0" indent="0">
              <a:buNone/>
              <a:defRPr sz="2000" b="0">
                <a:solidFill>
                  <a:srgbClr val="448A2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Tree>
    <p:extLst>
      <p:ext uri="{BB962C8B-B14F-4D97-AF65-F5344CB8AC3E}">
        <p14:creationId xmlns:p14="http://schemas.microsoft.com/office/powerpoint/2010/main" val="1748894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Table Layout">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C40F59-7ADA-F318-E743-792E6FA7F83F}"/>
              </a:ext>
            </a:extLst>
          </p:cNvPr>
          <p:cNvSpPr>
            <a:spLocks noGrp="1"/>
          </p:cNvSpPr>
          <p:nvPr>
            <p:ph type="title"/>
          </p:nvPr>
        </p:nvSpPr>
        <p:spPr>
          <a:xfrm>
            <a:off x="628650" y="524071"/>
            <a:ext cx="10626252" cy="671695"/>
          </a:xfrm>
          <a:prstGeom prst="rect">
            <a:avLst/>
          </a:prstGeom>
        </p:spPr>
        <p:txBody>
          <a:bodyPr vert="horz" lIns="91440" tIns="45720" rIns="91440" bIns="45720" rtlCol="0" anchor="ctr">
            <a:normAutofit/>
          </a:bodyPr>
          <a:lstStyle/>
          <a:p>
            <a:r>
              <a:rPr lang="en-US"/>
              <a:t>Click to Edit Master Title Style</a:t>
            </a:r>
          </a:p>
        </p:txBody>
      </p:sp>
      <p:sp>
        <p:nvSpPr>
          <p:cNvPr id="7" name="Table Placeholder 5"/>
          <p:cNvSpPr>
            <a:spLocks noGrp="1"/>
          </p:cNvSpPr>
          <p:nvPr>
            <p:ph type="tbl" sz="quarter" idx="13"/>
          </p:nvPr>
        </p:nvSpPr>
        <p:spPr>
          <a:xfrm>
            <a:off x="628650" y="1281103"/>
            <a:ext cx="10626252" cy="4652770"/>
          </a:xfrm>
        </p:spPr>
        <p:txBody>
          <a:bodyPr/>
          <a:lstStyle/>
          <a:p>
            <a:r>
              <a:rPr lang="en-US"/>
              <a:t>Click icon to add table</a:t>
            </a:r>
          </a:p>
        </p:txBody>
      </p:sp>
    </p:spTree>
    <p:extLst>
      <p:ext uri="{BB962C8B-B14F-4D97-AF65-F5344CB8AC3E}">
        <p14:creationId xmlns:p14="http://schemas.microsoft.com/office/powerpoint/2010/main" val="3429741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ingle Table Layout With Caption">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C40F59-7ADA-F318-E743-792E6FA7F83F}"/>
              </a:ext>
            </a:extLst>
          </p:cNvPr>
          <p:cNvSpPr>
            <a:spLocks noGrp="1"/>
          </p:cNvSpPr>
          <p:nvPr>
            <p:ph type="title"/>
          </p:nvPr>
        </p:nvSpPr>
        <p:spPr>
          <a:xfrm>
            <a:off x="628650" y="524071"/>
            <a:ext cx="10626252" cy="671695"/>
          </a:xfrm>
          <a:prstGeom prst="rect">
            <a:avLst/>
          </a:prstGeom>
        </p:spPr>
        <p:txBody>
          <a:bodyPr vert="horz" lIns="91440" tIns="45720" rIns="91440" bIns="45720" rtlCol="0" anchor="ctr">
            <a:normAutofit/>
          </a:bodyPr>
          <a:lstStyle/>
          <a:p>
            <a:r>
              <a:rPr lang="en-US"/>
              <a:t>Click to Edit Master Title Style</a:t>
            </a:r>
          </a:p>
        </p:txBody>
      </p:sp>
      <p:sp>
        <p:nvSpPr>
          <p:cNvPr id="7" name="Table Placeholder 5"/>
          <p:cNvSpPr>
            <a:spLocks noGrp="1"/>
          </p:cNvSpPr>
          <p:nvPr>
            <p:ph type="tbl" sz="quarter" idx="13"/>
          </p:nvPr>
        </p:nvSpPr>
        <p:spPr>
          <a:xfrm>
            <a:off x="628650" y="1281103"/>
            <a:ext cx="10626252" cy="4034609"/>
          </a:xfrm>
        </p:spPr>
        <p:txBody>
          <a:bodyPr/>
          <a:lstStyle/>
          <a:p>
            <a:r>
              <a:rPr lang="en-US"/>
              <a:t>Click icon to add table</a:t>
            </a:r>
          </a:p>
        </p:txBody>
      </p:sp>
      <p:sp>
        <p:nvSpPr>
          <p:cNvPr id="8" name="Text Placeholder 2">
            <a:extLst>
              <a:ext uri="{FF2B5EF4-FFF2-40B4-BE49-F238E27FC236}">
                <a16:creationId xmlns:a16="http://schemas.microsoft.com/office/drawing/2014/main" id="{A6CD1C29-F7D9-C99D-1FFD-564CC579E83D}"/>
              </a:ext>
            </a:extLst>
          </p:cNvPr>
          <p:cNvSpPr>
            <a:spLocks noGrp="1"/>
          </p:cNvSpPr>
          <p:nvPr>
            <p:ph type="body" idx="1"/>
          </p:nvPr>
        </p:nvSpPr>
        <p:spPr>
          <a:xfrm>
            <a:off x="628650" y="5403543"/>
            <a:ext cx="10618112" cy="643690"/>
          </a:xfrm>
        </p:spPr>
        <p:txBody>
          <a:bodyPr anchor="t">
            <a:normAutofit/>
          </a:bodyPr>
          <a:lstStyle>
            <a:lvl1pPr marL="0" indent="0">
              <a:buNone/>
              <a:defRPr sz="2000" b="0">
                <a:solidFill>
                  <a:srgbClr val="448A2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Tree>
    <p:extLst>
      <p:ext uri="{BB962C8B-B14F-4D97-AF65-F5344CB8AC3E}">
        <p14:creationId xmlns:p14="http://schemas.microsoft.com/office/powerpoint/2010/main" val="16425693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harts Layout">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468421-19CE-0F2E-CA7C-B01F79A6FC6D}"/>
              </a:ext>
            </a:extLst>
          </p:cNvPr>
          <p:cNvSpPr>
            <a:spLocks noGrp="1"/>
          </p:cNvSpPr>
          <p:nvPr>
            <p:ph type="title"/>
          </p:nvPr>
        </p:nvSpPr>
        <p:spPr>
          <a:xfrm>
            <a:off x="628650" y="524071"/>
            <a:ext cx="10626252" cy="671695"/>
          </a:xfrm>
          <a:prstGeom prst="rect">
            <a:avLst/>
          </a:prstGeom>
        </p:spPr>
        <p:txBody>
          <a:bodyPr vert="horz" lIns="91440" tIns="45720" rIns="91440" bIns="45720" rtlCol="0" anchor="ctr">
            <a:normAutofit/>
          </a:bodyPr>
          <a:lstStyle/>
          <a:p>
            <a:r>
              <a:rPr lang="en-US"/>
              <a:t>Click to Edit Master Title Style</a:t>
            </a:r>
          </a:p>
        </p:txBody>
      </p:sp>
      <p:sp>
        <p:nvSpPr>
          <p:cNvPr id="7" name="Chart Placeholder 5"/>
          <p:cNvSpPr>
            <a:spLocks noGrp="1"/>
          </p:cNvSpPr>
          <p:nvPr>
            <p:ph type="chart" sz="quarter" idx="13"/>
          </p:nvPr>
        </p:nvSpPr>
        <p:spPr>
          <a:xfrm>
            <a:off x="628651" y="1281104"/>
            <a:ext cx="5162550" cy="4652768"/>
          </a:xfrm>
        </p:spPr>
        <p:txBody>
          <a:bodyPr/>
          <a:lstStyle/>
          <a:p>
            <a:r>
              <a:rPr lang="en-US"/>
              <a:t>Click icon to add chart</a:t>
            </a:r>
          </a:p>
        </p:txBody>
      </p:sp>
      <p:sp>
        <p:nvSpPr>
          <p:cNvPr id="8" name="Chart Placeholder 5"/>
          <p:cNvSpPr>
            <a:spLocks noGrp="1"/>
          </p:cNvSpPr>
          <p:nvPr>
            <p:ph type="chart" sz="quarter" idx="14"/>
          </p:nvPr>
        </p:nvSpPr>
        <p:spPr>
          <a:xfrm>
            <a:off x="6062169" y="1281103"/>
            <a:ext cx="5215431" cy="4652769"/>
          </a:xfrm>
        </p:spPr>
        <p:txBody>
          <a:bodyPr/>
          <a:lstStyle/>
          <a:p>
            <a:r>
              <a:rPr lang="en-US"/>
              <a:t>Click icon to add chart</a:t>
            </a:r>
          </a:p>
        </p:txBody>
      </p:sp>
    </p:spTree>
    <p:extLst>
      <p:ext uri="{BB962C8B-B14F-4D97-AF65-F5344CB8AC3E}">
        <p14:creationId xmlns:p14="http://schemas.microsoft.com/office/powerpoint/2010/main" val="35250679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ouble Chart and Caption Layout">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9CED51-8FC9-B7C5-C56C-220F1E64E0C0}"/>
              </a:ext>
            </a:extLst>
          </p:cNvPr>
          <p:cNvSpPr>
            <a:spLocks noGrp="1"/>
          </p:cNvSpPr>
          <p:nvPr>
            <p:ph type="title"/>
          </p:nvPr>
        </p:nvSpPr>
        <p:spPr>
          <a:xfrm>
            <a:off x="628650" y="524071"/>
            <a:ext cx="10626252" cy="671695"/>
          </a:xfrm>
          <a:prstGeom prst="rect">
            <a:avLst/>
          </a:prstGeom>
        </p:spPr>
        <p:txBody>
          <a:bodyPr vert="horz" lIns="91440" tIns="45720" rIns="91440" bIns="45720" rtlCol="0" anchor="ctr">
            <a:normAutofit/>
          </a:bodyPr>
          <a:lstStyle/>
          <a:p>
            <a:r>
              <a:rPr lang="en-US"/>
              <a:t>Click to Edit Master Title Style</a:t>
            </a:r>
          </a:p>
        </p:txBody>
      </p:sp>
      <p:sp>
        <p:nvSpPr>
          <p:cNvPr id="11" name="Chart Placeholder 5">
            <a:extLst>
              <a:ext uri="{FF2B5EF4-FFF2-40B4-BE49-F238E27FC236}">
                <a16:creationId xmlns:a16="http://schemas.microsoft.com/office/drawing/2014/main" id="{449417C8-96D5-BB61-1026-3BD4B4B00B97}"/>
              </a:ext>
            </a:extLst>
          </p:cNvPr>
          <p:cNvSpPr>
            <a:spLocks noGrp="1"/>
          </p:cNvSpPr>
          <p:nvPr>
            <p:ph type="chart" sz="quarter" idx="13"/>
          </p:nvPr>
        </p:nvSpPr>
        <p:spPr>
          <a:xfrm>
            <a:off x="628651" y="1281104"/>
            <a:ext cx="5162550" cy="3887676"/>
          </a:xfrm>
        </p:spPr>
        <p:txBody>
          <a:bodyPr/>
          <a:lstStyle/>
          <a:p>
            <a:r>
              <a:rPr lang="en-US"/>
              <a:t>Click icon to add chart</a:t>
            </a:r>
          </a:p>
        </p:txBody>
      </p:sp>
      <p:sp>
        <p:nvSpPr>
          <p:cNvPr id="7" name="Text Placeholder 2"/>
          <p:cNvSpPr>
            <a:spLocks noGrp="1"/>
          </p:cNvSpPr>
          <p:nvPr>
            <p:ph type="body" idx="1"/>
          </p:nvPr>
        </p:nvSpPr>
        <p:spPr>
          <a:xfrm>
            <a:off x="619733" y="5254118"/>
            <a:ext cx="5171468" cy="738574"/>
          </a:xfrm>
        </p:spPr>
        <p:txBody>
          <a:bodyPr anchor="t">
            <a:normAutofit/>
          </a:bodyPr>
          <a:lstStyle>
            <a:lvl1pPr marL="0" indent="0">
              <a:buNone/>
              <a:defRPr sz="2000" b="0">
                <a:solidFill>
                  <a:srgbClr val="448A2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hart Placeholder 5">
            <a:extLst>
              <a:ext uri="{FF2B5EF4-FFF2-40B4-BE49-F238E27FC236}">
                <a16:creationId xmlns:a16="http://schemas.microsoft.com/office/drawing/2014/main" id="{79494526-9019-01CD-0A4B-723DE5D3829B}"/>
              </a:ext>
            </a:extLst>
          </p:cNvPr>
          <p:cNvSpPr>
            <a:spLocks noGrp="1"/>
          </p:cNvSpPr>
          <p:nvPr>
            <p:ph type="chart" sz="quarter" idx="14"/>
          </p:nvPr>
        </p:nvSpPr>
        <p:spPr>
          <a:xfrm>
            <a:off x="6062169" y="1281103"/>
            <a:ext cx="5215431" cy="3887677"/>
          </a:xfrm>
        </p:spPr>
        <p:txBody>
          <a:bodyPr/>
          <a:lstStyle/>
          <a:p>
            <a:r>
              <a:rPr lang="en-US"/>
              <a:t>Click icon to add chart</a:t>
            </a:r>
          </a:p>
        </p:txBody>
      </p:sp>
      <p:sp>
        <p:nvSpPr>
          <p:cNvPr id="9" name="Text Placeholder 4"/>
          <p:cNvSpPr>
            <a:spLocks noGrp="1"/>
          </p:cNvSpPr>
          <p:nvPr>
            <p:ph type="body" sz="quarter" idx="3"/>
          </p:nvPr>
        </p:nvSpPr>
        <p:spPr>
          <a:xfrm>
            <a:off x="6062169" y="5254117"/>
            <a:ext cx="5215430" cy="738575"/>
          </a:xfrm>
        </p:spPr>
        <p:txBody>
          <a:bodyPr anchor="t">
            <a:normAutofit/>
          </a:bodyPr>
          <a:lstStyle>
            <a:lvl1pPr marL="0" indent="0">
              <a:buNone/>
              <a:defRPr sz="2000" b="0">
                <a:solidFill>
                  <a:srgbClr val="448A2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Tree>
    <p:extLst>
      <p:ext uri="{BB962C8B-B14F-4D97-AF65-F5344CB8AC3E}">
        <p14:creationId xmlns:p14="http://schemas.microsoft.com/office/powerpoint/2010/main" val="12929295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with Subheader">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AD2D41E9-9788-3D85-0BF6-6B86138210FB}"/>
              </a:ext>
            </a:extLst>
          </p:cNvPr>
          <p:cNvSpPr>
            <a:spLocks noGrp="1"/>
          </p:cNvSpPr>
          <p:nvPr>
            <p:ph type="title"/>
          </p:nvPr>
        </p:nvSpPr>
        <p:spPr>
          <a:xfrm>
            <a:off x="628650" y="524071"/>
            <a:ext cx="10626252" cy="67169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67DD0C1-C185-4947-B936-FEDDFE6AA88A}"/>
              </a:ext>
            </a:extLst>
          </p:cNvPr>
          <p:cNvSpPr>
            <a:spLocks noGrp="1"/>
          </p:cNvSpPr>
          <p:nvPr>
            <p:ph type="body" idx="1"/>
          </p:nvPr>
        </p:nvSpPr>
        <p:spPr>
          <a:xfrm>
            <a:off x="628650" y="1281103"/>
            <a:ext cx="5192733" cy="481022"/>
          </a:xfrm>
        </p:spPr>
        <p:txBody>
          <a:bodyPr anchor="b"/>
          <a:lstStyle>
            <a:lvl1pPr marL="0" indent="0">
              <a:buNone/>
              <a:defRPr sz="2400" b="1">
                <a:solidFill>
                  <a:srgbClr val="0046AD"/>
                </a:solidFill>
                <a:latin typeface="Aptos" panose="020B00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84BE244-5B69-4572-AC79-CBF57A530701}"/>
              </a:ext>
            </a:extLst>
          </p:cNvPr>
          <p:cNvSpPr>
            <a:spLocks noGrp="1"/>
          </p:cNvSpPr>
          <p:nvPr>
            <p:ph sz="half" idx="2"/>
          </p:nvPr>
        </p:nvSpPr>
        <p:spPr>
          <a:xfrm>
            <a:off x="628650" y="1847462"/>
            <a:ext cx="5192733" cy="40864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B83B6F3-2CC6-4649-861C-B1748D7A7E52}"/>
              </a:ext>
            </a:extLst>
          </p:cNvPr>
          <p:cNvSpPr>
            <a:spLocks noGrp="1"/>
          </p:cNvSpPr>
          <p:nvPr>
            <p:ph type="body" sz="quarter" idx="3"/>
          </p:nvPr>
        </p:nvSpPr>
        <p:spPr>
          <a:xfrm>
            <a:off x="6062169" y="1281103"/>
            <a:ext cx="5192733" cy="481022"/>
          </a:xfrm>
        </p:spPr>
        <p:txBody>
          <a:bodyPr anchor="b"/>
          <a:lstStyle>
            <a:lvl1pPr marL="0" indent="0">
              <a:buNone/>
              <a:defRPr sz="2400" b="1">
                <a:solidFill>
                  <a:srgbClr val="0046AD"/>
                </a:solidFill>
                <a:latin typeface="Aptos" panose="020B00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4" name="Content Placeholder 5">
            <a:extLst>
              <a:ext uri="{FF2B5EF4-FFF2-40B4-BE49-F238E27FC236}">
                <a16:creationId xmlns:a16="http://schemas.microsoft.com/office/drawing/2014/main" id="{5A9D6887-010C-14F6-D9FA-D61FB413BA78}"/>
              </a:ext>
            </a:extLst>
          </p:cNvPr>
          <p:cNvSpPr>
            <a:spLocks noGrp="1"/>
          </p:cNvSpPr>
          <p:nvPr>
            <p:ph sz="quarter" idx="10"/>
          </p:nvPr>
        </p:nvSpPr>
        <p:spPr>
          <a:xfrm>
            <a:off x="6062169" y="1847462"/>
            <a:ext cx="5192733" cy="40864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755936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Picture on Right">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E89EF830-137C-8D44-A9C9-6FC1D3E52FBC}"/>
              </a:ext>
            </a:extLst>
          </p:cNvPr>
          <p:cNvSpPr>
            <a:spLocks noGrp="1"/>
          </p:cNvSpPr>
          <p:nvPr>
            <p:ph type="title" hasCustomPrompt="1"/>
          </p:nvPr>
        </p:nvSpPr>
        <p:spPr>
          <a:xfrm>
            <a:off x="628650" y="524071"/>
            <a:ext cx="5162551" cy="671695"/>
          </a:xfrm>
          <a:prstGeom prst="rect">
            <a:avLst/>
          </a:prstGeom>
        </p:spPr>
        <p:txBody>
          <a:bodyPr vert="horz" lIns="91440" tIns="45720" rIns="91440" bIns="45720" rtlCol="0" anchor="ctr">
            <a:normAutofit/>
          </a:bodyPr>
          <a:lstStyle/>
          <a:p>
            <a:r>
              <a:rPr lang="en-US"/>
              <a:t>Click to Edit</a:t>
            </a:r>
          </a:p>
        </p:txBody>
      </p:sp>
      <p:sp>
        <p:nvSpPr>
          <p:cNvPr id="8" name="Content Placeholder 3">
            <a:extLst>
              <a:ext uri="{FF2B5EF4-FFF2-40B4-BE49-F238E27FC236}">
                <a16:creationId xmlns:a16="http://schemas.microsoft.com/office/drawing/2014/main" id="{81325A86-1045-F000-143A-D312BBE56DA6}"/>
              </a:ext>
            </a:extLst>
          </p:cNvPr>
          <p:cNvSpPr>
            <a:spLocks noGrp="1"/>
          </p:cNvSpPr>
          <p:nvPr>
            <p:ph sz="half" idx="2"/>
          </p:nvPr>
        </p:nvSpPr>
        <p:spPr>
          <a:xfrm>
            <a:off x="628650" y="1281103"/>
            <a:ext cx="5162551" cy="4652770"/>
          </a:xfrm>
        </p:spPr>
        <p:txBody>
          <a:bodyPr/>
          <a:lstStyle>
            <a:lvl1pPr>
              <a:defRPr>
                <a:solidFill>
                  <a:srgbClr val="3B3131"/>
                </a:solidFill>
              </a:defRPr>
            </a:lvl1pPr>
            <a:lvl2pPr>
              <a:defRPr>
                <a:solidFill>
                  <a:srgbClr val="3B3131"/>
                </a:solidFill>
              </a:defRPr>
            </a:lvl2pPr>
            <a:lvl3pPr>
              <a:defRPr>
                <a:solidFill>
                  <a:srgbClr val="3B3131"/>
                </a:solidFill>
              </a:defRPr>
            </a:lvl3pPr>
            <a:lvl4pPr>
              <a:defRPr>
                <a:solidFill>
                  <a:srgbClr val="3B3131"/>
                </a:solidFill>
              </a:defRPr>
            </a:lvl4pPr>
            <a:lvl5pPr>
              <a:defRPr>
                <a:solidFill>
                  <a:srgbClr val="3B313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3F0633F6-8D22-474A-8E2F-954A4FDFB0EF}"/>
              </a:ext>
            </a:extLst>
          </p:cNvPr>
          <p:cNvSpPr>
            <a:spLocks noGrp="1"/>
          </p:cNvSpPr>
          <p:nvPr>
            <p:ph type="pic" idx="1"/>
          </p:nvPr>
        </p:nvSpPr>
        <p:spPr>
          <a:xfrm>
            <a:off x="6096000" y="0"/>
            <a:ext cx="6095999" cy="62179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8167049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two Picture on Right">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E89EF830-137C-8D44-A9C9-6FC1D3E52FBC}"/>
              </a:ext>
            </a:extLst>
          </p:cNvPr>
          <p:cNvSpPr>
            <a:spLocks noGrp="1"/>
          </p:cNvSpPr>
          <p:nvPr>
            <p:ph type="title" hasCustomPrompt="1"/>
          </p:nvPr>
        </p:nvSpPr>
        <p:spPr>
          <a:xfrm>
            <a:off x="628650" y="524071"/>
            <a:ext cx="5162551" cy="671695"/>
          </a:xfrm>
          <a:prstGeom prst="rect">
            <a:avLst/>
          </a:prstGeom>
        </p:spPr>
        <p:txBody>
          <a:bodyPr vert="horz" lIns="91440" tIns="45720" rIns="91440" bIns="45720" rtlCol="0" anchor="ctr">
            <a:normAutofit/>
          </a:bodyPr>
          <a:lstStyle/>
          <a:p>
            <a:r>
              <a:rPr lang="en-US"/>
              <a:t>Click to Edit</a:t>
            </a:r>
          </a:p>
        </p:txBody>
      </p:sp>
      <p:sp>
        <p:nvSpPr>
          <p:cNvPr id="8" name="Content Placeholder 3">
            <a:extLst>
              <a:ext uri="{FF2B5EF4-FFF2-40B4-BE49-F238E27FC236}">
                <a16:creationId xmlns:a16="http://schemas.microsoft.com/office/drawing/2014/main" id="{81325A86-1045-F000-143A-D312BBE56DA6}"/>
              </a:ext>
            </a:extLst>
          </p:cNvPr>
          <p:cNvSpPr>
            <a:spLocks noGrp="1"/>
          </p:cNvSpPr>
          <p:nvPr>
            <p:ph sz="half" idx="2"/>
          </p:nvPr>
        </p:nvSpPr>
        <p:spPr>
          <a:xfrm>
            <a:off x="628650" y="1281103"/>
            <a:ext cx="5162551" cy="46527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Picture Placeholder 2">
            <a:extLst>
              <a:ext uri="{FF2B5EF4-FFF2-40B4-BE49-F238E27FC236}">
                <a16:creationId xmlns:a16="http://schemas.microsoft.com/office/drawing/2014/main" id="{4BFF0FA7-3B99-2E4C-B050-299CF706EA7B}"/>
              </a:ext>
            </a:extLst>
          </p:cNvPr>
          <p:cNvSpPr>
            <a:spLocks noGrp="1"/>
          </p:cNvSpPr>
          <p:nvPr>
            <p:ph type="pic" idx="10"/>
          </p:nvPr>
        </p:nvSpPr>
        <p:spPr>
          <a:xfrm>
            <a:off x="6096000" y="0"/>
            <a:ext cx="6096000" cy="31218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Picture Placeholder 2">
            <a:extLst>
              <a:ext uri="{FF2B5EF4-FFF2-40B4-BE49-F238E27FC236}">
                <a16:creationId xmlns:a16="http://schemas.microsoft.com/office/drawing/2014/main" id="{2F8B54BE-A278-B0BE-9D67-32DC8E5D58D1}"/>
              </a:ext>
            </a:extLst>
          </p:cNvPr>
          <p:cNvSpPr>
            <a:spLocks noGrp="1"/>
          </p:cNvSpPr>
          <p:nvPr>
            <p:ph type="pic" idx="11"/>
          </p:nvPr>
        </p:nvSpPr>
        <p:spPr>
          <a:xfrm>
            <a:off x="6096000" y="3121890"/>
            <a:ext cx="6096000" cy="30838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5416520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with Picture on Left">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9F33694B-0F50-5635-6F5A-7089FD8B690C}"/>
              </a:ext>
            </a:extLst>
          </p:cNvPr>
          <p:cNvSpPr>
            <a:spLocks noGrp="1"/>
          </p:cNvSpPr>
          <p:nvPr>
            <p:ph type="pic" idx="1"/>
          </p:nvPr>
        </p:nvSpPr>
        <p:spPr>
          <a:xfrm>
            <a:off x="0" y="0"/>
            <a:ext cx="6096000" cy="620572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2" name="Title Placeholder 1">
            <a:extLst>
              <a:ext uri="{FF2B5EF4-FFF2-40B4-BE49-F238E27FC236}">
                <a16:creationId xmlns:a16="http://schemas.microsoft.com/office/drawing/2014/main" id="{AD2D41E9-9788-3D85-0BF6-6B86138210FB}"/>
              </a:ext>
            </a:extLst>
          </p:cNvPr>
          <p:cNvSpPr>
            <a:spLocks noGrp="1"/>
          </p:cNvSpPr>
          <p:nvPr>
            <p:ph type="title" hasCustomPrompt="1"/>
          </p:nvPr>
        </p:nvSpPr>
        <p:spPr>
          <a:xfrm>
            <a:off x="6372720" y="524071"/>
            <a:ext cx="5192732" cy="671695"/>
          </a:xfrm>
          <a:prstGeom prst="rect">
            <a:avLst/>
          </a:prstGeom>
        </p:spPr>
        <p:txBody>
          <a:bodyPr vert="horz" lIns="91440" tIns="45720" rIns="91440" bIns="45720" rtlCol="0" anchor="ctr">
            <a:normAutofit/>
          </a:bodyPr>
          <a:lstStyle>
            <a:lvl1pPr>
              <a:defRPr/>
            </a:lvl1pPr>
          </a:lstStyle>
          <a:p>
            <a:r>
              <a:rPr lang="en-US"/>
              <a:t>Click to Edit Title</a:t>
            </a:r>
          </a:p>
        </p:txBody>
      </p:sp>
      <p:sp>
        <p:nvSpPr>
          <p:cNvPr id="14" name="Content Placeholder 5">
            <a:extLst>
              <a:ext uri="{FF2B5EF4-FFF2-40B4-BE49-F238E27FC236}">
                <a16:creationId xmlns:a16="http://schemas.microsoft.com/office/drawing/2014/main" id="{5A9D6887-010C-14F6-D9FA-D61FB413BA78}"/>
              </a:ext>
            </a:extLst>
          </p:cNvPr>
          <p:cNvSpPr>
            <a:spLocks noGrp="1"/>
          </p:cNvSpPr>
          <p:nvPr>
            <p:ph sz="quarter" idx="10"/>
          </p:nvPr>
        </p:nvSpPr>
        <p:spPr>
          <a:xfrm>
            <a:off x="6372720" y="1281104"/>
            <a:ext cx="5192733" cy="46527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16356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ith two Picture on Left">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AD2D41E9-9788-3D85-0BF6-6B86138210FB}"/>
              </a:ext>
            </a:extLst>
          </p:cNvPr>
          <p:cNvSpPr>
            <a:spLocks noGrp="1"/>
          </p:cNvSpPr>
          <p:nvPr>
            <p:ph type="title" hasCustomPrompt="1"/>
          </p:nvPr>
        </p:nvSpPr>
        <p:spPr>
          <a:xfrm>
            <a:off x="6372720" y="524071"/>
            <a:ext cx="5192732" cy="671695"/>
          </a:xfrm>
          <a:prstGeom prst="rect">
            <a:avLst/>
          </a:prstGeom>
        </p:spPr>
        <p:txBody>
          <a:bodyPr vert="horz" lIns="91440" tIns="45720" rIns="91440" bIns="45720" rtlCol="0" anchor="ctr">
            <a:normAutofit/>
          </a:bodyPr>
          <a:lstStyle>
            <a:lvl1pPr>
              <a:defRPr/>
            </a:lvl1pPr>
          </a:lstStyle>
          <a:p>
            <a:r>
              <a:rPr lang="en-US"/>
              <a:t>Click to Edit Title</a:t>
            </a:r>
          </a:p>
        </p:txBody>
      </p:sp>
      <p:sp>
        <p:nvSpPr>
          <p:cNvPr id="14" name="Content Placeholder 5">
            <a:extLst>
              <a:ext uri="{FF2B5EF4-FFF2-40B4-BE49-F238E27FC236}">
                <a16:creationId xmlns:a16="http://schemas.microsoft.com/office/drawing/2014/main" id="{5A9D6887-010C-14F6-D9FA-D61FB413BA78}"/>
              </a:ext>
            </a:extLst>
          </p:cNvPr>
          <p:cNvSpPr>
            <a:spLocks noGrp="1"/>
          </p:cNvSpPr>
          <p:nvPr>
            <p:ph sz="quarter" idx="10"/>
          </p:nvPr>
        </p:nvSpPr>
        <p:spPr>
          <a:xfrm>
            <a:off x="6372720" y="1281104"/>
            <a:ext cx="5192733" cy="46527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2">
            <a:extLst>
              <a:ext uri="{FF2B5EF4-FFF2-40B4-BE49-F238E27FC236}">
                <a16:creationId xmlns:a16="http://schemas.microsoft.com/office/drawing/2014/main" id="{9F33694B-0F50-5635-6F5A-7089FD8B690C}"/>
              </a:ext>
            </a:extLst>
          </p:cNvPr>
          <p:cNvSpPr>
            <a:spLocks noGrp="1"/>
          </p:cNvSpPr>
          <p:nvPr>
            <p:ph type="pic" idx="1"/>
          </p:nvPr>
        </p:nvSpPr>
        <p:spPr>
          <a:xfrm>
            <a:off x="0" y="0"/>
            <a:ext cx="6096000" cy="31218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2" name="Picture Placeholder 2">
            <a:extLst>
              <a:ext uri="{FF2B5EF4-FFF2-40B4-BE49-F238E27FC236}">
                <a16:creationId xmlns:a16="http://schemas.microsoft.com/office/drawing/2014/main" id="{9F8A72B3-9706-CF42-C05C-600E6C94DB5E}"/>
              </a:ext>
            </a:extLst>
          </p:cNvPr>
          <p:cNvSpPr>
            <a:spLocks noGrp="1"/>
          </p:cNvSpPr>
          <p:nvPr>
            <p:ph type="pic" idx="11"/>
          </p:nvPr>
        </p:nvSpPr>
        <p:spPr>
          <a:xfrm>
            <a:off x="0" y="3121890"/>
            <a:ext cx="6096000" cy="30838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5845052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ree Tiered Graphic - subtitle -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1EF36-4BAE-3E22-ACFD-073C05CB9353}"/>
              </a:ext>
            </a:extLst>
          </p:cNvPr>
          <p:cNvSpPr>
            <a:spLocks noGrp="1"/>
          </p:cNvSpPr>
          <p:nvPr>
            <p:ph type="title"/>
          </p:nvPr>
        </p:nvSpPr>
        <p:spPr/>
        <p:txBody>
          <a:bodyPr/>
          <a:lstStyle/>
          <a:p>
            <a:r>
              <a:rPr lang="en-US"/>
              <a:t>Click to edit Master title style</a:t>
            </a:r>
          </a:p>
        </p:txBody>
      </p:sp>
      <p:sp>
        <p:nvSpPr>
          <p:cNvPr id="14" name="Picture Placeholder 13">
            <a:extLst>
              <a:ext uri="{FF2B5EF4-FFF2-40B4-BE49-F238E27FC236}">
                <a16:creationId xmlns:a16="http://schemas.microsoft.com/office/drawing/2014/main" id="{047C8A59-244D-6841-2B99-E072B381780E}"/>
              </a:ext>
            </a:extLst>
          </p:cNvPr>
          <p:cNvSpPr>
            <a:spLocks noGrp="1"/>
          </p:cNvSpPr>
          <p:nvPr>
            <p:ph type="pic" sz="quarter" idx="14"/>
          </p:nvPr>
        </p:nvSpPr>
        <p:spPr>
          <a:xfrm>
            <a:off x="628650" y="1281104"/>
            <a:ext cx="3429000" cy="2062172"/>
          </a:xfrm>
        </p:spPr>
        <p:txBody>
          <a:bodyPr/>
          <a:lstStyle/>
          <a:p>
            <a:endParaRPr lang="en-US"/>
          </a:p>
        </p:txBody>
      </p:sp>
      <p:sp>
        <p:nvSpPr>
          <p:cNvPr id="7" name="Text Placeholder 2">
            <a:extLst>
              <a:ext uri="{FF2B5EF4-FFF2-40B4-BE49-F238E27FC236}">
                <a16:creationId xmlns:a16="http://schemas.microsoft.com/office/drawing/2014/main" id="{9E8BEE6F-5E1D-EE6C-EE2C-5A60F1EFF4F0}"/>
              </a:ext>
            </a:extLst>
          </p:cNvPr>
          <p:cNvSpPr>
            <a:spLocks noGrp="1"/>
          </p:cNvSpPr>
          <p:nvPr>
            <p:ph type="body" idx="1"/>
          </p:nvPr>
        </p:nvSpPr>
        <p:spPr>
          <a:xfrm>
            <a:off x="628650" y="3429000"/>
            <a:ext cx="3429000" cy="481022"/>
          </a:xfrm>
        </p:spPr>
        <p:txBody>
          <a:bodyPr anchor="b"/>
          <a:lstStyle>
            <a:lvl1pPr marL="0" indent="0">
              <a:buNone/>
              <a:defRPr sz="2400" b="1">
                <a:solidFill>
                  <a:srgbClr val="0046AD"/>
                </a:solidFill>
                <a:latin typeface="Aptos" panose="020B00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Content Placeholder 3">
            <a:extLst>
              <a:ext uri="{FF2B5EF4-FFF2-40B4-BE49-F238E27FC236}">
                <a16:creationId xmlns:a16="http://schemas.microsoft.com/office/drawing/2014/main" id="{FBC41E41-9ADE-11B9-B227-CA946F943F73}"/>
              </a:ext>
            </a:extLst>
          </p:cNvPr>
          <p:cNvSpPr>
            <a:spLocks noGrp="1"/>
          </p:cNvSpPr>
          <p:nvPr>
            <p:ph sz="half" idx="2"/>
          </p:nvPr>
        </p:nvSpPr>
        <p:spPr>
          <a:xfrm>
            <a:off x="628650" y="3995359"/>
            <a:ext cx="3429000" cy="18589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Picture Placeholder 13">
            <a:extLst>
              <a:ext uri="{FF2B5EF4-FFF2-40B4-BE49-F238E27FC236}">
                <a16:creationId xmlns:a16="http://schemas.microsoft.com/office/drawing/2014/main" id="{D12EBF74-6747-585E-F73F-2D0E357D8242}"/>
              </a:ext>
            </a:extLst>
          </p:cNvPr>
          <p:cNvSpPr>
            <a:spLocks noGrp="1"/>
          </p:cNvSpPr>
          <p:nvPr>
            <p:ph type="pic" sz="quarter" idx="15"/>
          </p:nvPr>
        </p:nvSpPr>
        <p:spPr>
          <a:xfrm>
            <a:off x="4227276" y="1281103"/>
            <a:ext cx="3429000" cy="2062172"/>
          </a:xfrm>
        </p:spPr>
        <p:txBody>
          <a:bodyPr/>
          <a:lstStyle/>
          <a:p>
            <a:endParaRPr lang="en-US"/>
          </a:p>
        </p:txBody>
      </p:sp>
      <p:sp>
        <p:nvSpPr>
          <p:cNvPr id="9" name="Text Placeholder 2">
            <a:extLst>
              <a:ext uri="{FF2B5EF4-FFF2-40B4-BE49-F238E27FC236}">
                <a16:creationId xmlns:a16="http://schemas.microsoft.com/office/drawing/2014/main" id="{860B3FCE-B3A8-C0C9-EB37-B79B0FA49773}"/>
              </a:ext>
            </a:extLst>
          </p:cNvPr>
          <p:cNvSpPr>
            <a:spLocks noGrp="1"/>
          </p:cNvSpPr>
          <p:nvPr>
            <p:ph type="body" idx="10"/>
          </p:nvPr>
        </p:nvSpPr>
        <p:spPr>
          <a:xfrm>
            <a:off x="4227276" y="3429000"/>
            <a:ext cx="3429000" cy="481022"/>
          </a:xfrm>
        </p:spPr>
        <p:txBody>
          <a:bodyPr anchor="b"/>
          <a:lstStyle>
            <a:lvl1pPr marL="0" indent="0">
              <a:buNone/>
              <a:defRPr sz="2400" b="1">
                <a:solidFill>
                  <a:srgbClr val="0046AD"/>
                </a:solidFill>
                <a:latin typeface="Aptos" panose="020B00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Content Placeholder 3">
            <a:extLst>
              <a:ext uri="{FF2B5EF4-FFF2-40B4-BE49-F238E27FC236}">
                <a16:creationId xmlns:a16="http://schemas.microsoft.com/office/drawing/2014/main" id="{0CB7CCCE-953E-5600-E52C-A15561F5518A}"/>
              </a:ext>
            </a:extLst>
          </p:cNvPr>
          <p:cNvSpPr>
            <a:spLocks noGrp="1"/>
          </p:cNvSpPr>
          <p:nvPr>
            <p:ph sz="half" idx="11"/>
          </p:nvPr>
        </p:nvSpPr>
        <p:spPr>
          <a:xfrm>
            <a:off x="4227276" y="3995359"/>
            <a:ext cx="3429000" cy="18589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Picture Placeholder 13">
            <a:extLst>
              <a:ext uri="{FF2B5EF4-FFF2-40B4-BE49-F238E27FC236}">
                <a16:creationId xmlns:a16="http://schemas.microsoft.com/office/drawing/2014/main" id="{58F6E3A4-1927-A74E-A6DF-402BAD8FE983}"/>
              </a:ext>
            </a:extLst>
          </p:cNvPr>
          <p:cNvSpPr>
            <a:spLocks noGrp="1"/>
          </p:cNvSpPr>
          <p:nvPr>
            <p:ph type="pic" sz="quarter" idx="16"/>
          </p:nvPr>
        </p:nvSpPr>
        <p:spPr>
          <a:xfrm>
            <a:off x="7825902" y="1281103"/>
            <a:ext cx="3429000" cy="2062172"/>
          </a:xfrm>
        </p:spPr>
        <p:txBody>
          <a:bodyPr/>
          <a:lstStyle/>
          <a:p>
            <a:endParaRPr lang="en-US"/>
          </a:p>
        </p:txBody>
      </p:sp>
      <p:sp>
        <p:nvSpPr>
          <p:cNvPr id="11" name="Text Placeholder 2">
            <a:extLst>
              <a:ext uri="{FF2B5EF4-FFF2-40B4-BE49-F238E27FC236}">
                <a16:creationId xmlns:a16="http://schemas.microsoft.com/office/drawing/2014/main" id="{D2449FA7-F96E-F85C-692C-16BA46A23B26}"/>
              </a:ext>
            </a:extLst>
          </p:cNvPr>
          <p:cNvSpPr>
            <a:spLocks noGrp="1"/>
          </p:cNvSpPr>
          <p:nvPr>
            <p:ph type="body" idx="12"/>
          </p:nvPr>
        </p:nvSpPr>
        <p:spPr>
          <a:xfrm>
            <a:off x="7825902" y="3429000"/>
            <a:ext cx="3429000" cy="481022"/>
          </a:xfrm>
        </p:spPr>
        <p:txBody>
          <a:bodyPr anchor="b"/>
          <a:lstStyle>
            <a:lvl1pPr marL="0" indent="0">
              <a:buNone/>
              <a:defRPr sz="2400" b="1">
                <a:solidFill>
                  <a:srgbClr val="0046AD"/>
                </a:solidFill>
                <a:latin typeface="Aptos" panose="020B00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a:extLst>
              <a:ext uri="{FF2B5EF4-FFF2-40B4-BE49-F238E27FC236}">
                <a16:creationId xmlns:a16="http://schemas.microsoft.com/office/drawing/2014/main" id="{C5296CF3-4109-F63B-0599-8887D9208171}"/>
              </a:ext>
            </a:extLst>
          </p:cNvPr>
          <p:cNvSpPr>
            <a:spLocks noGrp="1"/>
          </p:cNvSpPr>
          <p:nvPr>
            <p:ph sz="half" idx="13"/>
          </p:nvPr>
        </p:nvSpPr>
        <p:spPr>
          <a:xfrm>
            <a:off x="7825902" y="3995359"/>
            <a:ext cx="3429000" cy="18589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71779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estion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EE75443-4B5A-AE1E-FAFA-7E7AA7D64EF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0" y="-1"/>
            <a:ext cx="12192000" cy="6428509"/>
          </a:xfrm>
          <a:prstGeom prst="rect">
            <a:avLst/>
          </a:prstGeom>
          <a:solidFill>
            <a:srgbClr val="0046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 </a:t>
            </a:r>
          </a:p>
          <a:p>
            <a:pPr algn="ctr"/>
            <a:endParaRPr lang="en-US"/>
          </a:p>
        </p:txBody>
      </p:sp>
      <p:pic>
        <p:nvPicPr>
          <p:cNvPr id="8" name="Picture 7" descr="Photo of Seattle Municiple Tower">
            <a:extLst>
              <a:ext uri="{FF2B5EF4-FFF2-40B4-BE49-F238E27FC236}">
                <a16:creationId xmlns:a16="http://schemas.microsoft.com/office/drawing/2014/main" id="{4739E2EF-692A-B8E2-F716-90CF501E06E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48502" y="0"/>
            <a:ext cx="5143500" cy="6858000"/>
          </a:xfrm>
          <a:prstGeom prst="rect">
            <a:avLst/>
          </a:prstGeom>
        </p:spPr>
      </p:pic>
      <p:sp>
        <p:nvSpPr>
          <p:cNvPr id="3" name="Title 1">
            <a:extLst>
              <a:ext uri="{FF2B5EF4-FFF2-40B4-BE49-F238E27FC236}">
                <a16:creationId xmlns:a16="http://schemas.microsoft.com/office/drawing/2014/main" id="{13BDF18E-5FCF-0CEE-3D24-02A3CE71112E}"/>
              </a:ext>
            </a:extLst>
          </p:cNvPr>
          <p:cNvSpPr>
            <a:spLocks noGrp="1"/>
          </p:cNvSpPr>
          <p:nvPr>
            <p:ph type="title" hasCustomPrompt="1"/>
          </p:nvPr>
        </p:nvSpPr>
        <p:spPr>
          <a:xfrm>
            <a:off x="1048510" y="1715030"/>
            <a:ext cx="4738687" cy="1424411"/>
          </a:xfrm>
        </p:spPr>
        <p:txBody>
          <a:bodyPr>
            <a:normAutofit/>
          </a:bodyPr>
          <a:lstStyle>
            <a:lvl1pPr>
              <a:defRPr sz="6600">
                <a:solidFill>
                  <a:schemeClr val="bg1"/>
                </a:solidFill>
              </a:defRPr>
            </a:lvl1pPr>
          </a:lstStyle>
          <a:p>
            <a:r>
              <a:rPr lang="en-US"/>
              <a:t>Questions?</a:t>
            </a:r>
          </a:p>
        </p:txBody>
      </p:sp>
      <p:sp>
        <p:nvSpPr>
          <p:cNvPr id="7" name="Text Placeholder 5">
            <a:extLst>
              <a:ext uri="{FF2B5EF4-FFF2-40B4-BE49-F238E27FC236}">
                <a16:creationId xmlns:a16="http://schemas.microsoft.com/office/drawing/2014/main" id="{0FE06E93-6F3B-4671-0D92-AA170557EC6E}"/>
              </a:ext>
            </a:extLst>
          </p:cNvPr>
          <p:cNvSpPr>
            <a:spLocks noGrp="1"/>
          </p:cNvSpPr>
          <p:nvPr>
            <p:ph type="body" sz="quarter" idx="10" hasCustomPrompt="1"/>
          </p:nvPr>
        </p:nvSpPr>
        <p:spPr>
          <a:xfrm>
            <a:off x="1048511" y="2905342"/>
            <a:ext cx="4738688" cy="1568450"/>
          </a:xfrm>
        </p:spPr>
        <p:txBody>
          <a:bodyPr/>
          <a:lstStyle>
            <a:lvl1pPr>
              <a:lnSpc>
                <a:spcPct val="100000"/>
              </a:lnSpc>
              <a:defRPr/>
            </a:lvl1pPr>
          </a:lstStyle>
          <a:p>
            <a:pPr>
              <a:lnSpc>
                <a:spcPct val="150000"/>
              </a:lnSpc>
            </a:pPr>
            <a:r>
              <a:rPr lang="en-US" sz="2000">
                <a:solidFill>
                  <a:schemeClr val="bg1"/>
                </a:solidFill>
                <a:latin typeface="+mn-lt"/>
              </a:rPr>
              <a:t>Name</a:t>
            </a:r>
          </a:p>
          <a:p>
            <a:pPr>
              <a:lnSpc>
                <a:spcPct val="150000"/>
              </a:lnSpc>
            </a:pPr>
            <a:r>
              <a:rPr lang="en-US" sz="2000" err="1">
                <a:solidFill>
                  <a:schemeClr val="bg1"/>
                </a:solidFill>
                <a:latin typeface="+mn-lt"/>
              </a:rPr>
              <a:t>Emai</a:t>
            </a:r>
            <a:endParaRPr lang="en-US" sz="2000">
              <a:solidFill>
                <a:schemeClr val="bg1"/>
              </a:solidFill>
              <a:latin typeface="+mn-lt"/>
            </a:endParaRPr>
          </a:p>
          <a:p>
            <a:pPr>
              <a:lnSpc>
                <a:spcPct val="150000"/>
              </a:lnSpc>
            </a:pPr>
            <a:r>
              <a:rPr lang="en-US" sz="2000">
                <a:solidFill>
                  <a:schemeClr val="bg1"/>
                </a:solidFill>
                <a:latin typeface="+mn-lt"/>
              </a:rPr>
              <a:t>Seattle.gov/</a:t>
            </a:r>
            <a:r>
              <a:rPr lang="en-US" sz="2000" err="1">
                <a:solidFill>
                  <a:schemeClr val="bg1"/>
                </a:solidFill>
                <a:latin typeface="+mn-lt"/>
              </a:rPr>
              <a:t>sdci</a:t>
            </a:r>
            <a:endParaRPr lang="en-US" sz="2000">
              <a:solidFill>
                <a:schemeClr val="bg1"/>
              </a:solidFill>
              <a:latin typeface="+mn-lt"/>
            </a:endParaRPr>
          </a:p>
        </p:txBody>
      </p:sp>
    </p:spTree>
    <p:extLst>
      <p:ext uri="{BB962C8B-B14F-4D97-AF65-F5344CB8AC3E}">
        <p14:creationId xmlns:p14="http://schemas.microsoft.com/office/powerpoint/2010/main" val="34421866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3FD89-5092-4CB1-A1BF-D6BBFC9E1C71}"/>
              </a:ext>
            </a:extLst>
          </p:cNvPr>
          <p:cNvSpPr>
            <a:spLocks noGrp="1"/>
          </p:cNvSpPr>
          <p:nvPr>
            <p:ph type="title"/>
          </p:nvPr>
        </p:nvSpPr>
        <p:spPr/>
        <p:txBody>
          <a:bodyPr/>
          <a:lstStyle>
            <a:lvl1pPr>
              <a:defRPr cap="all" baseline="0"/>
            </a:lvl1pPr>
          </a:lstStyle>
          <a:p>
            <a:r>
              <a:rPr lang="en-US"/>
              <a:t>Click to edit Master title style</a:t>
            </a:r>
          </a:p>
        </p:txBody>
      </p:sp>
      <p:sp>
        <p:nvSpPr>
          <p:cNvPr id="3" name="Content Placeholder 2">
            <a:extLst>
              <a:ext uri="{FF2B5EF4-FFF2-40B4-BE49-F238E27FC236}">
                <a16:creationId xmlns:a16="http://schemas.microsoft.com/office/drawing/2014/main" id="{C740E534-BE91-4C50-98E7-FF29D54C34B1}"/>
              </a:ext>
            </a:extLst>
          </p:cNvPr>
          <p:cNvSpPr>
            <a:spLocks noGrp="1"/>
          </p:cNvSpPr>
          <p:nvPr>
            <p:ph idx="1"/>
          </p:nvPr>
        </p:nvSpPr>
        <p:spPr/>
        <p:txBody>
          <a:bodyPr/>
          <a:lstStyle>
            <a:lvl1pPr>
              <a:buClr>
                <a:srgbClr val="0046AD"/>
              </a:buClr>
              <a:defRPr sz="2400"/>
            </a:lvl1pPr>
            <a:lvl2pPr>
              <a:buClr>
                <a:srgbClr val="0046AD"/>
              </a:buClr>
              <a:defRPr sz="2000"/>
            </a:lvl2pPr>
            <a:lvl3pPr>
              <a:buClr>
                <a:srgbClr val="0046AD"/>
              </a:buClr>
              <a:defRPr sz="1800"/>
            </a:lvl3pPr>
            <a:lvl4pPr>
              <a:buClr>
                <a:srgbClr val="0046AD"/>
              </a:buClr>
              <a:defRPr sz="1600"/>
            </a:lvl4pPr>
            <a:lvl5pPr>
              <a:buClr>
                <a:srgbClr val="0046AD"/>
              </a:buCl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146391A-A964-45F0-9F74-8474DC016E59}"/>
              </a:ext>
            </a:extLst>
          </p:cNvPr>
          <p:cNvSpPr>
            <a:spLocks noGrp="1"/>
          </p:cNvSpPr>
          <p:nvPr>
            <p:ph type="sldNum" sz="quarter" idx="12"/>
          </p:nvPr>
        </p:nvSpPr>
        <p:spPr>
          <a:xfrm>
            <a:off x="9383684" y="6439477"/>
            <a:ext cx="2743200" cy="365125"/>
          </a:xfrm>
          <a:prstGeom prst="rect">
            <a:avLst/>
          </a:prstGeom>
        </p:spPr>
        <p:txBody>
          <a:bodyPr/>
          <a:lstStyle/>
          <a:p>
            <a:endParaRPr lang="en-US"/>
          </a:p>
        </p:txBody>
      </p:sp>
      <p:cxnSp>
        <p:nvCxnSpPr>
          <p:cNvPr id="7" name="Straight Connector 6">
            <a:extLst>
              <a:ext uri="{FF2B5EF4-FFF2-40B4-BE49-F238E27FC236}">
                <a16:creationId xmlns:a16="http://schemas.microsoft.com/office/drawing/2014/main" id="{AE00676B-841E-4591-A504-5ADFB44471D5}"/>
              </a:ext>
            </a:extLst>
          </p:cNvPr>
          <p:cNvCxnSpPr>
            <a:cxnSpLocks/>
          </p:cNvCxnSpPr>
          <p:nvPr userDrawn="1"/>
        </p:nvCxnSpPr>
        <p:spPr>
          <a:xfrm>
            <a:off x="838200" y="1381580"/>
            <a:ext cx="10521950" cy="12390"/>
          </a:xfrm>
          <a:prstGeom prst="line">
            <a:avLst/>
          </a:prstGeom>
          <a:ln w="38100">
            <a:solidFill>
              <a:srgbClr val="DB4D6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5820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550B5D6-9E58-F877-0E0D-979D9DC1DD29}"/>
              </a:ext>
              <a:ext uri="{C183D7F6-B498-43B3-948B-1728B52AA6E4}">
                <adec:decorative xmlns:adec="http://schemas.microsoft.com/office/drawing/2017/decorative" val="1"/>
              </a:ext>
            </a:extLst>
          </p:cNvPr>
          <p:cNvSpPr/>
          <p:nvPr userDrawn="1"/>
        </p:nvSpPr>
        <p:spPr>
          <a:xfrm>
            <a:off x="0" y="6333929"/>
            <a:ext cx="12192000" cy="524071"/>
          </a:xfrm>
          <a:prstGeom prst="rect">
            <a:avLst/>
          </a:prstGeom>
          <a:solidFill>
            <a:srgbClr val="0046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26B483CA-F849-4DD7-B9B3-516C613A04EA}"/>
              </a:ext>
            </a:extLst>
          </p:cNvPr>
          <p:cNvSpPr>
            <a:spLocks noGrp="1"/>
          </p:cNvSpPr>
          <p:nvPr>
            <p:ph type="title"/>
          </p:nvPr>
        </p:nvSpPr>
        <p:spPr>
          <a:xfrm>
            <a:off x="628650" y="524071"/>
            <a:ext cx="10626252" cy="67169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E046033-6D6B-47B3-9355-4BAC433DD492}"/>
              </a:ext>
            </a:extLst>
          </p:cNvPr>
          <p:cNvSpPr>
            <a:spLocks noGrp="1"/>
          </p:cNvSpPr>
          <p:nvPr>
            <p:ph type="body" idx="1"/>
          </p:nvPr>
        </p:nvSpPr>
        <p:spPr>
          <a:xfrm>
            <a:off x="628650" y="1281103"/>
            <a:ext cx="10626252" cy="443389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Seattle Department of Construction and Inspection Logo">
            <a:extLst>
              <a:ext uri="{FF2B5EF4-FFF2-40B4-BE49-F238E27FC236}">
                <a16:creationId xmlns:a16="http://schemas.microsoft.com/office/drawing/2014/main" id="{707AC49C-0F74-86F4-4E7A-EAAB058BF014}"/>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130065" y="6432012"/>
            <a:ext cx="1901985" cy="338554"/>
          </a:xfrm>
          <a:prstGeom prst="rect">
            <a:avLst/>
          </a:prstGeom>
        </p:spPr>
      </p:pic>
      <p:sp>
        <p:nvSpPr>
          <p:cNvPr id="6" name="Date Placeholder 3">
            <a:extLst>
              <a:ext uri="{FF2B5EF4-FFF2-40B4-BE49-F238E27FC236}">
                <a16:creationId xmlns:a16="http://schemas.microsoft.com/office/drawing/2014/main" id="{B2A7BFCD-9657-5FDD-6199-AF0A0E4176CB}"/>
              </a:ext>
            </a:extLst>
          </p:cNvPr>
          <p:cNvSpPr txBox="1">
            <a:spLocks/>
          </p:cNvSpPr>
          <p:nvPr userDrawn="1"/>
        </p:nvSpPr>
        <p:spPr>
          <a:xfrm>
            <a:off x="159950" y="6418727"/>
            <a:ext cx="2438401"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4F1067C-40C9-489E-B245-D955619FACD0}" type="slidenum">
              <a:rPr lang="en-US" sz="1200" smtClean="0">
                <a:solidFill>
                  <a:schemeClr val="bg1"/>
                </a:solidFill>
              </a:rPr>
              <a:pPr marL="0" marR="0" lvl="0" indent="0" algn="l" defTabSz="914400" rtl="0" eaLnBrk="1" fontAlgn="auto" latinLnBrk="0" hangingPunct="1">
                <a:lnSpc>
                  <a:spcPct val="100000"/>
                </a:lnSpc>
                <a:spcBef>
                  <a:spcPts val="0"/>
                </a:spcBef>
                <a:spcAft>
                  <a:spcPts val="0"/>
                </a:spcAft>
                <a:buClrTx/>
                <a:buSzTx/>
                <a:buFontTx/>
                <a:buNone/>
                <a:tabLst/>
                <a:defRPr/>
              </a:pPr>
              <a:t>‹#›</a:t>
            </a:fld>
            <a:r>
              <a:rPr lang="en-US" sz="1200">
                <a:solidFill>
                  <a:schemeClr val="bg1"/>
                </a:solidFill>
              </a:rPr>
              <a:t> </a:t>
            </a:r>
            <a:endParaRPr lang="en-US">
              <a:solidFill>
                <a:schemeClr val="bg1"/>
              </a:solidFill>
            </a:endParaRPr>
          </a:p>
        </p:txBody>
      </p:sp>
    </p:spTree>
    <p:extLst>
      <p:ext uri="{BB962C8B-B14F-4D97-AF65-F5344CB8AC3E}">
        <p14:creationId xmlns:p14="http://schemas.microsoft.com/office/powerpoint/2010/main" val="3676818721"/>
      </p:ext>
    </p:extLst>
  </p:cSld>
  <p:clrMap bg1="lt1" tx1="dk1" bg2="lt2" tx2="dk2" accent1="accent1" accent2="accent2" accent3="accent3" accent4="accent4" accent5="accent5" accent6="accent6" hlink="hlink" folHlink="folHlink"/>
  <p:sldLayoutIdLst>
    <p:sldLayoutId id="2147483721" r:id="rId1"/>
    <p:sldLayoutId id="2147483736" r:id="rId2"/>
    <p:sldLayoutId id="2147483744" r:id="rId3"/>
    <p:sldLayoutId id="2147483720" r:id="rId4"/>
    <p:sldLayoutId id="2147483731" r:id="rId5"/>
    <p:sldLayoutId id="2147483722" r:id="rId6"/>
    <p:sldLayoutId id="2147483660" r:id="rId7"/>
    <p:sldLayoutId id="2147483739" r:id="rId8"/>
    <p:sldLayoutId id="2147483738" r:id="rId9"/>
    <p:sldLayoutId id="2147483732" r:id="rId10"/>
    <p:sldLayoutId id="2147483729" r:id="rId11"/>
    <p:sldLayoutId id="2147483730" r:id="rId12"/>
    <p:sldLayoutId id="2147483723" r:id="rId13"/>
    <p:sldLayoutId id="2147483726" r:id="rId14"/>
    <p:sldLayoutId id="2147483742" r:id="rId15"/>
    <p:sldLayoutId id="2147483734" r:id="rId16"/>
    <p:sldLayoutId id="2147483741" r:id="rId17"/>
    <p:sldLayoutId id="2147483740" r:id="rId18"/>
    <p:sldLayoutId id="2147483737" r:id="rId19"/>
    <p:sldLayoutId id="2147483746" r:id="rId20"/>
  </p:sldLayoutIdLst>
  <p:txStyles>
    <p:titleStyle>
      <a:lvl1pPr algn="l" defTabSz="914400" rtl="0" eaLnBrk="1" latinLnBrk="0" hangingPunct="1">
        <a:lnSpc>
          <a:spcPct val="90000"/>
        </a:lnSpc>
        <a:spcBef>
          <a:spcPct val="0"/>
        </a:spcBef>
        <a:buNone/>
        <a:defRPr sz="4400" b="1" kern="1200">
          <a:solidFill>
            <a:srgbClr val="0046AD"/>
          </a:solidFill>
          <a:latin typeface="Seattle Text" pitchFamily="2" charset="0"/>
          <a:ea typeface="+mj-ea"/>
          <a:cs typeface="Seattle Text" pitchFamily="2" charset="0"/>
        </a:defRPr>
      </a:lvl1pPr>
    </p:titleStyle>
    <p:bodyStyle>
      <a:lvl1pPr marL="0" indent="0" algn="l" defTabSz="914400" rtl="0" eaLnBrk="1" latinLnBrk="0" hangingPunct="1">
        <a:lnSpc>
          <a:spcPct val="100000"/>
        </a:lnSpc>
        <a:spcBef>
          <a:spcPts val="1000"/>
        </a:spcBef>
        <a:buClr>
          <a:schemeClr val="tx1"/>
        </a:buClr>
        <a:buFont typeface="Arial" panose="020B0604020202020204" pitchFamily="34" charset="0"/>
        <a:buNone/>
        <a:defRPr sz="2000" kern="1200">
          <a:solidFill>
            <a:srgbClr val="313131"/>
          </a:solidFill>
          <a:latin typeface="Aptos" panose="020B0004020202020204" pitchFamily="34" charset="0"/>
          <a:ea typeface="+mn-ea"/>
          <a:cs typeface="+mn-cs"/>
        </a:defRPr>
      </a:lvl1pPr>
      <a:lvl2pPr marL="731520" indent="-228600" algn="l" defTabSz="914400" rtl="0" eaLnBrk="1" latinLnBrk="0" hangingPunct="1">
        <a:lnSpc>
          <a:spcPct val="90000"/>
        </a:lnSpc>
        <a:spcBef>
          <a:spcPts val="600"/>
        </a:spcBef>
        <a:buClr>
          <a:srgbClr val="0046AD"/>
        </a:buClr>
        <a:buFont typeface="Arial" panose="020B0604020202020204" pitchFamily="34" charset="0"/>
        <a:buChar char="•"/>
        <a:defRPr sz="2000" kern="1200">
          <a:solidFill>
            <a:srgbClr val="313131"/>
          </a:solidFill>
          <a:latin typeface="Aptos" panose="020B0004020202020204" pitchFamily="34" charset="0"/>
          <a:ea typeface="+mn-ea"/>
          <a:cs typeface="+mn-cs"/>
        </a:defRPr>
      </a:lvl2pPr>
      <a:lvl3pPr marL="1143000" indent="-228600" algn="l" defTabSz="914400" rtl="0" eaLnBrk="1" latinLnBrk="0" hangingPunct="1">
        <a:lnSpc>
          <a:spcPct val="90000"/>
        </a:lnSpc>
        <a:spcBef>
          <a:spcPts val="500"/>
        </a:spcBef>
        <a:buClr>
          <a:srgbClr val="0046AD"/>
        </a:buClr>
        <a:buFont typeface="Arial" panose="020B0604020202020204" pitchFamily="34" charset="0"/>
        <a:buChar char="•"/>
        <a:defRPr sz="2000" kern="1200">
          <a:solidFill>
            <a:srgbClr val="313131"/>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Clr>
          <a:srgbClr val="0046AD"/>
        </a:buClr>
        <a:buFont typeface="Arial" panose="020B0604020202020204" pitchFamily="34" charset="0"/>
        <a:buChar char="•"/>
        <a:defRPr sz="2000" kern="1200">
          <a:solidFill>
            <a:srgbClr val="31313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Clr>
          <a:srgbClr val="0046AD"/>
        </a:buClr>
        <a:buFont typeface="Arial" panose="020B0604020202020204" pitchFamily="34" charset="0"/>
        <a:buChar char="•"/>
        <a:defRPr sz="2000" kern="1200">
          <a:solidFill>
            <a:srgbClr val="31313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20.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0.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0.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0.xml"/><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0.xml"/><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20.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0.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2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20.xml"/><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microsoft.com/office/2018/10/relationships/comments" Target="../comments/modernComment_155_ECF1CE98.xml"/><Relationship Id="rId2" Type="http://schemas.openxmlformats.org/officeDocument/2006/relationships/notesSlide" Target="../notesSlides/notesSlide20.xml"/><Relationship Id="rId1" Type="http://schemas.openxmlformats.org/officeDocument/2006/relationships/slideLayout" Target="../slideLayouts/slideLayout20.xml"/><Relationship Id="rId5" Type="http://schemas.openxmlformats.org/officeDocument/2006/relationships/image" Target="../media/image44.jpeg"/><Relationship Id="rId4" Type="http://schemas.openxmlformats.org/officeDocument/2006/relationships/image" Target="../media/image43.jpe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microsoft.com/office/2018/10/relationships/comments" Target="../comments/modernComment_176_12764AF0.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hyperlink" Target="http://www.seattle.gov/sdci/permits/permits-we-issue-(a-z)/earthquake-home-retrofit-permit" TargetMode="External"/><Relationship Id="rId2" Type="http://schemas.openxmlformats.org/officeDocument/2006/relationships/notesSlide" Target="../notesSlides/notesSlide22.xml"/><Relationship Id="rId1" Type="http://schemas.openxmlformats.org/officeDocument/2006/relationships/slideLayout" Target="../slideLayouts/slideLayout20.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hyperlink" Target="http://www.seattle.gov/sdci/resources/send-us-a-question"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C8C61C4-F1AF-7FD0-16A4-BB87DBF3BBD9}"/>
              </a:ext>
            </a:extLst>
          </p:cNvPr>
          <p:cNvSpPr>
            <a:spLocks noGrp="1"/>
          </p:cNvSpPr>
          <p:nvPr>
            <p:ph type="body" sz="quarter" idx="10"/>
          </p:nvPr>
        </p:nvSpPr>
        <p:spPr/>
        <p:txBody>
          <a:bodyPr/>
          <a:lstStyle/>
          <a:p>
            <a:r>
              <a:rPr lang="en-US"/>
              <a:t>Earthquake Home Retrofit</a:t>
            </a:r>
          </a:p>
        </p:txBody>
      </p:sp>
      <p:sp>
        <p:nvSpPr>
          <p:cNvPr id="3" name="Text Placeholder 2">
            <a:extLst>
              <a:ext uri="{FF2B5EF4-FFF2-40B4-BE49-F238E27FC236}">
                <a16:creationId xmlns:a16="http://schemas.microsoft.com/office/drawing/2014/main" id="{41F4EBCA-B787-4252-1E4A-CD4EA39001BE}"/>
              </a:ext>
            </a:extLst>
          </p:cNvPr>
          <p:cNvSpPr>
            <a:spLocks noGrp="1"/>
          </p:cNvSpPr>
          <p:nvPr>
            <p:ph type="body" sz="quarter" idx="11"/>
          </p:nvPr>
        </p:nvSpPr>
        <p:spPr/>
        <p:txBody>
          <a:bodyPr/>
          <a:lstStyle/>
          <a:p>
            <a:r>
              <a:rPr lang="en-US"/>
              <a:t>Kristen Malec / Dean Greenleaf</a:t>
            </a:r>
          </a:p>
        </p:txBody>
      </p:sp>
      <p:sp>
        <p:nvSpPr>
          <p:cNvPr id="4" name="Text Placeholder 3">
            <a:extLst>
              <a:ext uri="{FF2B5EF4-FFF2-40B4-BE49-F238E27FC236}">
                <a16:creationId xmlns:a16="http://schemas.microsoft.com/office/drawing/2014/main" id="{CFFFA59A-3ACE-2BA1-EB37-35BD375536FC}"/>
              </a:ext>
            </a:extLst>
          </p:cNvPr>
          <p:cNvSpPr>
            <a:spLocks noGrp="1"/>
          </p:cNvSpPr>
          <p:nvPr>
            <p:ph type="body" sz="quarter" idx="12"/>
          </p:nvPr>
        </p:nvSpPr>
        <p:spPr>
          <a:xfrm>
            <a:off x="5994400" y="171450"/>
            <a:ext cx="6064250" cy="445965"/>
          </a:xfrm>
        </p:spPr>
        <p:txBody>
          <a:bodyPr vert="horz" lIns="91440" tIns="45720" rIns="91440" bIns="45720" rtlCol="0" anchor="t">
            <a:normAutofit/>
          </a:bodyPr>
          <a:lstStyle/>
          <a:p>
            <a:r>
              <a:rPr lang="en-US">
                <a:latin typeface="Aptos"/>
              </a:rPr>
              <a:t>2026 Home Fair Presentation – Prescriptive Plan Set</a:t>
            </a:r>
          </a:p>
        </p:txBody>
      </p:sp>
    </p:spTree>
    <p:extLst>
      <p:ext uri="{BB962C8B-B14F-4D97-AF65-F5344CB8AC3E}">
        <p14:creationId xmlns:p14="http://schemas.microsoft.com/office/powerpoint/2010/main" val="2128850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65B7E-AE51-4475-949B-49997C78B15D}"/>
              </a:ext>
            </a:extLst>
          </p:cNvPr>
          <p:cNvSpPr>
            <a:spLocks noGrp="1"/>
          </p:cNvSpPr>
          <p:nvPr>
            <p:ph type="title"/>
          </p:nvPr>
        </p:nvSpPr>
        <p:spPr/>
        <p:txBody>
          <a:bodyPr>
            <a:normAutofit fontScale="90000"/>
          </a:bodyPr>
          <a:lstStyle/>
          <a:p>
            <a:r>
              <a:rPr lang="en-US"/>
              <a:t>SDCI Vision, Purpose, and Values</a:t>
            </a:r>
          </a:p>
        </p:txBody>
      </p:sp>
      <p:sp>
        <p:nvSpPr>
          <p:cNvPr id="3" name="Content Placeholder 2">
            <a:extLst>
              <a:ext uri="{FF2B5EF4-FFF2-40B4-BE49-F238E27FC236}">
                <a16:creationId xmlns:a16="http://schemas.microsoft.com/office/drawing/2014/main" id="{375BF405-1DA8-4F4E-9D3E-73E38A164164}"/>
              </a:ext>
            </a:extLst>
          </p:cNvPr>
          <p:cNvSpPr>
            <a:spLocks noGrp="1"/>
          </p:cNvSpPr>
          <p:nvPr>
            <p:ph idx="1"/>
          </p:nvPr>
        </p:nvSpPr>
        <p:spPr>
          <a:xfrm>
            <a:off x="838200" y="1690688"/>
            <a:ext cx="10038806" cy="4311277"/>
          </a:xfrm>
        </p:spPr>
        <p:txBody>
          <a:bodyPr>
            <a:normAutofit/>
          </a:bodyPr>
          <a:lstStyle/>
          <a:p>
            <a:pPr marL="342900" indent="-342900"/>
            <a:r>
              <a:rPr lang="en-US" sz="2800" b="1"/>
              <a:t>Our vision </a:t>
            </a:r>
            <a:r>
              <a:rPr lang="en-US" sz="2800"/>
              <a:t>is to set the standard for excellent local government service.</a:t>
            </a:r>
          </a:p>
          <a:p>
            <a:pPr marL="342900" indent="-342900"/>
            <a:endParaRPr lang="en-US" sz="2800"/>
          </a:p>
          <a:p>
            <a:pPr marL="342900" indent="-342900"/>
            <a:r>
              <a:rPr lang="en-US" sz="2800" b="1"/>
              <a:t>Our purpose </a:t>
            </a:r>
            <a:r>
              <a:rPr lang="en-US" sz="2800"/>
              <a:t>is helping people build a safe, livable, and inclusive Seattle.</a:t>
            </a:r>
          </a:p>
          <a:p>
            <a:pPr marL="342900" indent="-342900"/>
            <a:endParaRPr lang="en-US" sz="2800"/>
          </a:p>
          <a:p>
            <a:pPr marL="342900" indent="-342900"/>
            <a:r>
              <a:rPr lang="en-US" sz="2800" b="1"/>
              <a:t>Our values </a:t>
            </a:r>
            <a:r>
              <a:rPr lang="en-US" sz="2800"/>
              <a:t>are equity, respect, quality, integrity, and service.</a:t>
            </a:r>
          </a:p>
          <a:p>
            <a:pPr marL="0" indent="0">
              <a:buNone/>
            </a:pPr>
            <a:endParaRPr lang="en-US" sz="2400"/>
          </a:p>
        </p:txBody>
      </p:sp>
    </p:spTree>
    <p:extLst>
      <p:ext uri="{BB962C8B-B14F-4D97-AF65-F5344CB8AC3E}">
        <p14:creationId xmlns:p14="http://schemas.microsoft.com/office/powerpoint/2010/main" val="41848205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17E9F-CE81-4C7B-9929-8718C3EC7399}"/>
              </a:ext>
            </a:extLst>
          </p:cNvPr>
          <p:cNvSpPr>
            <a:spLocks noGrp="1"/>
          </p:cNvSpPr>
          <p:nvPr>
            <p:ph type="title"/>
          </p:nvPr>
        </p:nvSpPr>
        <p:spPr>
          <a:xfrm>
            <a:off x="838199" y="365125"/>
            <a:ext cx="10665823" cy="1325563"/>
          </a:xfrm>
        </p:spPr>
        <p:txBody>
          <a:bodyPr>
            <a:normAutofit/>
          </a:bodyPr>
          <a:lstStyle/>
          <a:p>
            <a:r>
              <a:rPr lang="en-US" sz="4000"/>
              <a:t>OBJECTIVES / AGENDA</a:t>
            </a:r>
          </a:p>
        </p:txBody>
      </p:sp>
      <p:sp>
        <p:nvSpPr>
          <p:cNvPr id="3" name="Content Placeholder 2">
            <a:extLst>
              <a:ext uri="{FF2B5EF4-FFF2-40B4-BE49-F238E27FC236}">
                <a16:creationId xmlns:a16="http://schemas.microsoft.com/office/drawing/2014/main" id="{3815B186-495F-40A5-96F7-D0CA48D08D47}"/>
              </a:ext>
            </a:extLst>
          </p:cNvPr>
          <p:cNvSpPr>
            <a:spLocks noGrp="1"/>
          </p:cNvSpPr>
          <p:nvPr>
            <p:ph idx="1"/>
          </p:nvPr>
        </p:nvSpPr>
        <p:spPr>
          <a:xfrm>
            <a:off x="838198" y="1476375"/>
            <a:ext cx="8985739" cy="4565651"/>
          </a:xfrm>
        </p:spPr>
        <p:txBody>
          <a:bodyPr vert="horz" lIns="91440" tIns="45720" rIns="91440" bIns="45720" rtlCol="0" anchor="t">
            <a:normAutofit/>
          </a:bodyPr>
          <a:lstStyle/>
          <a:p>
            <a:pPr marL="137160" indent="0">
              <a:buNone/>
            </a:pPr>
            <a:r>
              <a:rPr lang="en-US" b="1">
                <a:solidFill>
                  <a:srgbClr val="0046AD"/>
                </a:solidFill>
              </a:rPr>
              <a:t>To help you understand more about Prescriptive Earthquake Home Retrofit (EHR) Plan Set</a:t>
            </a:r>
          </a:p>
          <a:p>
            <a:pPr lvl="1"/>
            <a:r>
              <a:rPr lang="en-US" sz="2400"/>
              <a:t>Earthquake – Building Safety</a:t>
            </a:r>
          </a:p>
          <a:p>
            <a:pPr lvl="1"/>
            <a:r>
              <a:rPr lang="en-US" sz="2400"/>
              <a:t>Purpose of EHR Program</a:t>
            </a:r>
          </a:p>
          <a:p>
            <a:pPr lvl="1"/>
            <a:r>
              <a:rPr lang="en-US" sz="2400"/>
              <a:t>History of EHR</a:t>
            </a:r>
          </a:p>
          <a:p>
            <a:pPr lvl="1"/>
            <a:r>
              <a:rPr lang="en-US" sz="2400"/>
              <a:t>When is EHR needed and what homes qualify for EHR</a:t>
            </a:r>
          </a:p>
          <a:p>
            <a:pPr lvl="1"/>
            <a:r>
              <a:rPr lang="en-US" sz="2400"/>
              <a:t>Where and what work is done to your home</a:t>
            </a:r>
          </a:p>
          <a:p>
            <a:pPr lvl="1"/>
            <a:r>
              <a:rPr lang="en-US" sz="2400"/>
              <a:t>Prescriptive EHR Plan Set – Key Pages</a:t>
            </a:r>
          </a:p>
          <a:p>
            <a:pPr lvl="1"/>
            <a:r>
              <a:rPr lang="en-US" sz="2400"/>
              <a:t>How to apply</a:t>
            </a:r>
          </a:p>
          <a:p>
            <a:pPr lvl="1"/>
            <a:r>
              <a:rPr lang="en-US" sz="2400"/>
              <a:t>Other retrofit options</a:t>
            </a:r>
          </a:p>
          <a:p>
            <a:pPr lvl="1"/>
            <a:r>
              <a:rPr lang="en-US" sz="2400"/>
              <a:t>SDCI Resources</a:t>
            </a:r>
          </a:p>
        </p:txBody>
      </p:sp>
    </p:spTree>
    <p:extLst>
      <p:ext uri="{BB962C8B-B14F-4D97-AF65-F5344CB8AC3E}">
        <p14:creationId xmlns:p14="http://schemas.microsoft.com/office/powerpoint/2010/main" val="3263860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7B9A6-CDC1-4704-BB32-4FA9C94530CA}"/>
              </a:ext>
            </a:extLst>
          </p:cNvPr>
          <p:cNvSpPr>
            <a:spLocks noGrp="1"/>
          </p:cNvSpPr>
          <p:nvPr>
            <p:ph type="title"/>
          </p:nvPr>
        </p:nvSpPr>
        <p:spPr/>
        <p:txBody>
          <a:bodyPr>
            <a:normAutofit fontScale="90000"/>
          </a:bodyPr>
          <a:lstStyle/>
          <a:p>
            <a:r>
              <a:rPr lang="en-US"/>
              <a:t>PUBLIC SAFETY IN AN EARTHQUAKE</a:t>
            </a:r>
          </a:p>
        </p:txBody>
      </p:sp>
      <p:sp>
        <p:nvSpPr>
          <p:cNvPr id="3" name="Content Placeholder 2">
            <a:extLst>
              <a:ext uri="{FF2B5EF4-FFF2-40B4-BE49-F238E27FC236}">
                <a16:creationId xmlns:a16="http://schemas.microsoft.com/office/drawing/2014/main" id="{C06913B8-9A33-490B-8BFE-805C3D650EBF}"/>
              </a:ext>
            </a:extLst>
          </p:cNvPr>
          <p:cNvSpPr>
            <a:spLocks noGrp="1"/>
          </p:cNvSpPr>
          <p:nvPr>
            <p:ph idx="1"/>
          </p:nvPr>
        </p:nvSpPr>
        <p:spPr>
          <a:xfrm>
            <a:off x="838200" y="1495255"/>
            <a:ext cx="6276703" cy="760928"/>
          </a:xfrm>
        </p:spPr>
        <p:txBody>
          <a:bodyPr>
            <a:normAutofit fontScale="92500"/>
          </a:bodyPr>
          <a:lstStyle/>
          <a:p>
            <a:pPr marL="0" indent="0">
              <a:lnSpc>
                <a:spcPct val="100000"/>
              </a:lnSpc>
              <a:spcBef>
                <a:spcPts val="0"/>
              </a:spcBef>
              <a:buClr>
                <a:srgbClr val="0046AD"/>
              </a:buClr>
              <a:buNone/>
            </a:pPr>
            <a:r>
              <a:rPr lang="en-US" sz="2800"/>
              <a:t>Seattle Office of </a:t>
            </a:r>
            <a:r>
              <a:rPr lang="en-US" sz="2600"/>
              <a:t>Emergency</a:t>
            </a:r>
            <a:r>
              <a:rPr lang="en-US" sz="2800"/>
              <a:t> Management </a:t>
            </a:r>
          </a:p>
          <a:p>
            <a:pPr marL="0" indent="0">
              <a:lnSpc>
                <a:spcPct val="100000"/>
              </a:lnSpc>
              <a:spcBef>
                <a:spcPts val="0"/>
              </a:spcBef>
              <a:buNone/>
            </a:pPr>
            <a:r>
              <a:rPr lang="en-US" sz="1800">
                <a:solidFill>
                  <a:schemeClr val="accent1">
                    <a:lumMod val="75000"/>
                  </a:schemeClr>
                </a:solidFill>
              </a:rPr>
              <a:t>http://www.seattle.gov/sdci/about-us/who-we-are</a:t>
            </a:r>
            <a:endParaRPr lang="en-US"/>
          </a:p>
        </p:txBody>
      </p:sp>
      <p:pic>
        <p:nvPicPr>
          <p:cNvPr id="6" name="Content Placeholder 6" descr="drawing of person dropping to the ground, getting under cover of a table and holding onto the table for protection">
            <a:extLst>
              <a:ext uri="{FF2B5EF4-FFF2-40B4-BE49-F238E27FC236}">
                <a16:creationId xmlns:a16="http://schemas.microsoft.com/office/drawing/2014/main" id="{B00AB586-2D11-4640-B8B8-051819D073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4402" y="2340759"/>
            <a:ext cx="2081650" cy="3919448"/>
          </a:xfrm>
          <a:prstGeom prst="rect">
            <a:avLst/>
          </a:prstGeom>
          <a:ln>
            <a:solidFill>
              <a:schemeClr val="tx1"/>
            </a:solidFill>
          </a:ln>
        </p:spPr>
      </p:pic>
      <p:pic>
        <p:nvPicPr>
          <p:cNvPr id="4" name="Content Placeholder 4" descr="MyShake(TM) application for early warning as phone application through Apple App Store or Google Play">
            <a:extLst>
              <a:ext uri="{FF2B5EF4-FFF2-40B4-BE49-F238E27FC236}">
                <a16:creationId xmlns:a16="http://schemas.microsoft.com/office/drawing/2014/main" id="{2FC3203A-7643-BB15-D27A-A6DE552E43C1}"/>
              </a:ext>
            </a:extLst>
          </p:cNvPr>
          <p:cNvPicPr>
            <a:picLocks noChangeAspect="1"/>
          </p:cNvPicPr>
          <p:nvPr/>
        </p:nvPicPr>
        <p:blipFill>
          <a:blip r:embed="rId4"/>
          <a:stretch>
            <a:fillRect/>
          </a:stretch>
        </p:blipFill>
        <p:spPr>
          <a:xfrm>
            <a:off x="5582666" y="2529603"/>
            <a:ext cx="4854932" cy="3271424"/>
          </a:xfrm>
          <a:prstGeom prst="rect">
            <a:avLst/>
          </a:prstGeom>
        </p:spPr>
      </p:pic>
    </p:spTree>
    <p:extLst>
      <p:ext uri="{BB962C8B-B14F-4D97-AF65-F5344CB8AC3E}">
        <p14:creationId xmlns:p14="http://schemas.microsoft.com/office/powerpoint/2010/main" val="2490442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upplies such as water, blanket, flashlight and an emergency first aid kit">
            <a:extLst>
              <a:ext uri="{FF2B5EF4-FFF2-40B4-BE49-F238E27FC236}">
                <a16:creationId xmlns:a16="http://schemas.microsoft.com/office/drawing/2014/main" id="{A2B68D02-B50D-4291-8762-6E489F683B90}"/>
              </a:ext>
            </a:extLst>
          </p:cNvPr>
          <p:cNvPicPr>
            <a:picLocks noChangeAspect="1"/>
          </p:cNvPicPr>
          <p:nvPr/>
        </p:nvPicPr>
        <p:blipFill>
          <a:blip r:embed="rId3"/>
          <a:stretch>
            <a:fillRect/>
          </a:stretch>
        </p:blipFill>
        <p:spPr>
          <a:xfrm>
            <a:off x="838199" y="1864638"/>
            <a:ext cx="4887097" cy="3168682"/>
          </a:xfrm>
          <a:prstGeom prst="rect">
            <a:avLst/>
          </a:prstGeom>
        </p:spPr>
      </p:pic>
      <p:sp>
        <p:nvSpPr>
          <p:cNvPr id="2" name="Title 1">
            <a:extLst>
              <a:ext uri="{FF2B5EF4-FFF2-40B4-BE49-F238E27FC236}">
                <a16:creationId xmlns:a16="http://schemas.microsoft.com/office/drawing/2014/main" id="{48BB465D-A609-4A20-8948-6257482D3646}"/>
              </a:ext>
            </a:extLst>
          </p:cNvPr>
          <p:cNvSpPr>
            <a:spLocks noGrp="1"/>
          </p:cNvSpPr>
          <p:nvPr>
            <p:ph type="title"/>
          </p:nvPr>
        </p:nvSpPr>
        <p:spPr/>
        <p:txBody>
          <a:bodyPr>
            <a:normAutofit fontScale="90000"/>
          </a:bodyPr>
          <a:lstStyle/>
          <a:p>
            <a:r>
              <a:rPr lang="en-US"/>
              <a:t>PERSONAL PREPAREDNESS FOR EMERGENCY</a:t>
            </a:r>
          </a:p>
        </p:txBody>
      </p:sp>
      <p:sp>
        <p:nvSpPr>
          <p:cNvPr id="3" name="Content Placeholder 2">
            <a:extLst>
              <a:ext uri="{FF2B5EF4-FFF2-40B4-BE49-F238E27FC236}">
                <a16:creationId xmlns:a16="http://schemas.microsoft.com/office/drawing/2014/main" id="{D04C566F-A63D-460A-9EDB-848E65EB190C}"/>
              </a:ext>
            </a:extLst>
          </p:cNvPr>
          <p:cNvSpPr>
            <a:spLocks noGrp="1"/>
          </p:cNvSpPr>
          <p:nvPr>
            <p:ph idx="1"/>
          </p:nvPr>
        </p:nvSpPr>
        <p:spPr>
          <a:xfrm>
            <a:off x="838199" y="1676373"/>
            <a:ext cx="2794686" cy="604537"/>
          </a:xfrm>
        </p:spPr>
        <p:txBody>
          <a:bodyPr/>
          <a:lstStyle/>
          <a:p>
            <a:pPr marL="137160" indent="0">
              <a:buNone/>
            </a:pPr>
            <a:r>
              <a:rPr lang="en-US" sz="2000"/>
              <a:t>Supplies / Tools</a:t>
            </a:r>
          </a:p>
          <a:p>
            <a:endParaRPr lang="en-US"/>
          </a:p>
          <a:p>
            <a:endParaRPr lang="en-US"/>
          </a:p>
        </p:txBody>
      </p:sp>
      <p:sp>
        <p:nvSpPr>
          <p:cNvPr id="5" name="Content Placeholder 2">
            <a:extLst>
              <a:ext uri="{FF2B5EF4-FFF2-40B4-BE49-F238E27FC236}">
                <a16:creationId xmlns:a16="http://schemas.microsoft.com/office/drawing/2014/main" id="{121A67FD-1E98-4A4F-B7CB-5209AB70B728}"/>
              </a:ext>
            </a:extLst>
          </p:cNvPr>
          <p:cNvSpPr txBox="1">
            <a:spLocks/>
          </p:cNvSpPr>
          <p:nvPr/>
        </p:nvSpPr>
        <p:spPr>
          <a:xfrm>
            <a:off x="7809471" y="1690688"/>
            <a:ext cx="3628768" cy="874409"/>
          </a:xfrm>
          <a:prstGeom prst="rect">
            <a:avLst/>
          </a:prstGeom>
        </p:spPr>
        <p:txBody>
          <a:bodyPr vert="horz" lIns="91440" tIns="45720" rIns="91440" bIns="45720" rtlCol="0">
            <a:normAutofit/>
          </a:bodyPr>
          <a:lstStyle>
            <a:lvl1pPr marL="365760" indent="-228600" algn="l" defTabSz="914400" rtl="0" eaLnBrk="1" latinLnBrk="0" hangingPunct="1">
              <a:lnSpc>
                <a:spcPct val="90000"/>
              </a:lnSpc>
              <a:spcBef>
                <a:spcPts val="1000"/>
              </a:spcBef>
              <a:buClr>
                <a:srgbClr val="0046AD"/>
              </a:buClr>
              <a:buFont typeface="Arial" panose="020B0604020202020204" pitchFamily="34" charset="0"/>
              <a:buChar char="•"/>
              <a:defRPr sz="2400" kern="1200">
                <a:solidFill>
                  <a:schemeClr val="tx1"/>
                </a:solidFill>
                <a:latin typeface="+mn-lt"/>
                <a:ea typeface="+mn-ea"/>
                <a:cs typeface="+mn-cs"/>
              </a:defRPr>
            </a:lvl1pPr>
            <a:lvl2pPr marL="731520" indent="-228600" algn="l" defTabSz="914400" rtl="0" eaLnBrk="1" latinLnBrk="0" hangingPunct="1">
              <a:lnSpc>
                <a:spcPct val="90000"/>
              </a:lnSpc>
              <a:spcBef>
                <a:spcPts val="600"/>
              </a:spcBef>
              <a:buClr>
                <a:srgbClr val="0046AD"/>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0046AD"/>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0046AD"/>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0046AD"/>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7160" indent="0">
              <a:buNone/>
            </a:pPr>
            <a:r>
              <a:rPr lang="en-US" sz="2000">
                <a:latin typeface="Aptos" panose="020B0004020202020204" pitchFamily="34" charset="0"/>
              </a:rPr>
              <a:t>Communication -</a:t>
            </a:r>
            <a:br>
              <a:rPr lang="en-US" sz="2000">
                <a:latin typeface="Aptos" panose="020B0004020202020204" pitchFamily="34" charset="0"/>
              </a:rPr>
            </a:br>
            <a:r>
              <a:rPr lang="en-US" sz="2000">
                <a:latin typeface="Aptos" panose="020B0004020202020204" pitchFamily="34" charset="0"/>
              </a:rPr>
              <a:t>have a non-local contact</a:t>
            </a:r>
          </a:p>
          <a:p>
            <a:endParaRPr lang="en-US"/>
          </a:p>
          <a:p>
            <a:endParaRPr lang="en-US"/>
          </a:p>
        </p:txBody>
      </p:sp>
      <p:pic>
        <p:nvPicPr>
          <p:cNvPr id="7" name="Picture 6" descr="A sturdy pair of shoes is also a good idea to have prepared">
            <a:extLst>
              <a:ext uri="{FF2B5EF4-FFF2-40B4-BE49-F238E27FC236}">
                <a16:creationId xmlns:a16="http://schemas.microsoft.com/office/drawing/2014/main" id="{FAEB730D-4C69-454D-998E-ECCA78E57E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7417" y="4563761"/>
            <a:ext cx="1869666" cy="1807825"/>
          </a:xfrm>
          <a:prstGeom prst="rect">
            <a:avLst/>
          </a:prstGeom>
        </p:spPr>
      </p:pic>
      <p:pic>
        <p:nvPicPr>
          <p:cNvPr id="10" name="Picture 9" descr="picture of phone showing non local contact for your family">
            <a:extLst>
              <a:ext uri="{FF2B5EF4-FFF2-40B4-BE49-F238E27FC236}">
                <a16:creationId xmlns:a16="http://schemas.microsoft.com/office/drawing/2014/main" id="{02D9A309-C1A6-42FD-A579-E4977F7A9820}"/>
              </a:ext>
            </a:extLst>
          </p:cNvPr>
          <p:cNvPicPr>
            <a:picLocks noChangeAspect="1"/>
          </p:cNvPicPr>
          <p:nvPr/>
        </p:nvPicPr>
        <p:blipFill>
          <a:blip r:embed="rId5"/>
          <a:stretch>
            <a:fillRect/>
          </a:stretch>
        </p:blipFill>
        <p:spPr>
          <a:xfrm>
            <a:off x="8360740" y="2389882"/>
            <a:ext cx="2526230" cy="1998664"/>
          </a:xfrm>
          <a:prstGeom prst="rect">
            <a:avLst/>
          </a:prstGeom>
        </p:spPr>
      </p:pic>
      <p:pic>
        <p:nvPicPr>
          <p:cNvPr id="11" name="Picture 10" descr="Texting can sometimes get through when phone calls do not - ">
            <a:extLst>
              <a:ext uri="{FF2B5EF4-FFF2-40B4-BE49-F238E27FC236}">
                <a16:creationId xmlns:a16="http://schemas.microsoft.com/office/drawing/2014/main" id="{350403DA-E050-41A5-A7F9-ACE130864750}"/>
              </a:ext>
            </a:extLst>
          </p:cNvPr>
          <p:cNvPicPr>
            <a:picLocks noChangeAspect="1"/>
          </p:cNvPicPr>
          <p:nvPr/>
        </p:nvPicPr>
        <p:blipFill>
          <a:blip r:embed="rId6"/>
          <a:stretch>
            <a:fillRect/>
          </a:stretch>
        </p:blipFill>
        <p:spPr>
          <a:xfrm>
            <a:off x="8518829" y="4563761"/>
            <a:ext cx="2526230" cy="1420703"/>
          </a:xfrm>
          <a:prstGeom prst="rect">
            <a:avLst/>
          </a:prstGeom>
        </p:spPr>
      </p:pic>
      <p:pic>
        <p:nvPicPr>
          <p:cNvPr id="4" name="Picture 3" descr="A charging bank is also a great idea to have in your emergency preparedness kit">
            <a:extLst>
              <a:ext uri="{FF2B5EF4-FFF2-40B4-BE49-F238E27FC236}">
                <a16:creationId xmlns:a16="http://schemas.microsoft.com/office/drawing/2014/main" id="{8F4FF379-65F3-4A50-A4DE-03AF8FFF97BB}"/>
              </a:ext>
            </a:extLst>
          </p:cNvPr>
          <p:cNvPicPr>
            <a:picLocks noChangeAspect="1"/>
          </p:cNvPicPr>
          <p:nvPr/>
        </p:nvPicPr>
        <p:blipFill>
          <a:blip r:embed="rId7"/>
          <a:stretch>
            <a:fillRect/>
          </a:stretch>
        </p:blipFill>
        <p:spPr>
          <a:xfrm>
            <a:off x="4059408" y="4446172"/>
            <a:ext cx="1771628" cy="1771628"/>
          </a:xfrm>
          <a:prstGeom prst="rect">
            <a:avLst/>
          </a:prstGeom>
        </p:spPr>
      </p:pic>
      <p:sp>
        <p:nvSpPr>
          <p:cNvPr id="12" name="Cloud 11">
            <a:extLst>
              <a:ext uri="{FF2B5EF4-FFF2-40B4-BE49-F238E27FC236}">
                <a16:creationId xmlns:a16="http://schemas.microsoft.com/office/drawing/2014/main" id="{8EB2BCB5-1351-4CE2-A20B-E14238BC6517}"/>
              </a:ext>
            </a:extLst>
          </p:cNvPr>
          <p:cNvSpPr/>
          <p:nvPr/>
        </p:nvSpPr>
        <p:spPr>
          <a:xfrm>
            <a:off x="3569770" y="4428074"/>
            <a:ext cx="2526230" cy="1807825"/>
          </a:xfrm>
          <a:prstGeom prst="cloud">
            <a:avLst/>
          </a:prstGeom>
          <a:noFill/>
          <a:ln>
            <a:solidFill>
              <a:srgbClr val="C00000"/>
            </a:solidFill>
          </a:ln>
          <a:effectLst>
            <a:glow rad="1397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93091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65B7E-AE51-4475-949B-49997C78B15D}"/>
              </a:ext>
            </a:extLst>
          </p:cNvPr>
          <p:cNvSpPr>
            <a:spLocks noGrp="1"/>
          </p:cNvSpPr>
          <p:nvPr>
            <p:ph type="title"/>
          </p:nvPr>
        </p:nvSpPr>
        <p:spPr/>
        <p:txBody>
          <a:bodyPr>
            <a:normAutofit fontScale="90000"/>
          </a:bodyPr>
          <a:lstStyle/>
          <a:p>
            <a:r>
              <a:rPr lang="en-US">
                <a:latin typeface="Seattle Text"/>
              </a:rPr>
              <a:t>EHR - PURPOSE</a:t>
            </a:r>
            <a:endParaRPr lang="en-US">
              <a:latin typeface="Seattle Text"/>
              <a:cs typeface="Calibri Light"/>
            </a:endParaRPr>
          </a:p>
        </p:txBody>
      </p:sp>
      <p:sp>
        <p:nvSpPr>
          <p:cNvPr id="6" name="TextBox 5">
            <a:extLst>
              <a:ext uri="{FF2B5EF4-FFF2-40B4-BE49-F238E27FC236}">
                <a16:creationId xmlns:a16="http://schemas.microsoft.com/office/drawing/2014/main" id="{9072DAEC-D1C5-499B-A045-6849D9F8C03A}"/>
              </a:ext>
            </a:extLst>
          </p:cNvPr>
          <p:cNvSpPr txBox="1"/>
          <p:nvPr/>
        </p:nvSpPr>
        <p:spPr>
          <a:xfrm>
            <a:off x="652784" y="1585768"/>
            <a:ext cx="6701992" cy="4094519"/>
          </a:xfrm>
          <a:prstGeom prst="rect">
            <a:avLst/>
          </a:prstGeom>
          <a:noFill/>
        </p:spPr>
        <p:txBody>
          <a:bodyPr wrap="square" rtlCol="0">
            <a:spAutoFit/>
          </a:bodyPr>
          <a:lstStyle/>
          <a:p>
            <a:pPr marL="365760" indent="-228600">
              <a:lnSpc>
                <a:spcPct val="90000"/>
              </a:lnSpc>
              <a:spcBef>
                <a:spcPts val="1000"/>
              </a:spcBef>
              <a:buClr>
                <a:srgbClr val="0046AD"/>
              </a:buClr>
              <a:buFont typeface="Arial" panose="020B0604020202020204" pitchFamily="34" charset="0"/>
              <a:buChar char="•"/>
            </a:pPr>
            <a:r>
              <a:rPr lang="en-US" sz="2000">
                <a:latin typeface="Aptos" panose="020B0004020202020204" pitchFamily="34" charset="0"/>
              </a:rPr>
              <a:t>Promote public safety by making older homes safer and reduce earthquake-induced damage</a:t>
            </a:r>
          </a:p>
          <a:p>
            <a:pPr marL="365760" indent="-228600">
              <a:lnSpc>
                <a:spcPct val="90000"/>
              </a:lnSpc>
              <a:spcBef>
                <a:spcPts val="1000"/>
              </a:spcBef>
              <a:buClr>
                <a:srgbClr val="0046AD"/>
              </a:buClr>
              <a:buFont typeface="Arial" panose="020B0604020202020204" pitchFamily="34" charset="0"/>
              <a:buChar char="•"/>
            </a:pPr>
            <a:r>
              <a:rPr lang="en-US" sz="2000">
                <a:latin typeface="Aptos" panose="020B0004020202020204" pitchFamily="34" charset="0"/>
              </a:rPr>
              <a:t>Improve earthquake resistance: </a:t>
            </a:r>
          </a:p>
          <a:p>
            <a:pPr marL="937260" lvl="1" indent="-342900">
              <a:lnSpc>
                <a:spcPct val="90000"/>
              </a:lnSpc>
              <a:spcBef>
                <a:spcPts val="1000"/>
              </a:spcBef>
              <a:buClr>
                <a:srgbClr val="0046AD"/>
              </a:buClr>
              <a:buFont typeface="Courier New" panose="02070309020205020404" pitchFamily="49" charset="0"/>
              <a:buChar char="o"/>
            </a:pPr>
            <a:r>
              <a:rPr lang="en-US" sz="2000">
                <a:latin typeface="Aptos" panose="020B0004020202020204" pitchFamily="34" charset="0"/>
              </a:rPr>
              <a:t>Anchor home to foundation</a:t>
            </a:r>
          </a:p>
          <a:p>
            <a:pPr marL="937260" lvl="1" indent="-342900">
              <a:lnSpc>
                <a:spcPct val="90000"/>
              </a:lnSpc>
              <a:spcBef>
                <a:spcPts val="1000"/>
              </a:spcBef>
              <a:buClr>
                <a:srgbClr val="0046AD"/>
              </a:buClr>
              <a:buFont typeface="Courier New" panose="02070309020205020404" pitchFamily="49" charset="0"/>
              <a:buChar char="o"/>
            </a:pPr>
            <a:r>
              <a:rPr lang="en-US" sz="2000">
                <a:latin typeface="Aptos" panose="020B0004020202020204" pitchFamily="34" charset="0"/>
              </a:rPr>
              <a:t>Brace cripple walls</a:t>
            </a:r>
          </a:p>
          <a:p>
            <a:pPr marL="365760" indent="-228600">
              <a:lnSpc>
                <a:spcPct val="90000"/>
              </a:lnSpc>
              <a:spcBef>
                <a:spcPts val="1000"/>
              </a:spcBef>
              <a:buClr>
                <a:srgbClr val="0046AD"/>
              </a:buClr>
              <a:buFont typeface="Arial" panose="020B0604020202020204" pitchFamily="34" charset="0"/>
              <a:buChar char="•"/>
            </a:pPr>
            <a:r>
              <a:rPr lang="en-US" sz="2000">
                <a:latin typeface="Aptos" panose="020B0004020202020204" pitchFamily="34" charset="0"/>
              </a:rPr>
              <a:t>Simplify the permit process for “retrofitting” existing homes</a:t>
            </a:r>
          </a:p>
          <a:p>
            <a:pPr marL="365760" indent="-228600">
              <a:lnSpc>
                <a:spcPct val="90000"/>
              </a:lnSpc>
              <a:spcBef>
                <a:spcPts val="1000"/>
              </a:spcBef>
              <a:buClr>
                <a:srgbClr val="0046AD"/>
              </a:buClr>
              <a:buFont typeface="Arial" panose="020B0604020202020204" pitchFamily="34" charset="0"/>
              <a:buChar char="•"/>
            </a:pPr>
            <a:r>
              <a:rPr lang="en-US" sz="2000">
                <a:latin typeface="Aptos" panose="020B0004020202020204" pitchFamily="34" charset="0"/>
              </a:rPr>
              <a:t>This program is designed to work for a typical 2-story, wood framed residence </a:t>
            </a:r>
          </a:p>
          <a:p>
            <a:pPr marL="137160">
              <a:lnSpc>
                <a:spcPct val="90000"/>
              </a:lnSpc>
              <a:spcBef>
                <a:spcPts val="1000"/>
              </a:spcBef>
              <a:buClr>
                <a:srgbClr val="0046AD"/>
              </a:buClr>
            </a:pPr>
            <a:r>
              <a:rPr lang="en-US" sz="2000">
                <a:solidFill>
                  <a:srgbClr val="0046AD"/>
                </a:solidFill>
                <a:latin typeface="Aptos" panose="020B0004020202020204" pitchFamily="34" charset="0"/>
              </a:rPr>
              <a:t>This program will not “earthquake proof” your home.</a:t>
            </a:r>
          </a:p>
          <a:p>
            <a:pPr marL="365760" indent="-228600">
              <a:lnSpc>
                <a:spcPct val="90000"/>
              </a:lnSpc>
              <a:spcBef>
                <a:spcPts val="1000"/>
              </a:spcBef>
              <a:buClr>
                <a:srgbClr val="0046AD"/>
              </a:buClr>
              <a:buFont typeface="Arial" panose="020B0604020202020204" pitchFamily="34" charset="0"/>
              <a:buChar char="•"/>
            </a:pPr>
            <a:endParaRPr lang="en-US" sz="2400"/>
          </a:p>
        </p:txBody>
      </p:sp>
      <p:pic>
        <p:nvPicPr>
          <p:cNvPr id="17" name="Content Placeholder 3" descr="Diagram of house, showing the cripple wall - which is the connection between the floor and the foundation.">
            <a:extLst>
              <a:ext uri="{FF2B5EF4-FFF2-40B4-BE49-F238E27FC236}">
                <a16:creationId xmlns:a16="http://schemas.microsoft.com/office/drawing/2014/main" id="{28ECB706-30C2-1548-31A0-AF9D11B5E02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136735" y="1526128"/>
            <a:ext cx="3837850" cy="2426764"/>
          </a:xfrm>
          <a:prstGeom prst="rect">
            <a:avLst/>
          </a:prstGeom>
        </p:spPr>
      </p:pic>
      <p:sp>
        <p:nvSpPr>
          <p:cNvPr id="18" name="TextBox 17">
            <a:extLst>
              <a:ext uri="{FF2B5EF4-FFF2-40B4-BE49-F238E27FC236}">
                <a16:creationId xmlns:a16="http://schemas.microsoft.com/office/drawing/2014/main" id="{822F2462-B03A-9B92-9955-5A133A6CDFB0}"/>
              </a:ext>
            </a:extLst>
          </p:cNvPr>
          <p:cNvSpPr txBox="1"/>
          <p:nvPr/>
        </p:nvSpPr>
        <p:spPr>
          <a:xfrm>
            <a:off x="7938370" y="3906753"/>
            <a:ext cx="474491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Image courtesy of  California Department of Insurance</a:t>
            </a:r>
          </a:p>
        </p:txBody>
      </p:sp>
      <p:pic>
        <p:nvPicPr>
          <p:cNvPr id="19" name="Content Placeholder 4" descr="this house has a failed cripple wall and it shows!">
            <a:extLst>
              <a:ext uri="{FF2B5EF4-FFF2-40B4-BE49-F238E27FC236}">
                <a16:creationId xmlns:a16="http://schemas.microsoft.com/office/drawing/2014/main" id="{B7FF6318-0495-344D-667C-9636C80237EE}"/>
              </a:ext>
            </a:extLst>
          </p:cNvPr>
          <p:cNvPicPr>
            <a:picLocks noChangeAspect="1"/>
          </p:cNvPicPr>
          <p:nvPr/>
        </p:nvPicPr>
        <p:blipFill>
          <a:blip r:embed="rId4"/>
          <a:stretch>
            <a:fillRect/>
          </a:stretch>
        </p:blipFill>
        <p:spPr>
          <a:xfrm>
            <a:off x="7354776" y="4209716"/>
            <a:ext cx="3397445" cy="1833129"/>
          </a:xfrm>
          <a:prstGeom prst="rect">
            <a:avLst/>
          </a:prstGeom>
        </p:spPr>
      </p:pic>
      <p:sp>
        <p:nvSpPr>
          <p:cNvPr id="20" name="TextBox 19">
            <a:extLst>
              <a:ext uri="{FF2B5EF4-FFF2-40B4-BE49-F238E27FC236}">
                <a16:creationId xmlns:a16="http://schemas.microsoft.com/office/drawing/2014/main" id="{E77292F9-5F07-27E9-6B4E-72E85EA12FD2}"/>
              </a:ext>
            </a:extLst>
          </p:cNvPr>
          <p:cNvSpPr txBox="1"/>
          <p:nvPr/>
        </p:nvSpPr>
        <p:spPr>
          <a:xfrm>
            <a:off x="9154105" y="6049629"/>
            <a:ext cx="3040039"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Photo – 1989 Loma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Prieta</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Earthquake</a:t>
            </a:r>
          </a:p>
        </p:txBody>
      </p:sp>
    </p:spTree>
    <p:extLst>
      <p:ext uri="{BB962C8B-B14F-4D97-AF65-F5344CB8AC3E}">
        <p14:creationId xmlns:p14="http://schemas.microsoft.com/office/powerpoint/2010/main" val="803584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A75DF-7A28-44B1-95A8-C6BF425AC1AF}"/>
              </a:ext>
            </a:extLst>
          </p:cNvPr>
          <p:cNvSpPr>
            <a:spLocks noGrp="1"/>
          </p:cNvSpPr>
          <p:nvPr>
            <p:ph type="title"/>
          </p:nvPr>
        </p:nvSpPr>
        <p:spPr/>
        <p:txBody>
          <a:bodyPr>
            <a:normAutofit fontScale="90000"/>
          </a:bodyPr>
          <a:lstStyle/>
          <a:p>
            <a:r>
              <a:rPr lang="en-US">
                <a:latin typeface="Seattle Text"/>
              </a:rPr>
              <a:t>EHR - PURPOSE</a:t>
            </a:r>
            <a:endParaRPr lang="en-US" strike="sngStrike">
              <a:latin typeface="Seattle Text"/>
            </a:endParaRPr>
          </a:p>
        </p:txBody>
      </p:sp>
      <p:pic>
        <p:nvPicPr>
          <p:cNvPr id="5" name="Picture 4" descr="1994 California house porch and main floor have moved off foundation, cripple wall failure">
            <a:extLst>
              <a:ext uri="{FF2B5EF4-FFF2-40B4-BE49-F238E27FC236}">
                <a16:creationId xmlns:a16="http://schemas.microsoft.com/office/drawing/2014/main" id="{DE42850E-474A-40F1-84ED-A59B8B5BFF1A}"/>
              </a:ext>
            </a:extLst>
          </p:cNvPr>
          <p:cNvPicPr>
            <a:picLocks noChangeAspect="1"/>
          </p:cNvPicPr>
          <p:nvPr/>
        </p:nvPicPr>
        <p:blipFill rotWithShape="1">
          <a:blip r:embed="rId3"/>
          <a:srcRect r="2997"/>
          <a:stretch/>
        </p:blipFill>
        <p:spPr>
          <a:xfrm>
            <a:off x="5833252" y="1770549"/>
            <a:ext cx="5520548" cy="3316902"/>
          </a:xfrm>
          <a:prstGeom prst="rect">
            <a:avLst/>
          </a:prstGeom>
        </p:spPr>
      </p:pic>
      <p:sp>
        <p:nvSpPr>
          <p:cNvPr id="6" name="TextBox 5">
            <a:extLst>
              <a:ext uri="{FF2B5EF4-FFF2-40B4-BE49-F238E27FC236}">
                <a16:creationId xmlns:a16="http://schemas.microsoft.com/office/drawing/2014/main" id="{CA4864F7-8866-424B-B70F-E3355ED1ECA3}"/>
              </a:ext>
            </a:extLst>
          </p:cNvPr>
          <p:cNvSpPr txBox="1"/>
          <p:nvPr/>
        </p:nvSpPr>
        <p:spPr>
          <a:xfrm>
            <a:off x="8694174" y="5087451"/>
            <a:ext cx="3443749" cy="307777"/>
          </a:xfrm>
          <a:prstGeom prst="rect">
            <a:avLst/>
          </a:prstGeom>
          <a:noFill/>
        </p:spPr>
        <p:txBody>
          <a:bodyPr wrap="square" rtlCol="0">
            <a:spAutoFit/>
          </a:bodyPr>
          <a:lstStyle/>
          <a:p>
            <a:r>
              <a:rPr lang="en-US" sz="1400"/>
              <a:t>Photo – 1994 California Earthquake</a:t>
            </a:r>
          </a:p>
        </p:txBody>
      </p:sp>
      <p:sp>
        <p:nvSpPr>
          <p:cNvPr id="8" name="TextBox 7">
            <a:extLst>
              <a:ext uri="{FF2B5EF4-FFF2-40B4-BE49-F238E27FC236}">
                <a16:creationId xmlns:a16="http://schemas.microsoft.com/office/drawing/2014/main" id="{39ECB405-E484-42F8-81AA-26743315F043}"/>
              </a:ext>
            </a:extLst>
          </p:cNvPr>
          <p:cNvSpPr txBox="1"/>
          <p:nvPr/>
        </p:nvSpPr>
        <p:spPr>
          <a:xfrm>
            <a:off x="838200" y="1690688"/>
            <a:ext cx="5090885" cy="1077218"/>
          </a:xfrm>
          <a:prstGeom prst="rect">
            <a:avLst/>
          </a:prstGeom>
          <a:noFill/>
        </p:spPr>
        <p:txBody>
          <a:bodyPr wrap="square">
            <a:spAutoFit/>
          </a:bodyPr>
          <a:lstStyle/>
          <a:p>
            <a:r>
              <a:rPr lang="en-US" sz="2000">
                <a:latin typeface="Aptos" panose="020B0004020202020204" pitchFamily="34" charset="0"/>
              </a:rPr>
              <a:t>These are examples of the type of damage to a home that this program is designed to reduce</a:t>
            </a:r>
            <a:r>
              <a:rPr lang="en-US" sz="2400"/>
              <a:t>.</a:t>
            </a:r>
          </a:p>
        </p:txBody>
      </p:sp>
      <p:pic>
        <p:nvPicPr>
          <p:cNvPr id="9" name="Picture 8" descr="Single story house moved off its foundation: cripple wall failure">
            <a:extLst>
              <a:ext uri="{FF2B5EF4-FFF2-40B4-BE49-F238E27FC236}">
                <a16:creationId xmlns:a16="http://schemas.microsoft.com/office/drawing/2014/main" id="{05F72DE5-F7C6-4DB0-AF10-CD135814BC0F}"/>
              </a:ext>
            </a:extLst>
          </p:cNvPr>
          <p:cNvPicPr>
            <a:picLocks noChangeAspect="1"/>
          </p:cNvPicPr>
          <p:nvPr/>
        </p:nvPicPr>
        <p:blipFill rotWithShape="1">
          <a:blip r:embed="rId4"/>
          <a:srcRect l="2403" t="6891" r="17081"/>
          <a:stretch/>
        </p:blipFill>
        <p:spPr>
          <a:xfrm>
            <a:off x="838200" y="2831073"/>
            <a:ext cx="4273446" cy="3270872"/>
          </a:xfrm>
          <a:prstGeom prst="rect">
            <a:avLst/>
          </a:prstGeom>
        </p:spPr>
      </p:pic>
      <p:sp>
        <p:nvSpPr>
          <p:cNvPr id="10" name="TextBox 9">
            <a:extLst>
              <a:ext uri="{FF2B5EF4-FFF2-40B4-BE49-F238E27FC236}">
                <a16:creationId xmlns:a16="http://schemas.microsoft.com/office/drawing/2014/main" id="{2D1D057A-AFC3-4B5E-B8CB-A8D343C7E04D}"/>
              </a:ext>
            </a:extLst>
          </p:cNvPr>
          <p:cNvSpPr txBox="1"/>
          <p:nvPr/>
        </p:nvSpPr>
        <p:spPr>
          <a:xfrm>
            <a:off x="1136755" y="6101945"/>
            <a:ext cx="4134009" cy="307777"/>
          </a:xfrm>
          <a:prstGeom prst="rect">
            <a:avLst/>
          </a:prstGeom>
          <a:noFill/>
        </p:spPr>
        <p:txBody>
          <a:bodyPr wrap="square" rtlCol="0">
            <a:spAutoFit/>
          </a:bodyPr>
          <a:lstStyle/>
          <a:p>
            <a:r>
              <a:rPr lang="en-US" sz="1400"/>
              <a:t>Photo – Washington Association of Building Officials</a:t>
            </a:r>
          </a:p>
        </p:txBody>
      </p:sp>
    </p:spTree>
    <p:extLst>
      <p:ext uri="{BB962C8B-B14F-4D97-AF65-F5344CB8AC3E}">
        <p14:creationId xmlns:p14="http://schemas.microsoft.com/office/powerpoint/2010/main" val="986452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D902C-4EE1-46CD-AFBC-F7B9C1AFC9EF}"/>
              </a:ext>
            </a:extLst>
          </p:cNvPr>
          <p:cNvSpPr>
            <a:spLocks noGrp="1"/>
          </p:cNvSpPr>
          <p:nvPr>
            <p:ph type="title"/>
          </p:nvPr>
        </p:nvSpPr>
        <p:spPr/>
        <p:txBody>
          <a:bodyPr>
            <a:normAutofit fontScale="90000"/>
          </a:bodyPr>
          <a:lstStyle/>
          <a:p>
            <a:r>
              <a:rPr lang="en-US"/>
              <a:t>EHR – HISTORY</a:t>
            </a:r>
          </a:p>
        </p:txBody>
      </p:sp>
      <p:pic>
        <p:nvPicPr>
          <p:cNvPr id="7" name="Picture 6" descr="My Building Permit online service logo">
            <a:extLst>
              <a:ext uri="{FF2B5EF4-FFF2-40B4-BE49-F238E27FC236}">
                <a16:creationId xmlns:a16="http://schemas.microsoft.com/office/drawing/2014/main" id="{24AF40AC-AE8A-41B9-B1F6-3D13FA942AF1}"/>
              </a:ext>
            </a:extLst>
          </p:cNvPr>
          <p:cNvPicPr>
            <a:picLocks noChangeAspect="1"/>
          </p:cNvPicPr>
          <p:nvPr/>
        </p:nvPicPr>
        <p:blipFill>
          <a:blip r:embed="rId3"/>
          <a:stretch>
            <a:fillRect/>
          </a:stretch>
        </p:blipFill>
        <p:spPr>
          <a:xfrm>
            <a:off x="838200" y="2934924"/>
            <a:ext cx="2800350" cy="438150"/>
          </a:xfrm>
          <a:prstGeom prst="rect">
            <a:avLst/>
          </a:prstGeom>
        </p:spPr>
      </p:pic>
      <p:pic>
        <p:nvPicPr>
          <p:cNvPr id="9" name="Picture 8" descr="Washington Association of Building Officials, WABO logo">
            <a:extLst>
              <a:ext uri="{FF2B5EF4-FFF2-40B4-BE49-F238E27FC236}">
                <a16:creationId xmlns:a16="http://schemas.microsoft.com/office/drawing/2014/main" id="{B9CF9EBF-5EC8-469A-9736-409D227346A1}"/>
              </a:ext>
            </a:extLst>
          </p:cNvPr>
          <p:cNvPicPr>
            <a:picLocks noChangeAspect="1"/>
          </p:cNvPicPr>
          <p:nvPr/>
        </p:nvPicPr>
        <p:blipFill>
          <a:blip r:embed="rId4"/>
          <a:stretch>
            <a:fillRect/>
          </a:stretch>
        </p:blipFill>
        <p:spPr>
          <a:xfrm>
            <a:off x="838200" y="3864156"/>
            <a:ext cx="3429000" cy="2085975"/>
          </a:xfrm>
          <a:prstGeom prst="rect">
            <a:avLst/>
          </a:prstGeom>
        </p:spPr>
      </p:pic>
      <p:pic>
        <p:nvPicPr>
          <p:cNvPr id="11" name="Picture 10" descr="FEMA Logo">
            <a:extLst>
              <a:ext uri="{FF2B5EF4-FFF2-40B4-BE49-F238E27FC236}">
                <a16:creationId xmlns:a16="http://schemas.microsoft.com/office/drawing/2014/main" id="{D7F2CF88-6878-4B02-A0CD-8A493C1F81AC}"/>
              </a:ext>
            </a:extLst>
          </p:cNvPr>
          <p:cNvPicPr>
            <a:picLocks noChangeAspect="1"/>
          </p:cNvPicPr>
          <p:nvPr/>
        </p:nvPicPr>
        <p:blipFill>
          <a:blip r:embed="rId5"/>
          <a:stretch>
            <a:fillRect/>
          </a:stretch>
        </p:blipFill>
        <p:spPr>
          <a:xfrm>
            <a:off x="838200" y="1621019"/>
            <a:ext cx="2143125" cy="1000125"/>
          </a:xfrm>
          <a:prstGeom prst="rect">
            <a:avLst/>
          </a:prstGeom>
        </p:spPr>
      </p:pic>
      <p:sp>
        <p:nvSpPr>
          <p:cNvPr id="13" name="Content Placeholder 2">
            <a:extLst>
              <a:ext uri="{FF2B5EF4-FFF2-40B4-BE49-F238E27FC236}">
                <a16:creationId xmlns:a16="http://schemas.microsoft.com/office/drawing/2014/main" id="{FA965220-D29C-181B-C89A-ABBA0CDDD938}"/>
              </a:ext>
            </a:extLst>
          </p:cNvPr>
          <p:cNvSpPr>
            <a:spLocks noGrp="1"/>
          </p:cNvSpPr>
          <p:nvPr>
            <p:ph idx="1"/>
          </p:nvPr>
        </p:nvSpPr>
        <p:spPr>
          <a:xfrm>
            <a:off x="4665786" y="1825625"/>
            <a:ext cx="6688014" cy="4351338"/>
          </a:xfrm>
        </p:spPr>
        <p:txBody>
          <a:bodyPr vert="horz" lIns="91440" tIns="45720" rIns="91440" bIns="45720" rtlCol="0" anchor="t">
            <a:normAutofit lnSpcReduction="10000"/>
          </a:bodyPr>
          <a:lstStyle/>
          <a:p>
            <a:pPr marL="457200" indent="-457200">
              <a:lnSpc>
                <a:spcPct val="110000"/>
              </a:lnSpc>
              <a:buFont typeface="Arial" panose="020B0604020202020204" pitchFamily="34" charset="0"/>
              <a:buChar char="•"/>
            </a:pPr>
            <a:r>
              <a:rPr lang="en-US"/>
              <a:t>The Project Impact prescriptive retrofit program started in California after the 1994 Northridge Earthquake.</a:t>
            </a:r>
            <a:endParaRPr lang="en-US">
              <a:cs typeface="Calibri"/>
            </a:endParaRPr>
          </a:p>
          <a:p>
            <a:pPr marL="457200" indent="-457200">
              <a:lnSpc>
                <a:spcPct val="110000"/>
              </a:lnSpc>
              <a:buFont typeface="Arial" panose="020B0604020202020204" pitchFamily="34" charset="0"/>
              <a:buChar char="•"/>
            </a:pPr>
            <a:r>
              <a:rPr lang="en-US"/>
              <a:t>FEMA P-1100  was developed in the 2010’s which is intended to be applicable nationwide.</a:t>
            </a:r>
            <a:endParaRPr lang="en-US">
              <a:cs typeface="Calibri"/>
            </a:endParaRPr>
          </a:p>
          <a:p>
            <a:pPr marL="457200" indent="-457200">
              <a:lnSpc>
                <a:spcPct val="110000"/>
              </a:lnSpc>
              <a:buFont typeface="Arial" panose="020B0604020202020204" pitchFamily="34" charset="0"/>
              <a:buChar char="•"/>
            </a:pPr>
            <a:r>
              <a:rPr lang="en-US">
                <a:cs typeface="Calibri"/>
              </a:rPr>
              <a:t>Washington Association of Building Officials (WABO) revised the FEMA drawings to apply to a broad group of existing homes in Washington</a:t>
            </a:r>
            <a:r>
              <a:rPr lang="en-US" sz="2600">
                <a:cs typeface="Calibri"/>
              </a:rPr>
              <a:t>. </a:t>
            </a:r>
          </a:p>
        </p:txBody>
      </p:sp>
    </p:spTree>
    <p:extLst>
      <p:ext uri="{BB962C8B-B14F-4D97-AF65-F5344CB8AC3E}">
        <p14:creationId xmlns:p14="http://schemas.microsoft.com/office/powerpoint/2010/main" val="886437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80D34-7367-423E-A99F-881CF0E55C23}"/>
              </a:ext>
            </a:extLst>
          </p:cNvPr>
          <p:cNvSpPr>
            <a:spLocks noGrp="1"/>
          </p:cNvSpPr>
          <p:nvPr>
            <p:ph type="title"/>
          </p:nvPr>
        </p:nvSpPr>
        <p:spPr>
          <a:xfrm>
            <a:off x="775785" y="714343"/>
            <a:ext cx="10515600" cy="1325563"/>
          </a:xfrm>
        </p:spPr>
        <p:txBody>
          <a:bodyPr anchor="t">
            <a:normAutofit/>
          </a:bodyPr>
          <a:lstStyle/>
          <a:p>
            <a:r>
              <a:rPr lang="en-US" sz="4000">
                <a:latin typeface="Seattle Text"/>
              </a:rPr>
              <a:t>EHR – WHEN IS IT NEEDED?</a:t>
            </a:r>
          </a:p>
        </p:txBody>
      </p:sp>
      <p:pic>
        <p:nvPicPr>
          <p:cNvPr id="7" name="Picture Placeholder 6" descr="Picture of Old house built without modern foundation 1865 Fourth and Columbia.">
            <a:extLst>
              <a:ext uri="{FF2B5EF4-FFF2-40B4-BE49-F238E27FC236}">
                <a16:creationId xmlns:a16="http://schemas.microsoft.com/office/drawing/2014/main" id="{04B08E4C-515C-49BD-8069-606EC00D7117}"/>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6242" t="5254" r="34697" b="1253"/>
          <a:stretch/>
        </p:blipFill>
        <p:spPr>
          <a:xfrm>
            <a:off x="5096919" y="1791476"/>
            <a:ext cx="2652409" cy="3868735"/>
          </a:xfrm>
        </p:spPr>
      </p:pic>
      <p:sp>
        <p:nvSpPr>
          <p:cNvPr id="3" name="Content Placeholder 2">
            <a:extLst>
              <a:ext uri="{FF2B5EF4-FFF2-40B4-BE49-F238E27FC236}">
                <a16:creationId xmlns:a16="http://schemas.microsoft.com/office/drawing/2014/main" id="{03D7D9CD-DE09-4D23-BD42-9812BE95EDC8}"/>
              </a:ext>
            </a:extLst>
          </p:cNvPr>
          <p:cNvSpPr>
            <a:spLocks noGrp="1"/>
          </p:cNvSpPr>
          <p:nvPr>
            <p:ph type="body" sz="half" idx="4294967295"/>
          </p:nvPr>
        </p:nvSpPr>
        <p:spPr>
          <a:xfrm>
            <a:off x="838199" y="1592029"/>
            <a:ext cx="4023143" cy="4551627"/>
          </a:xfrm>
        </p:spPr>
        <p:txBody>
          <a:bodyPr>
            <a:normAutofit/>
          </a:bodyPr>
          <a:lstStyle/>
          <a:p>
            <a:pPr marL="285750" indent="-285750">
              <a:buFont typeface="Arial" panose="020B0604020202020204" pitchFamily="34" charset="0"/>
              <a:buChar char="•"/>
            </a:pPr>
            <a:r>
              <a:rPr lang="en-US" sz="2200"/>
              <a:t>If the house was built after the early 1980’s, it may already have required </a:t>
            </a:r>
            <a:r>
              <a:rPr lang="en-US" sz="2200" b="1"/>
              <a:t>anchors</a:t>
            </a:r>
            <a:r>
              <a:rPr lang="en-US" sz="2200"/>
              <a:t>, </a:t>
            </a:r>
            <a:r>
              <a:rPr lang="en-US" sz="2200" b="1"/>
              <a:t>bracing</a:t>
            </a:r>
            <a:r>
              <a:rPr lang="en-US" sz="2200"/>
              <a:t>, and framing </a:t>
            </a:r>
            <a:r>
              <a:rPr lang="en-US" sz="2200" b="1"/>
              <a:t>connections</a:t>
            </a:r>
            <a:r>
              <a:rPr lang="en-US" sz="2200"/>
              <a:t>.  </a:t>
            </a:r>
          </a:p>
          <a:p>
            <a:pPr marL="285750" indent="-285750">
              <a:buFont typeface="Arial" panose="020B0604020202020204" pitchFamily="34" charset="0"/>
              <a:buChar char="•"/>
            </a:pPr>
            <a:r>
              <a:rPr lang="en-US" sz="2200"/>
              <a:t>If your home could be considered “craftsman” or “mid-century modern”, you may need to retrofit.  </a:t>
            </a:r>
          </a:p>
          <a:p>
            <a:pPr marL="285750" indent="-285750">
              <a:buFont typeface="Arial" panose="020B0604020202020204" pitchFamily="34" charset="0"/>
              <a:buChar char="•"/>
            </a:pPr>
            <a:r>
              <a:rPr lang="en-US" sz="2200"/>
              <a:t>Visit us online or consult with a contractor, architect, or engineer.</a:t>
            </a:r>
            <a:endParaRPr lang="en-US" sz="2200">
              <a:solidFill>
                <a:schemeClr val="tx1">
                  <a:lumMod val="75000"/>
                </a:schemeClr>
              </a:solidFill>
            </a:endParaRPr>
          </a:p>
          <a:p>
            <a:endParaRPr lang="en-US"/>
          </a:p>
        </p:txBody>
      </p:sp>
      <p:pic>
        <p:nvPicPr>
          <p:cNvPr id="9" name="Picture 8" descr="Picture of Ballard modern home on concrete foundation, already meets or exceeds standards">
            <a:extLst>
              <a:ext uri="{FF2B5EF4-FFF2-40B4-BE49-F238E27FC236}">
                <a16:creationId xmlns:a16="http://schemas.microsoft.com/office/drawing/2014/main" id="{7F1D0DAE-9F3F-4870-B26D-FDC11D24C153}"/>
              </a:ext>
            </a:extLst>
          </p:cNvPr>
          <p:cNvPicPr>
            <a:picLocks noChangeAspect="1"/>
          </p:cNvPicPr>
          <p:nvPr/>
        </p:nvPicPr>
        <p:blipFill rotWithShape="1">
          <a:blip r:embed="rId4">
            <a:extLst>
              <a:ext uri="{28A0092B-C50C-407E-A947-70E740481C1C}">
                <a14:useLocalDpi xmlns:a14="http://schemas.microsoft.com/office/drawing/2010/main" val="0"/>
              </a:ext>
            </a:extLst>
          </a:blip>
          <a:srcRect l="18955" r="18492"/>
          <a:stretch/>
        </p:blipFill>
        <p:spPr>
          <a:xfrm>
            <a:off x="8137452" y="1791476"/>
            <a:ext cx="3118019" cy="3868735"/>
          </a:xfrm>
          <a:prstGeom prst="rect">
            <a:avLst/>
          </a:prstGeom>
        </p:spPr>
      </p:pic>
      <p:sp>
        <p:nvSpPr>
          <p:cNvPr id="10" name="TextBox 9">
            <a:extLst>
              <a:ext uri="{FF2B5EF4-FFF2-40B4-BE49-F238E27FC236}">
                <a16:creationId xmlns:a16="http://schemas.microsoft.com/office/drawing/2014/main" id="{33DB7939-84CF-46D9-9A61-BF519C8088B0}"/>
              </a:ext>
            </a:extLst>
          </p:cNvPr>
          <p:cNvSpPr txBox="1"/>
          <p:nvPr/>
        </p:nvSpPr>
        <p:spPr>
          <a:xfrm>
            <a:off x="4986173" y="5698928"/>
            <a:ext cx="3151279" cy="523220"/>
          </a:xfrm>
          <a:prstGeom prst="rect">
            <a:avLst/>
          </a:prstGeom>
          <a:noFill/>
        </p:spPr>
        <p:txBody>
          <a:bodyPr wrap="square" rtlCol="0">
            <a:spAutoFit/>
          </a:bodyPr>
          <a:lstStyle/>
          <a:p>
            <a:r>
              <a:rPr lang="en-US" sz="1400"/>
              <a:t>Seattle Times – Hiram Burnett Home built in 1865 </a:t>
            </a:r>
          </a:p>
        </p:txBody>
      </p:sp>
      <p:sp>
        <p:nvSpPr>
          <p:cNvPr id="11" name="TextBox 10">
            <a:extLst>
              <a:ext uri="{FF2B5EF4-FFF2-40B4-BE49-F238E27FC236}">
                <a16:creationId xmlns:a16="http://schemas.microsoft.com/office/drawing/2014/main" id="{B4F2B275-3A18-458E-B12E-4DF078912983}"/>
              </a:ext>
            </a:extLst>
          </p:cNvPr>
          <p:cNvSpPr txBox="1"/>
          <p:nvPr/>
        </p:nvSpPr>
        <p:spPr>
          <a:xfrm>
            <a:off x="8075420" y="5698928"/>
            <a:ext cx="3631898" cy="523220"/>
          </a:xfrm>
          <a:prstGeom prst="rect">
            <a:avLst/>
          </a:prstGeom>
          <a:noFill/>
        </p:spPr>
        <p:txBody>
          <a:bodyPr wrap="square" rtlCol="0">
            <a:spAutoFit/>
          </a:bodyPr>
          <a:lstStyle/>
          <a:p>
            <a:r>
              <a:rPr lang="en-US" sz="1400"/>
              <a:t>Sustainable Connections – modern infill housing </a:t>
            </a:r>
          </a:p>
        </p:txBody>
      </p:sp>
      <p:sp>
        <p:nvSpPr>
          <p:cNvPr id="4" name="TextBox 3">
            <a:extLst>
              <a:ext uri="{FF2B5EF4-FFF2-40B4-BE49-F238E27FC236}">
                <a16:creationId xmlns:a16="http://schemas.microsoft.com/office/drawing/2014/main" id="{86F1E1C5-B1AF-BC49-3834-7183B5ED22C1}"/>
              </a:ext>
            </a:extLst>
          </p:cNvPr>
          <p:cNvSpPr txBox="1"/>
          <p:nvPr/>
        </p:nvSpPr>
        <p:spPr>
          <a:xfrm>
            <a:off x="5641020" y="1452922"/>
            <a:ext cx="1564205" cy="338554"/>
          </a:xfrm>
          <a:prstGeom prst="rect">
            <a:avLst/>
          </a:prstGeom>
          <a:noFill/>
        </p:spPr>
        <p:txBody>
          <a:bodyPr wrap="square" rtlCol="0">
            <a:spAutoFit/>
          </a:bodyPr>
          <a:lstStyle/>
          <a:p>
            <a:r>
              <a:rPr lang="en-US" sz="1600">
                <a:solidFill>
                  <a:srgbClr val="0046AD"/>
                </a:solidFill>
              </a:rPr>
              <a:t>“</a:t>
            </a:r>
            <a:r>
              <a:rPr lang="en-US" sz="1600">
                <a:solidFill>
                  <a:srgbClr val="0046AD"/>
                </a:solidFill>
                <a:latin typeface="Aptos" panose="020B0004020202020204" pitchFamily="34" charset="0"/>
              </a:rPr>
              <a:t>INADEQUATE</a:t>
            </a:r>
            <a:r>
              <a:rPr lang="en-US" sz="1600">
                <a:solidFill>
                  <a:srgbClr val="0046AD"/>
                </a:solidFill>
              </a:rPr>
              <a:t>” </a:t>
            </a:r>
          </a:p>
        </p:txBody>
      </p:sp>
      <p:sp>
        <p:nvSpPr>
          <p:cNvPr id="5" name="TextBox 4">
            <a:extLst>
              <a:ext uri="{FF2B5EF4-FFF2-40B4-BE49-F238E27FC236}">
                <a16:creationId xmlns:a16="http://schemas.microsoft.com/office/drawing/2014/main" id="{C332AC58-4732-458F-AF5C-25EAA704B930}"/>
              </a:ext>
            </a:extLst>
          </p:cNvPr>
          <p:cNvSpPr txBox="1"/>
          <p:nvPr/>
        </p:nvSpPr>
        <p:spPr>
          <a:xfrm>
            <a:off x="9021201" y="1452922"/>
            <a:ext cx="1350519" cy="338554"/>
          </a:xfrm>
          <a:prstGeom prst="rect">
            <a:avLst/>
          </a:prstGeom>
          <a:noFill/>
        </p:spPr>
        <p:txBody>
          <a:bodyPr wrap="square" rtlCol="0">
            <a:spAutoFit/>
          </a:bodyPr>
          <a:lstStyle/>
          <a:p>
            <a:r>
              <a:rPr lang="en-US" sz="1600">
                <a:solidFill>
                  <a:srgbClr val="0046AD"/>
                </a:solidFill>
              </a:rPr>
              <a:t>“</a:t>
            </a:r>
            <a:r>
              <a:rPr lang="en-US" sz="1600">
                <a:solidFill>
                  <a:srgbClr val="0046AD"/>
                </a:solidFill>
                <a:latin typeface="Aptos" panose="020B0004020202020204" pitchFamily="34" charset="0"/>
              </a:rPr>
              <a:t>ADEQUATE</a:t>
            </a:r>
            <a:r>
              <a:rPr lang="en-US" sz="1600">
                <a:solidFill>
                  <a:srgbClr val="0046AD"/>
                </a:solidFill>
              </a:rPr>
              <a:t>” </a:t>
            </a:r>
          </a:p>
        </p:txBody>
      </p:sp>
    </p:spTree>
    <p:extLst>
      <p:ext uri="{BB962C8B-B14F-4D97-AF65-F5344CB8AC3E}">
        <p14:creationId xmlns:p14="http://schemas.microsoft.com/office/powerpoint/2010/main" val="165625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EBC718-BE5F-4521-97E8-2E0F21D89539}"/>
              </a:ext>
            </a:extLst>
          </p:cNvPr>
          <p:cNvSpPr>
            <a:spLocks noGrp="1"/>
          </p:cNvSpPr>
          <p:nvPr>
            <p:ph type="title"/>
          </p:nvPr>
        </p:nvSpPr>
        <p:spPr/>
        <p:txBody>
          <a:bodyPr>
            <a:normAutofit fontScale="90000"/>
          </a:bodyPr>
          <a:lstStyle/>
          <a:p>
            <a:r>
              <a:rPr lang="en-US">
                <a:latin typeface="Seattle Text"/>
              </a:rPr>
              <a:t>EHR – WHERE WORK IS DONE</a:t>
            </a:r>
          </a:p>
        </p:txBody>
      </p:sp>
      <p:pic>
        <p:nvPicPr>
          <p:cNvPr id="9" name="Picture Placeholder 8" descr="Diagram of Crawl Space, showing anchor plates, framing anchors, expansion anchors, cripple wall and plywood shear panels below first floor.">
            <a:extLst>
              <a:ext uri="{FF2B5EF4-FFF2-40B4-BE49-F238E27FC236}">
                <a16:creationId xmlns:a16="http://schemas.microsoft.com/office/drawing/2014/main" id="{9D763FEF-C8DE-4D64-A927-9B7CBB98068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4165" y="1690688"/>
            <a:ext cx="5574320" cy="4351338"/>
          </a:xfrm>
        </p:spPr>
      </p:pic>
      <p:sp>
        <p:nvSpPr>
          <p:cNvPr id="2" name="TextBox 1">
            <a:extLst>
              <a:ext uri="{FF2B5EF4-FFF2-40B4-BE49-F238E27FC236}">
                <a16:creationId xmlns:a16="http://schemas.microsoft.com/office/drawing/2014/main" id="{C0B1937C-4DA5-47C4-A6AD-96A1B75044DD}"/>
              </a:ext>
            </a:extLst>
          </p:cNvPr>
          <p:cNvSpPr txBox="1"/>
          <p:nvPr/>
        </p:nvSpPr>
        <p:spPr>
          <a:xfrm>
            <a:off x="394667" y="6042026"/>
            <a:ext cx="3968496" cy="369332"/>
          </a:xfrm>
          <a:prstGeom prst="rect">
            <a:avLst/>
          </a:prstGeom>
          <a:noFill/>
        </p:spPr>
        <p:txBody>
          <a:bodyPr wrap="square" rtlCol="0">
            <a:spAutoFit/>
          </a:bodyPr>
          <a:lstStyle/>
          <a:p>
            <a:r>
              <a:rPr lang="en-US" sz="1400"/>
              <a:t>Crawl space illustration from Seismic Safety, Inc</a:t>
            </a:r>
            <a:r>
              <a:rPr lang="en-US"/>
              <a:t>.</a:t>
            </a:r>
          </a:p>
        </p:txBody>
      </p:sp>
      <p:sp>
        <p:nvSpPr>
          <p:cNvPr id="4" name="TextBox 3">
            <a:extLst>
              <a:ext uri="{FF2B5EF4-FFF2-40B4-BE49-F238E27FC236}">
                <a16:creationId xmlns:a16="http://schemas.microsoft.com/office/drawing/2014/main" id="{38769261-AF60-2F21-BA85-A689C94A992D}"/>
              </a:ext>
            </a:extLst>
          </p:cNvPr>
          <p:cNvSpPr txBox="1"/>
          <p:nvPr/>
        </p:nvSpPr>
        <p:spPr>
          <a:xfrm>
            <a:off x="7230737" y="2924978"/>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endParaRPr lang="en-US">
              <a:cs typeface="Calibri"/>
            </a:endParaRPr>
          </a:p>
        </p:txBody>
      </p:sp>
      <p:sp>
        <p:nvSpPr>
          <p:cNvPr id="5" name="TextBox 4">
            <a:extLst>
              <a:ext uri="{FF2B5EF4-FFF2-40B4-BE49-F238E27FC236}">
                <a16:creationId xmlns:a16="http://schemas.microsoft.com/office/drawing/2014/main" id="{0B39393C-322C-BC1E-9C77-3E330AD6EFA6}"/>
              </a:ext>
            </a:extLst>
          </p:cNvPr>
          <p:cNvSpPr txBox="1"/>
          <p:nvPr/>
        </p:nvSpPr>
        <p:spPr>
          <a:xfrm>
            <a:off x="7264246" y="2054186"/>
            <a:ext cx="1996807" cy="8262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6" name="TextBox 5">
            <a:extLst>
              <a:ext uri="{FF2B5EF4-FFF2-40B4-BE49-F238E27FC236}">
                <a16:creationId xmlns:a16="http://schemas.microsoft.com/office/drawing/2014/main" id="{CB490296-A3E6-F9BD-1149-6D5754D96C6E}"/>
              </a:ext>
            </a:extLst>
          </p:cNvPr>
          <p:cNvSpPr txBox="1"/>
          <p:nvPr/>
        </p:nvSpPr>
        <p:spPr>
          <a:xfrm>
            <a:off x="4797846" y="4017484"/>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sp>
        <p:nvSpPr>
          <p:cNvPr id="8" name="TextBox 7">
            <a:extLst>
              <a:ext uri="{FF2B5EF4-FFF2-40B4-BE49-F238E27FC236}">
                <a16:creationId xmlns:a16="http://schemas.microsoft.com/office/drawing/2014/main" id="{31A2BBBF-F803-027C-541A-C470322ADB14}"/>
              </a:ext>
            </a:extLst>
          </p:cNvPr>
          <p:cNvSpPr txBox="1"/>
          <p:nvPr/>
        </p:nvSpPr>
        <p:spPr>
          <a:xfrm>
            <a:off x="7073929" y="2884532"/>
            <a:ext cx="4180973"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2400">
                <a:latin typeface="Calibri" panose="020F0502020204030204"/>
                <a:cs typeface="Calibri"/>
              </a:rPr>
              <a:t>EHR prescriptive retrofit plan set </a:t>
            </a:r>
            <a:r>
              <a:rPr lang="en-US" sz="2400">
                <a:latin typeface="Aptos" panose="020B0004020202020204" pitchFamily="34" charset="0"/>
                <a:cs typeface="Calibri"/>
              </a:rPr>
              <a:t>focuses</a:t>
            </a:r>
            <a:r>
              <a:rPr lang="en-US" sz="2400">
                <a:latin typeface="Calibri" panose="020F0502020204030204"/>
                <a:cs typeface="Calibri"/>
              </a:rPr>
              <a:t> on the basement or crawlspace below the first-floor framing.</a:t>
            </a:r>
            <a:endParaRPr kumimoji="0" lang="en-US" sz="2400" b="0" i="0" u="none" strike="noStrike" kern="1200" cap="none" spc="0" normalizeH="0" baseline="0" noProof="0">
              <a:ln>
                <a:noFill/>
              </a:ln>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46AD"/>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2925448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8B9C7-7A4B-42A7-A520-4F3E0699B385}"/>
              </a:ext>
            </a:extLst>
          </p:cNvPr>
          <p:cNvSpPr>
            <a:spLocks noGrp="1"/>
          </p:cNvSpPr>
          <p:nvPr>
            <p:ph type="title"/>
          </p:nvPr>
        </p:nvSpPr>
        <p:spPr/>
        <p:txBody>
          <a:bodyPr>
            <a:normAutofit fontScale="90000"/>
          </a:bodyPr>
          <a:lstStyle/>
          <a:p>
            <a:r>
              <a:rPr lang="en-US">
                <a:latin typeface="Seattle Text"/>
              </a:rPr>
              <a:t>EHR – WHAT WORK IS BEING DONE</a:t>
            </a:r>
          </a:p>
        </p:txBody>
      </p:sp>
      <p:sp>
        <p:nvSpPr>
          <p:cNvPr id="3" name="Content Placeholder 2">
            <a:extLst>
              <a:ext uri="{FF2B5EF4-FFF2-40B4-BE49-F238E27FC236}">
                <a16:creationId xmlns:a16="http://schemas.microsoft.com/office/drawing/2014/main" id="{E66A2ED8-2A85-4E2F-A62A-ABEF005EC015}"/>
              </a:ext>
            </a:extLst>
          </p:cNvPr>
          <p:cNvSpPr>
            <a:spLocks noGrp="1"/>
          </p:cNvSpPr>
          <p:nvPr>
            <p:ph idx="1"/>
          </p:nvPr>
        </p:nvSpPr>
        <p:spPr>
          <a:xfrm>
            <a:off x="628650" y="1616546"/>
            <a:ext cx="3445476" cy="501527"/>
          </a:xfrm>
        </p:spPr>
        <p:txBody>
          <a:bodyPr>
            <a:normAutofit/>
          </a:bodyPr>
          <a:lstStyle/>
          <a:p>
            <a:pPr marL="0" indent="0">
              <a:buNone/>
            </a:pPr>
            <a:r>
              <a:rPr lang="en-US">
                <a:solidFill>
                  <a:srgbClr val="0046AD"/>
                </a:solidFill>
              </a:rPr>
              <a:t>Anchor to Foundation</a:t>
            </a:r>
            <a:endParaRPr lang="en-US"/>
          </a:p>
          <a:p>
            <a:pPr marL="137160" indent="0">
              <a:buNone/>
            </a:pPr>
            <a:endParaRPr lang="en-US"/>
          </a:p>
        </p:txBody>
      </p:sp>
      <p:sp>
        <p:nvSpPr>
          <p:cNvPr id="4" name="TextBox 3">
            <a:extLst>
              <a:ext uri="{FF2B5EF4-FFF2-40B4-BE49-F238E27FC236}">
                <a16:creationId xmlns:a16="http://schemas.microsoft.com/office/drawing/2014/main" id="{F87D4B2E-0837-4432-8F12-363E41588456}"/>
              </a:ext>
            </a:extLst>
          </p:cNvPr>
          <p:cNvSpPr txBox="1"/>
          <p:nvPr/>
        </p:nvSpPr>
        <p:spPr>
          <a:xfrm>
            <a:off x="4160780" y="1643044"/>
            <a:ext cx="3870440" cy="738664"/>
          </a:xfrm>
          <a:prstGeom prst="rect">
            <a:avLst/>
          </a:prstGeom>
          <a:noFill/>
        </p:spPr>
        <p:txBody>
          <a:bodyPr wrap="square" rtlCol="0">
            <a:spAutoFit/>
          </a:bodyPr>
          <a:lstStyle/>
          <a:p>
            <a:r>
              <a:rPr lang="en-US" sz="2400">
                <a:solidFill>
                  <a:srgbClr val="0046AD"/>
                </a:solidFill>
                <a:latin typeface="Aptos" panose="020B0004020202020204" pitchFamily="34" charset="0"/>
              </a:rPr>
              <a:t>Brace Walls Below 1</a:t>
            </a:r>
            <a:r>
              <a:rPr lang="en-US" sz="2400" baseline="30000">
                <a:solidFill>
                  <a:srgbClr val="0046AD"/>
                </a:solidFill>
                <a:latin typeface="Aptos" panose="020B0004020202020204" pitchFamily="34" charset="0"/>
              </a:rPr>
              <a:t>st</a:t>
            </a:r>
            <a:r>
              <a:rPr lang="en-US" sz="2400">
                <a:solidFill>
                  <a:srgbClr val="0046AD"/>
                </a:solidFill>
                <a:latin typeface="Aptos" panose="020B0004020202020204" pitchFamily="34" charset="0"/>
              </a:rPr>
              <a:t> Floor</a:t>
            </a:r>
          </a:p>
          <a:p>
            <a:endParaRPr lang="en-US"/>
          </a:p>
        </p:txBody>
      </p:sp>
      <p:sp>
        <p:nvSpPr>
          <p:cNvPr id="6" name="TextBox 5">
            <a:extLst>
              <a:ext uri="{FF2B5EF4-FFF2-40B4-BE49-F238E27FC236}">
                <a16:creationId xmlns:a16="http://schemas.microsoft.com/office/drawing/2014/main" id="{D82C9B5A-2C36-4B72-8583-675B17134162}"/>
              </a:ext>
            </a:extLst>
          </p:cNvPr>
          <p:cNvSpPr txBox="1"/>
          <p:nvPr/>
        </p:nvSpPr>
        <p:spPr>
          <a:xfrm>
            <a:off x="8717691" y="1633134"/>
            <a:ext cx="3023287" cy="1291636"/>
          </a:xfrm>
          <a:prstGeom prst="rect">
            <a:avLst/>
          </a:prstGeom>
          <a:noFill/>
        </p:spPr>
        <p:txBody>
          <a:bodyPr wrap="square" rtlCol="0">
            <a:spAutoFit/>
          </a:bodyPr>
          <a:lstStyle/>
          <a:p>
            <a:r>
              <a:rPr lang="en-US" sz="2400">
                <a:solidFill>
                  <a:srgbClr val="0046AD"/>
                </a:solidFill>
                <a:latin typeface="Aptos" panose="020B0004020202020204" pitchFamily="34" charset="0"/>
              </a:rPr>
              <a:t>Connect Framing</a:t>
            </a:r>
          </a:p>
          <a:p>
            <a:pPr marL="137160">
              <a:lnSpc>
                <a:spcPct val="90000"/>
              </a:lnSpc>
              <a:spcBef>
                <a:spcPts val="1000"/>
              </a:spcBef>
              <a:buClr>
                <a:srgbClr val="0046AD"/>
              </a:buClr>
            </a:pPr>
            <a:endParaRPr lang="en-US" sz="2400">
              <a:latin typeface="Aptos" panose="020B0004020202020204" pitchFamily="34" charset="0"/>
            </a:endParaRPr>
          </a:p>
          <a:p>
            <a:endParaRPr lang="en-US" sz="2400">
              <a:latin typeface="Aptos" panose="020B0004020202020204" pitchFamily="34" charset="0"/>
            </a:endParaRPr>
          </a:p>
        </p:txBody>
      </p:sp>
      <p:pic>
        <p:nvPicPr>
          <p:cNvPr id="7" name="Picture 6" descr="Diagram Foundation Bolting">
            <a:extLst>
              <a:ext uri="{FF2B5EF4-FFF2-40B4-BE49-F238E27FC236}">
                <a16:creationId xmlns:a16="http://schemas.microsoft.com/office/drawing/2014/main" id="{14C2EDAA-9288-47DA-A917-7B2F895F86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022" y="2477636"/>
            <a:ext cx="3213262" cy="3173096"/>
          </a:xfrm>
          <a:prstGeom prst="rect">
            <a:avLst/>
          </a:prstGeom>
        </p:spPr>
      </p:pic>
      <p:pic>
        <p:nvPicPr>
          <p:cNvPr id="9" name="Picture 8" descr="Diagram of braced wood wall panel">
            <a:extLst>
              <a:ext uri="{FF2B5EF4-FFF2-40B4-BE49-F238E27FC236}">
                <a16:creationId xmlns:a16="http://schemas.microsoft.com/office/drawing/2014/main" id="{9EA15257-BEFA-4D75-88B3-783ED12965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79654" y="2538854"/>
            <a:ext cx="4194830" cy="3359327"/>
          </a:xfrm>
          <a:prstGeom prst="rect">
            <a:avLst/>
          </a:prstGeom>
        </p:spPr>
      </p:pic>
      <p:pic>
        <p:nvPicPr>
          <p:cNvPr id="15" name="Picture 14" descr="Diagram of metal framing clip between cripple wall and wood floor framing">
            <a:extLst>
              <a:ext uri="{FF2B5EF4-FFF2-40B4-BE49-F238E27FC236}">
                <a16:creationId xmlns:a16="http://schemas.microsoft.com/office/drawing/2014/main" id="{E4EDDF45-8437-4180-8382-497E572765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4484" y="2562225"/>
            <a:ext cx="2771775" cy="1733550"/>
          </a:xfrm>
          <a:prstGeom prst="rect">
            <a:avLst/>
          </a:prstGeom>
        </p:spPr>
      </p:pic>
      <p:pic>
        <p:nvPicPr>
          <p:cNvPr id="16" name="Picture 15" descr="Diagram of metal framing clip between cripple wall and wood floor framing">
            <a:extLst>
              <a:ext uri="{FF2B5EF4-FFF2-40B4-BE49-F238E27FC236}">
                <a16:creationId xmlns:a16="http://schemas.microsoft.com/office/drawing/2014/main" id="{D2682C90-668C-40B1-8B3F-DB911BA26EB0}"/>
              </a:ext>
            </a:extLst>
          </p:cNvPr>
          <p:cNvPicPr>
            <a:picLocks noChangeAspect="1"/>
          </p:cNvPicPr>
          <p:nvPr/>
        </p:nvPicPr>
        <p:blipFill>
          <a:blip r:embed="rId6"/>
          <a:stretch>
            <a:fillRect/>
          </a:stretch>
        </p:blipFill>
        <p:spPr>
          <a:xfrm>
            <a:off x="8592065" y="4138254"/>
            <a:ext cx="2695962" cy="2058116"/>
          </a:xfrm>
          <a:prstGeom prst="rect">
            <a:avLst/>
          </a:prstGeom>
        </p:spPr>
      </p:pic>
      <p:sp>
        <p:nvSpPr>
          <p:cNvPr id="5" name="TextBox 4">
            <a:extLst>
              <a:ext uri="{FF2B5EF4-FFF2-40B4-BE49-F238E27FC236}">
                <a16:creationId xmlns:a16="http://schemas.microsoft.com/office/drawing/2014/main" id="{33536A50-400F-4704-A983-E4AB450BB1BE}"/>
              </a:ext>
            </a:extLst>
          </p:cNvPr>
          <p:cNvSpPr txBox="1"/>
          <p:nvPr/>
        </p:nvSpPr>
        <p:spPr>
          <a:xfrm>
            <a:off x="376099" y="6055327"/>
            <a:ext cx="7815154" cy="307777"/>
          </a:xfrm>
          <a:prstGeom prst="rect">
            <a:avLst/>
          </a:prstGeom>
          <a:noFill/>
        </p:spPr>
        <p:txBody>
          <a:bodyPr wrap="square" rtlCol="0">
            <a:spAutoFit/>
          </a:bodyPr>
          <a:lstStyle/>
          <a:p>
            <a:r>
              <a:rPr lang="en-US" sz="1400"/>
              <a:t>Images courtesy of Walnut creek Construction, Hipspro.com and Simpson Strong tie Catalog</a:t>
            </a:r>
            <a:r>
              <a:rPr lang="en-US" sz="1200"/>
              <a:t>.</a:t>
            </a:r>
          </a:p>
        </p:txBody>
      </p:sp>
    </p:spTree>
    <p:extLst>
      <p:ext uri="{BB962C8B-B14F-4D97-AF65-F5344CB8AC3E}">
        <p14:creationId xmlns:p14="http://schemas.microsoft.com/office/powerpoint/2010/main" val="2773290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7CB6C-2B78-4DC7-9011-F527A9651595}"/>
              </a:ext>
            </a:extLst>
          </p:cNvPr>
          <p:cNvSpPr>
            <a:spLocks noGrp="1"/>
          </p:cNvSpPr>
          <p:nvPr>
            <p:ph type="title"/>
          </p:nvPr>
        </p:nvSpPr>
        <p:spPr/>
        <p:txBody>
          <a:bodyPr>
            <a:normAutofit fontScale="90000"/>
          </a:bodyPr>
          <a:lstStyle/>
          <a:p>
            <a:r>
              <a:rPr lang="en-US"/>
              <a:t>EHR PLAN SET KEY PAGES</a:t>
            </a:r>
          </a:p>
        </p:txBody>
      </p:sp>
      <p:sp>
        <p:nvSpPr>
          <p:cNvPr id="3" name="Text Placeholder 2">
            <a:extLst>
              <a:ext uri="{FF2B5EF4-FFF2-40B4-BE49-F238E27FC236}">
                <a16:creationId xmlns:a16="http://schemas.microsoft.com/office/drawing/2014/main" id="{7F341051-E299-45EF-8480-4ADE3CC1A91C}"/>
              </a:ext>
            </a:extLst>
          </p:cNvPr>
          <p:cNvSpPr>
            <a:spLocks noGrp="1"/>
          </p:cNvSpPr>
          <p:nvPr>
            <p:ph idx="1"/>
          </p:nvPr>
        </p:nvSpPr>
        <p:spPr>
          <a:xfrm>
            <a:off x="837075" y="2582453"/>
            <a:ext cx="4781887" cy="3257359"/>
          </a:xfrm>
        </p:spPr>
        <p:txBody>
          <a:bodyPr vert="horz" lIns="91440" tIns="45720" rIns="91440" bIns="45720" rtlCol="0" anchor="t">
            <a:normAutofit/>
          </a:bodyPr>
          <a:lstStyle/>
          <a:p>
            <a:r>
              <a:rPr lang="en-US" sz="2200">
                <a:ea typeface="+mn-lt"/>
                <a:cs typeface="+mn-lt"/>
              </a:rPr>
              <a:t>These are the Key Pages in the prescriptive 21-page plan set</a:t>
            </a:r>
            <a:r>
              <a:rPr lang="en-US" sz="2200"/>
              <a:t>:</a:t>
            </a:r>
          </a:p>
          <a:p>
            <a:pPr lvl="1"/>
            <a:r>
              <a:rPr lang="en-US" sz="2200"/>
              <a:t>Coversheet: Sheet S0</a:t>
            </a:r>
          </a:p>
          <a:p>
            <a:pPr lvl="1"/>
            <a:r>
              <a:rPr lang="en-US" sz="2200">
                <a:cs typeface="Calibri"/>
              </a:rPr>
              <a:t>Weight Classification: S3</a:t>
            </a:r>
          </a:p>
          <a:p>
            <a:pPr lvl="1"/>
            <a:r>
              <a:rPr lang="en-US" sz="2200"/>
              <a:t>Earthquake retrofit schedule: Sheet S3.1 </a:t>
            </a:r>
          </a:p>
          <a:p>
            <a:pPr lvl="1"/>
            <a:r>
              <a:rPr lang="en-US" sz="2200"/>
              <a:t>Foundation and retrofit layout plan: Sheet S4</a:t>
            </a:r>
          </a:p>
          <a:p>
            <a:pPr lvl="1"/>
            <a:r>
              <a:rPr lang="en-US" sz="2200">
                <a:cs typeface="Calibri"/>
              </a:rPr>
              <a:t>Details: Sheet D1 through D6</a:t>
            </a:r>
          </a:p>
        </p:txBody>
      </p:sp>
      <p:sp>
        <p:nvSpPr>
          <p:cNvPr id="4" name="TextBox 3">
            <a:extLst>
              <a:ext uri="{FF2B5EF4-FFF2-40B4-BE49-F238E27FC236}">
                <a16:creationId xmlns:a16="http://schemas.microsoft.com/office/drawing/2014/main" id="{2777DF60-DACE-4721-81CF-2116BB126871}"/>
              </a:ext>
            </a:extLst>
          </p:cNvPr>
          <p:cNvSpPr txBox="1"/>
          <p:nvPr/>
        </p:nvSpPr>
        <p:spPr>
          <a:xfrm>
            <a:off x="838200" y="1590269"/>
            <a:ext cx="10515600" cy="769441"/>
          </a:xfrm>
          <a:prstGeom prst="rect">
            <a:avLst/>
          </a:prstGeom>
          <a:noFill/>
        </p:spPr>
        <p:txBody>
          <a:bodyPr wrap="square" lIns="91440" tIns="45720" rIns="91440" bIns="45720" rtlCol="0" anchor="t">
            <a:spAutoFit/>
          </a:bodyPr>
          <a:lstStyle/>
          <a:p>
            <a:r>
              <a:rPr lang="en-US" sz="2200">
                <a:solidFill>
                  <a:srgbClr val="0046AD"/>
                </a:solidFill>
                <a:latin typeface="Aptos" panose="020B0004020202020204" pitchFamily="34" charset="0"/>
              </a:rPr>
              <a:t>The prescriptive plan set is a complete package, with instructions on how to fill it out, details and descriptions of each connection and examples of the retrofit layouts. </a:t>
            </a:r>
          </a:p>
        </p:txBody>
      </p:sp>
      <p:pic>
        <p:nvPicPr>
          <p:cNvPr id="6" name="Picture 5" descr="Diagram foundation showing floor framing to Anchor, Brace and Connect home to foundation and cripple wall. ">
            <a:extLst>
              <a:ext uri="{FF2B5EF4-FFF2-40B4-BE49-F238E27FC236}">
                <a16:creationId xmlns:a16="http://schemas.microsoft.com/office/drawing/2014/main" id="{D71EB4A9-7DD4-4125-9805-0B6E85A57152}"/>
              </a:ext>
            </a:extLst>
          </p:cNvPr>
          <p:cNvPicPr>
            <a:picLocks noChangeAspect="1"/>
          </p:cNvPicPr>
          <p:nvPr/>
        </p:nvPicPr>
        <p:blipFill>
          <a:blip r:embed="rId3"/>
          <a:stretch>
            <a:fillRect/>
          </a:stretch>
        </p:blipFill>
        <p:spPr>
          <a:xfrm>
            <a:off x="7047441" y="2620651"/>
            <a:ext cx="4645969" cy="3327662"/>
          </a:xfrm>
          <a:prstGeom prst="rect">
            <a:avLst/>
          </a:prstGeom>
        </p:spPr>
      </p:pic>
      <p:pic>
        <p:nvPicPr>
          <p:cNvPr id="8" name="Picture 7" descr="Foundation section view showing anchor bolt connection between foundation, sill plate and cripple wall. ">
            <a:extLst>
              <a:ext uri="{FF2B5EF4-FFF2-40B4-BE49-F238E27FC236}">
                <a16:creationId xmlns:a16="http://schemas.microsoft.com/office/drawing/2014/main" id="{533D247D-5F37-4C41-AB40-74397BD35F86}"/>
              </a:ext>
            </a:extLst>
          </p:cNvPr>
          <p:cNvPicPr>
            <a:picLocks noChangeAspect="1"/>
          </p:cNvPicPr>
          <p:nvPr/>
        </p:nvPicPr>
        <p:blipFill>
          <a:blip r:embed="rId4"/>
          <a:stretch>
            <a:fillRect/>
          </a:stretch>
        </p:blipFill>
        <p:spPr>
          <a:xfrm>
            <a:off x="5619361" y="3536476"/>
            <a:ext cx="953277" cy="2496679"/>
          </a:xfrm>
          <a:prstGeom prst="rect">
            <a:avLst/>
          </a:prstGeom>
        </p:spPr>
      </p:pic>
    </p:spTree>
    <p:extLst>
      <p:ext uri="{BB962C8B-B14F-4D97-AF65-F5344CB8AC3E}">
        <p14:creationId xmlns:p14="http://schemas.microsoft.com/office/powerpoint/2010/main" val="1419765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EF12E-4632-41F6-ADEC-22869E9A04C5}"/>
              </a:ext>
            </a:extLst>
          </p:cNvPr>
          <p:cNvSpPr>
            <a:spLocks noGrp="1"/>
          </p:cNvSpPr>
          <p:nvPr>
            <p:ph type="title"/>
          </p:nvPr>
        </p:nvSpPr>
        <p:spPr/>
        <p:txBody>
          <a:bodyPr>
            <a:normAutofit fontScale="90000"/>
          </a:bodyPr>
          <a:lstStyle/>
          <a:p>
            <a:r>
              <a:rPr lang="en-US"/>
              <a:t>SHEET S0 - ELIGIBILITY FOR USE</a:t>
            </a:r>
          </a:p>
        </p:txBody>
      </p:sp>
      <p:sp>
        <p:nvSpPr>
          <p:cNvPr id="3" name="Content Placeholder 2">
            <a:extLst>
              <a:ext uri="{FF2B5EF4-FFF2-40B4-BE49-F238E27FC236}">
                <a16:creationId xmlns:a16="http://schemas.microsoft.com/office/drawing/2014/main" id="{E92FAE69-0DE7-4A07-949C-BBD9447DD102}"/>
              </a:ext>
            </a:extLst>
          </p:cNvPr>
          <p:cNvSpPr>
            <a:spLocks noGrp="1"/>
          </p:cNvSpPr>
          <p:nvPr>
            <p:ph idx="1"/>
          </p:nvPr>
        </p:nvSpPr>
        <p:spPr>
          <a:xfrm>
            <a:off x="838200" y="1666400"/>
            <a:ext cx="4695092" cy="4371975"/>
          </a:xfrm>
        </p:spPr>
        <p:txBody>
          <a:bodyPr>
            <a:normAutofit/>
          </a:bodyPr>
          <a:lstStyle/>
          <a:p>
            <a:pPr marL="137160" indent="0">
              <a:buNone/>
            </a:pPr>
            <a:r>
              <a:rPr lang="en-US">
                <a:solidFill>
                  <a:srgbClr val="0046AD"/>
                </a:solidFill>
              </a:rPr>
              <a:t>How to determine if a home is eligible for EHR:</a:t>
            </a:r>
          </a:p>
          <a:p>
            <a:pPr marL="342900" indent="-342900">
              <a:buFont typeface="Arial" panose="020B0604020202020204" pitchFamily="34" charset="0"/>
              <a:buChar char="•"/>
            </a:pPr>
            <a:r>
              <a:rPr lang="en-US" sz="2200"/>
              <a:t>Cover Sheet: S0 – Table 1</a:t>
            </a:r>
          </a:p>
          <a:p>
            <a:pPr marL="342900" indent="-342900">
              <a:buFont typeface="Arial" panose="020B0604020202020204" pitchFamily="34" charset="0"/>
              <a:buChar char="•"/>
            </a:pPr>
            <a:r>
              <a:rPr lang="en-US" sz="2200"/>
              <a:t>If the answer to any of these questions is NO or “Non-compliant,” the home is not eligible.</a:t>
            </a:r>
          </a:p>
          <a:p>
            <a:pPr marL="342900" indent="-342900">
              <a:buFont typeface="Arial" panose="020B0604020202020204" pitchFamily="34" charset="0"/>
              <a:buChar char="•"/>
            </a:pPr>
            <a:r>
              <a:rPr lang="en-US" sz="2200"/>
              <a:t>If you are not sure about your answer, </a:t>
            </a:r>
            <a:r>
              <a:rPr lang="en-US" sz="2200" b="1"/>
              <a:t>please ask!  </a:t>
            </a:r>
            <a:r>
              <a:rPr lang="en-US" sz="2200"/>
              <a:t>We can chat online or through Q&amp;A.</a:t>
            </a:r>
          </a:p>
          <a:p>
            <a:pPr lvl="1"/>
            <a:endParaRPr lang="en-US"/>
          </a:p>
        </p:txBody>
      </p:sp>
      <p:pic>
        <p:nvPicPr>
          <p:cNvPr id="6" name="Picture 5" descr="Picture of Table 1 Sheet S0, Eligibility for Use">
            <a:extLst>
              <a:ext uri="{FF2B5EF4-FFF2-40B4-BE49-F238E27FC236}">
                <a16:creationId xmlns:a16="http://schemas.microsoft.com/office/drawing/2014/main" id="{815FC9A0-1854-2564-B600-7E167C4A62E9}"/>
              </a:ext>
            </a:extLst>
          </p:cNvPr>
          <p:cNvPicPr>
            <a:picLocks noChangeAspect="1"/>
          </p:cNvPicPr>
          <p:nvPr/>
        </p:nvPicPr>
        <p:blipFill>
          <a:blip r:embed="rId3"/>
          <a:stretch>
            <a:fillRect/>
          </a:stretch>
        </p:blipFill>
        <p:spPr>
          <a:xfrm>
            <a:off x="6658710" y="1425825"/>
            <a:ext cx="4248884" cy="4908104"/>
          </a:xfrm>
          <a:prstGeom prst="rect">
            <a:avLst/>
          </a:prstGeom>
        </p:spPr>
      </p:pic>
    </p:spTree>
    <p:extLst>
      <p:ext uri="{BB962C8B-B14F-4D97-AF65-F5344CB8AC3E}">
        <p14:creationId xmlns:p14="http://schemas.microsoft.com/office/powerpoint/2010/main" val="2986532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3DFD8-7846-45D8-9C24-D725FEE943DA}"/>
              </a:ext>
            </a:extLst>
          </p:cNvPr>
          <p:cNvSpPr>
            <a:spLocks noGrp="1"/>
          </p:cNvSpPr>
          <p:nvPr>
            <p:ph type="title"/>
          </p:nvPr>
        </p:nvSpPr>
        <p:spPr>
          <a:xfrm>
            <a:off x="804081" y="365125"/>
            <a:ext cx="10925032" cy="1348309"/>
          </a:xfrm>
        </p:spPr>
        <p:txBody>
          <a:bodyPr>
            <a:normAutofit/>
          </a:bodyPr>
          <a:lstStyle/>
          <a:p>
            <a:r>
              <a:rPr lang="en-US" sz="4000"/>
              <a:t>IS THIS DWELLING ELIGIBLE?</a:t>
            </a:r>
          </a:p>
        </p:txBody>
      </p:sp>
      <p:sp>
        <p:nvSpPr>
          <p:cNvPr id="8" name="Content Placeholder 3">
            <a:extLst>
              <a:ext uri="{FF2B5EF4-FFF2-40B4-BE49-F238E27FC236}">
                <a16:creationId xmlns:a16="http://schemas.microsoft.com/office/drawing/2014/main" id="{B479A019-DF5D-423F-BA52-532CA259D97A}"/>
              </a:ext>
            </a:extLst>
          </p:cNvPr>
          <p:cNvSpPr>
            <a:spLocks noGrp="1"/>
          </p:cNvSpPr>
          <p:nvPr>
            <p:ph idx="1"/>
          </p:nvPr>
        </p:nvSpPr>
        <p:spPr>
          <a:xfrm>
            <a:off x="777422" y="1491865"/>
            <a:ext cx="5489175" cy="795791"/>
          </a:xfrm>
        </p:spPr>
        <p:txBody>
          <a:bodyPr vert="horz" lIns="91440" tIns="45720" rIns="91440" bIns="45720" rtlCol="0" anchor="t">
            <a:noAutofit/>
          </a:bodyPr>
          <a:lstStyle/>
          <a:p>
            <a:pPr marL="137160" lvl="1" indent="0">
              <a:spcBef>
                <a:spcPts val="1000"/>
              </a:spcBef>
              <a:buNone/>
            </a:pPr>
            <a:r>
              <a:rPr lang="en-US"/>
              <a:t>Answers to Questions 1-11 determine if the dwelling qualifies.  </a:t>
            </a:r>
          </a:p>
          <a:p>
            <a:pPr marL="502920" lvl="3" indent="0">
              <a:spcBef>
                <a:spcPts val="600"/>
              </a:spcBef>
              <a:buNone/>
            </a:pPr>
            <a:br>
              <a:rPr lang="en-US" sz="2000"/>
            </a:br>
            <a:endParaRPr lang="en-US" sz="2000">
              <a:solidFill>
                <a:srgbClr val="C00000"/>
              </a:solidFill>
            </a:endParaRPr>
          </a:p>
        </p:txBody>
      </p:sp>
      <p:sp>
        <p:nvSpPr>
          <p:cNvPr id="6" name="TextBox 5">
            <a:extLst>
              <a:ext uri="{FF2B5EF4-FFF2-40B4-BE49-F238E27FC236}">
                <a16:creationId xmlns:a16="http://schemas.microsoft.com/office/drawing/2014/main" id="{8CCBA3D3-4C27-4851-B19D-CE72FE3A2F83}"/>
              </a:ext>
            </a:extLst>
          </p:cNvPr>
          <p:cNvSpPr txBox="1"/>
          <p:nvPr/>
        </p:nvSpPr>
        <p:spPr>
          <a:xfrm>
            <a:off x="6819383" y="5643797"/>
            <a:ext cx="490973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rPr>
              <a:t>The Admiral’s House – Formerly Fort Lawton, Magnolia. 2001 W. Garfield Street.  Photo courtesy of Cooper Jacobs Real Estate.</a:t>
            </a:r>
          </a:p>
        </p:txBody>
      </p:sp>
      <p:sp>
        <p:nvSpPr>
          <p:cNvPr id="4" name="TextBox 3">
            <a:extLst>
              <a:ext uri="{FF2B5EF4-FFF2-40B4-BE49-F238E27FC236}">
                <a16:creationId xmlns:a16="http://schemas.microsoft.com/office/drawing/2014/main" id="{83F0250A-A0C0-4DCB-88E7-23F05B001C82}"/>
              </a:ext>
            </a:extLst>
          </p:cNvPr>
          <p:cNvSpPr txBox="1"/>
          <p:nvPr/>
        </p:nvSpPr>
        <p:spPr>
          <a:xfrm>
            <a:off x="584064" y="2045140"/>
            <a:ext cx="565438" cy="52322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a:solidFill>
                  <a:srgbClr val="00B050"/>
                </a:solidFill>
                <a:latin typeface="Wingdings"/>
                <a:cs typeface="Calibri"/>
                <a:sym typeface="Wingdings" panose="05000000000000000000" pitchFamily="2" charset="2"/>
              </a:rPr>
              <a:t></a:t>
            </a:r>
            <a:endParaRPr kumimoji="0" lang="en-US" sz="2800" b="0" i="0" u="none" strike="noStrike" kern="1200" cap="none" spc="0" normalizeH="0" baseline="0" noProof="0">
              <a:ln>
                <a:noFill/>
              </a:ln>
              <a:solidFill>
                <a:srgbClr val="00B050"/>
              </a:solidFill>
              <a:effectLst/>
              <a:uLnTx/>
              <a:uFillTx/>
              <a:latin typeface="Wingdings"/>
              <a:cs typeface="Calibri"/>
              <a:sym typeface="Wingdings"/>
            </a:endParaRPr>
          </a:p>
        </p:txBody>
      </p:sp>
      <p:pic>
        <p:nvPicPr>
          <p:cNvPr id="1026" name="Picture 2" descr="Seattle Historic Mansions - Admiral's House with two stories, basement, cripple walls under 7 feet tall, under 30% slope and with a lightweight roof, but the house is too big to use prescriptive plan set. ">
            <a:extLst>
              <a:ext uri="{FF2B5EF4-FFF2-40B4-BE49-F238E27FC236}">
                <a16:creationId xmlns:a16="http://schemas.microsoft.com/office/drawing/2014/main" id="{14AE4058-8F5A-425A-B92E-5AFF734E3D7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927" t="-14842" r="9335" b="9915"/>
          <a:stretch/>
        </p:blipFill>
        <p:spPr bwMode="auto">
          <a:xfrm>
            <a:off x="5931632" y="1060489"/>
            <a:ext cx="5349283" cy="4532007"/>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4EDB5E27-FD35-4869-B137-5A674C09602D}"/>
              </a:ext>
            </a:extLst>
          </p:cNvPr>
          <p:cNvSpPr txBox="1"/>
          <p:nvPr/>
        </p:nvSpPr>
        <p:spPr>
          <a:xfrm>
            <a:off x="494703" y="4742400"/>
            <a:ext cx="528022" cy="707886"/>
          </a:xfrm>
          <a:prstGeom prst="rect">
            <a:avLst/>
          </a:prstGeom>
          <a:noFill/>
        </p:spPr>
        <p:txBody>
          <a:bodyPr wrap="square" rtlCol="0">
            <a:spAutoFit/>
          </a:bodyPr>
          <a:lstStyle/>
          <a:p>
            <a:pPr lvl="0">
              <a:defRPr/>
            </a:pPr>
            <a:r>
              <a:rPr lang="en-US" sz="4000">
                <a:solidFill>
                  <a:srgbClr val="FF0000"/>
                </a:solidFill>
                <a:latin typeface="Wingdings"/>
                <a:cs typeface="Calibri"/>
                <a:sym typeface="Wingdings" panose="05000000000000000000" pitchFamily="2" charset="2"/>
              </a:rPr>
              <a:t></a:t>
            </a:r>
            <a:endParaRPr lang="en-US" sz="4000">
              <a:solidFill>
                <a:srgbClr val="FF0000"/>
              </a:solidFill>
            </a:endParaRPr>
          </a:p>
        </p:txBody>
      </p:sp>
      <p:sp>
        <p:nvSpPr>
          <p:cNvPr id="15" name="Content Placeholder 3">
            <a:extLst>
              <a:ext uri="{FF2B5EF4-FFF2-40B4-BE49-F238E27FC236}">
                <a16:creationId xmlns:a16="http://schemas.microsoft.com/office/drawing/2014/main" id="{4CC7A3BF-10BB-03F8-E2A4-9B5DFE3E1D7F}"/>
              </a:ext>
            </a:extLst>
          </p:cNvPr>
          <p:cNvSpPr txBox="1">
            <a:spLocks/>
          </p:cNvSpPr>
          <p:nvPr/>
        </p:nvSpPr>
        <p:spPr>
          <a:xfrm>
            <a:off x="446128" y="2079199"/>
            <a:ext cx="3141582" cy="301322"/>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000"/>
              </a:spcBef>
              <a:buClr>
                <a:srgbClr val="0046AD"/>
              </a:buClr>
              <a:buFont typeface="Arial" panose="020B0604020202020204" pitchFamily="34" charset="0"/>
              <a:buNone/>
              <a:defRPr sz="2400" kern="1200">
                <a:solidFill>
                  <a:srgbClr val="313131"/>
                </a:solidFill>
                <a:latin typeface="Aptos" panose="020B0004020202020204" pitchFamily="34" charset="0"/>
                <a:ea typeface="+mn-ea"/>
                <a:cs typeface="+mn-cs"/>
              </a:defRPr>
            </a:lvl1pPr>
            <a:lvl2pPr marL="731520" indent="-228600" algn="l" defTabSz="914400" rtl="0" eaLnBrk="1" latinLnBrk="0" hangingPunct="1">
              <a:lnSpc>
                <a:spcPct val="90000"/>
              </a:lnSpc>
              <a:spcBef>
                <a:spcPts val="600"/>
              </a:spcBef>
              <a:buClr>
                <a:srgbClr val="0046AD"/>
              </a:buClr>
              <a:buFont typeface="Arial" panose="020B0604020202020204" pitchFamily="34" charset="0"/>
              <a:buChar char="•"/>
              <a:defRPr sz="2000" kern="1200">
                <a:solidFill>
                  <a:srgbClr val="313131"/>
                </a:solidFill>
                <a:latin typeface="Aptos" panose="020B0004020202020204" pitchFamily="34" charset="0"/>
                <a:ea typeface="+mn-ea"/>
                <a:cs typeface="+mn-cs"/>
              </a:defRPr>
            </a:lvl2pPr>
            <a:lvl3pPr marL="1143000" indent="-228600" algn="l" defTabSz="914400" rtl="0" eaLnBrk="1" latinLnBrk="0" hangingPunct="1">
              <a:lnSpc>
                <a:spcPct val="90000"/>
              </a:lnSpc>
              <a:spcBef>
                <a:spcPts val="500"/>
              </a:spcBef>
              <a:buClr>
                <a:srgbClr val="0046AD"/>
              </a:buClr>
              <a:buFont typeface="Arial" panose="020B0604020202020204" pitchFamily="34" charset="0"/>
              <a:buChar char="•"/>
              <a:defRPr sz="1800" kern="1200">
                <a:solidFill>
                  <a:srgbClr val="313131"/>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Clr>
                <a:srgbClr val="0046AD"/>
              </a:buClr>
              <a:buFont typeface="Arial" panose="020B0604020202020204" pitchFamily="34" charset="0"/>
              <a:buChar char="•"/>
              <a:defRPr sz="1600" kern="1200">
                <a:solidFill>
                  <a:srgbClr val="31313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Clr>
                <a:srgbClr val="0046AD"/>
              </a:buClr>
              <a:buFont typeface="Arial" panose="020B0604020202020204" pitchFamily="34" charset="0"/>
              <a:buChar char="•"/>
              <a:defRPr sz="1400" kern="1200">
                <a:solidFill>
                  <a:srgbClr val="31313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45820" lvl="3" indent="-342900">
              <a:spcBef>
                <a:spcPts val="600"/>
              </a:spcBef>
              <a:buFont typeface="+mj-lt"/>
              <a:buAutoNum type="arabicPeriod"/>
            </a:pPr>
            <a:r>
              <a:rPr lang="en-US" sz="1800"/>
              <a:t>One or two family? </a:t>
            </a:r>
            <a:br>
              <a:rPr lang="en-US" sz="1800"/>
            </a:br>
            <a:endParaRPr lang="en-US" sz="1800">
              <a:solidFill>
                <a:srgbClr val="C00000"/>
              </a:solidFill>
            </a:endParaRPr>
          </a:p>
        </p:txBody>
      </p:sp>
      <p:sp>
        <p:nvSpPr>
          <p:cNvPr id="20" name="Content Placeholder 3">
            <a:extLst>
              <a:ext uri="{FF2B5EF4-FFF2-40B4-BE49-F238E27FC236}">
                <a16:creationId xmlns:a16="http://schemas.microsoft.com/office/drawing/2014/main" id="{974F67EE-1AC2-8325-B01F-7B0E684A8CB2}"/>
              </a:ext>
            </a:extLst>
          </p:cNvPr>
          <p:cNvSpPr txBox="1">
            <a:spLocks/>
          </p:cNvSpPr>
          <p:nvPr/>
        </p:nvSpPr>
        <p:spPr>
          <a:xfrm>
            <a:off x="446127" y="2381036"/>
            <a:ext cx="4333623" cy="322595"/>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000"/>
              </a:spcBef>
              <a:buClr>
                <a:srgbClr val="0046AD"/>
              </a:buClr>
              <a:buFont typeface="Arial" panose="020B0604020202020204" pitchFamily="34" charset="0"/>
              <a:buNone/>
              <a:defRPr sz="2400" kern="1200">
                <a:solidFill>
                  <a:srgbClr val="313131"/>
                </a:solidFill>
                <a:latin typeface="Aptos" panose="020B0004020202020204" pitchFamily="34" charset="0"/>
                <a:ea typeface="+mn-ea"/>
                <a:cs typeface="+mn-cs"/>
              </a:defRPr>
            </a:lvl1pPr>
            <a:lvl2pPr marL="731520" indent="-228600" algn="l" defTabSz="914400" rtl="0" eaLnBrk="1" latinLnBrk="0" hangingPunct="1">
              <a:lnSpc>
                <a:spcPct val="90000"/>
              </a:lnSpc>
              <a:spcBef>
                <a:spcPts val="600"/>
              </a:spcBef>
              <a:buClr>
                <a:srgbClr val="0046AD"/>
              </a:buClr>
              <a:buFont typeface="Arial" panose="020B0604020202020204" pitchFamily="34" charset="0"/>
              <a:buChar char="•"/>
              <a:defRPr sz="2000" kern="1200">
                <a:solidFill>
                  <a:srgbClr val="313131"/>
                </a:solidFill>
                <a:latin typeface="Aptos" panose="020B0004020202020204" pitchFamily="34" charset="0"/>
                <a:ea typeface="+mn-ea"/>
                <a:cs typeface="+mn-cs"/>
              </a:defRPr>
            </a:lvl2pPr>
            <a:lvl3pPr marL="1143000" indent="-228600" algn="l" defTabSz="914400" rtl="0" eaLnBrk="1" latinLnBrk="0" hangingPunct="1">
              <a:lnSpc>
                <a:spcPct val="90000"/>
              </a:lnSpc>
              <a:spcBef>
                <a:spcPts val="500"/>
              </a:spcBef>
              <a:buClr>
                <a:srgbClr val="0046AD"/>
              </a:buClr>
              <a:buFont typeface="Arial" panose="020B0604020202020204" pitchFamily="34" charset="0"/>
              <a:buChar char="•"/>
              <a:defRPr sz="1800" kern="1200">
                <a:solidFill>
                  <a:srgbClr val="313131"/>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Clr>
                <a:srgbClr val="0046AD"/>
              </a:buClr>
              <a:buFont typeface="Arial" panose="020B0604020202020204" pitchFamily="34" charset="0"/>
              <a:buChar char="•"/>
              <a:defRPr sz="1600" kern="1200">
                <a:solidFill>
                  <a:srgbClr val="31313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Clr>
                <a:srgbClr val="0046AD"/>
              </a:buClr>
              <a:buFont typeface="Arial" panose="020B0604020202020204" pitchFamily="34" charset="0"/>
              <a:buChar char="•"/>
              <a:defRPr sz="1400" kern="1200">
                <a:solidFill>
                  <a:srgbClr val="31313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45820" lvl="3" indent="-342900">
              <a:spcBef>
                <a:spcPts val="600"/>
              </a:spcBef>
              <a:buFont typeface="+mj-lt"/>
              <a:buAutoNum type="arabicPeriod" startAt="2"/>
            </a:pPr>
            <a:r>
              <a:rPr lang="en-US" sz="1800"/>
              <a:t>Two stories and wood light frame construction? </a:t>
            </a:r>
            <a:br>
              <a:rPr lang="en-US" sz="1800"/>
            </a:br>
            <a:endParaRPr lang="en-US" sz="1800">
              <a:solidFill>
                <a:srgbClr val="C00000"/>
              </a:solidFill>
            </a:endParaRPr>
          </a:p>
        </p:txBody>
      </p:sp>
      <p:sp>
        <p:nvSpPr>
          <p:cNvPr id="21" name="Content Placeholder 3">
            <a:extLst>
              <a:ext uri="{FF2B5EF4-FFF2-40B4-BE49-F238E27FC236}">
                <a16:creationId xmlns:a16="http://schemas.microsoft.com/office/drawing/2014/main" id="{55CC3D67-867C-BFB7-1580-513EE59829EF}"/>
              </a:ext>
            </a:extLst>
          </p:cNvPr>
          <p:cNvSpPr txBox="1">
            <a:spLocks/>
          </p:cNvSpPr>
          <p:nvPr/>
        </p:nvSpPr>
        <p:spPr>
          <a:xfrm>
            <a:off x="446127" y="2908456"/>
            <a:ext cx="4017955" cy="31721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000"/>
              </a:spcBef>
              <a:buClr>
                <a:srgbClr val="0046AD"/>
              </a:buClr>
              <a:buFont typeface="Arial" panose="020B0604020202020204" pitchFamily="34" charset="0"/>
              <a:buNone/>
              <a:defRPr sz="2400" kern="1200">
                <a:solidFill>
                  <a:srgbClr val="313131"/>
                </a:solidFill>
                <a:latin typeface="Aptos" panose="020B0004020202020204" pitchFamily="34" charset="0"/>
                <a:ea typeface="+mn-ea"/>
                <a:cs typeface="+mn-cs"/>
              </a:defRPr>
            </a:lvl1pPr>
            <a:lvl2pPr marL="731520" indent="-228600" algn="l" defTabSz="914400" rtl="0" eaLnBrk="1" latinLnBrk="0" hangingPunct="1">
              <a:lnSpc>
                <a:spcPct val="90000"/>
              </a:lnSpc>
              <a:spcBef>
                <a:spcPts val="600"/>
              </a:spcBef>
              <a:buClr>
                <a:srgbClr val="0046AD"/>
              </a:buClr>
              <a:buFont typeface="Arial" panose="020B0604020202020204" pitchFamily="34" charset="0"/>
              <a:buChar char="•"/>
              <a:defRPr sz="2000" kern="1200">
                <a:solidFill>
                  <a:srgbClr val="313131"/>
                </a:solidFill>
                <a:latin typeface="Aptos" panose="020B0004020202020204" pitchFamily="34" charset="0"/>
                <a:ea typeface="+mn-ea"/>
                <a:cs typeface="+mn-cs"/>
              </a:defRPr>
            </a:lvl2pPr>
            <a:lvl3pPr marL="1143000" indent="-228600" algn="l" defTabSz="914400" rtl="0" eaLnBrk="1" latinLnBrk="0" hangingPunct="1">
              <a:lnSpc>
                <a:spcPct val="90000"/>
              </a:lnSpc>
              <a:spcBef>
                <a:spcPts val="500"/>
              </a:spcBef>
              <a:buClr>
                <a:srgbClr val="0046AD"/>
              </a:buClr>
              <a:buFont typeface="Arial" panose="020B0604020202020204" pitchFamily="34" charset="0"/>
              <a:buChar char="•"/>
              <a:defRPr sz="1800" kern="1200">
                <a:solidFill>
                  <a:srgbClr val="313131"/>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Clr>
                <a:srgbClr val="0046AD"/>
              </a:buClr>
              <a:buFont typeface="Arial" panose="020B0604020202020204" pitchFamily="34" charset="0"/>
              <a:buChar char="•"/>
              <a:defRPr sz="1600" kern="1200">
                <a:solidFill>
                  <a:srgbClr val="31313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Clr>
                <a:srgbClr val="0046AD"/>
              </a:buClr>
              <a:buFont typeface="Arial" panose="020B0604020202020204" pitchFamily="34" charset="0"/>
              <a:buChar char="•"/>
              <a:defRPr sz="1400" kern="1200">
                <a:solidFill>
                  <a:srgbClr val="31313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45820" lvl="3" indent="-342900">
              <a:spcBef>
                <a:spcPts val="600"/>
              </a:spcBef>
              <a:buFont typeface="+mj-lt"/>
              <a:buAutoNum type="arabicPeriod" startAt="3"/>
            </a:pPr>
            <a:r>
              <a:rPr lang="en-US" sz="1800"/>
              <a:t>Crawlspace or basement?</a:t>
            </a:r>
            <a:br>
              <a:rPr lang="en-US" sz="1800"/>
            </a:br>
            <a:endParaRPr lang="en-US" sz="1800">
              <a:solidFill>
                <a:srgbClr val="C00000"/>
              </a:solidFill>
            </a:endParaRPr>
          </a:p>
        </p:txBody>
      </p:sp>
      <p:sp>
        <p:nvSpPr>
          <p:cNvPr id="22" name="Content Placeholder 3">
            <a:extLst>
              <a:ext uri="{FF2B5EF4-FFF2-40B4-BE49-F238E27FC236}">
                <a16:creationId xmlns:a16="http://schemas.microsoft.com/office/drawing/2014/main" id="{0C5E3E52-D912-0A51-3AB7-76C6AB9E471A}"/>
              </a:ext>
            </a:extLst>
          </p:cNvPr>
          <p:cNvSpPr txBox="1">
            <a:spLocks/>
          </p:cNvSpPr>
          <p:nvPr/>
        </p:nvSpPr>
        <p:spPr>
          <a:xfrm>
            <a:off x="447578" y="3493253"/>
            <a:ext cx="3734671" cy="52322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000"/>
              </a:spcBef>
              <a:buClr>
                <a:srgbClr val="0046AD"/>
              </a:buClr>
              <a:buFont typeface="Arial" panose="020B0604020202020204" pitchFamily="34" charset="0"/>
              <a:buNone/>
              <a:defRPr sz="2400" kern="1200">
                <a:solidFill>
                  <a:srgbClr val="313131"/>
                </a:solidFill>
                <a:latin typeface="Aptos" panose="020B0004020202020204" pitchFamily="34" charset="0"/>
                <a:ea typeface="+mn-ea"/>
                <a:cs typeface="+mn-cs"/>
              </a:defRPr>
            </a:lvl1pPr>
            <a:lvl2pPr marL="731520" indent="-228600" algn="l" defTabSz="914400" rtl="0" eaLnBrk="1" latinLnBrk="0" hangingPunct="1">
              <a:lnSpc>
                <a:spcPct val="90000"/>
              </a:lnSpc>
              <a:spcBef>
                <a:spcPts val="600"/>
              </a:spcBef>
              <a:buClr>
                <a:srgbClr val="0046AD"/>
              </a:buClr>
              <a:buFont typeface="Arial" panose="020B0604020202020204" pitchFamily="34" charset="0"/>
              <a:buChar char="•"/>
              <a:defRPr sz="2000" kern="1200">
                <a:solidFill>
                  <a:srgbClr val="313131"/>
                </a:solidFill>
                <a:latin typeface="Aptos" panose="020B0004020202020204" pitchFamily="34" charset="0"/>
                <a:ea typeface="+mn-ea"/>
                <a:cs typeface="+mn-cs"/>
              </a:defRPr>
            </a:lvl2pPr>
            <a:lvl3pPr marL="1143000" indent="-228600" algn="l" defTabSz="914400" rtl="0" eaLnBrk="1" latinLnBrk="0" hangingPunct="1">
              <a:lnSpc>
                <a:spcPct val="90000"/>
              </a:lnSpc>
              <a:spcBef>
                <a:spcPts val="500"/>
              </a:spcBef>
              <a:buClr>
                <a:srgbClr val="0046AD"/>
              </a:buClr>
              <a:buFont typeface="Arial" panose="020B0604020202020204" pitchFamily="34" charset="0"/>
              <a:buChar char="•"/>
              <a:defRPr sz="1800" kern="1200">
                <a:solidFill>
                  <a:srgbClr val="313131"/>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Clr>
                <a:srgbClr val="0046AD"/>
              </a:buClr>
              <a:buFont typeface="Arial" panose="020B0604020202020204" pitchFamily="34" charset="0"/>
              <a:buChar char="•"/>
              <a:defRPr sz="1600" kern="1200">
                <a:solidFill>
                  <a:srgbClr val="31313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Clr>
                <a:srgbClr val="0046AD"/>
              </a:buClr>
              <a:buFont typeface="Arial" panose="020B0604020202020204" pitchFamily="34" charset="0"/>
              <a:buChar char="•"/>
              <a:defRPr sz="1400" kern="1200">
                <a:solidFill>
                  <a:srgbClr val="31313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45820" lvl="3" indent="-342900">
              <a:spcBef>
                <a:spcPts val="600"/>
              </a:spcBef>
              <a:buFont typeface="+mj-lt"/>
              <a:buAutoNum type="arabicPeriod" startAt="5"/>
            </a:pPr>
            <a:r>
              <a:rPr lang="en-US" sz="1800"/>
              <a:t>Cripple walls, where they occur are under 7’ tall?</a:t>
            </a:r>
            <a:br>
              <a:rPr lang="en-US" sz="1800"/>
            </a:br>
            <a:endParaRPr lang="en-US" sz="1800">
              <a:solidFill>
                <a:srgbClr val="C00000"/>
              </a:solidFill>
            </a:endParaRPr>
          </a:p>
        </p:txBody>
      </p:sp>
      <p:sp>
        <p:nvSpPr>
          <p:cNvPr id="23" name="Content Placeholder 3">
            <a:extLst>
              <a:ext uri="{FF2B5EF4-FFF2-40B4-BE49-F238E27FC236}">
                <a16:creationId xmlns:a16="http://schemas.microsoft.com/office/drawing/2014/main" id="{E3D4FB40-CE4A-2E58-EB39-7711FBA2F1FD}"/>
              </a:ext>
            </a:extLst>
          </p:cNvPr>
          <p:cNvSpPr txBox="1">
            <a:spLocks/>
          </p:cNvSpPr>
          <p:nvPr/>
        </p:nvSpPr>
        <p:spPr>
          <a:xfrm>
            <a:off x="446127" y="4010929"/>
            <a:ext cx="3888290" cy="291505"/>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000"/>
              </a:spcBef>
              <a:buClr>
                <a:srgbClr val="0046AD"/>
              </a:buClr>
              <a:buFont typeface="Arial" panose="020B0604020202020204" pitchFamily="34" charset="0"/>
              <a:buNone/>
              <a:defRPr sz="2400" kern="1200">
                <a:solidFill>
                  <a:srgbClr val="313131"/>
                </a:solidFill>
                <a:latin typeface="Aptos" panose="020B0004020202020204" pitchFamily="34" charset="0"/>
                <a:ea typeface="+mn-ea"/>
                <a:cs typeface="+mn-cs"/>
              </a:defRPr>
            </a:lvl1pPr>
            <a:lvl2pPr marL="731520" indent="-228600" algn="l" defTabSz="914400" rtl="0" eaLnBrk="1" latinLnBrk="0" hangingPunct="1">
              <a:lnSpc>
                <a:spcPct val="90000"/>
              </a:lnSpc>
              <a:spcBef>
                <a:spcPts val="600"/>
              </a:spcBef>
              <a:buClr>
                <a:srgbClr val="0046AD"/>
              </a:buClr>
              <a:buFont typeface="Arial" panose="020B0604020202020204" pitchFamily="34" charset="0"/>
              <a:buChar char="•"/>
              <a:defRPr sz="2000" kern="1200">
                <a:solidFill>
                  <a:srgbClr val="313131"/>
                </a:solidFill>
                <a:latin typeface="Aptos" panose="020B0004020202020204" pitchFamily="34" charset="0"/>
                <a:ea typeface="+mn-ea"/>
                <a:cs typeface="+mn-cs"/>
              </a:defRPr>
            </a:lvl2pPr>
            <a:lvl3pPr marL="1143000" indent="-228600" algn="l" defTabSz="914400" rtl="0" eaLnBrk="1" latinLnBrk="0" hangingPunct="1">
              <a:lnSpc>
                <a:spcPct val="90000"/>
              </a:lnSpc>
              <a:spcBef>
                <a:spcPts val="500"/>
              </a:spcBef>
              <a:buClr>
                <a:srgbClr val="0046AD"/>
              </a:buClr>
              <a:buFont typeface="Arial" panose="020B0604020202020204" pitchFamily="34" charset="0"/>
              <a:buChar char="•"/>
              <a:defRPr sz="1800" kern="1200">
                <a:solidFill>
                  <a:srgbClr val="313131"/>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Clr>
                <a:srgbClr val="0046AD"/>
              </a:buClr>
              <a:buFont typeface="Arial" panose="020B0604020202020204" pitchFamily="34" charset="0"/>
              <a:buChar char="•"/>
              <a:defRPr sz="1600" kern="1200">
                <a:solidFill>
                  <a:srgbClr val="31313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Clr>
                <a:srgbClr val="0046AD"/>
              </a:buClr>
              <a:buFont typeface="Arial" panose="020B0604020202020204" pitchFamily="34" charset="0"/>
              <a:buChar char="•"/>
              <a:defRPr sz="1400" kern="1200">
                <a:solidFill>
                  <a:srgbClr val="31313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45820" lvl="3" indent="-342900">
              <a:spcBef>
                <a:spcPts val="600"/>
              </a:spcBef>
              <a:buFont typeface="+mj-lt"/>
              <a:buAutoNum type="arabicPeriod" startAt="6"/>
            </a:pPr>
            <a:r>
              <a:rPr lang="en-US" sz="1800"/>
              <a:t>Site is sloped less than 30%?</a:t>
            </a:r>
            <a:br>
              <a:rPr lang="en-US" sz="1800"/>
            </a:br>
            <a:endParaRPr lang="en-US" sz="1800">
              <a:solidFill>
                <a:srgbClr val="C00000"/>
              </a:solidFill>
            </a:endParaRPr>
          </a:p>
        </p:txBody>
      </p:sp>
      <p:sp>
        <p:nvSpPr>
          <p:cNvPr id="24" name="Content Placeholder 3">
            <a:extLst>
              <a:ext uri="{FF2B5EF4-FFF2-40B4-BE49-F238E27FC236}">
                <a16:creationId xmlns:a16="http://schemas.microsoft.com/office/drawing/2014/main" id="{033030A9-F588-C54C-B8B2-4DA74FD54F0D}"/>
              </a:ext>
            </a:extLst>
          </p:cNvPr>
          <p:cNvSpPr txBox="1">
            <a:spLocks/>
          </p:cNvSpPr>
          <p:nvPr/>
        </p:nvSpPr>
        <p:spPr>
          <a:xfrm>
            <a:off x="446127" y="4313071"/>
            <a:ext cx="4663701" cy="342405"/>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000"/>
              </a:spcBef>
              <a:buClr>
                <a:srgbClr val="0046AD"/>
              </a:buClr>
              <a:buFont typeface="Arial" panose="020B0604020202020204" pitchFamily="34" charset="0"/>
              <a:buNone/>
              <a:defRPr sz="2400" kern="1200">
                <a:solidFill>
                  <a:srgbClr val="313131"/>
                </a:solidFill>
                <a:latin typeface="Aptos" panose="020B0004020202020204" pitchFamily="34" charset="0"/>
                <a:ea typeface="+mn-ea"/>
                <a:cs typeface="+mn-cs"/>
              </a:defRPr>
            </a:lvl1pPr>
            <a:lvl2pPr marL="731520" indent="-228600" algn="l" defTabSz="914400" rtl="0" eaLnBrk="1" latinLnBrk="0" hangingPunct="1">
              <a:lnSpc>
                <a:spcPct val="90000"/>
              </a:lnSpc>
              <a:spcBef>
                <a:spcPts val="600"/>
              </a:spcBef>
              <a:buClr>
                <a:srgbClr val="0046AD"/>
              </a:buClr>
              <a:buFont typeface="Arial" panose="020B0604020202020204" pitchFamily="34" charset="0"/>
              <a:buChar char="•"/>
              <a:defRPr sz="2000" kern="1200">
                <a:solidFill>
                  <a:srgbClr val="313131"/>
                </a:solidFill>
                <a:latin typeface="Aptos" panose="020B0004020202020204" pitchFamily="34" charset="0"/>
                <a:ea typeface="+mn-ea"/>
                <a:cs typeface="+mn-cs"/>
              </a:defRPr>
            </a:lvl2pPr>
            <a:lvl3pPr marL="1143000" indent="-228600" algn="l" defTabSz="914400" rtl="0" eaLnBrk="1" latinLnBrk="0" hangingPunct="1">
              <a:lnSpc>
                <a:spcPct val="90000"/>
              </a:lnSpc>
              <a:spcBef>
                <a:spcPts val="500"/>
              </a:spcBef>
              <a:buClr>
                <a:srgbClr val="0046AD"/>
              </a:buClr>
              <a:buFont typeface="Arial" panose="020B0604020202020204" pitchFamily="34" charset="0"/>
              <a:buChar char="•"/>
              <a:defRPr sz="1800" kern="1200">
                <a:solidFill>
                  <a:srgbClr val="313131"/>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Clr>
                <a:srgbClr val="0046AD"/>
              </a:buClr>
              <a:buFont typeface="Arial" panose="020B0604020202020204" pitchFamily="34" charset="0"/>
              <a:buChar char="•"/>
              <a:defRPr sz="1600" kern="1200">
                <a:solidFill>
                  <a:srgbClr val="31313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Clr>
                <a:srgbClr val="0046AD"/>
              </a:buClr>
              <a:buFont typeface="Arial" panose="020B0604020202020204" pitchFamily="34" charset="0"/>
              <a:buChar char="•"/>
              <a:defRPr sz="1400" kern="1200">
                <a:solidFill>
                  <a:srgbClr val="31313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45820" lvl="3" indent="-342900">
              <a:spcBef>
                <a:spcPts val="600"/>
              </a:spcBef>
              <a:buFont typeface="+mj-lt"/>
              <a:buAutoNum type="arabicPeriod" startAt="7"/>
            </a:pPr>
            <a:r>
              <a:rPr lang="en-US" sz="1800"/>
              <a:t>Light weight roof less than 12 </a:t>
            </a:r>
            <a:r>
              <a:rPr lang="en-US" sz="1800" err="1"/>
              <a:t>psf</a:t>
            </a:r>
            <a:r>
              <a:rPr lang="en-US" sz="1800"/>
              <a:t>?</a:t>
            </a:r>
            <a:br>
              <a:rPr lang="en-US" sz="1800"/>
            </a:br>
            <a:endParaRPr lang="en-US" sz="1800">
              <a:solidFill>
                <a:srgbClr val="C00000"/>
              </a:solidFill>
            </a:endParaRPr>
          </a:p>
        </p:txBody>
      </p:sp>
      <p:sp>
        <p:nvSpPr>
          <p:cNvPr id="25" name="Content Placeholder 3">
            <a:extLst>
              <a:ext uri="{FF2B5EF4-FFF2-40B4-BE49-F238E27FC236}">
                <a16:creationId xmlns:a16="http://schemas.microsoft.com/office/drawing/2014/main" id="{18BA3ABF-6D09-1E2D-8992-A97BDB1D207E}"/>
              </a:ext>
            </a:extLst>
          </p:cNvPr>
          <p:cNvSpPr txBox="1">
            <a:spLocks/>
          </p:cNvSpPr>
          <p:nvPr/>
        </p:nvSpPr>
        <p:spPr>
          <a:xfrm>
            <a:off x="446127" y="4635155"/>
            <a:ext cx="4436931" cy="258396"/>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000"/>
              </a:spcBef>
              <a:buClr>
                <a:srgbClr val="0046AD"/>
              </a:buClr>
              <a:buFont typeface="Arial" panose="020B0604020202020204" pitchFamily="34" charset="0"/>
              <a:buNone/>
              <a:defRPr sz="2400" kern="1200">
                <a:solidFill>
                  <a:srgbClr val="313131"/>
                </a:solidFill>
                <a:latin typeface="Aptos" panose="020B0004020202020204" pitchFamily="34" charset="0"/>
                <a:ea typeface="+mn-ea"/>
                <a:cs typeface="+mn-cs"/>
              </a:defRPr>
            </a:lvl1pPr>
            <a:lvl2pPr marL="731520" indent="-228600" algn="l" defTabSz="914400" rtl="0" eaLnBrk="1" latinLnBrk="0" hangingPunct="1">
              <a:lnSpc>
                <a:spcPct val="90000"/>
              </a:lnSpc>
              <a:spcBef>
                <a:spcPts val="600"/>
              </a:spcBef>
              <a:buClr>
                <a:srgbClr val="0046AD"/>
              </a:buClr>
              <a:buFont typeface="Arial" panose="020B0604020202020204" pitchFamily="34" charset="0"/>
              <a:buChar char="•"/>
              <a:defRPr sz="2000" kern="1200">
                <a:solidFill>
                  <a:srgbClr val="313131"/>
                </a:solidFill>
                <a:latin typeface="Aptos" panose="020B0004020202020204" pitchFamily="34" charset="0"/>
                <a:ea typeface="+mn-ea"/>
                <a:cs typeface="+mn-cs"/>
              </a:defRPr>
            </a:lvl2pPr>
            <a:lvl3pPr marL="1143000" indent="-228600" algn="l" defTabSz="914400" rtl="0" eaLnBrk="1" latinLnBrk="0" hangingPunct="1">
              <a:lnSpc>
                <a:spcPct val="90000"/>
              </a:lnSpc>
              <a:spcBef>
                <a:spcPts val="500"/>
              </a:spcBef>
              <a:buClr>
                <a:srgbClr val="0046AD"/>
              </a:buClr>
              <a:buFont typeface="Arial" panose="020B0604020202020204" pitchFamily="34" charset="0"/>
              <a:buChar char="•"/>
              <a:defRPr sz="1800" kern="1200">
                <a:solidFill>
                  <a:srgbClr val="313131"/>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Clr>
                <a:srgbClr val="0046AD"/>
              </a:buClr>
              <a:buFont typeface="Arial" panose="020B0604020202020204" pitchFamily="34" charset="0"/>
              <a:buChar char="•"/>
              <a:defRPr sz="1600" kern="1200">
                <a:solidFill>
                  <a:srgbClr val="31313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Clr>
                <a:srgbClr val="0046AD"/>
              </a:buClr>
              <a:buFont typeface="Arial" panose="020B0604020202020204" pitchFamily="34" charset="0"/>
              <a:buChar char="•"/>
              <a:defRPr sz="1400" kern="1200">
                <a:solidFill>
                  <a:srgbClr val="31313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45820" lvl="3" indent="-342900">
              <a:spcBef>
                <a:spcPts val="600"/>
              </a:spcBef>
              <a:buFont typeface="+mj-lt"/>
              <a:buAutoNum type="arabicPeriod" startAt="8"/>
            </a:pPr>
            <a:r>
              <a:rPr lang="en-US" sz="1800"/>
              <a:t>Exterior wall less than 10psf?</a:t>
            </a:r>
            <a:br>
              <a:rPr lang="en-US" sz="1800"/>
            </a:br>
            <a:endParaRPr lang="en-US" sz="1800">
              <a:solidFill>
                <a:srgbClr val="C00000"/>
              </a:solidFill>
            </a:endParaRPr>
          </a:p>
        </p:txBody>
      </p:sp>
      <p:sp>
        <p:nvSpPr>
          <p:cNvPr id="26" name="Content Placeholder 3">
            <a:extLst>
              <a:ext uri="{FF2B5EF4-FFF2-40B4-BE49-F238E27FC236}">
                <a16:creationId xmlns:a16="http://schemas.microsoft.com/office/drawing/2014/main" id="{C84F7924-CACF-65C9-B14B-B605550EACF5}"/>
              </a:ext>
            </a:extLst>
          </p:cNvPr>
          <p:cNvSpPr txBox="1">
            <a:spLocks/>
          </p:cNvSpPr>
          <p:nvPr/>
        </p:nvSpPr>
        <p:spPr>
          <a:xfrm>
            <a:off x="446127" y="4907075"/>
            <a:ext cx="4926491" cy="411949"/>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000"/>
              </a:spcBef>
              <a:buClr>
                <a:srgbClr val="0046AD"/>
              </a:buClr>
              <a:buFont typeface="Arial" panose="020B0604020202020204" pitchFamily="34" charset="0"/>
              <a:buNone/>
              <a:defRPr sz="2400" kern="1200">
                <a:solidFill>
                  <a:srgbClr val="313131"/>
                </a:solidFill>
                <a:latin typeface="Aptos" panose="020B0004020202020204" pitchFamily="34" charset="0"/>
                <a:ea typeface="+mn-ea"/>
                <a:cs typeface="+mn-cs"/>
              </a:defRPr>
            </a:lvl1pPr>
            <a:lvl2pPr marL="731520" indent="-228600" algn="l" defTabSz="914400" rtl="0" eaLnBrk="1" latinLnBrk="0" hangingPunct="1">
              <a:lnSpc>
                <a:spcPct val="90000"/>
              </a:lnSpc>
              <a:spcBef>
                <a:spcPts val="600"/>
              </a:spcBef>
              <a:buClr>
                <a:srgbClr val="0046AD"/>
              </a:buClr>
              <a:buFont typeface="Arial" panose="020B0604020202020204" pitchFamily="34" charset="0"/>
              <a:buChar char="•"/>
              <a:defRPr sz="2000" kern="1200">
                <a:solidFill>
                  <a:srgbClr val="313131"/>
                </a:solidFill>
                <a:latin typeface="Aptos" panose="020B0004020202020204" pitchFamily="34" charset="0"/>
                <a:ea typeface="+mn-ea"/>
                <a:cs typeface="+mn-cs"/>
              </a:defRPr>
            </a:lvl2pPr>
            <a:lvl3pPr marL="1143000" indent="-228600" algn="l" defTabSz="914400" rtl="0" eaLnBrk="1" latinLnBrk="0" hangingPunct="1">
              <a:lnSpc>
                <a:spcPct val="90000"/>
              </a:lnSpc>
              <a:spcBef>
                <a:spcPts val="500"/>
              </a:spcBef>
              <a:buClr>
                <a:srgbClr val="0046AD"/>
              </a:buClr>
              <a:buFont typeface="Arial" panose="020B0604020202020204" pitchFamily="34" charset="0"/>
              <a:buChar char="•"/>
              <a:defRPr sz="1800" kern="1200">
                <a:solidFill>
                  <a:srgbClr val="313131"/>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Clr>
                <a:srgbClr val="0046AD"/>
              </a:buClr>
              <a:buFont typeface="Arial" panose="020B0604020202020204" pitchFamily="34" charset="0"/>
              <a:buChar char="•"/>
              <a:defRPr sz="1600" kern="1200">
                <a:solidFill>
                  <a:srgbClr val="31313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Clr>
                <a:srgbClr val="0046AD"/>
              </a:buClr>
              <a:buFont typeface="Arial" panose="020B0604020202020204" pitchFamily="34" charset="0"/>
              <a:buChar char="•"/>
              <a:defRPr sz="1400" kern="1200">
                <a:solidFill>
                  <a:srgbClr val="31313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45820" lvl="3" indent="-342900">
              <a:spcBef>
                <a:spcPts val="600"/>
              </a:spcBef>
              <a:buFont typeface="+mj-lt"/>
              <a:buAutoNum type="arabicPeriod" startAt="9"/>
            </a:pPr>
            <a:r>
              <a:rPr lang="en-US" sz="1800"/>
              <a:t>Maximum square footage less than 4,000 </a:t>
            </a:r>
            <a:r>
              <a:rPr lang="en-US" sz="1800" err="1"/>
              <a:t>sq.ft</a:t>
            </a:r>
            <a:r>
              <a:rPr lang="en-US" sz="1800"/>
              <a:t>?</a:t>
            </a:r>
            <a:br>
              <a:rPr lang="en-US" sz="1800"/>
            </a:br>
            <a:endParaRPr lang="en-US" sz="1800">
              <a:solidFill>
                <a:srgbClr val="C00000"/>
              </a:solidFill>
            </a:endParaRPr>
          </a:p>
        </p:txBody>
      </p:sp>
      <p:sp>
        <p:nvSpPr>
          <p:cNvPr id="27" name="Content Placeholder 3">
            <a:extLst>
              <a:ext uri="{FF2B5EF4-FFF2-40B4-BE49-F238E27FC236}">
                <a16:creationId xmlns:a16="http://schemas.microsoft.com/office/drawing/2014/main" id="{AD82783F-8B0F-7798-9C96-507C3622608E}"/>
              </a:ext>
            </a:extLst>
          </p:cNvPr>
          <p:cNvSpPr txBox="1">
            <a:spLocks/>
          </p:cNvSpPr>
          <p:nvPr/>
        </p:nvSpPr>
        <p:spPr>
          <a:xfrm>
            <a:off x="446127" y="3216183"/>
            <a:ext cx="3564413" cy="26681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000"/>
              </a:spcBef>
              <a:buClr>
                <a:srgbClr val="0046AD"/>
              </a:buClr>
              <a:buFont typeface="Arial" panose="020B0604020202020204" pitchFamily="34" charset="0"/>
              <a:buNone/>
              <a:defRPr sz="2400" kern="1200">
                <a:solidFill>
                  <a:srgbClr val="313131"/>
                </a:solidFill>
                <a:latin typeface="Aptos" panose="020B0004020202020204" pitchFamily="34" charset="0"/>
                <a:ea typeface="+mn-ea"/>
                <a:cs typeface="+mn-cs"/>
              </a:defRPr>
            </a:lvl1pPr>
            <a:lvl2pPr marL="731520" indent="-228600" algn="l" defTabSz="914400" rtl="0" eaLnBrk="1" latinLnBrk="0" hangingPunct="1">
              <a:lnSpc>
                <a:spcPct val="90000"/>
              </a:lnSpc>
              <a:spcBef>
                <a:spcPts val="600"/>
              </a:spcBef>
              <a:buClr>
                <a:srgbClr val="0046AD"/>
              </a:buClr>
              <a:buFont typeface="Arial" panose="020B0604020202020204" pitchFamily="34" charset="0"/>
              <a:buChar char="•"/>
              <a:defRPr sz="2000" kern="1200">
                <a:solidFill>
                  <a:srgbClr val="313131"/>
                </a:solidFill>
                <a:latin typeface="Aptos" panose="020B0004020202020204" pitchFamily="34" charset="0"/>
                <a:ea typeface="+mn-ea"/>
                <a:cs typeface="+mn-cs"/>
              </a:defRPr>
            </a:lvl2pPr>
            <a:lvl3pPr marL="1143000" indent="-228600" algn="l" defTabSz="914400" rtl="0" eaLnBrk="1" latinLnBrk="0" hangingPunct="1">
              <a:lnSpc>
                <a:spcPct val="90000"/>
              </a:lnSpc>
              <a:spcBef>
                <a:spcPts val="500"/>
              </a:spcBef>
              <a:buClr>
                <a:srgbClr val="0046AD"/>
              </a:buClr>
              <a:buFont typeface="Arial" panose="020B0604020202020204" pitchFamily="34" charset="0"/>
              <a:buChar char="•"/>
              <a:defRPr sz="1800" kern="1200">
                <a:solidFill>
                  <a:srgbClr val="313131"/>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Clr>
                <a:srgbClr val="0046AD"/>
              </a:buClr>
              <a:buFont typeface="Arial" panose="020B0604020202020204" pitchFamily="34" charset="0"/>
              <a:buChar char="•"/>
              <a:defRPr sz="1600" kern="1200">
                <a:solidFill>
                  <a:srgbClr val="31313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Clr>
                <a:srgbClr val="0046AD"/>
              </a:buClr>
              <a:buFont typeface="Arial" panose="020B0604020202020204" pitchFamily="34" charset="0"/>
              <a:buChar char="•"/>
              <a:defRPr sz="1400" kern="1200">
                <a:solidFill>
                  <a:srgbClr val="31313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45820" lvl="3" indent="-342900">
              <a:spcBef>
                <a:spcPts val="600"/>
              </a:spcBef>
              <a:buFont typeface="+mj-lt"/>
              <a:buAutoNum type="arabicPeriod" startAt="4"/>
            </a:pPr>
            <a:r>
              <a:rPr lang="en-US" sz="1800"/>
              <a:t>Continuous foundation? </a:t>
            </a:r>
            <a:br>
              <a:rPr lang="en-US" sz="1800"/>
            </a:br>
            <a:endParaRPr lang="en-US" sz="1800">
              <a:solidFill>
                <a:srgbClr val="C00000"/>
              </a:solidFill>
            </a:endParaRPr>
          </a:p>
        </p:txBody>
      </p:sp>
      <p:sp>
        <p:nvSpPr>
          <p:cNvPr id="28" name="Content Placeholder 3">
            <a:extLst>
              <a:ext uri="{FF2B5EF4-FFF2-40B4-BE49-F238E27FC236}">
                <a16:creationId xmlns:a16="http://schemas.microsoft.com/office/drawing/2014/main" id="{5E076A68-3DEC-F75E-066E-DB0D2BB773B2}"/>
              </a:ext>
            </a:extLst>
          </p:cNvPr>
          <p:cNvSpPr txBox="1">
            <a:spLocks/>
          </p:cNvSpPr>
          <p:nvPr/>
        </p:nvSpPr>
        <p:spPr>
          <a:xfrm>
            <a:off x="394472" y="5427902"/>
            <a:ext cx="4436931" cy="258396"/>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000"/>
              </a:spcBef>
              <a:buClr>
                <a:srgbClr val="0046AD"/>
              </a:buClr>
              <a:buFont typeface="Arial" panose="020B0604020202020204" pitchFamily="34" charset="0"/>
              <a:buNone/>
              <a:defRPr sz="2400" kern="1200">
                <a:solidFill>
                  <a:srgbClr val="313131"/>
                </a:solidFill>
                <a:latin typeface="Aptos" panose="020B0004020202020204" pitchFamily="34" charset="0"/>
                <a:ea typeface="+mn-ea"/>
                <a:cs typeface="+mn-cs"/>
              </a:defRPr>
            </a:lvl1pPr>
            <a:lvl2pPr marL="731520" indent="-228600" algn="l" defTabSz="914400" rtl="0" eaLnBrk="1" latinLnBrk="0" hangingPunct="1">
              <a:lnSpc>
                <a:spcPct val="90000"/>
              </a:lnSpc>
              <a:spcBef>
                <a:spcPts val="600"/>
              </a:spcBef>
              <a:buClr>
                <a:srgbClr val="0046AD"/>
              </a:buClr>
              <a:buFont typeface="Arial" panose="020B0604020202020204" pitchFamily="34" charset="0"/>
              <a:buChar char="•"/>
              <a:defRPr sz="2000" kern="1200">
                <a:solidFill>
                  <a:srgbClr val="313131"/>
                </a:solidFill>
                <a:latin typeface="Aptos" panose="020B0004020202020204" pitchFamily="34" charset="0"/>
                <a:ea typeface="+mn-ea"/>
                <a:cs typeface="+mn-cs"/>
              </a:defRPr>
            </a:lvl2pPr>
            <a:lvl3pPr marL="1143000" indent="-228600" algn="l" defTabSz="914400" rtl="0" eaLnBrk="1" latinLnBrk="0" hangingPunct="1">
              <a:lnSpc>
                <a:spcPct val="90000"/>
              </a:lnSpc>
              <a:spcBef>
                <a:spcPts val="500"/>
              </a:spcBef>
              <a:buClr>
                <a:srgbClr val="0046AD"/>
              </a:buClr>
              <a:buFont typeface="Arial" panose="020B0604020202020204" pitchFamily="34" charset="0"/>
              <a:buChar char="•"/>
              <a:defRPr sz="1800" kern="1200">
                <a:solidFill>
                  <a:srgbClr val="313131"/>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Clr>
                <a:srgbClr val="0046AD"/>
              </a:buClr>
              <a:buFont typeface="Arial" panose="020B0604020202020204" pitchFamily="34" charset="0"/>
              <a:buChar char="•"/>
              <a:defRPr sz="1600" kern="1200">
                <a:solidFill>
                  <a:srgbClr val="31313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Clr>
                <a:srgbClr val="0046AD"/>
              </a:buClr>
              <a:buFont typeface="Arial" panose="020B0604020202020204" pitchFamily="34" charset="0"/>
              <a:buChar char="•"/>
              <a:defRPr sz="1400" kern="1200">
                <a:solidFill>
                  <a:srgbClr val="31313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45820" lvl="3" indent="-342900">
              <a:spcBef>
                <a:spcPts val="600"/>
              </a:spcBef>
              <a:buFont typeface="+mj-lt"/>
              <a:buAutoNum type="arabicPeriod" startAt="10"/>
            </a:pPr>
            <a:r>
              <a:rPr lang="en-US" sz="1800"/>
              <a:t>No masonry or stone foundation?</a:t>
            </a:r>
            <a:br>
              <a:rPr lang="en-US" sz="1800"/>
            </a:br>
            <a:endParaRPr lang="en-US" sz="1800">
              <a:solidFill>
                <a:srgbClr val="C00000"/>
              </a:solidFill>
            </a:endParaRPr>
          </a:p>
        </p:txBody>
      </p:sp>
      <p:sp>
        <p:nvSpPr>
          <p:cNvPr id="29" name="Content Placeholder 3">
            <a:extLst>
              <a:ext uri="{FF2B5EF4-FFF2-40B4-BE49-F238E27FC236}">
                <a16:creationId xmlns:a16="http://schemas.microsoft.com/office/drawing/2014/main" id="{801D9106-E897-C8DB-9EAC-D3CE5962F8B6}"/>
              </a:ext>
            </a:extLst>
          </p:cNvPr>
          <p:cNvSpPr txBox="1">
            <a:spLocks/>
          </p:cNvSpPr>
          <p:nvPr/>
        </p:nvSpPr>
        <p:spPr>
          <a:xfrm>
            <a:off x="394472" y="5690103"/>
            <a:ext cx="4978146" cy="258396"/>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000"/>
              </a:spcBef>
              <a:buClr>
                <a:srgbClr val="0046AD"/>
              </a:buClr>
              <a:buFont typeface="Arial" panose="020B0604020202020204" pitchFamily="34" charset="0"/>
              <a:buNone/>
              <a:defRPr sz="2400" kern="1200">
                <a:solidFill>
                  <a:srgbClr val="313131"/>
                </a:solidFill>
                <a:latin typeface="Aptos" panose="020B0004020202020204" pitchFamily="34" charset="0"/>
                <a:ea typeface="+mn-ea"/>
                <a:cs typeface="+mn-cs"/>
              </a:defRPr>
            </a:lvl1pPr>
            <a:lvl2pPr marL="731520" indent="-228600" algn="l" defTabSz="914400" rtl="0" eaLnBrk="1" latinLnBrk="0" hangingPunct="1">
              <a:lnSpc>
                <a:spcPct val="90000"/>
              </a:lnSpc>
              <a:spcBef>
                <a:spcPts val="600"/>
              </a:spcBef>
              <a:buClr>
                <a:srgbClr val="0046AD"/>
              </a:buClr>
              <a:buFont typeface="Arial" panose="020B0604020202020204" pitchFamily="34" charset="0"/>
              <a:buChar char="•"/>
              <a:defRPr sz="2000" kern="1200">
                <a:solidFill>
                  <a:srgbClr val="313131"/>
                </a:solidFill>
                <a:latin typeface="Aptos" panose="020B0004020202020204" pitchFamily="34" charset="0"/>
                <a:ea typeface="+mn-ea"/>
                <a:cs typeface="+mn-cs"/>
              </a:defRPr>
            </a:lvl2pPr>
            <a:lvl3pPr marL="1143000" indent="-228600" algn="l" defTabSz="914400" rtl="0" eaLnBrk="1" latinLnBrk="0" hangingPunct="1">
              <a:lnSpc>
                <a:spcPct val="90000"/>
              </a:lnSpc>
              <a:spcBef>
                <a:spcPts val="500"/>
              </a:spcBef>
              <a:buClr>
                <a:srgbClr val="0046AD"/>
              </a:buClr>
              <a:buFont typeface="Arial" panose="020B0604020202020204" pitchFamily="34" charset="0"/>
              <a:buChar char="•"/>
              <a:defRPr sz="1800" kern="1200">
                <a:solidFill>
                  <a:srgbClr val="313131"/>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Clr>
                <a:srgbClr val="0046AD"/>
              </a:buClr>
              <a:buFont typeface="Arial" panose="020B0604020202020204" pitchFamily="34" charset="0"/>
              <a:buChar char="•"/>
              <a:defRPr sz="1600" kern="1200">
                <a:solidFill>
                  <a:srgbClr val="31313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Clr>
                <a:srgbClr val="0046AD"/>
              </a:buClr>
              <a:buFont typeface="Arial" panose="020B0604020202020204" pitchFamily="34" charset="0"/>
              <a:buChar char="•"/>
              <a:defRPr sz="1400" kern="1200">
                <a:solidFill>
                  <a:srgbClr val="31313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45820" lvl="3" indent="-342900">
              <a:spcBef>
                <a:spcPts val="600"/>
              </a:spcBef>
              <a:buFont typeface="+mj-lt"/>
              <a:buAutoNum type="arabicPeriod" startAt="11"/>
            </a:pPr>
            <a:r>
              <a:rPr lang="en-US" sz="1800"/>
              <a:t>No indication of an existing engineered seismic force resisting system?</a:t>
            </a:r>
            <a:br>
              <a:rPr lang="en-US" sz="1800"/>
            </a:br>
            <a:endParaRPr lang="en-US" sz="1800">
              <a:solidFill>
                <a:srgbClr val="C00000"/>
              </a:solidFill>
            </a:endParaRPr>
          </a:p>
        </p:txBody>
      </p:sp>
      <p:sp>
        <p:nvSpPr>
          <p:cNvPr id="30" name="TextBox 29">
            <a:extLst>
              <a:ext uri="{FF2B5EF4-FFF2-40B4-BE49-F238E27FC236}">
                <a16:creationId xmlns:a16="http://schemas.microsoft.com/office/drawing/2014/main" id="{27F511C5-86AB-F305-8002-D172D7F9622F}"/>
              </a:ext>
            </a:extLst>
          </p:cNvPr>
          <p:cNvSpPr txBox="1"/>
          <p:nvPr/>
        </p:nvSpPr>
        <p:spPr>
          <a:xfrm>
            <a:off x="525444" y="2238534"/>
            <a:ext cx="565438" cy="707886"/>
          </a:xfrm>
          <a:prstGeom prst="rect">
            <a:avLst/>
          </a:prstGeom>
          <a:noFill/>
        </p:spPr>
        <p:txBody>
          <a:bodyPr wrap="square" lIns="91440" tIns="45720" rIns="91440" bIns="45720" rtlCol="0" anchor="t">
            <a:spAutoFit/>
          </a:bodyPr>
          <a:lstStyle/>
          <a:p>
            <a:pPr lvl="0">
              <a:defRPr/>
            </a:pPr>
            <a:r>
              <a:rPr lang="en-US" sz="4000">
                <a:solidFill>
                  <a:srgbClr val="FF0000"/>
                </a:solidFill>
                <a:latin typeface="Wingdings"/>
                <a:cs typeface="Calibri"/>
                <a:sym typeface="Wingdings" panose="05000000000000000000" pitchFamily="2" charset="2"/>
              </a:rPr>
              <a:t></a:t>
            </a:r>
            <a:endParaRPr lang="en-US" sz="4000">
              <a:solidFill>
                <a:srgbClr val="FF0000"/>
              </a:solidFill>
            </a:endParaRPr>
          </a:p>
        </p:txBody>
      </p:sp>
      <p:sp>
        <p:nvSpPr>
          <p:cNvPr id="31" name="TextBox 30">
            <a:extLst>
              <a:ext uri="{FF2B5EF4-FFF2-40B4-BE49-F238E27FC236}">
                <a16:creationId xmlns:a16="http://schemas.microsoft.com/office/drawing/2014/main" id="{5CBEC35C-D507-A360-1CEC-506D50B44801}"/>
              </a:ext>
            </a:extLst>
          </p:cNvPr>
          <p:cNvSpPr txBox="1"/>
          <p:nvPr/>
        </p:nvSpPr>
        <p:spPr>
          <a:xfrm>
            <a:off x="587653" y="2819959"/>
            <a:ext cx="565438" cy="52322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a:solidFill>
                  <a:srgbClr val="00B050"/>
                </a:solidFill>
                <a:latin typeface="Wingdings"/>
                <a:cs typeface="Calibri"/>
                <a:sym typeface="Wingdings" panose="05000000000000000000" pitchFamily="2" charset="2"/>
              </a:rPr>
              <a:t></a:t>
            </a:r>
            <a:endParaRPr kumimoji="0" lang="en-US" sz="2800" b="0" i="0" u="none" strike="noStrike" kern="1200" cap="none" spc="0" normalizeH="0" baseline="0" noProof="0">
              <a:ln>
                <a:noFill/>
              </a:ln>
              <a:solidFill>
                <a:srgbClr val="00B050"/>
              </a:solidFill>
              <a:effectLst/>
              <a:uLnTx/>
              <a:uFillTx/>
              <a:latin typeface="Wingdings"/>
              <a:cs typeface="Calibri"/>
              <a:sym typeface="Wingdings"/>
            </a:endParaRPr>
          </a:p>
        </p:txBody>
      </p:sp>
      <p:sp>
        <p:nvSpPr>
          <p:cNvPr id="1024" name="TextBox 1023">
            <a:extLst>
              <a:ext uri="{FF2B5EF4-FFF2-40B4-BE49-F238E27FC236}">
                <a16:creationId xmlns:a16="http://schemas.microsoft.com/office/drawing/2014/main" id="{580300EC-A153-5EA2-2C27-0087A93DD838}"/>
              </a:ext>
            </a:extLst>
          </p:cNvPr>
          <p:cNvSpPr txBox="1"/>
          <p:nvPr/>
        </p:nvSpPr>
        <p:spPr>
          <a:xfrm>
            <a:off x="591242" y="3156332"/>
            <a:ext cx="565438" cy="52322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a:solidFill>
                  <a:srgbClr val="00B050"/>
                </a:solidFill>
                <a:latin typeface="Wingdings"/>
                <a:cs typeface="Calibri"/>
                <a:sym typeface="Wingdings" panose="05000000000000000000" pitchFamily="2" charset="2"/>
              </a:rPr>
              <a:t></a:t>
            </a:r>
            <a:endParaRPr kumimoji="0" lang="en-US" sz="2800" b="0" i="0" u="none" strike="noStrike" kern="1200" cap="none" spc="0" normalizeH="0" baseline="0" noProof="0">
              <a:ln>
                <a:noFill/>
              </a:ln>
              <a:solidFill>
                <a:srgbClr val="00B050"/>
              </a:solidFill>
              <a:effectLst/>
              <a:uLnTx/>
              <a:uFillTx/>
              <a:latin typeface="Wingdings"/>
              <a:cs typeface="Calibri"/>
              <a:sym typeface="Wingdings"/>
            </a:endParaRPr>
          </a:p>
        </p:txBody>
      </p:sp>
      <p:sp>
        <p:nvSpPr>
          <p:cNvPr id="1025" name="TextBox 1024">
            <a:extLst>
              <a:ext uri="{FF2B5EF4-FFF2-40B4-BE49-F238E27FC236}">
                <a16:creationId xmlns:a16="http://schemas.microsoft.com/office/drawing/2014/main" id="{08B8FA58-1F22-2F0E-541F-AA231154EC2B}"/>
              </a:ext>
            </a:extLst>
          </p:cNvPr>
          <p:cNvSpPr txBox="1"/>
          <p:nvPr/>
        </p:nvSpPr>
        <p:spPr>
          <a:xfrm>
            <a:off x="584064" y="3427199"/>
            <a:ext cx="565438" cy="52322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a:solidFill>
                  <a:srgbClr val="00B050"/>
                </a:solidFill>
                <a:latin typeface="Wingdings"/>
                <a:cs typeface="Calibri"/>
                <a:sym typeface="Wingdings" panose="05000000000000000000" pitchFamily="2" charset="2"/>
              </a:rPr>
              <a:t></a:t>
            </a:r>
            <a:endParaRPr kumimoji="0" lang="en-US" sz="2800" b="0" i="0" u="none" strike="noStrike" kern="1200" cap="none" spc="0" normalizeH="0" baseline="0" noProof="0">
              <a:ln>
                <a:noFill/>
              </a:ln>
              <a:solidFill>
                <a:srgbClr val="00B050"/>
              </a:solidFill>
              <a:effectLst/>
              <a:uLnTx/>
              <a:uFillTx/>
              <a:latin typeface="Wingdings"/>
              <a:cs typeface="Calibri"/>
              <a:sym typeface="Wingdings"/>
            </a:endParaRPr>
          </a:p>
        </p:txBody>
      </p:sp>
      <p:sp>
        <p:nvSpPr>
          <p:cNvPr id="1027" name="TextBox 1026">
            <a:extLst>
              <a:ext uri="{FF2B5EF4-FFF2-40B4-BE49-F238E27FC236}">
                <a16:creationId xmlns:a16="http://schemas.microsoft.com/office/drawing/2014/main" id="{2DAC6EEA-3F7D-8AE2-31FC-E9777C182D12}"/>
              </a:ext>
            </a:extLst>
          </p:cNvPr>
          <p:cNvSpPr txBox="1"/>
          <p:nvPr/>
        </p:nvSpPr>
        <p:spPr>
          <a:xfrm>
            <a:off x="573023" y="3897096"/>
            <a:ext cx="565438" cy="52322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a:solidFill>
                  <a:srgbClr val="00B050"/>
                </a:solidFill>
                <a:latin typeface="Wingdings"/>
                <a:cs typeface="Calibri"/>
                <a:sym typeface="Wingdings" panose="05000000000000000000" pitchFamily="2" charset="2"/>
              </a:rPr>
              <a:t></a:t>
            </a:r>
            <a:endParaRPr kumimoji="0" lang="en-US" sz="2800" b="0" i="0" u="none" strike="noStrike" kern="1200" cap="none" spc="0" normalizeH="0" baseline="0" noProof="0">
              <a:ln>
                <a:noFill/>
              </a:ln>
              <a:solidFill>
                <a:srgbClr val="00B050"/>
              </a:solidFill>
              <a:effectLst/>
              <a:uLnTx/>
              <a:uFillTx/>
              <a:latin typeface="Wingdings"/>
              <a:cs typeface="Calibri"/>
              <a:sym typeface="Wingdings"/>
            </a:endParaRPr>
          </a:p>
        </p:txBody>
      </p:sp>
      <p:sp>
        <p:nvSpPr>
          <p:cNvPr id="1028" name="TextBox 1027">
            <a:extLst>
              <a:ext uri="{FF2B5EF4-FFF2-40B4-BE49-F238E27FC236}">
                <a16:creationId xmlns:a16="http://schemas.microsoft.com/office/drawing/2014/main" id="{471DCFFD-F3F9-A010-A792-7CF9D48F589A}"/>
              </a:ext>
            </a:extLst>
          </p:cNvPr>
          <p:cNvSpPr txBox="1"/>
          <p:nvPr/>
        </p:nvSpPr>
        <p:spPr>
          <a:xfrm>
            <a:off x="561846" y="4230749"/>
            <a:ext cx="565438" cy="52322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a:solidFill>
                  <a:srgbClr val="00B050"/>
                </a:solidFill>
                <a:latin typeface="Wingdings"/>
                <a:cs typeface="Calibri"/>
                <a:sym typeface="Wingdings" panose="05000000000000000000" pitchFamily="2" charset="2"/>
              </a:rPr>
              <a:t></a:t>
            </a:r>
            <a:endParaRPr kumimoji="0" lang="en-US" sz="2800" b="0" i="0" u="none" strike="noStrike" kern="1200" cap="none" spc="0" normalizeH="0" baseline="0" noProof="0">
              <a:ln>
                <a:noFill/>
              </a:ln>
              <a:solidFill>
                <a:srgbClr val="00B050"/>
              </a:solidFill>
              <a:effectLst/>
              <a:uLnTx/>
              <a:uFillTx/>
              <a:latin typeface="Wingdings"/>
              <a:cs typeface="Calibri"/>
              <a:sym typeface="Wingdings"/>
            </a:endParaRPr>
          </a:p>
        </p:txBody>
      </p:sp>
      <p:sp>
        <p:nvSpPr>
          <p:cNvPr id="1029" name="TextBox 1028">
            <a:extLst>
              <a:ext uri="{FF2B5EF4-FFF2-40B4-BE49-F238E27FC236}">
                <a16:creationId xmlns:a16="http://schemas.microsoft.com/office/drawing/2014/main" id="{755077AF-1DBF-3295-1FCD-ABD3050B7FA6}"/>
              </a:ext>
            </a:extLst>
          </p:cNvPr>
          <p:cNvSpPr txBox="1"/>
          <p:nvPr/>
        </p:nvSpPr>
        <p:spPr>
          <a:xfrm>
            <a:off x="505863" y="4513520"/>
            <a:ext cx="565438" cy="52322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a:solidFill>
                  <a:srgbClr val="00B050"/>
                </a:solidFill>
                <a:latin typeface="Wingdings"/>
                <a:cs typeface="Calibri"/>
                <a:sym typeface="Wingdings" panose="05000000000000000000" pitchFamily="2" charset="2"/>
              </a:rPr>
              <a:t></a:t>
            </a:r>
            <a:endParaRPr kumimoji="0" lang="en-US" sz="2800" b="0" i="0" u="none" strike="noStrike" kern="1200" cap="none" spc="0" normalizeH="0" baseline="0" noProof="0">
              <a:ln>
                <a:noFill/>
              </a:ln>
              <a:solidFill>
                <a:srgbClr val="00B050"/>
              </a:solidFill>
              <a:effectLst/>
              <a:uLnTx/>
              <a:uFillTx/>
              <a:latin typeface="Wingdings"/>
              <a:cs typeface="Calibri"/>
              <a:sym typeface="Wingdings"/>
            </a:endParaRPr>
          </a:p>
        </p:txBody>
      </p:sp>
      <p:sp>
        <p:nvSpPr>
          <p:cNvPr id="1031" name="TextBox 1030">
            <a:extLst>
              <a:ext uri="{FF2B5EF4-FFF2-40B4-BE49-F238E27FC236}">
                <a16:creationId xmlns:a16="http://schemas.microsoft.com/office/drawing/2014/main" id="{0EED91B7-C008-9A6C-6362-B26FF33415D8}"/>
              </a:ext>
            </a:extLst>
          </p:cNvPr>
          <p:cNvSpPr txBox="1"/>
          <p:nvPr/>
        </p:nvSpPr>
        <p:spPr>
          <a:xfrm>
            <a:off x="494703" y="5319126"/>
            <a:ext cx="565438" cy="52322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a:solidFill>
                  <a:srgbClr val="00B050"/>
                </a:solidFill>
                <a:latin typeface="Wingdings"/>
                <a:cs typeface="Calibri"/>
                <a:sym typeface="Wingdings" panose="05000000000000000000" pitchFamily="2" charset="2"/>
              </a:rPr>
              <a:t></a:t>
            </a:r>
            <a:endParaRPr kumimoji="0" lang="en-US" sz="2800" b="0" i="0" u="none" strike="noStrike" kern="1200" cap="none" spc="0" normalizeH="0" baseline="0" noProof="0">
              <a:ln>
                <a:noFill/>
              </a:ln>
              <a:solidFill>
                <a:srgbClr val="00B050"/>
              </a:solidFill>
              <a:effectLst/>
              <a:uLnTx/>
              <a:uFillTx/>
              <a:latin typeface="Wingdings"/>
              <a:cs typeface="Calibri"/>
              <a:sym typeface="Wingdings"/>
            </a:endParaRPr>
          </a:p>
        </p:txBody>
      </p:sp>
      <p:sp>
        <p:nvSpPr>
          <p:cNvPr id="1032" name="TextBox 1031">
            <a:extLst>
              <a:ext uri="{FF2B5EF4-FFF2-40B4-BE49-F238E27FC236}">
                <a16:creationId xmlns:a16="http://schemas.microsoft.com/office/drawing/2014/main" id="{AEC4984D-690C-20A7-9BD1-0D664A6BB65B}"/>
              </a:ext>
            </a:extLst>
          </p:cNvPr>
          <p:cNvSpPr txBox="1"/>
          <p:nvPr/>
        </p:nvSpPr>
        <p:spPr>
          <a:xfrm>
            <a:off x="462887" y="5623346"/>
            <a:ext cx="565438" cy="52322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a:solidFill>
                  <a:srgbClr val="00B050"/>
                </a:solidFill>
                <a:latin typeface="Wingdings"/>
                <a:cs typeface="Calibri"/>
                <a:sym typeface="Wingdings" panose="05000000000000000000" pitchFamily="2" charset="2"/>
              </a:rPr>
              <a:t></a:t>
            </a:r>
            <a:endParaRPr kumimoji="0" lang="en-US" sz="2800" b="0" i="0" u="none" strike="noStrike" kern="1200" cap="none" spc="0" normalizeH="0" baseline="0" noProof="0">
              <a:ln>
                <a:noFill/>
              </a:ln>
              <a:solidFill>
                <a:srgbClr val="00B050"/>
              </a:solidFill>
              <a:effectLst/>
              <a:uLnTx/>
              <a:uFillTx/>
              <a:latin typeface="Wingdings"/>
              <a:cs typeface="Calibri"/>
              <a:sym typeface="Wingdings"/>
            </a:endParaRPr>
          </a:p>
        </p:txBody>
      </p:sp>
    </p:spTree>
    <p:extLst>
      <p:ext uri="{BB962C8B-B14F-4D97-AF65-F5344CB8AC3E}">
        <p14:creationId xmlns:p14="http://schemas.microsoft.com/office/powerpoint/2010/main" val="3670632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2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2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2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02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029"/>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6"/>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4"/>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28"/>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1031"/>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29"/>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0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4" grpId="0"/>
      <p:bldP spid="15" grpId="0"/>
      <p:bldP spid="20" grpId="0"/>
      <p:bldP spid="21" grpId="0"/>
      <p:bldP spid="22" grpId="0"/>
      <p:bldP spid="23" grpId="0"/>
      <p:bldP spid="24" grpId="0"/>
      <p:bldP spid="25" grpId="0"/>
      <p:bldP spid="26" grpId="0"/>
      <p:bldP spid="27" grpId="0"/>
      <p:bldP spid="28" grpId="0"/>
      <p:bldP spid="29" grpId="0"/>
      <p:bldP spid="30" grpId="0"/>
      <p:bldP spid="31" grpId="0"/>
      <p:bldP spid="1024" grpId="0"/>
      <p:bldP spid="1025" grpId="0"/>
      <p:bldP spid="1027" grpId="0"/>
      <p:bldP spid="1028" grpId="0"/>
      <p:bldP spid="1029" grpId="0"/>
      <p:bldP spid="1031" grpId="0"/>
      <p:bldP spid="103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9AA87-05B9-F435-52EC-3C09DE01E0B8}"/>
              </a:ext>
            </a:extLst>
          </p:cNvPr>
          <p:cNvSpPr>
            <a:spLocks noGrp="1"/>
          </p:cNvSpPr>
          <p:nvPr>
            <p:ph type="title"/>
          </p:nvPr>
        </p:nvSpPr>
        <p:spPr/>
        <p:txBody>
          <a:bodyPr>
            <a:normAutofit fontScale="90000"/>
          </a:bodyPr>
          <a:lstStyle/>
          <a:p>
            <a:r>
              <a:rPr lang="en-US"/>
              <a:t>How do we verify eligibility?</a:t>
            </a:r>
          </a:p>
        </p:txBody>
      </p:sp>
      <p:sp>
        <p:nvSpPr>
          <p:cNvPr id="3" name="Content Placeholder 2">
            <a:extLst>
              <a:ext uri="{FF2B5EF4-FFF2-40B4-BE49-F238E27FC236}">
                <a16:creationId xmlns:a16="http://schemas.microsoft.com/office/drawing/2014/main" id="{255355FD-F260-8E01-FC16-49373A3B319E}"/>
              </a:ext>
            </a:extLst>
          </p:cNvPr>
          <p:cNvSpPr>
            <a:spLocks noGrp="1"/>
          </p:cNvSpPr>
          <p:nvPr>
            <p:ph idx="1"/>
          </p:nvPr>
        </p:nvSpPr>
        <p:spPr>
          <a:xfrm>
            <a:off x="628650" y="1583853"/>
            <a:ext cx="6240323" cy="737892"/>
          </a:xfrm>
        </p:spPr>
        <p:txBody>
          <a:bodyPr>
            <a:normAutofit fontScale="92500"/>
          </a:bodyPr>
          <a:lstStyle/>
          <a:p>
            <a:r>
              <a:rPr lang="en-US"/>
              <a:t>Maps / Street View and King County Parcel Viewer</a:t>
            </a:r>
          </a:p>
        </p:txBody>
      </p:sp>
      <p:pic>
        <p:nvPicPr>
          <p:cNvPr id="5" name="Picture 4" descr="Image of aerial view of Magnolia area and existing home, noting the location of Admiral's house. ">
            <a:extLst>
              <a:ext uri="{FF2B5EF4-FFF2-40B4-BE49-F238E27FC236}">
                <a16:creationId xmlns:a16="http://schemas.microsoft.com/office/drawing/2014/main" id="{7B7174F5-85AF-813D-6FA9-0FECB748620F}"/>
              </a:ext>
            </a:extLst>
          </p:cNvPr>
          <p:cNvPicPr>
            <a:picLocks noChangeAspect="1"/>
          </p:cNvPicPr>
          <p:nvPr/>
        </p:nvPicPr>
        <p:blipFill>
          <a:blip r:embed="rId2"/>
          <a:stretch>
            <a:fillRect/>
          </a:stretch>
        </p:blipFill>
        <p:spPr>
          <a:xfrm>
            <a:off x="806293" y="2321745"/>
            <a:ext cx="3585753" cy="3001852"/>
          </a:xfrm>
          <a:prstGeom prst="rect">
            <a:avLst/>
          </a:prstGeom>
        </p:spPr>
      </p:pic>
      <p:pic>
        <p:nvPicPr>
          <p:cNvPr id="7" name="Picture 6" descr="Image of the information King County Parcel Viewer Provides for Admiral's house, including building information, picture of the house from street and assessor's floor plan sketch of the house. ">
            <a:extLst>
              <a:ext uri="{FF2B5EF4-FFF2-40B4-BE49-F238E27FC236}">
                <a16:creationId xmlns:a16="http://schemas.microsoft.com/office/drawing/2014/main" id="{BF8172FD-C543-7531-BC39-FA7CA6B7F89E}"/>
              </a:ext>
            </a:extLst>
          </p:cNvPr>
          <p:cNvPicPr>
            <a:picLocks noChangeAspect="1"/>
          </p:cNvPicPr>
          <p:nvPr/>
        </p:nvPicPr>
        <p:blipFill>
          <a:blip r:embed="rId3"/>
          <a:stretch>
            <a:fillRect/>
          </a:stretch>
        </p:blipFill>
        <p:spPr>
          <a:xfrm>
            <a:off x="5707380" y="2030756"/>
            <a:ext cx="4370153" cy="4016741"/>
          </a:xfrm>
          <a:prstGeom prst="rect">
            <a:avLst/>
          </a:prstGeom>
        </p:spPr>
      </p:pic>
    </p:spTree>
    <p:extLst>
      <p:ext uri="{BB962C8B-B14F-4D97-AF65-F5344CB8AC3E}">
        <p14:creationId xmlns:p14="http://schemas.microsoft.com/office/powerpoint/2010/main" val="25614938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6697B-08F9-E5CC-B7DB-2B8934C33F0A}"/>
              </a:ext>
            </a:extLst>
          </p:cNvPr>
          <p:cNvSpPr>
            <a:spLocks noGrp="1"/>
          </p:cNvSpPr>
          <p:nvPr>
            <p:ph type="title"/>
          </p:nvPr>
        </p:nvSpPr>
        <p:spPr/>
        <p:txBody>
          <a:bodyPr>
            <a:normAutofit fontScale="90000"/>
          </a:bodyPr>
          <a:lstStyle/>
          <a:p>
            <a:r>
              <a:rPr lang="en-US"/>
              <a:t>SHEET S3 - WEIGHT CLASSIFICATION</a:t>
            </a:r>
          </a:p>
        </p:txBody>
      </p:sp>
      <p:pic>
        <p:nvPicPr>
          <p:cNvPr id="5" name="Content Placeholder 4" descr="Diagram of Weight Classification, showing how exterior finish and roofing materials determine if it is Heavy or Light Construction.  ">
            <a:extLst>
              <a:ext uri="{FF2B5EF4-FFF2-40B4-BE49-F238E27FC236}">
                <a16:creationId xmlns:a16="http://schemas.microsoft.com/office/drawing/2014/main" id="{64C6F785-C7B4-B5FE-97EC-846B533BAD93}"/>
              </a:ext>
            </a:extLst>
          </p:cNvPr>
          <p:cNvPicPr>
            <a:picLocks noGrp="1" noChangeAspect="1"/>
          </p:cNvPicPr>
          <p:nvPr>
            <p:ph idx="1"/>
          </p:nvPr>
        </p:nvPicPr>
        <p:blipFill>
          <a:blip r:embed="rId2"/>
          <a:stretch>
            <a:fillRect/>
          </a:stretch>
        </p:blipFill>
        <p:spPr>
          <a:xfrm>
            <a:off x="838200" y="1834380"/>
            <a:ext cx="10474756" cy="4351338"/>
          </a:xfrm>
        </p:spPr>
      </p:pic>
      <p:sp>
        <p:nvSpPr>
          <p:cNvPr id="6" name="TextBox 5">
            <a:extLst>
              <a:ext uri="{FF2B5EF4-FFF2-40B4-BE49-F238E27FC236}">
                <a16:creationId xmlns:a16="http://schemas.microsoft.com/office/drawing/2014/main" id="{87326999-D72C-BEFF-99FE-13D59A28E5EA}"/>
              </a:ext>
            </a:extLst>
          </p:cNvPr>
          <p:cNvSpPr txBox="1"/>
          <p:nvPr/>
        </p:nvSpPr>
        <p:spPr>
          <a:xfrm>
            <a:off x="6382569" y="2282537"/>
            <a:ext cx="2829798" cy="461665"/>
          </a:xfrm>
          <a:prstGeom prst="rect">
            <a:avLst/>
          </a:prstGeom>
          <a:noFill/>
        </p:spPr>
        <p:txBody>
          <a:bodyPr wrap="square" rtlCol="0">
            <a:spAutoFit/>
          </a:bodyPr>
          <a:lstStyle/>
          <a:p>
            <a:r>
              <a:rPr lang="en-US" sz="2400" b="1">
                <a:solidFill>
                  <a:srgbClr val="0046AD"/>
                </a:solidFill>
                <a:latin typeface="Aptos" panose="020B0004020202020204" pitchFamily="34" charset="0"/>
              </a:rPr>
              <a:t>HEAVY OR LIGHT?</a:t>
            </a:r>
          </a:p>
        </p:txBody>
      </p:sp>
    </p:spTree>
    <p:extLst>
      <p:ext uri="{BB962C8B-B14F-4D97-AF65-F5344CB8AC3E}">
        <p14:creationId xmlns:p14="http://schemas.microsoft.com/office/powerpoint/2010/main" val="42702808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descr="Image of Table for Earthquake Retrofit Schedule One-Story buildings. ">
            <a:extLst>
              <a:ext uri="{FF2B5EF4-FFF2-40B4-BE49-F238E27FC236}">
                <a16:creationId xmlns:a16="http://schemas.microsoft.com/office/drawing/2014/main" id="{4BB55B8A-1318-4EB3-AA3A-5690ABCD2B62}"/>
              </a:ext>
            </a:extLst>
          </p:cNvPr>
          <p:cNvPicPr>
            <a:picLocks noGrp="1" noChangeAspect="1"/>
          </p:cNvPicPr>
          <p:nvPr>
            <p:ph idx="1"/>
          </p:nvPr>
        </p:nvPicPr>
        <p:blipFill>
          <a:blip r:embed="rId3"/>
          <a:stretch>
            <a:fillRect/>
          </a:stretch>
        </p:blipFill>
        <p:spPr>
          <a:xfrm>
            <a:off x="4556033" y="1423739"/>
            <a:ext cx="7502026" cy="4896484"/>
          </a:xfrm>
        </p:spPr>
      </p:pic>
      <p:sp>
        <p:nvSpPr>
          <p:cNvPr id="3" name="Title 2">
            <a:extLst>
              <a:ext uri="{FF2B5EF4-FFF2-40B4-BE49-F238E27FC236}">
                <a16:creationId xmlns:a16="http://schemas.microsoft.com/office/drawing/2014/main" id="{7D15DE5A-F7AE-4290-B82A-20CD89C79838}"/>
              </a:ext>
            </a:extLst>
          </p:cNvPr>
          <p:cNvSpPr>
            <a:spLocks noGrp="1"/>
          </p:cNvSpPr>
          <p:nvPr>
            <p:ph type="title"/>
          </p:nvPr>
        </p:nvSpPr>
        <p:spPr>
          <a:xfrm>
            <a:off x="667602" y="342379"/>
            <a:ext cx="11145855" cy="1325563"/>
          </a:xfrm>
        </p:spPr>
        <p:txBody>
          <a:bodyPr>
            <a:normAutofit/>
          </a:bodyPr>
          <a:lstStyle/>
          <a:p>
            <a:r>
              <a:rPr lang="en-US" sz="4000"/>
              <a:t>SHEET S3.1 – BRACED WALL LENGTH </a:t>
            </a:r>
          </a:p>
        </p:txBody>
      </p:sp>
      <p:sp>
        <p:nvSpPr>
          <p:cNvPr id="4" name="Rectangle: Rounded Corners 3">
            <a:extLst>
              <a:ext uri="{FF2B5EF4-FFF2-40B4-BE49-F238E27FC236}">
                <a16:creationId xmlns:a16="http://schemas.microsoft.com/office/drawing/2014/main" id="{067A8DBC-C584-4D77-BC2E-A6F6DF1F600B}"/>
              </a:ext>
            </a:extLst>
          </p:cNvPr>
          <p:cNvSpPr/>
          <p:nvPr/>
        </p:nvSpPr>
        <p:spPr>
          <a:xfrm>
            <a:off x="5941753" y="1566413"/>
            <a:ext cx="6116306" cy="204514"/>
          </a:xfrm>
          <a:prstGeom prst="roundRect">
            <a:avLst/>
          </a:prstGeom>
          <a:noFill/>
          <a:ln w="38100">
            <a:solidFill>
              <a:srgbClr val="DB4D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9FD0A133-67D7-4A19-A87D-33B44DCECCD9}"/>
              </a:ext>
            </a:extLst>
          </p:cNvPr>
          <p:cNvSpPr/>
          <p:nvPr/>
        </p:nvSpPr>
        <p:spPr>
          <a:xfrm>
            <a:off x="5058137" y="1771885"/>
            <a:ext cx="593686" cy="4524315"/>
          </a:xfrm>
          <a:prstGeom prst="roundRect">
            <a:avLst/>
          </a:prstGeom>
          <a:noFill/>
          <a:ln w="38100">
            <a:solidFill>
              <a:srgbClr val="DB4D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91B9AB5B-5380-4B8C-A361-DD9E56FCCE67}"/>
              </a:ext>
            </a:extLst>
          </p:cNvPr>
          <p:cNvSpPr/>
          <p:nvPr/>
        </p:nvSpPr>
        <p:spPr>
          <a:xfrm>
            <a:off x="4596570" y="1770927"/>
            <a:ext cx="461567" cy="4549296"/>
          </a:xfrm>
          <a:prstGeom prst="roundRect">
            <a:avLst/>
          </a:prstGeom>
          <a:noFill/>
          <a:ln w="38100">
            <a:solidFill>
              <a:srgbClr val="DB4D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CF036487-DDFD-471E-925A-E9FCBB8E6F49}"/>
              </a:ext>
            </a:extLst>
          </p:cNvPr>
          <p:cNvSpPr/>
          <p:nvPr/>
        </p:nvSpPr>
        <p:spPr>
          <a:xfrm>
            <a:off x="5030738" y="3941629"/>
            <a:ext cx="658391" cy="177790"/>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2FB3E17D-6E5F-4E2D-9923-32A8B3EC20EA}"/>
              </a:ext>
            </a:extLst>
          </p:cNvPr>
          <p:cNvSpPr txBox="1"/>
          <p:nvPr/>
        </p:nvSpPr>
        <p:spPr>
          <a:xfrm>
            <a:off x="708141" y="1609822"/>
            <a:ext cx="3595268" cy="3847207"/>
          </a:xfrm>
          <a:prstGeom prst="rect">
            <a:avLst/>
          </a:prstGeom>
          <a:noFill/>
        </p:spPr>
        <p:txBody>
          <a:bodyPr wrap="square" lIns="91440" tIns="45720" rIns="91440" bIns="45720" rtlCol="0" anchor="t">
            <a:spAutoFit/>
          </a:bodyPr>
          <a:lstStyle/>
          <a:p>
            <a:r>
              <a:rPr lang="en-US" sz="2400" b="1">
                <a:solidFill>
                  <a:srgbClr val="0070C0"/>
                </a:solidFill>
              </a:rPr>
              <a:t>This Table is for One-story</a:t>
            </a:r>
            <a:endParaRPr lang="en-US" sz="2400" b="1">
              <a:solidFill>
                <a:srgbClr val="0070C0"/>
              </a:solidFill>
              <a:cs typeface="Calibri"/>
            </a:endParaRPr>
          </a:p>
          <a:p>
            <a:pPr marL="457200" indent="-457200">
              <a:buAutoNum type="arabicParenR"/>
            </a:pPr>
            <a:r>
              <a:rPr lang="en-US" sz="2000">
                <a:latin typeface="Aptos" panose="020B0004020202020204" pitchFamily="34" charset="0"/>
              </a:rPr>
              <a:t>Weight Category</a:t>
            </a:r>
            <a:endParaRPr lang="en-US" sz="2000">
              <a:latin typeface="Aptos" panose="020B0004020202020204" pitchFamily="34" charset="0"/>
              <a:cs typeface="Calibri"/>
            </a:endParaRPr>
          </a:p>
          <a:p>
            <a:pPr marL="457200" indent="-457200">
              <a:buAutoNum type="arabicParenR"/>
            </a:pPr>
            <a:r>
              <a:rPr lang="en-US" sz="2000">
                <a:latin typeface="Aptos" panose="020B0004020202020204" pitchFamily="34" charset="0"/>
              </a:rPr>
              <a:t>Total Area </a:t>
            </a:r>
            <a:endParaRPr lang="en-US" sz="2000">
              <a:latin typeface="Aptos" panose="020B0004020202020204" pitchFamily="34" charset="0"/>
              <a:cs typeface="Calibri"/>
            </a:endParaRPr>
          </a:p>
          <a:p>
            <a:pPr marL="457200" indent="-457200">
              <a:buAutoNum type="arabicParenR"/>
            </a:pPr>
            <a:r>
              <a:rPr lang="en-US" sz="2000">
                <a:latin typeface="Aptos" panose="020B0004020202020204" pitchFamily="34" charset="0"/>
              </a:rPr>
              <a:t>Mark the row</a:t>
            </a:r>
            <a:endParaRPr lang="en-US" sz="2000">
              <a:latin typeface="Aptos" panose="020B0004020202020204" pitchFamily="34" charset="0"/>
              <a:cs typeface="Calibri"/>
            </a:endParaRPr>
          </a:p>
          <a:p>
            <a:pPr marL="457200" indent="-457200">
              <a:buAutoNum type="arabicParenR"/>
            </a:pPr>
            <a:r>
              <a:rPr lang="en-US" sz="2000">
                <a:latin typeface="Aptos" panose="020B0004020202020204" pitchFamily="34" charset="0"/>
                <a:cs typeface="Calibri"/>
              </a:rPr>
              <a:t>Cripple Wall Height</a:t>
            </a:r>
          </a:p>
          <a:p>
            <a:pPr marL="457200" indent="-457200">
              <a:buAutoNum type="arabicParenR"/>
            </a:pPr>
            <a:r>
              <a:rPr lang="en-US" sz="2000">
                <a:latin typeface="Aptos" panose="020B0004020202020204" pitchFamily="34" charset="0"/>
                <a:cs typeface="Calibri"/>
              </a:rPr>
              <a:t>Total Wall Section length is twice the length shown here. </a:t>
            </a:r>
          </a:p>
          <a:p>
            <a:pPr marL="457200" indent="-457200">
              <a:buAutoNum type="arabicParenR"/>
            </a:pPr>
            <a:r>
              <a:rPr lang="en-US" sz="2000">
                <a:latin typeface="Aptos" panose="020B0004020202020204" pitchFamily="34" charset="0"/>
                <a:cs typeface="Calibri"/>
              </a:rPr>
              <a:t>Number and type of Sill Anchors</a:t>
            </a:r>
          </a:p>
          <a:p>
            <a:pPr marL="457200" indent="-457200">
              <a:buAutoNum type="arabicParenR"/>
            </a:pPr>
            <a:r>
              <a:rPr lang="en-US" sz="2000">
                <a:latin typeface="Aptos" panose="020B0004020202020204" pitchFamily="34" charset="0"/>
                <a:cs typeface="Calibri"/>
              </a:rPr>
              <a:t>Number and type of Clips / Ties to first floor framing</a:t>
            </a:r>
          </a:p>
        </p:txBody>
      </p:sp>
      <p:sp>
        <p:nvSpPr>
          <p:cNvPr id="2" name="Rectangle: Rounded Corners 1">
            <a:extLst>
              <a:ext uri="{FF2B5EF4-FFF2-40B4-BE49-F238E27FC236}">
                <a16:creationId xmlns:a16="http://schemas.microsoft.com/office/drawing/2014/main" id="{C7E06F17-9B7C-90F8-00C0-E2E2E8EDC9D1}"/>
              </a:ext>
            </a:extLst>
          </p:cNvPr>
          <p:cNvSpPr/>
          <p:nvPr/>
        </p:nvSpPr>
        <p:spPr>
          <a:xfrm>
            <a:off x="5689129" y="1759873"/>
            <a:ext cx="252624" cy="4548337"/>
          </a:xfrm>
          <a:prstGeom prst="roundRect">
            <a:avLst/>
          </a:prstGeom>
          <a:noFill/>
          <a:ln w="38100">
            <a:solidFill>
              <a:srgbClr val="DB4D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DC82B81E-AD27-9E29-AC88-456A936A2957}"/>
              </a:ext>
            </a:extLst>
          </p:cNvPr>
          <p:cNvSpPr/>
          <p:nvPr/>
        </p:nvSpPr>
        <p:spPr>
          <a:xfrm>
            <a:off x="5985971" y="2495748"/>
            <a:ext cx="3346285" cy="452956"/>
          </a:xfrm>
          <a:prstGeom prst="roundRect">
            <a:avLst/>
          </a:prstGeom>
          <a:noFill/>
          <a:ln w="38100">
            <a:solidFill>
              <a:srgbClr val="DB4D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A8E8C22A-02ED-678F-E269-B6680AFC5741}"/>
              </a:ext>
            </a:extLst>
          </p:cNvPr>
          <p:cNvSpPr/>
          <p:nvPr/>
        </p:nvSpPr>
        <p:spPr>
          <a:xfrm>
            <a:off x="5963862" y="1777879"/>
            <a:ext cx="3888431" cy="355458"/>
          </a:xfrm>
          <a:prstGeom prst="roundRect">
            <a:avLst/>
          </a:prstGeom>
          <a:noFill/>
          <a:ln w="38100">
            <a:solidFill>
              <a:srgbClr val="DB4D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B56846DD-CCA6-D0DE-F9A4-FB3D0141C09A}"/>
              </a:ext>
            </a:extLst>
          </p:cNvPr>
          <p:cNvSpPr/>
          <p:nvPr/>
        </p:nvSpPr>
        <p:spPr>
          <a:xfrm>
            <a:off x="6809030" y="3942826"/>
            <a:ext cx="875625" cy="176593"/>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5B29DC49-049A-C7BD-055D-58C8E8B2505A}"/>
              </a:ext>
            </a:extLst>
          </p:cNvPr>
          <p:cNvSpPr/>
          <p:nvPr/>
        </p:nvSpPr>
        <p:spPr>
          <a:xfrm>
            <a:off x="9874402" y="2176040"/>
            <a:ext cx="2077454" cy="573261"/>
          </a:xfrm>
          <a:prstGeom prst="roundRect">
            <a:avLst/>
          </a:prstGeom>
          <a:noFill/>
          <a:ln w="38100">
            <a:solidFill>
              <a:srgbClr val="DB4D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67DE4DE0-6F39-929E-7E63-33C245C973DC}"/>
              </a:ext>
            </a:extLst>
          </p:cNvPr>
          <p:cNvSpPr/>
          <p:nvPr/>
        </p:nvSpPr>
        <p:spPr>
          <a:xfrm>
            <a:off x="9883639" y="3941629"/>
            <a:ext cx="2077454" cy="167071"/>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1770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2" grpId="0" animBg="1"/>
      <p:bldP spid="5" grpId="0" animBg="1"/>
      <p:bldP spid="6" grpId="0" animBg="1"/>
      <p:bldP spid="14" grpId="0" animBg="1"/>
      <p:bldP spid="15" grpId="0" animBg="1"/>
      <p:bldP spid="1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22242-26AC-4675-81B2-646CAA83EF10}"/>
              </a:ext>
            </a:extLst>
          </p:cNvPr>
          <p:cNvSpPr>
            <a:spLocks noGrp="1"/>
          </p:cNvSpPr>
          <p:nvPr>
            <p:ph type="title"/>
          </p:nvPr>
        </p:nvSpPr>
        <p:spPr/>
        <p:txBody>
          <a:bodyPr>
            <a:normAutofit fontScale="90000"/>
          </a:bodyPr>
          <a:lstStyle/>
          <a:p>
            <a:r>
              <a:rPr lang="en-US"/>
              <a:t>BRACED WALL PANELS</a:t>
            </a:r>
          </a:p>
        </p:txBody>
      </p:sp>
      <p:sp>
        <p:nvSpPr>
          <p:cNvPr id="3" name="Content Placeholder 2">
            <a:extLst>
              <a:ext uri="{FF2B5EF4-FFF2-40B4-BE49-F238E27FC236}">
                <a16:creationId xmlns:a16="http://schemas.microsoft.com/office/drawing/2014/main" id="{FFD213BE-074C-4C61-9D4C-6D31B717343D}"/>
              </a:ext>
            </a:extLst>
          </p:cNvPr>
          <p:cNvSpPr>
            <a:spLocks noGrp="1"/>
          </p:cNvSpPr>
          <p:nvPr>
            <p:ph idx="1"/>
          </p:nvPr>
        </p:nvSpPr>
        <p:spPr>
          <a:xfrm>
            <a:off x="599273" y="1690688"/>
            <a:ext cx="4970489" cy="4351338"/>
          </a:xfrm>
        </p:spPr>
        <p:txBody>
          <a:bodyPr>
            <a:normAutofit/>
          </a:bodyPr>
          <a:lstStyle/>
          <a:p>
            <a:pPr marL="137160" indent="0">
              <a:buNone/>
            </a:pPr>
            <a:r>
              <a:rPr lang="en-US">
                <a:solidFill>
                  <a:srgbClr val="0046AD"/>
                </a:solidFill>
              </a:rPr>
              <a:t>Strengthening the Cripple Wall Using Braced Wall Panels - Sheet S3.1</a:t>
            </a:r>
          </a:p>
          <a:p>
            <a:pPr marL="365760" lvl="1"/>
            <a:r>
              <a:rPr lang="en-US" sz="2200"/>
              <a:t>Creating a “braced wall panel” beneath the first-floor framing at basement wall or cripple wall</a:t>
            </a:r>
          </a:p>
          <a:p>
            <a:pPr marL="365760" lvl="1"/>
            <a:r>
              <a:rPr lang="en-US" sz="2200"/>
              <a:t>Cripple Wall Maximum height is 7 feet and minimum length is 2 feet</a:t>
            </a:r>
          </a:p>
          <a:p>
            <a:pPr marL="365760" lvl="1"/>
            <a:r>
              <a:rPr lang="en-US" sz="2200"/>
              <a:t>All exterior wall lines are required to have a minimum total length of braced wall panels</a:t>
            </a:r>
          </a:p>
          <a:p>
            <a:pPr lvl="1"/>
            <a:endParaRPr lang="en-US"/>
          </a:p>
        </p:txBody>
      </p:sp>
      <p:pic>
        <p:nvPicPr>
          <p:cNvPr id="6" name="Picture 5" descr="Picture of crawl space with Simpson Strong Tie Universal Retrofit Foundation Plates">
            <a:extLst>
              <a:ext uri="{FF2B5EF4-FFF2-40B4-BE49-F238E27FC236}">
                <a16:creationId xmlns:a16="http://schemas.microsoft.com/office/drawing/2014/main" id="{4F5F22E0-0628-46CC-B2C7-FFB19A89B490}"/>
              </a:ext>
            </a:extLst>
          </p:cNvPr>
          <p:cNvPicPr>
            <a:picLocks noChangeAspect="1"/>
          </p:cNvPicPr>
          <p:nvPr/>
        </p:nvPicPr>
        <p:blipFill rotWithShape="1">
          <a:blip r:embed="rId3">
            <a:extLst>
              <a:ext uri="{28A0092B-C50C-407E-A947-70E740481C1C}">
                <a14:useLocalDpi xmlns:a14="http://schemas.microsoft.com/office/drawing/2010/main" val="0"/>
              </a:ext>
            </a:extLst>
          </a:blip>
          <a:srcRect l="17335" b="20230"/>
          <a:stretch/>
        </p:blipFill>
        <p:spPr>
          <a:xfrm>
            <a:off x="5695585" y="1690688"/>
            <a:ext cx="5897142" cy="4268015"/>
          </a:xfrm>
          <a:prstGeom prst="rect">
            <a:avLst/>
          </a:prstGeom>
        </p:spPr>
      </p:pic>
      <p:sp>
        <p:nvSpPr>
          <p:cNvPr id="4" name="TextBox 3">
            <a:extLst>
              <a:ext uri="{FF2B5EF4-FFF2-40B4-BE49-F238E27FC236}">
                <a16:creationId xmlns:a16="http://schemas.microsoft.com/office/drawing/2014/main" id="{0EBFEAB0-0523-49CA-ACC8-2E5B7DCE23A8}"/>
              </a:ext>
            </a:extLst>
          </p:cNvPr>
          <p:cNvSpPr txBox="1"/>
          <p:nvPr/>
        </p:nvSpPr>
        <p:spPr>
          <a:xfrm>
            <a:off x="5996065" y="5958703"/>
            <a:ext cx="5795561" cy="307777"/>
          </a:xfrm>
          <a:prstGeom prst="rect">
            <a:avLst/>
          </a:prstGeom>
          <a:noFill/>
        </p:spPr>
        <p:txBody>
          <a:bodyPr wrap="square" rtlCol="0">
            <a:spAutoFit/>
          </a:bodyPr>
          <a:lstStyle/>
          <a:p>
            <a:r>
              <a:rPr lang="en-US" sz="1400"/>
              <a:t>OSB braced wall panel (with hole) and URFP courtesy of Simpson Strong Tie </a:t>
            </a:r>
          </a:p>
        </p:txBody>
      </p:sp>
    </p:spTree>
    <p:extLst>
      <p:ext uri="{BB962C8B-B14F-4D97-AF65-F5344CB8AC3E}">
        <p14:creationId xmlns:p14="http://schemas.microsoft.com/office/powerpoint/2010/main" val="699742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0DC1A-2101-47CE-8D96-D4EE546CF7E2}"/>
              </a:ext>
            </a:extLst>
          </p:cNvPr>
          <p:cNvSpPr>
            <a:spLocks noGrp="1"/>
          </p:cNvSpPr>
          <p:nvPr>
            <p:ph type="title"/>
          </p:nvPr>
        </p:nvSpPr>
        <p:spPr/>
        <p:txBody>
          <a:bodyPr>
            <a:normAutofit fontScale="90000"/>
          </a:bodyPr>
          <a:lstStyle/>
          <a:p>
            <a:r>
              <a:rPr lang="en-US"/>
              <a:t>SHEET S4 – FLOOR PLAN</a:t>
            </a:r>
          </a:p>
        </p:txBody>
      </p:sp>
      <p:sp>
        <p:nvSpPr>
          <p:cNvPr id="7" name="Content Placeholder 6">
            <a:extLst>
              <a:ext uri="{FF2B5EF4-FFF2-40B4-BE49-F238E27FC236}">
                <a16:creationId xmlns:a16="http://schemas.microsoft.com/office/drawing/2014/main" id="{411AEE40-A7A7-4DE9-9904-5EBBD94D3188}"/>
              </a:ext>
            </a:extLst>
          </p:cNvPr>
          <p:cNvSpPr>
            <a:spLocks noGrp="1"/>
          </p:cNvSpPr>
          <p:nvPr>
            <p:ph idx="1"/>
          </p:nvPr>
        </p:nvSpPr>
        <p:spPr>
          <a:xfrm>
            <a:off x="742462" y="1630727"/>
            <a:ext cx="4142153" cy="4620171"/>
          </a:xfrm>
        </p:spPr>
        <p:txBody>
          <a:bodyPr>
            <a:noAutofit/>
          </a:bodyPr>
          <a:lstStyle/>
          <a:p>
            <a:pPr marL="137160" indent="0">
              <a:buNone/>
            </a:pPr>
            <a:r>
              <a:rPr lang="en-US" b="1">
                <a:solidFill>
                  <a:srgbClr val="0046AD"/>
                </a:solidFill>
              </a:rPr>
              <a:t>Draw Floor Plan - Sheet S4</a:t>
            </a:r>
          </a:p>
          <a:p>
            <a:pPr marL="342900" indent="-342900">
              <a:buFont typeface="Arial" panose="020B0604020202020204" pitchFamily="34" charset="0"/>
              <a:buChar char="•"/>
            </a:pPr>
            <a:r>
              <a:rPr lang="en-US" sz="2200"/>
              <a:t>Measure and mark existing conditions.</a:t>
            </a:r>
          </a:p>
          <a:p>
            <a:pPr marL="342900" indent="-342900">
              <a:buFont typeface="Arial" panose="020B0604020202020204" pitchFamily="34" charset="0"/>
              <a:buChar char="•"/>
            </a:pPr>
            <a:r>
              <a:rPr lang="en-US" sz="2200"/>
              <a:t>Show which of the details provided will be used.</a:t>
            </a:r>
          </a:p>
          <a:p>
            <a:pPr marL="342900" indent="-342900">
              <a:buFont typeface="Arial" panose="020B0604020202020204" pitchFamily="34" charset="0"/>
              <a:buChar char="•"/>
            </a:pPr>
            <a:r>
              <a:rPr lang="en-US" sz="2200"/>
              <a:t>Mark and note wall bracing for each exterior wall line and show length of braced wall panels.</a:t>
            </a:r>
          </a:p>
          <a:p>
            <a:pPr marL="342900" indent="-342900">
              <a:buFont typeface="Arial" panose="020B0604020202020204" pitchFamily="34" charset="0"/>
              <a:buChar char="•"/>
            </a:pPr>
            <a:r>
              <a:rPr lang="en-US" sz="2200"/>
              <a:t>Refer to example floor plans (Sheets 17-21).</a:t>
            </a:r>
          </a:p>
          <a:p>
            <a:endParaRPr lang="en-US"/>
          </a:p>
        </p:txBody>
      </p:sp>
      <p:pic>
        <p:nvPicPr>
          <p:cNvPr id="6" name="Picture 5" descr="Floor Plan from Prescriptive Plan Set Sheet X1  or Example 1">
            <a:extLst>
              <a:ext uri="{FF2B5EF4-FFF2-40B4-BE49-F238E27FC236}">
                <a16:creationId xmlns:a16="http://schemas.microsoft.com/office/drawing/2014/main" id="{92A4C23F-C095-4938-A593-DB058DDCF0A2}"/>
              </a:ext>
            </a:extLst>
          </p:cNvPr>
          <p:cNvPicPr>
            <a:picLocks noChangeAspect="1"/>
          </p:cNvPicPr>
          <p:nvPr/>
        </p:nvPicPr>
        <p:blipFill rotWithShape="1">
          <a:blip r:embed="rId3"/>
          <a:srcRect b="13234"/>
          <a:stretch/>
        </p:blipFill>
        <p:spPr>
          <a:xfrm>
            <a:off x="6245274" y="1691431"/>
            <a:ext cx="5462010" cy="4390259"/>
          </a:xfrm>
          <a:prstGeom prst="rect">
            <a:avLst/>
          </a:prstGeom>
        </p:spPr>
      </p:pic>
    </p:spTree>
    <p:extLst>
      <p:ext uri="{BB962C8B-B14F-4D97-AF65-F5344CB8AC3E}">
        <p14:creationId xmlns:p14="http://schemas.microsoft.com/office/powerpoint/2010/main" val="1752943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EC412-C9CE-0A10-4F9F-6419BB7A3C19}"/>
              </a:ext>
            </a:extLst>
          </p:cNvPr>
          <p:cNvSpPr>
            <a:spLocks noGrp="1"/>
          </p:cNvSpPr>
          <p:nvPr>
            <p:ph type="title"/>
          </p:nvPr>
        </p:nvSpPr>
        <p:spPr/>
        <p:txBody>
          <a:bodyPr>
            <a:normAutofit fontScale="90000"/>
          </a:bodyPr>
          <a:lstStyle/>
          <a:p>
            <a:r>
              <a:rPr lang="en-US">
                <a:cs typeface="Calibri Light"/>
              </a:rPr>
              <a:t>SHEETS D1 THROUGH D6 - DETAILS</a:t>
            </a:r>
            <a:endParaRPr lang="en-US"/>
          </a:p>
        </p:txBody>
      </p:sp>
      <p:pic>
        <p:nvPicPr>
          <p:cNvPr id="4" name="Picture 4" descr="Foundation Sill Anchors Detail 4, Sheet D1">
            <a:extLst>
              <a:ext uri="{FF2B5EF4-FFF2-40B4-BE49-F238E27FC236}">
                <a16:creationId xmlns:a16="http://schemas.microsoft.com/office/drawing/2014/main" id="{5BE5EC6C-86DC-4B9B-301B-E3F425AD5196}"/>
              </a:ext>
            </a:extLst>
          </p:cNvPr>
          <p:cNvPicPr>
            <a:picLocks noGrp="1" noChangeAspect="1"/>
          </p:cNvPicPr>
          <p:nvPr>
            <p:ph idx="1"/>
          </p:nvPr>
        </p:nvPicPr>
        <p:blipFill rotWithShape="1">
          <a:blip r:embed="rId3"/>
          <a:srcRect r="31105" b="335"/>
          <a:stretch/>
        </p:blipFill>
        <p:spPr>
          <a:xfrm>
            <a:off x="907959" y="1690688"/>
            <a:ext cx="4034441" cy="2367527"/>
          </a:xfrm>
        </p:spPr>
      </p:pic>
      <p:pic>
        <p:nvPicPr>
          <p:cNvPr id="5" name="Picture 5" descr="Hold down section detail from Typical Installation for hold downs Sheet D5">
            <a:extLst>
              <a:ext uri="{FF2B5EF4-FFF2-40B4-BE49-F238E27FC236}">
                <a16:creationId xmlns:a16="http://schemas.microsoft.com/office/drawing/2014/main" id="{93554000-6098-5B3B-B4E8-EBD67E004652}"/>
              </a:ext>
            </a:extLst>
          </p:cNvPr>
          <p:cNvPicPr>
            <a:picLocks noChangeAspect="1"/>
          </p:cNvPicPr>
          <p:nvPr/>
        </p:nvPicPr>
        <p:blipFill>
          <a:blip r:embed="rId4"/>
          <a:stretch>
            <a:fillRect/>
          </a:stretch>
        </p:blipFill>
        <p:spPr>
          <a:xfrm>
            <a:off x="5421633" y="1433177"/>
            <a:ext cx="1593960" cy="3162072"/>
          </a:xfrm>
          <a:prstGeom prst="rect">
            <a:avLst/>
          </a:prstGeom>
        </p:spPr>
      </p:pic>
      <p:pic>
        <p:nvPicPr>
          <p:cNvPr id="7" name="Picture 6">
            <a:extLst>
              <a:ext uri="{FF2B5EF4-FFF2-40B4-BE49-F238E27FC236}">
                <a16:creationId xmlns:a16="http://schemas.microsoft.com/office/drawing/2014/main" id="{6ABD829C-BB20-46C0-195B-F50DD3D0AC01}"/>
              </a:ext>
            </a:extLst>
          </p:cNvPr>
          <p:cNvPicPr>
            <a:picLocks noChangeAspect="1"/>
          </p:cNvPicPr>
          <p:nvPr/>
        </p:nvPicPr>
        <p:blipFill>
          <a:blip r:embed="rId5"/>
          <a:stretch>
            <a:fillRect/>
          </a:stretch>
        </p:blipFill>
        <p:spPr>
          <a:xfrm>
            <a:off x="907959" y="4335491"/>
            <a:ext cx="5096781" cy="1585321"/>
          </a:xfrm>
          <a:prstGeom prst="rect">
            <a:avLst/>
          </a:prstGeom>
        </p:spPr>
      </p:pic>
      <p:pic>
        <p:nvPicPr>
          <p:cNvPr id="10" name="Picture 9" descr="Elevation of Typical Shear Panel with Hold Downs installation, Detail 1, Sheet D5">
            <a:extLst>
              <a:ext uri="{FF2B5EF4-FFF2-40B4-BE49-F238E27FC236}">
                <a16:creationId xmlns:a16="http://schemas.microsoft.com/office/drawing/2014/main" id="{92702F2B-EE14-ED3B-B039-A4D56716A9B0}"/>
              </a:ext>
            </a:extLst>
          </p:cNvPr>
          <p:cNvPicPr>
            <a:picLocks noChangeAspect="1"/>
          </p:cNvPicPr>
          <p:nvPr/>
        </p:nvPicPr>
        <p:blipFill>
          <a:blip r:embed="rId6"/>
          <a:stretch>
            <a:fillRect/>
          </a:stretch>
        </p:blipFill>
        <p:spPr>
          <a:xfrm>
            <a:off x="7125559" y="1516251"/>
            <a:ext cx="4297999" cy="4404561"/>
          </a:xfrm>
          <a:prstGeom prst="rect">
            <a:avLst/>
          </a:prstGeom>
        </p:spPr>
      </p:pic>
    </p:spTree>
    <p:extLst>
      <p:ext uri="{BB962C8B-B14F-4D97-AF65-F5344CB8AC3E}">
        <p14:creationId xmlns:p14="http://schemas.microsoft.com/office/powerpoint/2010/main" val="29732566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67BC0-8C6B-4441-A614-ECB338BC7017}"/>
              </a:ext>
            </a:extLst>
          </p:cNvPr>
          <p:cNvSpPr>
            <a:spLocks noGrp="1"/>
          </p:cNvSpPr>
          <p:nvPr>
            <p:ph type="title"/>
          </p:nvPr>
        </p:nvSpPr>
        <p:spPr/>
        <p:txBody>
          <a:bodyPr>
            <a:normAutofit fontScale="90000"/>
          </a:bodyPr>
          <a:lstStyle/>
          <a:p>
            <a:r>
              <a:rPr lang="en-US">
                <a:latin typeface="Seattle Text"/>
              </a:rPr>
              <a:t>EHR - APPLICATION PROCESS</a:t>
            </a:r>
          </a:p>
        </p:txBody>
      </p:sp>
      <p:sp>
        <p:nvSpPr>
          <p:cNvPr id="5" name="Content Placeholder 4">
            <a:extLst>
              <a:ext uri="{FF2B5EF4-FFF2-40B4-BE49-F238E27FC236}">
                <a16:creationId xmlns:a16="http://schemas.microsoft.com/office/drawing/2014/main" id="{574E8395-DA81-42E6-B6DD-AA8DD3295224}"/>
              </a:ext>
            </a:extLst>
          </p:cNvPr>
          <p:cNvSpPr>
            <a:spLocks noGrp="1"/>
          </p:cNvSpPr>
          <p:nvPr>
            <p:ph idx="1"/>
          </p:nvPr>
        </p:nvSpPr>
        <p:spPr>
          <a:xfrm>
            <a:off x="838199" y="1595719"/>
            <a:ext cx="6906769" cy="4446158"/>
          </a:xfrm>
        </p:spPr>
        <p:txBody>
          <a:bodyPr vert="horz" lIns="91440" tIns="45720" rIns="91440" bIns="45720" rtlCol="0" anchor="t">
            <a:normAutofit/>
          </a:bodyPr>
          <a:lstStyle/>
          <a:p>
            <a:pPr marL="137160" indent="0">
              <a:buNone/>
            </a:pPr>
            <a:r>
              <a:rPr lang="en-US">
                <a:solidFill>
                  <a:srgbClr val="0070C0"/>
                </a:solidFill>
              </a:rPr>
              <a:t>All Construction Projects, including the EHR Prescriptive start the same way</a:t>
            </a:r>
          </a:p>
          <a:p>
            <a:pPr marL="1074420" lvl="1" indent="-342900"/>
            <a:r>
              <a:rPr lang="en-US" sz="2200"/>
              <a:t>Apply on the Seattle Services Portal</a:t>
            </a:r>
            <a:endParaRPr lang="en-US" sz="2200" b="1"/>
          </a:p>
          <a:p>
            <a:pPr marL="1074420" lvl="1" indent="-342900"/>
            <a:r>
              <a:rPr lang="en-US" sz="2200"/>
              <a:t>Project review – respond to corrections</a:t>
            </a:r>
            <a:endParaRPr lang="en-US" sz="2200">
              <a:cs typeface="Calibri"/>
            </a:endParaRPr>
          </a:p>
          <a:p>
            <a:pPr marL="1074420" lvl="1" indent="-342900"/>
            <a:r>
              <a:rPr lang="en-US" sz="2200"/>
              <a:t>Inspections</a:t>
            </a:r>
          </a:p>
          <a:p>
            <a:r>
              <a:rPr lang="en-US"/>
              <a:t>  </a:t>
            </a:r>
            <a:r>
              <a:rPr lang="en-US">
                <a:solidFill>
                  <a:srgbClr val="0070C0"/>
                </a:solidFill>
              </a:rPr>
              <a:t>EHR PLAN SET– Application Benefits</a:t>
            </a:r>
          </a:p>
          <a:p>
            <a:pPr marL="1074420" lvl="1" indent="-342900"/>
            <a:r>
              <a:rPr lang="en-US" sz="2200"/>
              <a:t>No need for an intake appointment</a:t>
            </a:r>
          </a:p>
          <a:p>
            <a:pPr marL="1074420" lvl="1" indent="-342900"/>
            <a:r>
              <a:rPr lang="en-US" sz="2200"/>
              <a:t>Plan review is expedited</a:t>
            </a:r>
          </a:p>
          <a:p>
            <a:pPr marL="1074420" lvl="1" indent="-342900"/>
            <a:r>
              <a:rPr lang="en-US" sz="2200"/>
              <a:t>EHR Plan review fees are typically cheaper than other permits</a:t>
            </a:r>
            <a:endParaRPr lang="en-US" sz="2200">
              <a:cs typeface="Calibri"/>
            </a:endParaRPr>
          </a:p>
          <a:p>
            <a:pPr lvl="1"/>
            <a:endParaRPr lang="en-US"/>
          </a:p>
        </p:txBody>
      </p:sp>
      <p:pic>
        <p:nvPicPr>
          <p:cNvPr id="9" name="Picture 8" descr="Seattle Services Portal screen shot image with highlight of Permits- Trade, Construction and Land Use">
            <a:extLst>
              <a:ext uri="{FF2B5EF4-FFF2-40B4-BE49-F238E27FC236}">
                <a16:creationId xmlns:a16="http://schemas.microsoft.com/office/drawing/2014/main" id="{4B6C409B-03E1-40FA-87B4-ED8C831779BA}"/>
              </a:ext>
            </a:extLst>
          </p:cNvPr>
          <p:cNvPicPr>
            <a:picLocks noChangeAspect="1"/>
          </p:cNvPicPr>
          <p:nvPr/>
        </p:nvPicPr>
        <p:blipFill>
          <a:blip r:embed="rId3"/>
          <a:stretch>
            <a:fillRect/>
          </a:stretch>
        </p:blipFill>
        <p:spPr>
          <a:xfrm>
            <a:off x="8027342" y="2002536"/>
            <a:ext cx="2783942" cy="4039342"/>
          </a:xfrm>
          <a:prstGeom prst="rect">
            <a:avLst/>
          </a:prstGeom>
        </p:spPr>
      </p:pic>
      <p:pic>
        <p:nvPicPr>
          <p:cNvPr id="10" name="Picture 9" descr="Log In or Register for Portal Account screen shot image of green &quot;Login&quot; button">
            <a:extLst>
              <a:ext uri="{FF2B5EF4-FFF2-40B4-BE49-F238E27FC236}">
                <a16:creationId xmlns:a16="http://schemas.microsoft.com/office/drawing/2014/main" id="{C98EA887-720E-47AC-9CF3-304DB725249D}"/>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8094036" y="1407313"/>
            <a:ext cx="3259763" cy="522071"/>
          </a:xfrm>
          <a:prstGeom prst="rect">
            <a:avLst/>
          </a:prstGeom>
        </p:spPr>
      </p:pic>
    </p:spTree>
    <p:extLst>
      <p:ext uri="{BB962C8B-B14F-4D97-AF65-F5344CB8AC3E}">
        <p14:creationId xmlns:p14="http://schemas.microsoft.com/office/powerpoint/2010/main" val="19222816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80D34-7367-423E-A99F-881CF0E55C23}"/>
              </a:ext>
            </a:extLst>
          </p:cNvPr>
          <p:cNvSpPr>
            <a:spLocks noGrp="1"/>
          </p:cNvSpPr>
          <p:nvPr>
            <p:ph type="title"/>
          </p:nvPr>
        </p:nvSpPr>
        <p:spPr>
          <a:xfrm>
            <a:off x="775785" y="714343"/>
            <a:ext cx="10515600" cy="1325563"/>
          </a:xfrm>
        </p:spPr>
        <p:txBody>
          <a:bodyPr anchor="t">
            <a:normAutofit/>
          </a:bodyPr>
          <a:lstStyle/>
          <a:p>
            <a:r>
              <a:rPr lang="en-US" sz="4000"/>
              <a:t>OTHER RETROFIT OPTIONS</a:t>
            </a:r>
            <a:endParaRPr lang="en-US" sz="4000">
              <a:latin typeface="Seattle Text"/>
            </a:endParaRPr>
          </a:p>
        </p:txBody>
      </p:sp>
      <p:sp>
        <p:nvSpPr>
          <p:cNvPr id="4" name="TextBox 3">
            <a:extLst>
              <a:ext uri="{FF2B5EF4-FFF2-40B4-BE49-F238E27FC236}">
                <a16:creationId xmlns:a16="http://schemas.microsoft.com/office/drawing/2014/main" id="{F90C3C1B-1332-49E0-93C0-2F83CB5D933F}"/>
              </a:ext>
            </a:extLst>
          </p:cNvPr>
          <p:cNvSpPr txBox="1"/>
          <p:nvPr/>
        </p:nvSpPr>
        <p:spPr>
          <a:xfrm>
            <a:off x="665785" y="2039906"/>
            <a:ext cx="4230680"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70C0"/>
                </a:solidFill>
                <a:effectLst/>
                <a:uLnTx/>
                <a:uFillTx/>
                <a:latin typeface="Aptos" panose="020B0004020202020204" pitchFamily="34" charset="0"/>
                <a:cs typeface="Calibri"/>
              </a:rPr>
              <a:t>Items not addressed by the EHR plan set: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46AD"/>
              </a:solidFill>
              <a:effectLst/>
              <a:uLnTx/>
              <a:uFillTx/>
              <a:latin typeface="Aptos" panose="020B0004020202020204" pitchFamily="34" charset="0"/>
              <a:cs typeface="Calibri"/>
            </a:endParaRPr>
          </a:p>
          <a:p>
            <a:pPr marL="285750" marR="0" lvl="0" indent="-285750" algn="l" defTabSz="914400" rtl="0" eaLnBrk="1" fontAlgn="auto" latinLnBrk="0" hangingPunct="1">
              <a:lnSpc>
                <a:spcPct val="100000"/>
              </a:lnSpc>
              <a:spcBef>
                <a:spcPts val="0"/>
              </a:spcBef>
              <a:spcAft>
                <a:spcPts val="0"/>
              </a:spcAft>
              <a:buClr>
                <a:srgbClr val="0046AD"/>
              </a:buClr>
              <a:buSzTx/>
              <a:buFont typeface="Arial"/>
              <a:buChar char="•"/>
              <a:tabLst/>
              <a:defRPr/>
            </a:pPr>
            <a:r>
              <a:rPr kumimoji="0" lang="en-US" sz="2400" b="0" i="0" u="none" strike="noStrike" kern="1200" cap="none" spc="0" normalizeH="0" baseline="0" noProof="0" dirty="0">
                <a:ln>
                  <a:noFill/>
                </a:ln>
                <a:solidFill>
                  <a:prstClr val="black"/>
                </a:solidFill>
                <a:effectLst/>
                <a:uLnTx/>
                <a:uFillTx/>
                <a:latin typeface="Aptos" panose="020B0004020202020204" pitchFamily="34" charset="0"/>
                <a:cs typeface="Calibri"/>
              </a:rPr>
              <a:t>Chimneys</a:t>
            </a:r>
          </a:p>
          <a:p>
            <a:pPr marL="742950" lvl="1" indent="-285750">
              <a:buClr>
                <a:srgbClr val="0046AD"/>
              </a:buClr>
              <a:buFont typeface="Arial"/>
              <a:buChar char="•"/>
              <a:defRPr/>
            </a:pPr>
            <a:r>
              <a:rPr kumimoji="0" lang="en-US" sz="2400" b="0" i="0" u="none" strike="noStrike" kern="1200" cap="none" spc="0" normalizeH="0" baseline="0" noProof="0" dirty="0">
                <a:ln>
                  <a:noFill/>
                </a:ln>
                <a:solidFill>
                  <a:prstClr val="black"/>
                </a:solidFill>
                <a:effectLst/>
                <a:uLnTx/>
                <a:uFillTx/>
                <a:latin typeface="Aptos" panose="020B0004020202020204" pitchFamily="34" charset="0"/>
                <a:cs typeface="Calibri"/>
              </a:rPr>
              <a:t>DR 7-20</a:t>
            </a:r>
            <a:r>
              <a:rPr lang="en-US" sz="2400" dirty="0">
                <a:solidFill>
                  <a:prstClr val="black"/>
                </a:solidFill>
                <a:latin typeface="Aptos" panose="020B0004020202020204" pitchFamily="34" charset="0"/>
                <a:cs typeface="Calibri"/>
              </a:rPr>
              <a:t>25</a:t>
            </a:r>
            <a:endParaRPr kumimoji="0" lang="en-US" sz="2400" b="0" i="0" u="none" strike="noStrike" kern="1200" cap="none" spc="0" normalizeH="0" baseline="0" noProof="0" dirty="0">
              <a:ln>
                <a:noFill/>
              </a:ln>
              <a:solidFill>
                <a:prstClr val="black"/>
              </a:solidFill>
              <a:effectLst/>
              <a:uLnTx/>
              <a:uFillTx/>
              <a:latin typeface="Aptos" panose="020B0004020202020204" pitchFamily="34" charset="0"/>
              <a:cs typeface="Calibri"/>
            </a:endParaRPr>
          </a:p>
          <a:p>
            <a:pPr marL="285750" marR="0" lvl="0" indent="-285750" algn="l" defTabSz="914400" rtl="0" eaLnBrk="1" fontAlgn="auto" latinLnBrk="0" hangingPunct="1">
              <a:lnSpc>
                <a:spcPct val="100000"/>
              </a:lnSpc>
              <a:spcBef>
                <a:spcPts val="0"/>
              </a:spcBef>
              <a:spcAft>
                <a:spcPts val="0"/>
              </a:spcAft>
              <a:buClr>
                <a:srgbClr val="0046AD"/>
              </a:buClr>
              <a:buSzTx/>
              <a:buFont typeface="Arial"/>
              <a:buChar char="•"/>
              <a:tabLst/>
              <a:defRPr/>
            </a:pPr>
            <a:r>
              <a:rPr kumimoji="0" lang="en-US" sz="2400" b="0" i="0" u="none" strike="noStrike" kern="1200" cap="none" spc="0" normalizeH="0" baseline="0" noProof="0" dirty="0">
                <a:ln>
                  <a:noFill/>
                </a:ln>
                <a:solidFill>
                  <a:prstClr val="black"/>
                </a:solidFill>
                <a:effectLst/>
                <a:uLnTx/>
                <a:uFillTx/>
                <a:latin typeface="Aptos" panose="020B0004020202020204" pitchFamily="34" charset="0"/>
                <a:cs typeface="Calibri"/>
              </a:rPr>
              <a:t>Framing above the first floor</a:t>
            </a:r>
          </a:p>
          <a:p>
            <a:pPr marL="285750" marR="0" lvl="0" indent="-285750" algn="l" defTabSz="914400" rtl="0" eaLnBrk="1" fontAlgn="auto" latinLnBrk="0" hangingPunct="1">
              <a:lnSpc>
                <a:spcPct val="100000"/>
              </a:lnSpc>
              <a:spcBef>
                <a:spcPts val="0"/>
              </a:spcBef>
              <a:spcAft>
                <a:spcPts val="0"/>
              </a:spcAft>
              <a:buClr>
                <a:srgbClr val="0046AD"/>
              </a:buClr>
              <a:buSzTx/>
              <a:buFont typeface="Arial"/>
              <a:buChar char="•"/>
              <a:tabLst/>
              <a:defRPr/>
            </a:pPr>
            <a:r>
              <a:rPr kumimoji="0" lang="en-US" sz="2400" b="0" i="0" u="none" strike="noStrike" kern="1200" cap="none" spc="0" normalizeH="0" baseline="0" noProof="0" dirty="0">
                <a:ln>
                  <a:noFill/>
                </a:ln>
                <a:solidFill>
                  <a:prstClr val="black"/>
                </a:solidFill>
                <a:effectLst/>
                <a:uLnTx/>
                <a:uFillTx/>
                <a:latin typeface="Aptos" panose="020B0004020202020204" pitchFamily="34" charset="0"/>
                <a:cs typeface="Calibri"/>
              </a:rPr>
              <a:t>Interior crawl space walls or columns</a:t>
            </a:r>
          </a:p>
        </p:txBody>
      </p:sp>
      <p:pic>
        <p:nvPicPr>
          <p:cNvPr id="13" name="Picture 12" descr="A brick building with a chimney&#10;&#10;Not part of retrofit">
            <a:extLst>
              <a:ext uri="{FF2B5EF4-FFF2-40B4-BE49-F238E27FC236}">
                <a16:creationId xmlns:a16="http://schemas.microsoft.com/office/drawing/2014/main" id="{2E68B83B-6B72-E822-2C56-69366709D9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8523" y="2403807"/>
            <a:ext cx="2218557" cy="3173565"/>
          </a:xfrm>
          <a:prstGeom prst="rect">
            <a:avLst/>
          </a:prstGeom>
        </p:spPr>
      </p:pic>
      <p:pic>
        <p:nvPicPr>
          <p:cNvPr id="19" name="Picture 18" descr="A picture showing crawl space and interior pier supports">
            <a:extLst>
              <a:ext uri="{FF2B5EF4-FFF2-40B4-BE49-F238E27FC236}">
                <a16:creationId xmlns:a16="http://schemas.microsoft.com/office/drawing/2014/main" id="{BB99D4CD-E1BB-A245-DB5D-11E366C625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99138" y="2877758"/>
            <a:ext cx="2945514" cy="2209136"/>
          </a:xfrm>
          <a:prstGeom prst="rect">
            <a:avLst/>
          </a:prstGeom>
        </p:spPr>
      </p:pic>
    </p:spTree>
    <p:extLst>
      <p:ext uri="{BB962C8B-B14F-4D97-AF65-F5344CB8AC3E}">
        <p14:creationId xmlns:p14="http://schemas.microsoft.com/office/powerpoint/2010/main" val="3975270040"/>
      </p:ext>
    </p:extLst>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15624-4093-7212-0A40-4444DA78D3D2}"/>
              </a:ext>
            </a:extLst>
          </p:cNvPr>
          <p:cNvSpPr>
            <a:spLocks noGrp="1"/>
          </p:cNvSpPr>
          <p:nvPr>
            <p:ph type="title"/>
          </p:nvPr>
        </p:nvSpPr>
        <p:spPr/>
        <p:txBody>
          <a:bodyPr>
            <a:normAutofit fontScale="90000"/>
          </a:bodyPr>
          <a:lstStyle/>
          <a:p>
            <a:r>
              <a:rPr lang="en-US"/>
              <a:t>OTHER RETROFIT OPTIONS</a:t>
            </a:r>
          </a:p>
        </p:txBody>
      </p:sp>
      <p:sp>
        <p:nvSpPr>
          <p:cNvPr id="3" name="Content Placeholder 2">
            <a:extLst>
              <a:ext uri="{FF2B5EF4-FFF2-40B4-BE49-F238E27FC236}">
                <a16:creationId xmlns:a16="http://schemas.microsoft.com/office/drawing/2014/main" id="{12740F40-67E7-82F8-0962-53AE88346C0D}"/>
              </a:ext>
            </a:extLst>
          </p:cNvPr>
          <p:cNvSpPr>
            <a:spLocks noGrp="1"/>
          </p:cNvSpPr>
          <p:nvPr>
            <p:ph idx="1"/>
          </p:nvPr>
        </p:nvSpPr>
        <p:spPr>
          <a:xfrm>
            <a:off x="838200" y="1602557"/>
            <a:ext cx="10515600" cy="4574406"/>
          </a:xfrm>
        </p:spPr>
        <p:txBody>
          <a:bodyPr>
            <a:normAutofit/>
          </a:bodyPr>
          <a:lstStyle/>
          <a:p>
            <a:pPr marL="342900" indent="-342900">
              <a:buFont typeface="Arial" panose="020B0604020202020204" pitchFamily="34" charset="0"/>
              <a:buChar char="•"/>
            </a:pPr>
            <a:r>
              <a:rPr lang="en-US">
                <a:solidFill>
                  <a:srgbClr val="0070C0"/>
                </a:solidFill>
              </a:rPr>
              <a:t>Homes that don’t qualify for the EHR plan set</a:t>
            </a:r>
          </a:p>
          <a:p>
            <a:pPr lvl="1"/>
            <a:r>
              <a:rPr lang="en-US"/>
              <a:t>Submit a voluntary seismic retrofit stamped and designed by an engineer</a:t>
            </a:r>
          </a:p>
          <a:p>
            <a:pPr lvl="1"/>
            <a:r>
              <a:rPr lang="en-US"/>
              <a:t>Voluntary retrofits can be submitted as an </a:t>
            </a:r>
            <a:r>
              <a:rPr lang="en-US" b="1"/>
              <a:t>STFI</a:t>
            </a:r>
            <a:r>
              <a:rPr lang="en-US"/>
              <a:t> (subject to field inspection) permit</a:t>
            </a:r>
          </a:p>
          <a:p>
            <a:pPr marL="342900" indent="-342900">
              <a:buFont typeface="Arial" panose="020B0604020202020204" pitchFamily="34" charset="0"/>
              <a:buChar char="•"/>
            </a:pPr>
            <a:r>
              <a:rPr lang="en-US">
                <a:solidFill>
                  <a:srgbClr val="0070C0"/>
                </a:solidFill>
              </a:rPr>
              <a:t>Are you doing other major alterations to your home?</a:t>
            </a:r>
          </a:p>
          <a:p>
            <a:pPr lvl="1"/>
            <a:r>
              <a:rPr lang="en-US"/>
              <a:t>Plan review may be required</a:t>
            </a:r>
          </a:p>
          <a:p>
            <a:pPr lvl="1"/>
            <a:r>
              <a:rPr lang="en-US"/>
              <a:t>Your permit might be a substantial alteration per the 2021 Seattle Residential Code section </a:t>
            </a:r>
            <a:r>
              <a:rPr lang="en-US" b="1"/>
              <a:t>R107.5.1 </a:t>
            </a:r>
            <a:r>
              <a:rPr lang="en-US"/>
              <a:t>and may need URM chimney upgrades per </a:t>
            </a:r>
            <a:r>
              <a:rPr lang="en-US" b="1"/>
              <a:t>R107.5.3</a:t>
            </a:r>
            <a:endParaRPr lang="en-US"/>
          </a:p>
          <a:p>
            <a:pPr lvl="2"/>
            <a:r>
              <a:rPr lang="en-US" sz="2000"/>
              <a:t>Seismic upgrades are a requirement for substantial alterations per section</a:t>
            </a:r>
            <a:r>
              <a:rPr lang="en-US" sz="2000" b="1"/>
              <a:t> R107.5.1.2</a:t>
            </a:r>
            <a:r>
              <a:rPr lang="en-US" sz="2000"/>
              <a:t>.</a:t>
            </a:r>
          </a:p>
          <a:p>
            <a:pPr lvl="2"/>
            <a:r>
              <a:rPr lang="en-US" sz="2000"/>
              <a:t>Options for seismic upgrades are:</a:t>
            </a:r>
          </a:p>
          <a:p>
            <a:pPr marL="1714500" lvl="3" indent="-342900">
              <a:buFont typeface="+mj-lt"/>
              <a:buAutoNum type="arabicPeriod"/>
            </a:pPr>
            <a:r>
              <a:rPr lang="en-US" sz="2000"/>
              <a:t>Engineered Design</a:t>
            </a:r>
          </a:p>
          <a:p>
            <a:pPr marL="1714500" lvl="3" indent="-342900">
              <a:buFont typeface="+mj-lt"/>
              <a:buAutoNum type="arabicPeriod"/>
            </a:pPr>
            <a:r>
              <a:rPr lang="en-US" sz="2000"/>
              <a:t>EHR plan set</a:t>
            </a:r>
          </a:p>
          <a:p>
            <a:pPr marL="502920" lvl="1" indent="0">
              <a:buNone/>
            </a:pPr>
            <a:endParaRPr lang="en-US"/>
          </a:p>
          <a:p>
            <a:endParaRPr lang="en-US"/>
          </a:p>
        </p:txBody>
      </p:sp>
      <p:pic>
        <p:nvPicPr>
          <p:cNvPr id="7" name="Picture 6" descr="Image of code section R107.5.1.2 with note:  &quot;Where applicable, the submittal of the City of Seattle Earthquake Home Retrofit Plans may be used to demonstrate compliance with R107.5.2&quot;. ">
            <a:extLst>
              <a:ext uri="{FF2B5EF4-FFF2-40B4-BE49-F238E27FC236}">
                <a16:creationId xmlns:a16="http://schemas.microsoft.com/office/drawing/2014/main" id="{4A42965F-5AFB-FBC1-DC69-5BC44D889AF3}"/>
              </a:ext>
            </a:extLst>
          </p:cNvPr>
          <p:cNvPicPr>
            <a:picLocks noChangeAspect="1"/>
          </p:cNvPicPr>
          <p:nvPr/>
        </p:nvPicPr>
        <p:blipFill>
          <a:blip r:embed="rId3"/>
          <a:stretch>
            <a:fillRect/>
          </a:stretch>
        </p:blipFill>
        <p:spPr>
          <a:xfrm>
            <a:off x="5951676" y="4658062"/>
            <a:ext cx="5946286" cy="1441524"/>
          </a:xfrm>
          <a:prstGeom prst="rect">
            <a:avLst/>
          </a:prstGeom>
          <a:ln w="9525">
            <a:solidFill>
              <a:srgbClr val="0046AD"/>
            </a:solidFill>
          </a:ln>
        </p:spPr>
      </p:pic>
    </p:spTree>
    <p:extLst>
      <p:ext uri="{BB962C8B-B14F-4D97-AF65-F5344CB8AC3E}">
        <p14:creationId xmlns:p14="http://schemas.microsoft.com/office/powerpoint/2010/main" val="309742320"/>
      </p:ext>
    </p:extLst>
  </p:cSld>
  <p:clrMapOvr>
    <a:masterClrMapping/>
  </p:clrMapOvr>
  <p:extLst>
    <p:ext uri="{6950BFC3-D8DA-4A85-94F7-54DA5524770B}">
      <p188:commentRel xmlns:p188="http://schemas.microsoft.com/office/powerpoint/2018/8/main" r:id="rId2"/>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CEA23-29F8-418A-835A-144627194736}"/>
              </a:ext>
            </a:extLst>
          </p:cNvPr>
          <p:cNvSpPr>
            <a:spLocks noGrp="1"/>
          </p:cNvSpPr>
          <p:nvPr>
            <p:ph type="title"/>
          </p:nvPr>
        </p:nvSpPr>
        <p:spPr/>
        <p:txBody>
          <a:bodyPr>
            <a:normAutofit fontScale="90000"/>
          </a:bodyPr>
          <a:lstStyle/>
          <a:p>
            <a:r>
              <a:rPr lang="en-US"/>
              <a:t>SUMMARY -  RECAP</a:t>
            </a:r>
          </a:p>
        </p:txBody>
      </p:sp>
      <p:sp>
        <p:nvSpPr>
          <p:cNvPr id="6" name="TextBox 5">
            <a:extLst>
              <a:ext uri="{FF2B5EF4-FFF2-40B4-BE49-F238E27FC236}">
                <a16:creationId xmlns:a16="http://schemas.microsoft.com/office/drawing/2014/main" id="{7D7C576F-23FB-4BF8-B0DF-448A82390279}"/>
              </a:ext>
            </a:extLst>
          </p:cNvPr>
          <p:cNvSpPr txBox="1"/>
          <p:nvPr/>
        </p:nvSpPr>
        <p:spPr>
          <a:xfrm>
            <a:off x="709301" y="1458672"/>
            <a:ext cx="10755149" cy="461665"/>
          </a:xfrm>
          <a:prstGeom prst="rect">
            <a:avLst/>
          </a:prstGeom>
          <a:noFill/>
        </p:spPr>
        <p:txBody>
          <a:bodyPr wrap="square" lIns="91440" tIns="45720" rIns="91440" bIns="45720" rtlCol="0" anchor="t">
            <a:spAutoFit/>
          </a:bodyPr>
          <a:lstStyle/>
          <a:p>
            <a:r>
              <a:rPr lang="en-US" sz="2400">
                <a:solidFill>
                  <a:srgbClr val="0046AD"/>
                </a:solidFill>
                <a:latin typeface="Aptos" panose="020B0004020202020204" pitchFamily="34" charset="0"/>
              </a:rPr>
              <a:t>EHR Plan Set offers a prescriptive approach for improvements to existing homes</a:t>
            </a:r>
            <a:r>
              <a:rPr lang="en-US" sz="1600">
                <a:solidFill>
                  <a:srgbClr val="0046AD"/>
                </a:solidFill>
                <a:latin typeface="Aptos" panose="020B0004020202020204" pitchFamily="34" charset="0"/>
              </a:rPr>
              <a:t>.</a:t>
            </a:r>
          </a:p>
        </p:txBody>
      </p:sp>
      <p:sp>
        <p:nvSpPr>
          <p:cNvPr id="9" name="Content Placeholder 6">
            <a:extLst>
              <a:ext uri="{FF2B5EF4-FFF2-40B4-BE49-F238E27FC236}">
                <a16:creationId xmlns:a16="http://schemas.microsoft.com/office/drawing/2014/main" id="{D27CCDB4-1F74-4232-C83C-E9B26785BA12}"/>
              </a:ext>
            </a:extLst>
          </p:cNvPr>
          <p:cNvSpPr>
            <a:spLocks noGrp="1"/>
          </p:cNvSpPr>
          <p:nvPr>
            <p:ph idx="1"/>
          </p:nvPr>
        </p:nvSpPr>
        <p:spPr>
          <a:xfrm>
            <a:off x="851029" y="2044941"/>
            <a:ext cx="10340601" cy="4105767"/>
          </a:xfrm>
        </p:spPr>
        <p:txBody>
          <a:bodyPr>
            <a:noAutofit/>
          </a:bodyPr>
          <a:lstStyle/>
          <a:p>
            <a:pPr marL="285750" indent="-285750">
              <a:buFont typeface="Arial" panose="020B0604020202020204" pitchFamily="34" charset="0"/>
              <a:buChar char="•"/>
            </a:pPr>
            <a:r>
              <a:rPr lang="en-US"/>
              <a:t>Working to build a more disaster resilient community - Be Prepared.</a:t>
            </a:r>
          </a:p>
          <a:p>
            <a:pPr marL="1017270" lvl="1" indent="-285750"/>
            <a:r>
              <a:rPr lang="en-US"/>
              <a:t>Focus is on Building Safety.  This program will not “earthquake proof” your home.</a:t>
            </a:r>
            <a:endParaRPr lang="en-US">
              <a:cs typeface="Calibri"/>
            </a:endParaRPr>
          </a:p>
          <a:p>
            <a:pPr marL="285750" indent="-285750">
              <a:buFont typeface="Arial" panose="020B0604020202020204" pitchFamily="34" charset="0"/>
              <a:buChar char="•"/>
            </a:pPr>
            <a:r>
              <a:rPr lang="en-US"/>
              <a:t>What Types of Homes Can Use This Plan Set?</a:t>
            </a:r>
          </a:p>
          <a:p>
            <a:pPr marL="1017270" lvl="1" indent="-285750"/>
            <a:r>
              <a:rPr lang="en-US"/>
              <a:t> Existing, wood framed homes that are on concrete foundations and are two stories or less in height may qualify.</a:t>
            </a:r>
            <a:endParaRPr lang="en-US">
              <a:cs typeface="Calibri"/>
            </a:endParaRPr>
          </a:p>
          <a:p>
            <a:pPr marL="285750" indent="-285750">
              <a:buFont typeface="Arial" panose="020B0604020202020204" pitchFamily="34" charset="0"/>
              <a:buChar char="•"/>
            </a:pPr>
            <a:r>
              <a:rPr lang="en-US"/>
              <a:t>What work is being done and where?</a:t>
            </a:r>
          </a:p>
          <a:p>
            <a:pPr marL="1017270" lvl="1" indent="-285750"/>
            <a:r>
              <a:rPr lang="en-US" b="1"/>
              <a:t>Anchor</a:t>
            </a:r>
            <a:r>
              <a:rPr lang="en-US"/>
              <a:t> to the foundation, </a:t>
            </a:r>
            <a:r>
              <a:rPr lang="en-US" b="1"/>
              <a:t>Brace</a:t>
            </a:r>
            <a:r>
              <a:rPr lang="en-US"/>
              <a:t> the walls below the first floor and </a:t>
            </a:r>
            <a:r>
              <a:rPr lang="en-US" b="1"/>
              <a:t>Connect</a:t>
            </a:r>
            <a:r>
              <a:rPr lang="en-US"/>
              <a:t> these walls to the first-floor framing.</a:t>
            </a:r>
          </a:p>
          <a:p>
            <a:pPr marL="342900" indent="-342900">
              <a:buFont typeface="Arial" panose="020B0604020202020204" pitchFamily="34" charset="0"/>
              <a:buChar char="•"/>
            </a:pPr>
            <a:r>
              <a:rPr lang="en-US"/>
              <a:t> Key Pages of EHR Plan set and how to apply.</a:t>
            </a:r>
            <a:r>
              <a:rPr lang="en-US" sz="2000"/>
              <a:t> </a:t>
            </a:r>
            <a:endParaRPr lang="en-US"/>
          </a:p>
          <a:p>
            <a:pPr marL="342900" indent="-342900">
              <a:buFont typeface="Arial" panose="020B0604020202020204" pitchFamily="34" charset="0"/>
              <a:buChar char="•"/>
            </a:pPr>
            <a:r>
              <a:rPr lang="en-US"/>
              <a:t> </a:t>
            </a:r>
            <a:r>
              <a:rPr lang="en-US">
                <a:cs typeface="Calibri"/>
              </a:rPr>
              <a:t>Other retrofit options</a:t>
            </a:r>
            <a:endParaRPr lang="en-US"/>
          </a:p>
          <a:p>
            <a:endParaRPr lang="en-US"/>
          </a:p>
        </p:txBody>
      </p:sp>
    </p:spTree>
    <p:extLst>
      <p:ext uri="{BB962C8B-B14F-4D97-AF65-F5344CB8AC3E}">
        <p14:creationId xmlns:p14="http://schemas.microsoft.com/office/powerpoint/2010/main" val="15206584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E1543-4AD7-463C-AFA1-E851039C0CBF}"/>
              </a:ext>
            </a:extLst>
          </p:cNvPr>
          <p:cNvSpPr>
            <a:spLocks noGrp="1"/>
          </p:cNvSpPr>
          <p:nvPr>
            <p:ph type="title"/>
          </p:nvPr>
        </p:nvSpPr>
        <p:spPr/>
        <p:txBody>
          <a:bodyPr>
            <a:normAutofit fontScale="90000"/>
          </a:bodyPr>
          <a:lstStyle/>
          <a:p>
            <a:r>
              <a:rPr lang="en-US"/>
              <a:t>SDCI – PERMIT RESOURCES</a:t>
            </a:r>
          </a:p>
        </p:txBody>
      </p:sp>
      <p:sp>
        <p:nvSpPr>
          <p:cNvPr id="3" name="Content Placeholder 2">
            <a:extLst>
              <a:ext uri="{FF2B5EF4-FFF2-40B4-BE49-F238E27FC236}">
                <a16:creationId xmlns:a16="http://schemas.microsoft.com/office/drawing/2014/main" id="{52C3DFAD-3563-4C21-B0AD-4F5AAE8E0A5F}"/>
              </a:ext>
            </a:extLst>
          </p:cNvPr>
          <p:cNvSpPr>
            <a:spLocks noGrp="1"/>
          </p:cNvSpPr>
          <p:nvPr>
            <p:ph idx="1"/>
          </p:nvPr>
        </p:nvSpPr>
        <p:spPr>
          <a:xfrm>
            <a:off x="838200" y="1591691"/>
            <a:ext cx="6382732" cy="3819295"/>
          </a:xfrm>
        </p:spPr>
        <p:txBody>
          <a:bodyPr>
            <a:normAutofit/>
          </a:bodyPr>
          <a:lstStyle/>
          <a:p>
            <a:r>
              <a:rPr lang="en-US" sz="2000"/>
              <a:t>SDCI Website / EHR Permit: </a:t>
            </a:r>
            <a:r>
              <a:rPr lang="en-US" sz="2000">
                <a:hlinkClick r:id="rId3"/>
              </a:rPr>
              <a:t>http://www.seattle.gov/sdci/permits/permits-we-issue-(a-z)/earthquake-home-retrofit-permit</a:t>
            </a:r>
            <a:r>
              <a:rPr lang="en-US" sz="2000"/>
              <a:t> </a:t>
            </a:r>
          </a:p>
          <a:p>
            <a:r>
              <a:rPr lang="en-US" sz="2000"/>
              <a:t>STFI application: </a:t>
            </a:r>
            <a:r>
              <a:rPr lang="en-US" sz="2000" u="sng">
                <a:solidFill>
                  <a:srgbClr val="0046AD"/>
                </a:solidFill>
              </a:rPr>
              <a:t>https://www.seattle.gov/sdci/permits/permits-we-issue-(a-z)/construction-permit---subject-to-field-inspection</a:t>
            </a:r>
          </a:p>
          <a:p>
            <a:r>
              <a:rPr lang="en-US" sz="2000"/>
              <a:t>SDCI – Ask us a question Online:                </a:t>
            </a:r>
            <a:r>
              <a:rPr lang="en-US" sz="2000" u="sng">
                <a:solidFill>
                  <a:schemeClr val="accent1">
                    <a:lumMod val="75000"/>
                  </a:schemeClr>
                </a:solidFill>
                <a:hlinkClick r:id="rId4"/>
              </a:rPr>
              <a:t>www.seattle.gov/sdci/resources/send-us-a-question</a:t>
            </a:r>
            <a:endParaRPr lang="en-US" sz="2000"/>
          </a:p>
          <a:p>
            <a:pPr lvl="1"/>
            <a:r>
              <a:rPr lang="en-US"/>
              <a:t>Chat with us online! </a:t>
            </a:r>
          </a:p>
          <a:p>
            <a:pPr marL="502920" lvl="1" indent="0">
              <a:buNone/>
            </a:pPr>
            <a:endParaRPr lang="en-US" sz="1200"/>
          </a:p>
        </p:txBody>
      </p:sp>
      <p:pic>
        <p:nvPicPr>
          <p:cNvPr id="5" name="Content Placeholder 4" descr="Screenshot of Earthquake Home Retrofit Permit web page that is part of Seattle Dept. of Construction and Inspections">
            <a:extLst>
              <a:ext uri="{FF2B5EF4-FFF2-40B4-BE49-F238E27FC236}">
                <a16:creationId xmlns:a16="http://schemas.microsoft.com/office/drawing/2014/main" id="{7DFF5A8D-04F9-4428-A96A-0B0D611AF433}"/>
              </a:ext>
            </a:extLst>
          </p:cNvPr>
          <p:cNvPicPr>
            <a:picLocks noGrp="1" noChangeAspect="1"/>
          </p:cNvPicPr>
          <p:nvPr>
            <p:ph sz="half" idx="4294967295"/>
          </p:nvPr>
        </p:nvPicPr>
        <p:blipFill>
          <a:blip r:embed="rId5"/>
          <a:stretch>
            <a:fillRect/>
          </a:stretch>
        </p:blipFill>
        <p:spPr>
          <a:xfrm>
            <a:off x="7499331" y="1445432"/>
            <a:ext cx="3854469" cy="4616002"/>
          </a:xfrm>
          <a:prstGeom prst="rect">
            <a:avLst/>
          </a:prstGeom>
        </p:spPr>
      </p:pic>
      <p:pic>
        <p:nvPicPr>
          <p:cNvPr id="6" name="Picture 5">
            <a:extLst>
              <a:ext uri="{FF2B5EF4-FFF2-40B4-BE49-F238E27FC236}">
                <a16:creationId xmlns:a16="http://schemas.microsoft.com/office/drawing/2014/main" id="{3D482DED-04F9-4A3B-BBA5-2D2A89921044}"/>
              </a:ext>
            </a:extLst>
          </p:cNvPr>
          <p:cNvPicPr>
            <a:picLocks noChangeAspect="1"/>
          </p:cNvPicPr>
          <p:nvPr/>
        </p:nvPicPr>
        <p:blipFill rotWithShape="1">
          <a:blip r:embed="rId6"/>
          <a:srcRect b="6437"/>
          <a:stretch/>
        </p:blipFill>
        <p:spPr>
          <a:xfrm>
            <a:off x="422243" y="4986420"/>
            <a:ext cx="831913" cy="849132"/>
          </a:xfrm>
          <a:prstGeom prst="rect">
            <a:avLst/>
          </a:prstGeom>
        </p:spPr>
      </p:pic>
    </p:spTree>
    <p:extLst>
      <p:ext uri="{BB962C8B-B14F-4D97-AF65-F5344CB8AC3E}">
        <p14:creationId xmlns:p14="http://schemas.microsoft.com/office/powerpoint/2010/main" val="23635005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EC214-DD40-2244-8483-427118684EC4}"/>
              </a:ext>
            </a:extLst>
          </p:cNvPr>
          <p:cNvSpPr>
            <a:spLocks noGrp="1"/>
          </p:cNvSpPr>
          <p:nvPr>
            <p:ph type="title"/>
          </p:nvPr>
        </p:nvSpPr>
        <p:spPr>
          <a:xfrm>
            <a:off x="1048510" y="1695152"/>
            <a:ext cx="4738687" cy="1424411"/>
          </a:xfrm>
        </p:spPr>
        <p:txBody>
          <a:bodyPr/>
          <a:lstStyle/>
          <a:p>
            <a:r>
              <a:rPr lang="en-US"/>
              <a:t>Questions?</a:t>
            </a:r>
          </a:p>
        </p:txBody>
      </p:sp>
      <p:sp>
        <p:nvSpPr>
          <p:cNvPr id="3" name="Text Placeholder 2">
            <a:extLst>
              <a:ext uri="{FF2B5EF4-FFF2-40B4-BE49-F238E27FC236}">
                <a16:creationId xmlns:a16="http://schemas.microsoft.com/office/drawing/2014/main" id="{A61E0765-28D2-BB24-8EBD-2176BCFE7029}"/>
              </a:ext>
            </a:extLst>
          </p:cNvPr>
          <p:cNvSpPr>
            <a:spLocks noGrp="1"/>
          </p:cNvSpPr>
          <p:nvPr>
            <p:ph type="body" sz="quarter" idx="10"/>
          </p:nvPr>
        </p:nvSpPr>
        <p:spPr>
          <a:xfrm>
            <a:off x="1048511" y="2945097"/>
            <a:ext cx="4738688" cy="3361917"/>
          </a:xfrm>
        </p:spPr>
        <p:txBody>
          <a:bodyPr vert="horz" lIns="91440" tIns="45720" rIns="91440" bIns="45720" rtlCol="0" anchor="t">
            <a:normAutofit/>
          </a:bodyPr>
          <a:lstStyle/>
          <a:p>
            <a:r>
              <a:rPr lang="en-US">
                <a:solidFill>
                  <a:schemeClr val="bg1"/>
                </a:solidFill>
              </a:rPr>
              <a:t>Kristen Malec</a:t>
            </a:r>
          </a:p>
          <a:p>
            <a:r>
              <a:rPr lang="en-US">
                <a:solidFill>
                  <a:schemeClr val="bg1"/>
                </a:solidFill>
                <a:latin typeface="Aptos"/>
              </a:rPr>
              <a:t>Kristen.Malec@seattle.gov</a:t>
            </a:r>
          </a:p>
          <a:p>
            <a:r>
              <a:rPr lang="en-US">
                <a:solidFill>
                  <a:schemeClr val="bg1"/>
                </a:solidFill>
              </a:rPr>
              <a:t>(206) 256-6423</a:t>
            </a:r>
          </a:p>
          <a:p>
            <a:endParaRPr lang="en-US">
              <a:solidFill>
                <a:schemeClr val="bg1"/>
              </a:solidFill>
            </a:endParaRPr>
          </a:p>
          <a:p>
            <a:r>
              <a:rPr lang="en-US">
                <a:solidFill>
                  <a:schemeClr val="bg1"/>
                </a:solidFill>
              </a:rPr>
              <a:t>Dean Greenleaf</a:t>
            </a:r>
          </a:p>
          <a:p>
            <a:r>
              <a:rPr lang="en-US">
                <a:solidFill>
                  <a:schemeClr val="bg1"/>
                </a:solidFill>
              </a:rPr>
              <a:t>Dean.Greenleaf@seattle.gov</a:t>
            </a:r>
          </a:p>
          <a:p>
            <a:r>
              <a:rPr lang="en-US">
                <a:solidFill>
                  <a:schemeClr val="bg1"/>
                </a:solidFill>
              </a:rPr>
              <a:t>(206) 733-9056</a:t>
            </a:r>
          </a:p>
        </p:txBody>
      </p:sp>
    </p:spTree>
    <p:extLst>
      <p:ext uri="{BB962C8B-B14F-4D97-AF65-F5344CB8AC3E}">
        <p14:creationId xmlns:p14="http://schemas.microsoft.com/office/powerpoint/2010/main" val="2040578889"/>
      </p:ext>
    </p:extLst>
  </p:cSld>
  <p:clrMapOvr>
    <a:masterClrMapping/>
  </p:clrMapOvr>
</p:sld>
</file>

<file path=ppt/theme/theme1.xml><?xml version="1.0" encoding="utf-8"?>
<a:theme xmlns:a="http://schemas.openxmlformats.org/drawingml/2006/main" name="SDCI Theme">
  <a:themeElements>
    <a:clrScheme name="SDCI ppt Template">
      <a:dk1>
        <a:srgbClr val="000000"/>
      </a:dk1>
      <a:lt1>
        <a:srgbClr val="FFFFFF"/>
      </a:lt1>
      <a:dk2>
        <a:srgbClr val="000000"/>
      </a:dk2>
      <a:lt2>
        <a:srgbClr val="C2DEEA"/>
      </a:lt2>
      <a:accent1>
        <a:srgbClr val="0046AD"/>
      </a:accent1>
      <a:accent2>
        <a:srgbClr val="38862F"/>
      </a:accent2>
      <a:accent3>
        <a:srgbClr val="F2C057"/>
      </a:accent3>
      <a:accent4>
        <a:srgbClr val="ED5E26"/>
      </a:accent4>
      <a:accent5>
        <a:srgbClr val="C2DEEA"/>
      </a:accent5>
      <a:accent6>
        <a:srgbClr val="EF3C96"/>
      </a:accent6>
      <a:hlink>
        <a:srgbClr val="0046AD"/>
      </a:hlink>
      <a:folHlink>
        <a:srgbClr val="AC0079"/>
      </a:folHlink>
    </a:clrScheme>
    <a:fontScheme name="Custom 2">
      <a:majorFont>
        <a:latin typeface="Seattle Text"/>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2d8782c-a822-4f98-aa27-dc9653d6cbab">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86CF8CE766F1B49B556779C0529BDD6" ma:contentTypeVersion="11" ma:contentTypeDescription="Create a new document." ma:contentTypeScope="" ma:versionID="2aa3c75885ca3def0a1095ced7606c8a">
  <xsd:schema xmlns:xsd="http://www.w3.org/2001/XMLSchema" xmlns:xs="http://www.w3.org/2001/XMLSchema" xmlns:p="http://schemas.microsoft.com/office/2006/metadata/properties" xmlns:ns2="72d8782c-a822-4f98-aa27-dc9653d6cbab" xmlns:ns3="812f0256-dca2-4227-8c18-ab2dd4f24687" targetNamespace="http://schemas.microsoft.com/office/2006/metadata/properties" ma:root="true" ma:fieldsID="f490022f27803585e88eb10f91129cb6" ns2:_="" ns3:_="">
    <xsd:import namespace="72d8782c-a822-4f98-aa27-dc9653d6cbab"/>
    <xsd:import namespace="812f0256-dca2-4227-8c18-ab2dd4f2468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8782c-a822-4f98-aa27-dc9653d6cb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ec48df8-e8cc-4a73-a73e-519b29584af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12f0256-dca2-4227-8c18-ab2dd4f2468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3E7C895-2ACC-4E3E-80D0-E45229D0DB6F}">
  <ds:schemaRefs>
    <ds:schemaRef ds:uri="72d8782c-a822-4f98-aa27-dc9653d6cbab"/>
    <ds:schemaRef ds:uri="812f0256-dca2-4227-8c18-ab2dd4f2468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61DA5BF-20C5-48B3-8B94-8AFC0951859B}">
  <ds:schemaRefs>
    <ds:schemaRef ds:uri="http://schemas.microsoft.com/sharepoint/v3/contenttype/forms"/>
  </ds:schemaRefs>
</ds:datastoreItem>
</file>

<file path=customXml/itemProps3.xml><?xml version="1.0" encoding="utf-8"?>
<ds:datastoreItem xmlns:ds="http://schemas.openxmlformats.org/officeDocument/2006/customXml" ds:itemID="{C3591C35-B038-429E-B589-7CE64C5583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d8782c-a822-4f98-aa27-dc9653d6cbab"/>
    <ds:schemaRef ds:uri="812f0256-dca2-4227-8c18-ab2dd4f246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662f23f7-e650-410c-b749-92297414ea08}" enabled="1" method="Standard" siteId="{78e61e45-6beb-4009-8f99-359d8b54f41b}" removed="0"/>
</clbl:labelList>
</file>

<file path=docProps/app.xml><?xml version="1.0" encoding="utf-8"?>
<Properties xmlns="http://schemas.openxmlformats.org/officeDocument/2006/extended-properties" xmlns:vt="http://schemas.openxmlformats.org/officeDocument/2006/docPropsVTypes">
  <Template/>
  <TotalTime>0</TotalTime>
  <Words>2604</Words>
  <Application>Microsoft Office PowerPoint</Application>
  <PresentationFormat>Widescreen</PresentationFormat>
  <Paragraphs>263</Paragraphs>
  <Slides>26</Slides>
  <Notes>22</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SDCI Theme</vt:lpstr>
      <vt:lpstr>PowerPoint Presentation</vt:lpstr>
      <vt:lpstr>SDCI Vision, Purpose, and Values</vt:lpstr>
      <vt:lpstr>OBJECTIVES / AGENDA</vt:lpstr>
      <vt:lpstr>PUBLIC SAFETY IN AN EARTHQUAKE</vt:lpstr>
      <vt:lpstr>PERSONAL PREPAREDNESS FOR EMERGENCY</vt:lpstr>
      <vt:lpstr>EHR - PURPOSE</vt:lpstr>
      <vt:lpstr>EHR - PURPOSE</vt:lpstr>
      <vt:lpstr>EHR – HISTORY</vt:lpstr>
      <vt:lpstr>EHR – WHEN IS IT NEEDED?</vt:lpstr>
      <vt:lpstr>EHR – WHERE WORK IS DONE</vt:lpstr>
      <vt:lpstr>EHR – WHAT WORK IS BEING DONE</vt:lpstr>
      <vt:lpstr>EHR PLAN SET KEY PAGES</vt:lpstr>
      <vt:lpstr>SHEET S0 - ELIGIBILITY FOR USE</vt:lpstr>
      <vt:lpstr>IS THIS DWELLING ELIGIBLE?</vt:lpstr>
      <vt:lpstr>How do we verify eligibility?</vt:lpstr>
      <vt:lpstr>SHEET S3 - WEIGHT CLASSIFICATION</vt:lpstr>
      <vt:lpstr>SHEET S3.1 – BRACED WALL LENGTH </vt:lpstr>
      <vt:lpstr>BRACED WALL PANELS</vt:lpstr>
      <vt:lpstr>SHEET S4 – FLOOR PLAN</vt:lpstr>
      <vt:lpstr>SHEETS D1 THROUGH D6 - DETAILS</vt:lpstr>
      <vt:lpstr>EHR - APPLICATION PROCESS</vt:lpstr>
      <vt:lpstr>OTHER RETROFIT OPTIONS</vt:lpstr>
      <vt:lpstr>OTHER RETROFIT OPTIONS</vt:lpstr>
      <vt:lpstr>SUMMARY -  RECAP</vt:lpstr>
      <vt:lpstr>SDCI – PERMIT RESOURCES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Nicholson, Kenzie</dc:creator>
  <cp:lastModifiedBy>Malec, Kristen</cp:lastModifiedBy>
  <cp:revision>11</cp:revision>
  <dcterms:created xsi:type="dcterms:W3CDTF">2017-04-27T00:12:22Z</dcterms:created>
  <dcterms:modified xsi:type="dcterms:W3CDTF">2026-10-21T17:28:44Z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0x010100F86CF8CE766F1B49B556779C0529BDD6</vt:lpwstr>
  </property>
  <property fmtid="{D5CDD505-2E9C-101B-9397-08002B2CF9AE}" pid="3" name="MediaServiceImageTags">
    <vt:lpwstr/>
  </property>
</Properties>
</file>