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749" r:id="rId5"/>
  </p:sldMasterIdLst>
  <p:notesMasterIdLst>
    <p:notesMasterId r:id="rId24"/>
  </p:notesMasterIdLst>
  <p:handoutMasterIdLst>
    <p:handoutMasterId r:id="rId25"/>
  </p:handoutMasterIdLst>
  <p:sldIdLst>
    <p:sldId id="264" r:id="rId6"/>
    <p:sldId id="397" r:id="rId7"/>
    <p:sldId id="407" r:id="rId8"/>
    <p:sldId id="402" r:id="rId9"/>
    <p:sldId id="399" r:id="rId10"/>
    <p:sldId id="290" r:id="rId11"/>
    <p:sldId id="306" r:id="rId12"/>
    <p:sldId id="378" r:id="rId13"/>
    <p:sldId id="392" r:id="rId14"/>
    <p:sldId id="400" r:id="rId15"/>
    <p:sldId id="301" r:id="rId16"/>
    <p:sldId id="401" r:id="rId17"/>
    <p:sldId id="393" r:id="rId18"/>
    <p:sldId id="309" r:id="rId19"/>
    <p:sldId id="394" r:id="rId20"/>
    <p:sldId id="403" r:id="rId21"/>
    <p:sldId id="406" r:id="rId22"/>
    <p:sldId id="4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448A2E"/>
    <a:srgbClr val="C3DEEB"/>
    <a:srgbClr val="F2C057"/>
    <a:srgbClr val="CFD5EA"/>
    <a:srgbClr val="0046AD"/>
    <a:srgbClr val="DB4D69"/>
    <a:srgbClr val="0058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47579-24CA-47AB-8BC9-0ABBFE87FE37}" v="2" dt="2023-02-10T23:49:40.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0" autoAdjust="0"/>
    <p:restoredTop sz="85850" autoAdjust="0"/>
  </p:normalViewPr>
  <p:slideViewPr>
    <p:cSldViewPr snapToGrid="0">
      <p:cViewPr varScale="1">
        <p:scale>
          <a:sx n="73" d="100"/>
          <a:sy n="73" d="100"/>
        </p:scale>
        <p:origin x="74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Garry, Deborah" userId="5aab955c-e411-486c-84c8-e762bce15bce" providerId="ADAL" clId="{79B47579-24CA-47AB-8BC9-0ABBFE87FE37}"/>
    <pc:docChg chg="undo custSel modSld">
      <pc:chgData name="McGarry, Deborah" userId="5aab955c-e411-486c-84c8-e762bce15bce" providerId="ADAL" clId="{79B47579-24CA-47AB-8BC9-0ABBFE87FE37}" dt="2023-02-10T23:57:24.256" v="630" actId="20577"/>
      <pc:docMkLst>
        <pc:docMk/>
      </pc:docMkLst>
      <pc:sldChg chg="modSp mod">
        <pc:chgData name="McGarry, Deborah" userId="5aab955c-e411-486c-84c8-e762bce15bce" providerId="ADAL" clId="{79B47579-24CA-47AB-8BC9-0ABBFE87FE37}" dt="2023-02-10T23:31:24.022" v="23" actId="20577"/>
        <pc:sldMkLst>
          <pc:docMk/>
          <pc:sldMk cId="4112803554" sldId="301"/>
        </pc:sldMkLst>
        <pc:spChg chg="mod">
          <ac:chgData name="McGarry, Deborah" userId="5aab955c-e411-486c-84c8-e762bce15bce" providerId="ADAL" clId="{79B47579-24CA-47AB-8BC9-0ABBFE87FE37}" dt="2023-02-10T23:31:24.022" v="23" actId="20577"/>
          <ac:spMkLst>
            <pc:docMk/>
            <pc:sldMk cId="4112803554" sldId="301"/>
            <ac:spMk id="3" creationId="{9FA07E20-2B14-4C66-91DF-876DFB499E94}"/>
          </ac:spMkLst>
        </pc:spChg>
      </pc:sldChg>
      <pc:sldChg chg="modSp mod modNotesTx">
        <pc:chgData name="McGarry, Deborah" userId="5aab955c-e411-486c-84c8-e762bce15bce" providerId="ADAL" clId="{79B47579-24CA-47AB-8BC9-0ABBFE87FE37}" dt="2023-02-10T23:51:37.252" v="536" actId="20577"/>
        <pc:sldMkLst>
          <pc:docMk/>
          <pc:sldMk cId="1191049976" sldId="309"/>
        </pc:sldMkLst>
        <pc:spChg chg="mod">
          <ac:chgData name="McGarry, Deborah" userId="5aab955c-e411-486c-84c8-e762bce15bce" providerId="ADAL" clId="{79B47579-24CA-47AB-8BC9-0ABBFE87FE37}" dt="2023-02-10T23:45:22.406" v="183" actId="15"/>
          <ac:spMkLst>
            <pc:docMk/>
            <pc:sldMk cId="1191049976" sldId="309"/>
            <ac:spMk id="4" creationId="{2407E84C-7BCE-4A94-8CCA-041995F96402}"/>
          </ac:spMkLst>
        </pc:spChg>
      </pc:sldChg>
      <pc:sldChg chg="modSp mod">
        <pc:chgData name="McGarry, Deborah" userId="5aab955c-e411-486c-84c8-e762bce15bce" providerId="ADAL" clId="{79B47579-24CA-47AB-8BC9-0ABBFE87FE37}" dt="2023-02-10T23:23:43.801" v="10" actId="12"/>
        <pc:sldMkLst>
          <pc:docMk/>
          <pc:sldMk cId="59709455" sldId="378"/>
        </pc:sldMkLst>
        <pc:spChg chg="mod">
          <ac:chgData name="McGarry, Deborah" userId="5aab955c-e411-486c-84c8-e762bce15bce" providerId="ADAL" clId="{79B47579-24CA-47AB-8BC9-0ABBFE87FE37}" dt="2023-02-10T23:23:43.801" v="10" actId="12"/>
          <ac:spMkLst>
            <pc:docMk/>
            <pc:sldMk cId="59709455" sldId="378"/>
            <ac:spMk id="5" creationId="{C59EFE2A-09AD-4780-BF1E-4A6ADF1E644F}"/>
          </ac:spMkLst>
        </pc:spChg>
      </pc:sldChg>
      <pc:sldChg chg="modSp mod">
        <pc:chgData name="McGarry, Deborah" userId="5aab955c-e411-486c-84c8-e762bce15bce" providerId="ADAL" clId="{79B47579-24CA-47AB-8BC9-0ABBFE87FE37}" dt="2023-02-10T23:24:46.060" v="19" actId="27636"/>
        <pc:sldMkLst>
          <pc:docMk/>
          <pc:sldMk cId="604225421" sldId="392"/>
        </pc:sldMkLst>
        <pc:spChg chg="mod">
          <ac:chgData name="McGarry, Deborah" userId="5aab955c-e411-486c-84c8-e762bce15bce" providerId="ADAL" clId="{79B47579-24CA-47AB-8BC9-0ABBFE87FE37}" dt="2023-02-10T23:24:46.060" v="19" actId="27636"/>
          <ac:spMkLst>
            <pc:docMk/>
            <pc:sldMk cId="604225421" sldId="392"/>
            <ac:spMk id="3" creationId="{CB029681-A51A-4F4D-BEBB-46065BE3FA97}"/>
          </ac:spMkLst>
        </pc:spChg>
      </pc:sldChg>
      <pc:sldChg chg="modSp mod">
        <pc:chgData name="McGarry, Deborah" userId="5aab955c-e411-486c-84c8-e762bce15bce" providerId="ADAL" clId="{79B47579-24CA-47AB-8BC9-0ABBFE87FE37}" dt="2023-02-10T23:45:04.406" v="181" actId="20577"/>
        <pc:sldMkLst>
          <pc:docMk/>
          <pc:sldMk cId="3536686178" sldId="394"/>
        </pc:sldMkLst>
        <pc:spChg chg="mod">
          <ac:chgData name="McGarry, Deborah" userId="5aab955c-e411-486c-84c8-e762bce15bce" providerId="ADAL" clId="{79B47579-24CA-47AB-8BC9-0ABBFE87FE37}" dt="2023-02-10T23:45:04.406" v="181" actId="20577"/>
          <ac:spMkLst>
            <pc:docMk/>
            <pc:sldMk cId="3536686178" sldId="394"/>
            <ac:spMk id="3" creationId="{FC453D9C-60D5-48A4-9EFC-00F1906D2696}"/>
          </ac:spMkLst>
        </pc:spChg>
        <pc:picChg chg="mod">
          <ac:chgData name="McGarry, Deborah" userId="5aab955c-e411-486c-84c8-e762bce15bce" providerId="ADAL" clId="{79B47579-24CA-47AB-8BC9-0ABBFE87FE37}" dt="2023-02-10T23:44:51.475" v="176" actId="14100"/>
          <ac:picMkLst>
            <pc:docMk/>
            <pc:sldMk cId="3536686178" sldId="394"/>
            <ac:picMk id="5" creationId="{7CDF30A7-5B6D-8C2E-9CCE-5EAB64A720BA}"/>
          </ac:picMkLst>
        </pc:picChg>
      </pc:sldChg>
      <pc:sldChg chg="delSp mod">
        <pc:chgData name="McGarry, Deborah" userId="5aab955c-e411-486c-84c8-e762bce15bce" providerId="ADAL" clId="{79B47579-24CA-47AB-8BC9-0ABBFE87FE37}" dt="2023-02-10T23:29:20.722" v="20" actId="478"/>
        <pc:sldMkLst>
          <pc:docMk/>
          <pc:sldMk cId="3248236353" sldId="400"/>
        </pc:sldMkLst>
        <pc:spChg chg="del">
          <ac:chgData name="McGarry, Deborah" userId="5aab955c-e411-486c-84c8-e762bce15bce" providerId="ADAL" clId="{79B47579-24CA-47AB-8BC9-0ABBFE87FE37}" dt="2023-02-10T23:29:20.722" v="20" actId="478"/>
          <ac:spMkLst>
            <pc:docMk/>
            <pc:sldMk cId="3248236353" sldId="400"/>
            <ac:spMk id="2" creationId="{51E55B3A-D73C-4985-9CFA-F98CC4D5E5FC}"/>
          </ac:spMkLst>
        </pc:spChg>
      </pc:sldChg>
      <pc:sldChg chg="addSp modSp mod modNotesTx">
        <pc:chgData name="McGarry, Deborah" userId="5aab955c-e411-486c-84c8-e762bce15bce" providerId="ADAL" clId="{79B47579-24CA-47AB-8BC9-0ABBFE87FE37}" dt="2023-02-10T23:42:46.875" v="165" actId="20577"/>
        <pc:sldMkLst>
          <pc:docMk/>
          <pc:sldMk cId="1636684767" sldId="401"/>
        </pc:sldMkLst>
        <pc:spChg chg="mod">
          <ac:chgData name="McGarry, Deborah" userId="5aab955c-e411-486c-84c8-e762bce15bce" providerId="ADAL" clId="{79B47579-24CA-47AB-8BC9-0ABBFE87FE37}" dt="2023-02-10T23:41:20.113" v="130" actId="313"/>
          <ac:spMkLst>
            <pc:docMk/>
            <pc:sldMk cId="1636684767" sldId="401"/>
            <ac:spMk id="3" creationId="{38A5F315-98AD-448E-89E6-AC6EDA089CE6}"/>
          </ac:spMkLst>
        </pc:spChg>
        <pc:spChg chg="add mod">
          <ac:chgData name="McGarry, Deborah" userId="5aab955c-e411-486c-84c8-e762bce15bce" providerId="ADAL" clId="{79B47579-24CA-47AB-8BC9-0ABBFE87FE37}" dt="2023-02-10T23:41:11.667" v="126" actId="14100"/>
          <ac:spMkLst>
            <pc:docMk/>
            <pc:sldMk cId="1636684767" sldId="401"/>
            <ac:spMk id="4" creationId="{6801434C-6839-6153-34E8-C251995E88DA}"/>
          </ac:spMkLst>
        </pc:spChg>
      </pc:sldChg>
      <pc:sldChg chg="modSp mod">
        <pc:chgData name="McGarry, Deborah" userId="5aab955c-e411-486c-84c8-e762bce15bce" providerId="ADAL" clId="{79B47579-24CA-47AB-8BC9-0ABBFE87FE37}" dt="2023-02-10T23:50:04.626" v="282" actId="255"/>
        <pc:sldMkLst>
          <pc:docMk/>
          <pc:sldMk cId="1690002679" sldId="403"/>
        </pc:sldMkLst>
        <pc:spChg chg="mod">
          <ac:chgData name="McGarry, Deborah" userId="5aab955c-e411-486c-84c8-e762bce15bce" providerId="ADAL" clId="{79B47579-24CA-47AB-8BC9-0ABBFE87FE37}" dt="2023-02-10T23:50:04.626" v="282" actId="255"/>
          <ac:spMkLst>
            <pc:docMk/>
            <pc:sldMk cId="1690002679" sldId="403"/>
            <ac:spMk id="3" creationId="{2961646D-C05F-456C-829E-1148ABDBBCA5}"/>
          </ac:spMkLst>
        </pc:spChg>
      </pc:sldChg>
      <pc:sldChg chg="modNotesTx">
        <pc:chgData name="McGarry, Deborah" userId="5aab955c-e411-486c-84c8-e762bce15bce" providerId="ADAL" clId="{79B47579-24CA-47AB-8BC9-0ABBFE87FE37}" dt="2023-02-10T23:57:24.256" v="630" actId="20577"/>
        <pc:sldMkLst>
          <pc:docMk/>
          <pc:sldMk cId="3383281772" sldId="4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7DCB8C-AB3A-4678-8E5D-52DF26ACB5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EA03DB-A420-4221-A279-D891A0CCC9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B7FDE6-117F-4169-B28C-B09012D6C7D4}" type="datetimeFigureOut">
              <a:rPr lang="en-US" smtClean="0"/>
              <a:t>2/11/2023</a:t>
            </a:fld>
            <a:endParaRPr lang="en-US" dirty="0"/>
          </a:p>
        </p:txBody>
      </p:sp>
      <p:sp>
        <p:nvSpPr>
          <p:cNvPr id="4" name="Footer Placeholder 3">
            <a:extLst>
              <a:ext uri="{FF2B5EF4-FFF2-40B4-BE49-F238E27FC236}">
                <a16:creationId xmlns:a16="http://schemas.microsoft.com/office/drawing/2014/main" id="{1F604A0D-1232-46B2-A11E-685764C8F4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2ECFE1-075E-477D-A671-692887E028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6AA96E-A8FF-4A72-84E9-7594D8DAA96B}" type="slidenum">
              <a:rPr lang="en-US" smtClean="0"/>
              <a:t>‹#›</a:t>
            </a:fld>
            <a:endParaRPr lang="en-US" dirty="0"/>
          </a:p>
        </p:txBody>
      </p:sp>
    </p:spTree>
    <p:extLst>
      <p:ext uri="{BB962C8B-B14F-4D97-AF65-F5344CB8AC3E}">
        <p14:creationId xmlns:p14="http://schemas.microsoft.com/office/powerpoint/2010/main" val="90403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D543A-85DA-44BD-801B-F533F81DF5F5}" type="datetimeFigureOut">
              <a:rPr lang="en-US" smtClean="0"/>
              <a:t>2/11/2023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C4EE6-4BC6-43CF-B29D-B05C4979CF90}" type="slidenum">
              <a:rPr lang="en-US" smtClean="0"/>
              <a:t>‹#›</a:t>
            </a:fld>
            <a:endParaRPr lang="en-US" dirty="0"/>
          </a:p>
        </p:txBody>
      </p:sp>
    </p:spTree>
    <p:extLst>
      <p:ext uri="{BB962C8B-B14F-4D97-AF65-F5344CB8AC3E}">
        <p14:creationId xmlns:p14="http://schemas.microsoft.com/office/powerpoint/2010/main" val="1084381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1C4EE6-4BC6-43CF-B29D-B05C4979CF90}" type="slidenum">
              <a:rPr lang="en-US" smtClean="0"/>
              <a:t>1</a:t>
            </a:fld>
            <a:endParaRPr lang="en-US" dirty="0"/>
          </a:p>
        </p:txBody>
      </p:sp>
    </p:spTree>
    <p:extLst>
      <p:ext uri="{BB962C8B-B14F-4D97-AF65-F5344CB8AC3E}">
        <p14:creationId xmlns:p14="http://schemas.microsoft.com/office/powerpoint/2010/main" val="312968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Pruning should be to industry standards, no specific code requirements though. Started November 2022.</a:t>
            </a:r>
          </a:p>
        </p:txBody>
      </p:sp>
      <p:sp>
        <p:nvSpPr>
          <p:cNvPr id="4" name="Slide Number Placeholder 3"/>
          <p:cNvSpPr>
            <a:spLocks noGrp="1"/>
          </p:cNvSpPr>
          <p:nvPr>
            <p:ph type="sldNum" sz="quarter" idx="5"/>
          </p:nvPr>
        </p:nvSpPr>
        <p:spPr/>
        <p:txBody>
          <a:bodyPr/>
          <a:lstStyle/>
          <a:p>
            <a:fld id="{0C1C4EE6-4BC6-43CF-B29D-B05C4979CF90}" type="slidenum">
              <a:rPr lang="en-US" smtClean="0"/>
              <a:t>12</a:t>
            </a:fld>
            <a:endParaRPr lang="en-US" dirty="0"/>
          </a:p>
        </p:txBody>
      </p:sp>
    </p:spTree>
    <p:extLst>
      <p:ext uri="{BB962C8B-B14F-4D97-AF65-F5344CB8AC3E}">
        <p14:creationId xmlns:p14="http://schemas.microsoft.com/office/powerpoint/2010/main" val="246976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If you want to work with an arborist that is not on the list—ask them to get on the list.  It’s free.  We can help.  Free advertising if on it, company and property owner subject to penalties if not on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C4EE6-4BC6-43CF-B29D-B05C4979C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54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small team, no live chat but we will answer your email within 2 business days. </a:t>
            </a:r>
          </a:p>
        </p:txBody>
      </p:sp>
      <p:sp>
        <p:nvSpPr>
          <p:cNvPr id="4" name="Slide Number Placeholder 3"/>
          <p:cNvSpPr>
            <a:spLocks noGrp="1"/>
          </p:cNvSpPr>
          <p:nvPr>
            <p:ph type="sldNum" sz="quarter" idx="5"/>
          </p:nvPr>
        </p:nvSpPr>
        <p:spPr/>
        <p:txBody>
          <a:bodyPr/>
          <a:lstStyle/>
          <a:p>
            <a:fld id="{0C1C4EE6-4BC6-43CF-B29D-B05C4979CF90}" type="slidenum">
              <a:rPr lang="en-US" smtClean="0"/>
              <a:t>18</a:t>
            </a:fld>
            <a:endParaRPr lang="en-US" dirty="0"/>
          </a:p>
        </p:txBody>
      </p:sp>
    </p:spTree>
    <p:extLst>
      <p:ext uri="{BB962C8B-B14F-4D97-AF65-F5344CB8AC3E}">
        <p14:creationId xmlns:p14="http://schemas.microsoft.com/office/powerpoint/2010/main" val="204454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83EC-E6DD-44AD-8CCA-EC70337D45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EE0AF-513F-42A4-87D5-571D785C2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6C631A-E393-4552-8AE0-851EBF6310E5}"/>
              </a:ext>
            </a:extLst>
          </p:cNvPr>
          <p:cNvSpPr>
            <a:spLocks noGrp="1"/>
          </p:cNvSpPr>
          <p:nvPr>
            <p:ph type="dt" sz="half" idx="10"/>
          </p:nvPr>
        </p:nvSpPr>
        <p:spPr/>
        <p:txBody>
          <a:bodyPr/>
          <a:lstStyle/>
          <a:p>
            <a:fld id="{B61BEF0D-F0BB-DE4B-95CE-6DB70DBA9567}" type="datetimeFigureOut">
              <a:rPr lang="en-US" smtClean="0"/>
              <a:pPr/>
              <a:t>2/11/2023</a:t>
            </a:fld>
            <a:endParaRPr lang="en-US" dirty="0"/>
          </a:p>
        </p:txBody>
      </p:sp>
      <p:sp>
        <p:nvSpPr>
          <p:cNvPr id="5" name="Footer Placeholder 4">
            <a:extLst>
              <a:ext uri="{FF2B5EF4-FFF2-40B4-BE49-F238E27FC236}">
                <a16:creationId xmlns:a16="http://schemas.microsoft.com/office/drawing/2014/main" id="{B783EAAE-B383-4173-9F44-8557E314BD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DF5356-9BD1-4586-A967-D6800C8B2BA1}"/>
              </a:ext>
            </a:extLst>
          </p:cNvPr>
          <p:cNvSpPr>
            <a:spLocks noGrp="1"/>
          </p:cNvSpPr>
          <p:nvPr>
            <p:ph type="sldNum" sz="quarter" idx="12"/>
          </p:nvPr>
        </p:nvSpPr>
        <p:spPr/>
        <p:txBody>
          <a:bodyPr/>
          <a:lstStyle/>
          <a:p>
            <a:endParaRPr lang="en-US" dirty="0"/>
          </a:p>
        </p:txBody>
      </p:sp>
      <p:cxnSp>
        <p:nvCxnSpPr>
          <p:cNvPr id="7" name="Straight Connector 6">
            <a:extLst>
              <a:ext uri="{FF2B5EF4-FFF2-40B4-BE49-F238E27FC236}">
                <a16:creationId xmlns:a16="http://schemas.microsoft.com/office/drawing/2014/main" id="{99544810-06F8-44F2-8CCE-C54C2DDA6103}"/>
              </a:ext>
            </a:extLst>
          </p:cNvPr>
          <p:cNvCxnSpPr>
            <a:cxnSpLocks/>
          </p:cNvCxnSpPr>
          <p:nvPr userDrawn="1"/>
        </p:nvCxnSpPr>
        <p:spPr>
          <a:xfrm>
            <a:off x="838200" y="3537415"/>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980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39FF4-FB6D-4D34-8114-FD9E2ED22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890CC3-1C89-405A-A0B5-06DD0B8735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6EFA37-B8FC-4C34-9359-8686CF0A48C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2EDAE1B-92F0-4BC1-95CB-C23FECF5DF2B}"/>
              </a:ext>
            </a:extLst>
          </p:cNvPr>
          <p:cNvSpPr>
            <a:spLocks noGrp="1"/>
          </p:cNvSpPr>
          <p:nvPr>
            <p:ph type="ftr" sz="quarter" idx="11"/>
          </p:nvPr>
        </p:nvSpPr>
        <p:spPr/>
        <p:txBody>
          <a:bodyPr/>
          <a:lstStyle/>
          <a:p>
            <a:r>
              <a:rPr lang="en-US"/>
              <a:t>Rental Registration and Inspection Ordinance (RRIO)</a:t>
            </a:r>
            <a:endParaRPr lang="en-US" dirty="0"/>
          </a:p>
        </p:txBody>
      </p:sp>
      <p:sp>
        <p:nvSpPr>
          <p:cNvPr id="6" name="Slide Number Placeholder 5">
            <a:extLst>
              <a:ext uri="{FF2B5EF4-FFF2-40B4-BE49-F238E27FC236}">
                <a16:creationId xmlns:a16="http://schemas.microsoft.com/office/drawing/2014/main" id="{3095557A-4B97-4577-8A7E-63FEADE4C618}"/>
              </a:ext>
            </a:extLst>
          </p:cNvPr>
          <p:cNvSpPr>
            <a:spLocks noGrp="1"/>
          </p:cNvSpPr>
          <p:nvPr>
            <p:ph type="sldNum" sz="quarter" idx="12"/>
          </p:nvPr>
        </p:nvSpPr>
        <p:spPr/>
        <p:txBody>
          <a:bodyPr/>
          <a:lstStyle/>
          <a:p>
            <a:fld id="{7174A51C-4C13-44E0-9EDF-9EEF996B1F62}" type="slidenum">
              <a:rPr lang="en-US" smtClean="0"/>
              <a:t>‹#›</a:t>
            </a:fld>
            <a:endParaRPr lang="en-US" dirty="0"/>
          </a:p>
        </p:txBody>
      </p:sp>
    </p:spTree>
    <p:extLst>
      <p:ext uri="{BB962C8B-B14F-4D97-AF65-F5344CB8AC3E}">
        <p14:creationId xmlns:p14="http://schemas.microsoft.com/office/powerpoint/2010/main" val="1428082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CDD370-EF86-4EBC-A617-D6540675B3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18D25E-9D7D-483E-AE7E-CEC1C3653B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1170B-DBAA-4B2A-8E12-FC27BFC727E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D1B9FE-77B1-492A-98D7-93C23DD04E8B}"/>
              </a:ext>
            </a:extLst>
          </p:cNvPr>
          <p:cNvSpPr>
            <a:spLocks noGrp="1"/>
          </p:cNvSpPr>
          <p:nvPr>
            <p:ph type="ftr" sz="quarter" idx="11"/>
          </p:nvPr>
        </p:nvSpPr>
        <p:spPr/>
        <p:txBody>
          <a:bodyPr/>
          <a:lstStyle/>
          <a:p>
            <a:r>
              <a:rPr lang="en-US"/>
              <a:t>Rental Registration and Inspection Ordinance (RRIO)</a:t>
            </a:r>
            <a:endParaRPr lang="en-US" dirty="0"/>
          </a:p>
        </p:txBody>
      </p:sp>
      <p:sp>
        <p:nvSpPr>
          <p:cNvPr id="6" name="Slide Number Placeholder 5">
            <a:extLst>
              <a:ext uri="{FF2B5EF4-FFF2-40B4-BE49-F238E27FC236}">
                <a16:creationId xmlns:a16="http://schemas.microsoft.com/office/drawing/2014/main" id="{0CB9650A-14F5-4EA8-B752-E82D9ADC50F7}"/>
              </a:ext>
            </a:extLst>
          </p:cNvPr>
          <p:cNvSpPr>
            <a:spLocks noGrp="1"/>
          </p:cNvSpPr>
          <p:nvPr>
            <p:ph type="sldNum" sz="quarter" idx="12"/>
          </p:nvPr>
        </p:nvSpPr>
        <p:spPr/>
        <p:txBody>
          <a:bodyPr/>
          <a:lstStyle/>
          <a:p>
            <a:fld id="{7174A51C-4C13-44E0-9EDF-9EEF996B1F62}" type="slidenum">
              <a:rPr lang="en-US" smtClean="0"/>
              <a:t>‹#›</a:t>
            </a:fld>
            <a:endParaRPr lang="en-US" dirty="0"/>
          </a:p>
        </p:txBody>
      </p:sp>
    </p:spTree>
    <p:extLst>
      <p:ext uri="{BB962C8B-B14F-4D97-AF65-F5344CB8AC3E}">
        <p14:creationId xmlns:p14="http://schemas.microsoft.com/office/powerpoint/2010/main" val="81374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80405" y="-152267"/>
            <a:ext cx="9144000" cy="2387600"/>
          </a:xfrm>
        </p:spPr>
        <p:txBody>
          <a:bodyPr anchor="b">
            <a:normAutofit/>
          </a:bodyPr>
          <a:lstStyle>
            <a:lvl1pPr algn="l">
              <a:defRPr sz="4500" spc="0"/>
            </a:lvl1pPr>
          </a:lstStyle>
          <a:p>
            <a:r>
              <a:rPr lang="en-US" dirty="0"/>
              <a:t>Click to edit Master title style</a:t>
            </a:r>
          </a:p>
        </p:txBody>
      </p:sp>
      <p:sp>
        <p:nvSpPr>
          <p:cNvPr id="8" name="Subtitle 2"/>
          <p:cNvSpPr>
            <a:spLocks noGrp="1"/>
          </p:cNvSpPr>
          <p:nvPr>
            <p:ph type="subTitle" idx="1" hasCustomPrompt="1"/>
          </p:nvPr>
        </p:nvSpPr>
        <p:spPr>
          <a:xfrm>
            <a:off x="931236" y="2458684"/>
            <a:ext cx="9144000" cy="1655762"/>
          </a:xfrm>
        </p:spPr>
        <p:txBody>
          <a:bodyPr/>
          <a:lstStyle>
            <a:lvl1pPr marL="0" indent="0" algn="l">
              <a:buNone/>
              <a:defRPr sz="2400" b="0" spc="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p:cNvCxnSpPr/>
          <p:nvPr userDrawn="1"/>
        </p:nvCxnSpPr>
        <p:spPr>
          <a:xfrm>
            <a:off x="1001576" y="2235333"/>
            <a:ext cx="11202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02730"/>
            <a:ext cx="2048948" cy="504984"/>
          </a:xfrm>
          <a:prstGeom prst="rect">
            <a:avLst/>
          </a:prstGeom>
        </p:spPr>
      </p:pic>
      <p:sp>
        <p:nvSpPr>
          <p:cNvPr id="11" name="Date Placeholder 3"/>
          <p:cNvSpPr>
            <a:spLocks noGrp="1"/>
          </p:cNvSpPr>
          <p:nvPr>
            <p:ph type="dt" sz="half" idx="2"/>
          </p:nvPr>
        </p:nvSpPr>
        <p:spPr>
          <a:xfrm>
            <a:off x="920847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12" name="Footer Placeholder 4"/>
          <p:cNvSpPr>
            <a:spLocks noGrp="1"/>
          </p:cNvSpPr>
          <p:nvPr>
            <p:ph type="ftr" sz="quarter" idx="3"/>
          </p:nvPr>
        </p:nvSpPr>
        <p:spPr>
          <a:xfrm>
            <a:off x="423204"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Rental Registration and Inspection Ordinance (RRIO)</a:t>
            </a:r>
          </a:p>
        </p:txBody>
      </p:sp>
    </p:spTree>
    <p:extLst>
      <p:ext uri="{BB962C8B-B14F-4D97-AF65-F5344CB8AC3E}">
        <p14:creationId xmlns:p14="http://schemas.microsoft.com/office/powerpoint/2010/main" val="293535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har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Rental Registration and Inspection Ordinance (RRIO)</a:t>
            </a:r>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dirty="0"/>
          </a:p>
        </p:txBody>
      </p:sp>
      <p:sp>
        <p:nvSpPr>
          <p:cNvPr id="8" name="Title 1"/>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9" name="Chart Placeholder 5"/>
          <p:cNvSpPr>
            <a:spLocks noGrp="1"/>
          </p:cNvSpPr>
          <p:nvPr>
            <p:ph type="chart" sz="quarter" idx="13"/>
          </p:nvPr>
        </p:nvSpPr>
        <p:spPr>
          <a:xfrm>
            <a:off x="838200" y="1941513"/>
            <a:ext cx="10515600" cy="3840162"/>
          </a:xfrm>
        </p:spPr>
        <p:txBody>
          <a:bodyPr/>
          <a:lstStyle/>
          <a:p>
            <a:r>
              <a:rPr lang="en-US" dirty="0"/>
              <a:t>Click icon to add chart</a:t>
            </a:r>
          </a:p>
        </p:txBody>
      </p:sp>
    </p:spTree>
    <p:extLst>
      <p:ext uri="{BB962C8B-B14F-4D97-AF65-F5344CB8AC3E}">
        <p14:creationId xmlns:p14="http://schemas.microsoft.com/office/powerpoint/2010/main" val="294483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harts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Rental Registration and Inspection Ordinance (RRIO)</a:t>
            </a:r>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dirty="0"/>
          </a:p>
        </p:txBody>
      </p:sp>
      <p:sp>
        <p:nvSpPr>
          <p:cNvPr id="6" name="Title 1"/>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7" name="Chart Placeholder 5"/>
          <p:cNvSpPr>
            <a:spLocks noGrp="1"/>
          </p:cNvSpPr>
          <p:nvPr>
            <p:ph type="chart" sz="quarter" idx="13"/>
          </p:nvPr>
        </p:nvSpPr>
        <p:spPr>
          <a:xfrm>
            <a:off x="838200" y="1941513"/>
            <a:ext cx="5168705" cy="3840162"/>
          </a:xfrm>
        </p:spPr>
        <p:txBody>
          <a:bodyPr/>
          <a:lstStyle/>
          <a:p>
            <a:r>
              <a:rPr lang="en-US" dirty="0"/>
              <a:t>Click icon to add chart</a:t>
            </a:r>
          </a:p>
        </p:txBody>
      </p:sp>
      <p:sp>
        <p:nvSpPr>
          <p:cNvPr id="8" name="Chart Placeholder 5"/>
          <p:cNvSpPr>
            <a:spLocks noGrp="1"/>
          </p:cNvSpPr>
          <p:nvPr>
            <p:ph type="chart" sz="quarter" idx="14"/>
          </p:nvPr>
        </p:nvSpPr>
        <p:spPr>
          <a:xfrm>
            <a:off x="6185095" y="1941513"/>
            <a:ext cx="5168705" cy="3840162"/>
          </a:xfrm>
        </p:spPr>
        <p:txBody>
          <a:bodyPr/>
          <a:lstStyle/>
          <a:p>
            <a:r>
              <a:rPr lang="en-US" dirty="0"/>
              <a:t>Click icon to add chart</a:t>
            </a:r>
          </a:p>
        </p:txBody>
      </p:sp>
    </p:spTree>
    <p:extLst>
      <p:ext uri="{BB962C8B-B14F-4D97-AF65-F5344CB8AC3E}">
        <p14:creationId xmlns:p14="http://schemas.microsoft.com/office/powerpoint/2010/main" val="55061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Chart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Rental Registration and Inspection Ordinance (RRIO)</a:t>
            </a:r>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dirty="0"/>
          </a:p>
        </p:txBody>
      </p:sp>
      <p:sp>
        <p:nvSpPr>
          <p:cNvPr id="6" name="Title 1"/>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7" name="Text Placeholder 2"/>
          <p:cNvSpPr>
            <a:spLocks noGrp="1"/>
          </p:cNvSpPr>
          <p:nvPr>
            <p:ph type="body" idx="1"/>
          </p:nvPr>
        </p:nvSpPr>
        <p:spPr>
          <a:xfrm>
            <a:off x="839788" y="5197964"/>
            <a:ext cx="5157787"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838200" y="1699223"/>
            <a:ext cx="5157787" cy="3470605"/>
          </a:xfrm>
        </p:spPr>
        <p:txBody>
          <a:bodyPr/>
          <a:lstStyle/>
          <a:p>
            <a:pPr lvl="0"/>
            <a:r>
              <a:rPr lang="en-US"/>
              <a:t>Edit Master text styles</a:t>
            </a:r>
          </a:p>
          <a:p>
            <a:pPr lvl="1"/>
            <a:r>
              <a:rPr lang="en-US"/>
              <a:t>Second level</a:t>
            </a:r>
          </a:p>
          <a:p>
            <a:pPr lvl="2"/>
            <a:r>
              <a:rPr lang="en-US"/>
              <a:t>Third level</a:t>
            </a:r>
          </a:p>
        </p:txBody>
      </p:sp>
      <p:sp>
        <p:nvSpPr>
          <p:cNvPr id="9" name="Text Placeholder 4"/>
          <p:cNvSpPr>
            <a:spLocks noGrp="1"/>
          </p:cNvSpPr>
          <p:nvPr>
            <p:ph type="body" sz="quarter" idx="3"/>
          </p:nvPr>
        </p:nvSpPr>
        <p:spPr>
          <a:xfrm>
            <a:off x="6146799" y="5197964"/>
            <a:ext cx="5183188"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4"/>
          </p:nvPr>
        </p:nvSpPr>
        <p:spPr>
          <a:xfrm>
            <a:off x="6146799" y="1699223"/>
            <a:ext cx="5183188" cy="3470605"/>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55658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Chart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Rental Registration and Inspection Ordinance (RRIO)</a:t>
            </a:r>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dirty="0"/>
          </a:p>
        </p:txBody>
      </p:sp>
      <p:sp>
        <p:nvSpPr>
          <p:cNvPr id="6" name="Title 1"/>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7" name="Text Placeholder 2"/>
          <p:cNvSpPr>
            <a:spLocks noGrp="1"/>
          </p:cNvSpPr>
          <p:nvPr>
            <p:ph type="body" idx="1"/>
          </p:nvPr>
        </p:nvSpPr>
        <p:spPr>
          <a:xfrm>
            <a:off x="839788" y="5366780"/>
            <a:ext cx="10515600"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838200" y="1868039"/>
            <a:ext cx="10515600" cy="3470605"/>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8571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Tabl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Rental Registration and Inspection Ordinance (RRIO)</a:t>
            </a:r>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dirty="0"/>
          </a:p>
        </p:txBody>
      </p:sp>
      <p:sp>
        <p:nvSpPr>
          <p:cNvPr id="6" name="Title 1"/>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7" name="Table Placeholder 5"/>
          <p:cNvSpPr>
            <a:spLocks noGrp="1"/>
          </p:cNvSpPr>
          <p:nvPr>
            <p:ph type="tbl" sz="quarter" idx="13"/>
          </p:nvPr>
        </p:nvSpPr>
        <p:spPr>
          <a:xfrm>
            <a:off x="838201" y="1955801"/>
            <a:ext cx="10515600" cy="3826022"/>
          </a:xfrm>
        </p:spPr>
        <p:txBody>
          <a:bodyPr/>
          <a:lstStyle/>
          <a:p>
            <a:r>
              <a:rPr lang="en-US" dirty="0"/>
              <a:t>Click icon to add table</a:t>
            </a:r>
          </a:p>
        </p:txBody>
      </p:sp>
    </p:spTree>
    <p:extLst>
      <p:ext uri="{BB962C8B-B14F-4D97-AF65-F5344CB8AC3E}">
        <p14:creationId xmlns:p14="http://schemas.microsoft.com/office/powerpoint/2010/main" val="388319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Table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Rental Registration and Inspection Ordinance (RRIO)</a:t>
            </a:r>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dirty="0"/>
          </a:p>
        </p:txBody>
      </p:sp>
      <p:sp>
        <p:nvSpPr>
          <p:cNvPr id="6" name="Title 1"/>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7" name="Table Placeholder 5"/>
          <p:cNvSpPr>
            <a:spLocks noGrp="1"/>
          </p:cNvSpPr>
          <p:nvPr>
            <p:ph type="tbl" sz="quarter" idx="13"/>
          </p:nvPr>
        </p:nvSpPr>
        <p:spPr>
          <a:xfrm>
            <a:off x="838201" y="1955801"/>
            <a:ext cx="10515600" cy="3052297"/>
          </a:xfrm>
        </p:spPr>
        <p:txBody>
          <a:bodyPr/>
          <a:lstStyle/>
          <a:p>
            <a:r>
              <a:rPr lang="en-US" dirty="0"/>
              <a:t>Click icon to add table</a:t>
            </a:r>
          </a:p>
        </p:txBody>
      </p:sp>
      <p:sp>
        <p:nvSpPr>
          <p:cNvPr id="8" name="Text Placeholder 2"/>
          <p:cNvSpPr>
            <a:spLocks noGrp="1"/>
          </p:cNvSpPr>
          <p:nvPr>
            <p:ph type="body" idx="1"/>
          </p:nvPr>
        </p:nvSpPr>
        <p:spPr>
          <a:xfrm>
            <a:off x="839788" y="5197964"/>
            <a:ext cx="10514012"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01058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Table and Caption 2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Rental Registration and Inspection Ordinance (RRIO)</a:t>
            </a:r>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dirty="0"/>
          </a:p>
        </p:txBody>
      </p:sp>
      <p:sp>
        <p:nvSpPr>
          <p:cNvPr id="9" name="Title 1"/>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10" name="Table Placeholder 5"/>
          <p:cNvSpPr>
            <a:spLocks noGrp="1"/>
          </p:cNvSpPr>
          <p:nvPr>
            <p:ph type="tbl" sz="quarter" idx="13"/>
          </p:nvPr>
        </p:nvSpPr>
        <p:spPr>
          <a:xfrm>
            <a:off x="838201" y="1955801"/>
            <a:ext cx="5239042" cy="3952630"/>
          </a:xfrm>
        </p:spPr>
        <p:txBody>
          <a:bodyPr/>
          <a:lstStyle/>
          <a:p>
            <a:r>
              <a:rPr lang="en-US" dirty="0"/>
              <a:t>Click icon to add table</a:t>
            </a:r>
          </a:p>
        </p:txBody>
      </p:sp>
      <p:sp>
        <p:nvSpPr>
          <p:cNvPr id="11" name="Text Placeholder 2"/>
          <p:cNvSpPr>
            <a:spLocks noGrp="1"/>
          </p:cNvSpPr>
          <p:nvPr>
            <p:ph type="body" idx="1"/>
          </p:nvPr>
        </p:nvSpPr>
        <p:spPr>
          <a:xfrm>
            <a:off x="6312120" y="1955801"/>
            <a:ext cx="5041680" cy="3952630"/>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94979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F13F-2CD6-49BB-BACF-BD06E572D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AFBE6-6C61-4D15-B992-0A43B410C1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C8F4F-D8A9-43CC-8CCD-C56893AEA555}"/>
              </a:ext>
            </a:extLst>
          </p:cNvPr>
          <p:cNvSpPr>
            <a:spLocks noGrp="1"/>
          </p:cNvSpPr>
          <p:nvPr>
            <p:ph type="dt" sz="half" idx="10"/>
          </p:nvPr>
        </p:nvSpPr>
        <p:spPr/>
        <p:txBody>
          <a:bodyPr/>
          <a:lstStyle/>
          <a:p>
            <a:fld id="{B61BEF0D-F0BB-DE4B-95CE-6DB70DBA9567}" type="datetimeFigureOut">
              <a:rPr lang="en-US" smtClean="0"/>
              <a:pPr/>
              <a:t>2/11/2023</a:t>
            </a:fld>
            <a:endParaRPr lang="en-US" dirty="0"/>
          </a:p>
        </p:txBody>
      </p:sp>
      <p:sp>
        <p:nvSpPr>
          <p:cNvPr id="5" name="Footer Placeholder 4">
            <a:extLst>
              <a:ext uri="{FF2B5EF4-FFF2-40B4-BE49-F238E27FC236}">
                <a16:creationId xmlns:a16="http://schemas.microsoft.com/office/drawing/2014/main" id="{C7180D75-9ACA-4996-8F08-1D4DF028FE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11A2CA-CFBB-4FD1-A3B1-85C60F08C3F9}"/>
              </a:ext>
            </a:extLst>
          </p:cNvPr>
          <p:cNvSpPr>
            <a:spLocks noGrp="1"/>
          </p:cNvSpPr>
          <p:nvPr>
            <p:ph type="sldNum" sz="quarter" idx="12"/>
          </p:nvPr>
        </p:nvSpPr>
        <p:spPr/>
        <p:txBody>
          <a:bodyPr/>
          <a:lstStyle/>
          <a:p>
            <a:endParaRPr lang="en-US" dirty="0"/>
          </a:p>
        </p:txBody>
      </p:sp>
      <p:cxnSp>
        <p:nvCxnSpPr>
          <p:cNvPr id="7" name="Straight Connector 6">
            <a:extLst>
              <a:ext uri="{FF2B5EF4-FFF2-40B4-BE49-F238E27FC236}">
                <a16:creationId xmlns:a16="http://schemas.microsoft.com/office/drawing/2014/main" id="{19458E80-890F-48B9-86F8-B552563BF07F}"/>
              </a:ext>
            </a:extLst>
          </p:cNvPr>
          <p:cNvCxnSpPr>
            <a:cxnSpLocks/>
          </p:cNvCxnSpPr>
          <p:nvPr userDrawn="1"/>
        </p:nvCxnSpPr>
        <p:spPr>
          <a:xfrm>
            <a:off x="838200" y="1381580"/>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684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5A43-4700-4A03-83E9-A9D775F58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865CF-973C-4551-835A-C343AA5E1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5E9FE16-5151-4023-BED6-72369BE79B31}"/>
              </a:ext>
            </a:extLst>
          </p:cNvPr>
          <p:cNvSpPr>
            <a:spLocks noGrp="1"/>
          </p:cNvSpPr>
          <p:nvPr>
            <p:ph type="sldNum" sz="quarter" idx="12"/>
          </p:nvPr>
        </p:nvSpPr>
        <p:spPr>
          <a:xfrm>
            <a:off x="9383684" y="6439477"/>
            <a:ext cx="2743200" cy="365125"/>
          </a:xfrm>
          <a:prstGeom prst="rect">
            <a:avLst/>
          </a:prstGeom>
        </p:spPr>
        <p:txBody>
          <a:bodyPr/>
          <a:lstStyle/>
          <a:p>
            <a:endParaRPr lang="en-US"/>
          </a:p>
        </p:txBody>
      </p:sp>
      <p:cxnSp>
        <p:nvCxnSpPr>
          <p:cNvPr id="9" name="Straight Connector 8">
            <a:extLst>
              <a:ext uri="{FF2B5EF4-FFF2-40B4-BE49-F238E27FC236}">
                <a16:creationId xmlns:a16="http://schemas.microsoft.com/office/drawing/2014/main" id="{7AD826A7-F9FC-485A-99DB-958CFB17FDBD}"/>
              </a:ext>
            </a:extLst>
          </p:cNvPr>
          <p:cNvCxnSpPr>
            <a:cxnSpLocks/>
          </p:cNvCxnSpPr>
          <p:nvPr userDrawn="1"/>
        </p:nvCxnSpPr>
        <p:spPr>
          <a:xfrm>
            <a:off x="838200" y="3537415"/>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3FD89-5092-4CB1-A1BF-D6BBFC9E1C71}"/>
              </a:ext>
            </a:extLst>
          </p:cNvPr>
          <p:cNvSpPr>
            <a:spLocks noGrp="1"/>
          </p:cNvSpPr>
          <p:nvPr>
            <p:ph type="title"/>
          </p:nvPr>
        </p:nvSpPr>
        <p:spPr/>
        <p:txBody>
          <a:bodyPr/>
          <a:lstStyle>
            <a:lvl1pPr>
              <a:defRPr cap="all" baseline="0"/>
            </a:lvl1pPr>
          </a:lstStyle>
          <a:p>
            <a:r>
              <a:rPr lang="en-US"/>
              <a:t>Click to edit Master title style</a:t>
            </a:r>
          </a:p>
        </p:txBody>
      </p:sp>
      <p:sp>
        <p:nvSpPr>
          <p:cNvPr id="3" name="Content Placeholder 2">
            <a:extLst>
              <a:ext uri="{FF2B5EF4-FFF2-40B4-BE49-F238E27FC236}">
                <a16:creationId xmlns:a16="http://schemas.microsoft.com/office/drawing/2014/main" id="{C740E534-BE91-4C50-98E7-FF29D54C34B1}"/>
              </a:ext>
            </a:extLst>
          </p:cNvPr>
          <p:cNvSpPr>
            <a:spLocks noGrp="1"/>
          </p:cNvSpPr>
          <p:nvPr>
            <p:ph idx="1"/>
          </p:nvPr>
        </p:nvSpPr>
        <p:spPr/>
        <p:txBody>
          <a:bodyPr/>
          <a:lstStyle>
            <a:lvl1pPr>
              <a:buClr>
                <a:srgbClr val="0046AD"/>
              </a:buClr>
              <a:defRPr sz="2400"/>
            </a:lvl1pPr>
            <a:lvl2pPr>
              <a:buClr>
                <a:srgbClr val="0046AD"/>
              </a:buClr>
              <a:defRPr sz="2000"/>
            </a:lvl2pPr>
            <a:lvl3pPr>
              <a:buClr>
                <a:srgbClr val="0046AD"/>
              </a:buClr>
              <a:defRPr sz="1800"/>
            </a:lvl3pPr>
            <a:lvl4pPr>
              <a:buClr>
                <a:srgbClr val="0046AD"/>
              </a:buClr>
              <a:defRPr sz="1600"/>
            </a:lvl4pPr>
            <a:lvl5pPr>
              <a:buClr>
                <a:srgbClr val="0046AD"/>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146391A-A964-45F0-9F74-8474DC016E59}"/>
              </a:ext>
            </a:extLst>
          </p:cNvPr>
          <p:cNvSpPr>
            <a:spLocks noGrp="1"/>
          </p:cNvSpPr>
          <p:nvPr>
            <p:ph type="sldNum" sz="quarter" idx="12"/>
          </p:nvPr>
        </p:nvSpPr>
        <p:spPr>
          <a:xfrm>
            <a:off x="9383684" y="6439477"/>
            <a:ext cx="2743200" cy="365125"/>
          </a:xfrm>
          <a:prstGeom prst="rect">
            <a:avLst/>
          </a:prstGeom>
        </p:spPr>
        <p:txBody>
          <a:bodyPr/>
          <a:lstStyle/>
          <a:p>
            <a:endParaRPr lang="en-US"/>
          </a:p>
        </p:txBody>
      </p:sp>
      <p:cxnSp>
        <p:nvCxnSpPr>
          <p:cNvPr id="7" name="Straight Connector 6">
            <a:extLst>
              <a:ext uri="{FF2B5EF4-FFF2-40B4-BE49-F238E27FC236}">
                <a16:creationId xmlns:a16="http://schemas.microsoft.com/office/drawing/2014/main" id="{AE00676B-841E-4591-A504-5ADFB44471D5}"/>
              </a:ext>
            </a:extLst>
          </p:cNvPr>
          <p:cNvCxnSpPr>
            <a:cxnSpLocks/>
          </p:cNvCxnSpPr>
          <p:nvPr userDrawn="1"/>
        </p:nvCxnSpPr>
        <p:spPr>
          <a:xfrm>
            <a:off x="838200" y="1381580"/>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26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E686-39F8-4147-9EEF-918E625F273E}"/>
              </a:ext>
            </a:extLst>
          </p:cNvPr>
          <p:cNvSpPr>
            <a:spLocks noGrp="1"/>
          </p:cNvSpPr>
          <p:nvPr>
            <p:ph type="title"/>
          </p:nvPr>
        </p:nvSpPr>
        <p:spPr>
          <a:xfrm>
            <a:off x="815225" y="230073"/>
            <a:ext cx="10515600" cy="2852737"/>
          </a:xfrm>
        </p:spPr>
        <p:txBody>
          <a:bodyPr anchor="b"/>
          <a:lstStyle>
            <a:lvl1pPr>
              <a:defRPr sz="6000">
                <a:solidFill>
                  <a:srgbClr val="0046AD"/>
                </a:solidFill>
              </a:defRPr>
            </a:lvl1pPr>
          </a:lstStyle>
          <a:p>
            <a:r>
              <a:rPr lang="en-US"/>
              <a:t>Click to edit Master title style</a:t>
            </a:r>
          </a:p>
        </p:txBody>
      </p:sp>
      <p:sp>
        <p:nvSpPr>
          <p:cNvPr id="3" name="Text Placeholder 2">
            <a:extLst>
              <a:ext uri="{FF2B5EF4-FFF2-40B4-BE49-F238E27FC236}">
                <a16:creationId xmlns:a16="http://schemas.microsoft.com/office/drawing/2014/main" id="{4D31D84F-83D4-4278-BF9E-D4B00536CE02}"/>
              </a:ext>
            </a:extLst>
          </p:cNvPr>
          <p:cNvSpPr>
            <a:spLocks noGrp="1"/>
          </p:cNvSpPr>
          <p:nvPr>
            <p:ph type="body" idx="1"/>
          </p:nvPr>
        </p:nvSpPr>
        <p:spPr>
          <a:xfrm>
            <a:off x="815225" y="3109798"/>
            <a:ext cx="10515600" cy="1500187"/>
          </a:xfrm>
        </p:spPr>
        <p:txBody>
          <a:bodyPr/>
          <a:lstStyle>
            <a:lvl1pPr marL="0" indent="0">
              <a:buNone/>
              <a:defRPr sz="2400">
                <a:solidFill>
                  <a:srgbClr val="0046A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a:extLst>
              <a:ext uri="{FF2B5EF4-FFF2-40B4-BE49-F238E27FC236}">
                <a16:creationId xmlns:a16="http://schemas.microsoft.com/office/drawing/2014/main" id="{4DFACE8C-F093-4642-999D-F7BF1D98F243}"/>
              </a:ext>
            </a:extLst>
          </p:cNvPr>
          <p:cNvCxnSpPr>
            <a:cxnSpLocks/>
          </p:cNvCxnSpPr>
          <p:nvPr userDrawn="1"/>
        </p:nvCxnSpPr>
        <p:spPr>
          <a:xfrm>
            <a:off x="815225" y="3097408"/>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EC02-4AF2-4A59-BC50-FB32AA6AB8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939C66-6A4C-4725-B489-6DBA8FBEA0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23D88E-77ED-4DCF-80BD-DC95C48337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1BDA62-B91D-41B3-A97B-DFF102ADFC30}"/>
              </a:ext>
            </a:extLst>
          </p:cNvPr>
          <p:cNvSpPr>
            <a:spLocks noGrp="1"/>
          </p:cNvSpPr>
          <p:nvPr>
            <p:ph type="dt" sz="half" idx="10"/>
          </p:nvPr>
        </p:nvSpPr>
        <p:spPr/>
        <p:txBody>
          <a:bodyPr/>
          <a:lstStyle/>
          <a:p>
            <a:fld id="{6937ACD1-4D65-42E4-AE1E-A19350D11C0B}" type="datetimeFigureOut">
              <a:rPr lang="en-US" smtClean="0"/>
              <a:t>2/11/2023</a:t>
            </a:fld>
            <a:endParaRPr lang="en-US"/>
          </a:p>
        </p:txBody>
      </p:sp>
      <p:sp>
        <p:nvSpPr>
          <p:cNvPr id="6" name="Footer Placeholder 5">
            <a:extLst>
              <a:ext uri="{FF2B5EF4-FFF2-40B4-BE49-F238E27FC236}">
                <a16:creationId xmlns:a16="http://schemas.microsoft.com/office/drawing/2014/main" id="{88B0F5B9-BCE7-4FC5-8845-EA33B7185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46391-0C9F-4EC2-8327-50354AC4AF90}"/>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2789246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4C-0E6F-4BFA-AA21-217357A973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7DD0C1-C185-4947-B936-FEDDFE6AA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4BE244-5B69-4572-AC79-CBF57A5307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3B6F3-2CC6-4649-861C-B1748D7A7E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643044-6BAB-4B8B-B68B-9A8D6A1271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8A1BAF-D09A-45B5-A0F3-24F436E9D0D5}"/>
              </a:ext>
            </a:extLst>
          </p:cNvPr>
          <p:cNvSpPr>
            <a:spLocks noGrp="1"/>
          </p:cNvSpPr>
          <p:nvPr>
            <p:ph type="dt" sz="half" idx="10"/>
          </p:nvPr>
        </p:nvSpPr>
        <p:spPr/>
        <p:txBody>
          <a:bodyPr/>
          <a:lstStyle/>
          <a:p>
            <a:fld id="{6937ACD1-4D65-42E4-AE1E-A19350D11C0B}" type="datetimeFigureOut">
              <a:rPr lang="en-US" smtClean="0"/>
              <a:t>2/11/2023</a:t>
            </a:fld>
            <a:endParaRPr lang="en-US"/>
          </a:p>
        </p:txBody>
      </p:sp>
      <p:sp>
        <p:nvSpPr>
          <p:cNvPr id="8" name="Footer Placeholder 7">
            <a:extLst>
              <a:ext uri="{FF2B5EF4-FFF2-40B4-BE49-F238E27FC236}">
                <a16:creationId xmlns:a16="http://schemas.microsoft.com/office/drawing/2014/main" id="{E6DEC7F4-CF11-49F8-9772-DFA96AA54E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75C033-0B3D-4B6E-88E6-7B0930AEC491}"/>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318507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94B3-D270-48F1-BD52-202EB58C8C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C75E9-8D26-4192-8D34-61604F01085A}"/>
              </a:ext>
            </a:extLst>
          </p:cNvPr>
          <p:cNvSpPr>
            <a:spLocks noGrp="1"/>
          </p:cNvSpPr>
          <p:nvPr>
            <p:ph type="dt" sz="half" idx="10"/>
          </p:nvPr>
        </p:nvSpPr>
        <p:spPr/>
        <p:txBody>
          <a:bodyPr/>
          <a:lstStyle/>
          <a:p>
            <a:fld id="{6937ACD1-4D65-42E4-AE1E-A19350D11C0B}" type="datetimeFigureOut">
              <a:rPr lang="en-US" smtClean="0"/>
              <a:t>2/11/2023</a:t>
            </a:fld>
            <a:endParaRPr lang="en-US"/>
          </a:p>
        </p:txBody>
      </p:sp>
      <p:sp>
        <p:nvSpPr>
          <p:cNvPr id="4" name="Footer Placeholder 3">
            <a:extLst>
              <a:ext uri="{FF2B5EF4-FFF2-40B4-BE49-F238E27FC236}">
                <a16:creationId xmlns:a16="http://schemas.microsoft.com/office/drawing/2014/main" id="{14980E99-4CF4-4D1B-A902-D184904AD0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1B5B1-E2C0-48B7-AC95-F107201A9A90}"/>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3572348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2C78C4-435E-408C-97E9-FAF563436CD6}"/>
              </a:ext>
            </a:extLst>
          </p:cNvPr>
          <p:cNvSpPr>
            <a:spLocks noGrp="1"/>
          </p:cNvSpPr>
          <p:nvPr>
            <p:ph type="dt" sz="half" idx="10"/>
          </p:nvPr>
        </p:nvSpPr>
        <p:spPr/>
        <p:txBody>
          <a:bodyPr/>
          <a:lstStyle/>
          <a:p>
            <a:fld id="{6937ACD1-4D65-42E4-AE1E-A19350D11C0B}" type="datetimeFigureOut">
              <a:rPr lang="en-US" smtClean="0"/>
              <a:t>2/11/2023</a:t>
            </a:fld>
            <a:endParaRPr lang="en-US"/>
          </a:p>
        </p:txBody>
      </p:sp>
      <p:sp>
        <p:nvSpPr>
          <p:cNvPr id="3" name="Footer Placeholder 2">
            <a:extLst>
              <a:ext uri="{FF2B5EF4-FFF2-40B4-BE49-F238E27FC236}">
                <a16:creationId xmlns:a16="http://schemas.microsoft.com/office/drawing/2014/main" id="{8B4426FC-CC60-486B-956D-CF3FBF69C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95E4EC-5967-4B08-98A2-EEA1043D87A3}"/>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3690594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6A53-80A1-47D8-BA25-B0D6CCA77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F0BA8C-BC55-4F77-97CE-BC324BA89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BFD2D-4A6E-488B-AC13-D918E729D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AF1BFC-3671-423D-9F2F-63B38A3B7475}"/>
              </a:ext>
            </a:extLst>
          </p:cNvPr>
          <p:cNvSpPr>
            <a:spLocks noGrp="1"/>
          </p:cNvSpPr>
          <p:nvPr>
            <p:ph type="dt" sz="half" idx="10"/>
          </p:nvPr>
        </p:nvSpPr>
        <p:spPr/>
        <p:txBody>
          <a:bodyPr/>
          <a:lstStyle/>
          <a:p>
            <a:fld id="{6937ACD1-4D65-42E4-AE1E-A19350D11C0B}" type="datetimeFigureOut">
              <a:rPr lang="en-US" smtClean="0"/>
              <a:t>2/11/2023</a:t>
            </a:fld>
            <a:endParaRPr lang="en-US"/>
          </a:p>
        </p:txBody>
      </p:sp>
      <p:sp>
        <p:nvSpPr>
          <p:cNvPr id="6" name="Footer Placeholder 5">
            <a:extLst>
              <a:ext uri="{FF2B5EF4-FFF2-40B4-BE49-F238E27FC236}">
                <a16:creationId xmlns:a16="http://schemas.microsoft.com/office/drawing/2014/main" id="{97A42F4E-3A55-4769-8902-7845A06B1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47CE0-2EEA-4E6B-ACE1-91B9B12227EC}"/>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3078187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8B22-3E31-4009-B6DA-31D9D2C34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633F6-8D22-474A-8E2F-954A4FDFB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D089C-4C93-4C49-AAEE-4A4DD31FC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C33533-96EE-4278-A2E3-CE270B82B9EB}"/>
              </a:ext>
            </a:extLst>
          </p:cNvPr>
          <p:cNvSpPr>
            <a:spLocks noGrp="1"/>
          </p:cNvSpPr>
          <p:nvPr>
            <p:ph type="dt" sz="half" idx="10"/>
          </p:nvPr>
        </p:nvSpPr>
        <p:spPr/>
        <p:txBody>
          <a:bodyPr/>
          <a:lstStyle/>
          <a:p>
            <a:fld id="{6937ACD1-4D65-42E4-AE1E-A19350D11C0B}" type="datetimeFigureOut">
              <a:rPr lang="en-US" smtClean="0"/>
              <a:t>2/11/2023</a:t>
            </a:fld>
            <a:endParaRPr lang="en-US"/>
          </a:p>
        </p:txBody>
      </p:sp>
      <p:sp>
        <p:nvSpPr>
          <p:cNvPr id="6" name="Footer Placeholder 5">
            <a:extLst>
              <a:ext uri="{FF2B5EF4-FFF2-40B4-BE49-F238E27FC236}">
                <a16:creationId xmlns:a16="http://schemas.microsoft.com/office/drawing/2014/main" id="{8FD566FC-C78D-43E8-9A48-F41737BB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EAE4A-0734-47C3-8909-89F8DDF8BE9A}"/>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2530265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463F-659D-4855-8E86-D5DE58B2D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CC6B3-428C-427A-834E-660B900159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F39EE-9D67-4CC7-9EE4-D7679535D0FB}"/>
              </a:ext>
            </a:extLst>
          </p:cNvPr>
          <p:cNvSpPr>
            <a:spLocks noGrp="1"/>
          </p:cNvSpPr>
          <p:nvPr>
            <p:ph type="dt" sz="half" idx="10"/>
          </p:nvPr>
        </p:nvSpPr>
        <p:spPr/>
        <p:txBody>
          <a:bodyPr/>
          <a:lstStyle/>
          <a:p>
            <a:fld id="{6937ACD1-4D65-42E4-AE1E-A19350D11C0B}" type="datetimeFigureOut">
              <a:rPr lang="en-US" smtClean="0"/>
              <a:t>2/11/2023</a:t>
            </a:fld>
            <a:endParaRPr lang="en-US"/>
          </a:p>
        </p:txBody>
      </p:sp>
      <p:sp>
        <p:nvSpPr>
          <p:cNvPr id="5" name="Footer Placeholder 4">
            <a:extLst>
              <a:ext uri="{FF2B5EF4-FFF2-40B4-BE49-F238E27FC236}">
                <a16:creationId xmlns:a16="http://schemas.microsoft.com/office/drawing/2014/main" id="{2E6F55AE-140A-445A-85F5-EE46BE390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04A92-7106-44B9-90BA-10A209EA886D}"/>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4349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5C512-6B56-42AD-A339-A62DB25C8D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BC6C29-8756-48BE-9917-9549C7C49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FE8E8-6FB6-4251-9C0E-265FAF19FEDA}"/>
              </a:ext>
            </a:extLst>
          </p:cNvPr>
          <p:cNvSpPr>
            <a:spLocks noGrp="1"/>
          </p:cNvSpPr>
          <p:nvPr>
            <p:ph type="dt" sz="half" idx="10"/>
          </p:nvPr>
        </p:nvSpPr>
        <p:spPr/>
        <p:txBody>
          <a:bodyPr/>
          <a:lstStyle/>
          <a:p>
            <a:fld id="{B61BEF0D-F0BB-DE4B-95CE-6DB70DBA9567}" type="datetimeFigureOut">
              <a:rPr lang="en-US" smtClean="0"/>
              <a:pPr/>
              <a:t>2/11/2023</a:t>
            </a:fld>
            <a:endParaRPr lang="en-US" dirty="0"/>
          </a:p>
        </p:txBody>
      </p:sp>
      <p:sp>
        <p:nvSpPr>
          <p:cNvPr id="5" name="Footer Placeholder 4">
            <a:extLst>
              <a:ext uri="{FF2B5EF4-FFF2-40B4-BE49-F238E27FC236}">
                <a16:creationId xmlns:a16="http://schemas.microsoft.com/office/drawing/2014/main" id="{33BE768F-66A7-40FF-A369-4E5FC1D0C0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0D4088-753B-4DE4-A561-6D90A236D719}"/>
              </a:ext>
            </a:extLst>
          </p:cNvPr>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a:extLst>
              <a:ext uri="{FF2B5EF4-FFF2-40B4-BE49-F238E27FC236}">
                <a16:creationId xmlns:a16="http://schemas.microsoft.com/office/drawing/2014/main" id="{A3B9AEB9-9F2F-4FE7-9DC9-3851D383CF1E}"/>
              </a:ext>
            </a:extLst>
          </p:cNvPr>
          <p:cNvCxnSpPr>
            <a:cxnSpLocks/>
          </p:cNvCxnSpPr>
          <p:nvPr userDrawn="1"/>
        </p:nvCxnSpPr>
        <p:spPr>
          <a:xfrm>
            <a:off x="815225" y="3097408"/>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6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A3012-6C59-43FA-9839-8F74FC2F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C61767-92E5-4F34-A112-5E3E6C0D25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34918-DDC1-4C0B-8239-E644C092037B}"/>
              </a:ext>
            </a:extLst>
          </p:cNvPr>
          <p:cNvSpPr>
            <a:spLocks noGrp="1"/>
          </p:cNvSpPr>
          <p:nvPr>
            <p:ph type="dt" sz="half" idx="10"/>
          </p:nvPr>
        </p:nvSpPr>
        <p:spPr/>
        <p:txBody>
          <a:bodyPr/>
          <a:lstStyle/>
          <a:p>
            <a:fld id="{6937ACD1-4D65-42E4-AE1E-A19350D11C0B}" type="datetimeFigureOut">
              <a:rPr lang="en-US" smtClean="0"/>
              <a:t>2/11/2023</a:t>
            </a:fld>
            <a:endParaRPr lang="en-US"/>
          </a:p>
        </p:txBody>
      </p:sp>
      <p:sp>
        <p:nvSpPr>
          <p:cNvPr id="5" name="Footer Placeholder 4">
            <a:extLst>
              <a:ext uri="{FF2B5EF4-FFF2-40B4-BE49-F238E27FC236}">
                <a16:creationId xmlns:a16="http://schemas.microsoft.com/office/drawing/2014/main" id="{34562F37-1AB0-49E3-822E-C83E59206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9DA85-208C-40E7-9588-43A4ED33C26F}"/>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511322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80405" y="-152267"/>
            <a:ext cx="9144000" cy="2387600"/>
          </a:xfrm>
        </p:spPr>
        <p:txBody>
          <a:bodyPr anchor="b">
            <a:normAutofit/>
          </a:bodyPr>
          <a:lstStyle>
            <a:lvl1pPr algn="l">
              <a:defRPr sz="4500" spc="0"/>
            </a:lvl1pPr>
          </a:lstStyle>
          <a:p>
            <a:r>
              <a:rPr lang="en-US"/>
              <a:t>Click to edit Master title style</a:t>
            </a:r>
          </a:p>
        </p:txBody>
      </p:sp>
      <p:sp>
        <p:nvSpPr>
          <p:cNvPr id="8" name="Subtitle 2"/>
          <p:cNvSpPr>
            <a:spLocks noGrp="1"/>
          </p:cNvSpPr>
          <p:nvPr>
            <p:ph type="subTitle" idx="1" hasCustomPrompt="1"/>
          </p:nvPr>
        </p:nvSpPr>
        <p:spPr>
          <a:xfrm>
            <a:off x="931236" y="2458684"/>
            <a:ext cx="9144000" cy="1655762"/>
          </a:xfrm>
        </p:spPr>
        <p:txBody>
          <a:bodyPr/>
          <a:lstStyle>
            <a:lvl1pPr marL="0" indent="0" algn="l">
              <a:buNone/>
              <a:defRPr sz="2400" b="0" spc="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1001576" y="2235333"/>
            <a:ext cx="11202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02730"/>
            <a:ext cx="2048948" cy="504984"/>
          </a:xfrm>
          <a:prstGeom prst="rect">
            <a:avLst/>
          </a:prstGeom>
        </p:spPr>
      </p:pic>
      <p:sp>
        <p:nvSpPr>
          <p:cNvPr id="11" name="Date Placeholder 3"/>
          <p:cNvSpPr>
            <a:spLocks noGrp="1"/>
          </p:cNvSpPr>
          <p:nvPr>
            <p:ph type="dt" sz="half" idx="2"/>
          </p:nvPr>
        </p:nvSpPr>
        <p:spPr>
          <a:xfrm>
            <a:off x="920847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CEAC7-411D-4BD4-AB63-7A528AD86D2B}" type="datetimeFigureOut">
              <a:rPr lang="en-US" smtClean="0"/>
              <a:pPr/>
              <a:t>2/11/2023</a:t>
            </a:fld>
            <a:endParaRPr lang="en-US"/>
          </a:p>
        </p:txBody>
      </p:sp>
      <p:sp>
        <p:nvSpPr>
          <p:cNvPr id="12" name="Footer Placeholder 4"/>
          <p:cNvSpPr>
            <a:spLocks noGrp="1"/>
          </p:cNvSpPr>
          <p:nvPr>
            <p:ph type="ftr" sz="quarter" idx="3"/>
          </p:nvPr>
        </p:nvSpPr>
        <p:spPr>
          <a:xfrm>
            <a:off x="423204"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62371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Char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8"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9" name="Chart Placeholder 5"/>
          <p:cNvSpPr>
            <a:spLocks noGrp="1"/>
          </p:cNvSpPr>
          <p:nvPr>
            <p:ph type="chart" sz="quarter" idx="13"/>
          </p:nvPr>
        </p:nvSpPr>
        <p:spPr>
          <a:xfrm>
            <a:off x="838200" y="1941513"/>
            <a:ext cx="10515600" cy="3840162"/>
          </a:xfrm>
        </p:spPr>
        <p:txBody>
          <a:bodyPr/>
          <a:lstStyle/>
          <a:p>
            <a:r>
              <a:rPr lang="en-US"/>
              <a:t>Click icon to add chart</a:t>
            </a:r>
          </a:p>
        </p:txBody>
      </p:sp>
    </p:spTree>
    <p:extLst>
      <p:ext uri="{BB962C8B-B14F-4D97-AF65-F5344CB8AC3E}">
        <p14:creationId xmlns:p14="http://schemas.microsoft.com/office/powerpoint/2010/main" val="2661005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harts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Chart Placeholder 5"/>
          <p:cNvSpPr>
            <a:spLocks noGrp="1"/>
          </p:cNvSpPr>
          <p:nvPr>
            <p:ph type="chart" sz="quarter" idx="13"/>
          </p:nvPr>
        </p:nvSpPr>
        <p:spPr>
          <a:xfrm>
            <a:off x="838200" y="1941513"/>
            <a:ext cx="5168705" cy="3840162"/>
          </a:xfrm>
        </p:spPr>
        <p:txBody>
          <a:bodyPr/>
          <a:lstStyle/>
          <a:p>
            <a:r>
              <a:rPr lang="en-US"/>
              <a:t>Click icon to add chart</a:t>
            </a:r>
          </a:p>
        </p:txBody>
      </p:sp>
      <p:sp>
        <p:nvSpPr>
          <p:cNvPr id="8" name="Chart Placeholder 5"/>
          <p:cNvSpPr>
            <a:spLocks noGrp="1"/>
          </p:cNvSpPr>
          <p:nvPr>
            <p:ph type="chart" sz="quarter" idx="14"/>
          </p:nvPr>
        </p:nvSpPr>
        <p:spPr>
          <a:xfrm>
            <a:off x="6185095" y="1941513"/>
            <a:ext cx="5168705" cy="3840162"/>
          </a:xfrm>
        </p:spPr>
        <p:txBody>
          <a:bodyPr/>
          <a:lstStyle/>
          <a:p>
            <a:r>
              <a:rPr lang="en-US"/>
              <a:t>Click icon to add chart</a:t>
            </a:r>
          </a:p>
        </p:txBody>
      </p:sp>
    </p:spTree>
    <p:extLst>
      <p:ext uri="{BB962C8B-B14F-4D97-AF65-F5344CB8AC3E}">
        <p14:creationId xmlns:p14="http://schemas.microsoft.com/office/powerpoint/2010/main" val="4230802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uble Chart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839788" y="5197964"/>
            <a:ext cx="5157787"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838200" y="1699223"/>
            <a:ext cx="5157787" cy="3470605"/>
          </a:xfrm>
        </p:spPr>
        <p:txBody>
          <a:bodyPr/>
          <a:lstStyle/>
          <a:p>
            <a:pPr lvl="0"/>
            <a:r>
              <a:rPr lang="en-US"/>
              <a:t>Edit Master text styles</a:t>
            </a:r>
          </a:p>
          <a:p>
            <a:pPr lvl="1"/>
            <a:r>
              <a:rPr lang="en-US"/>
              <a:t>Second level</a:t>
            </a:r>
          </a:p>
          <a:p>
            <a:pPr lvl="2"/>
            <a:r>
              <a:rPr lang="en-US"/>
              <a:t>Third level</a:t>
            </a:r>
          </a:p>
        </p:txBody>
      </p:sp>
      <p:sp>
        <p:nvSpPr>
          <p:cNvPr id="9" name="Text Placeholder 4"/>
          <p:cNvSpPr>
            <a:spLocks noGrp="1"/>
          </p:cNvSpPr>
          <p:nvPr>
            <p:ph type="body" sz="quarter" idx="3"/>
          </p:nvPr>
        </p:nvSpPr>
        <p:spPr>
          <a:xfrm>
            <a:off x="6146799" y="5197964"/>
            <a:ext cx="5183188"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4"/>
          </p:nvPr>
        </p:nvSpPr>
        <p:spPr>
          <a:xfrm>
            <a:off x="6146799" y="1699223"/>
            <a:ext cx="5183188" cy="3470605"/>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3465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Chart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839788" y="5366780"/>
            <a:ext cx="10515600"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838200" y="1868039"/>
            <a:ext cx="10515600" cy="3470605"/>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2559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Tabl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able Placeholder 5"/>
          <p:cNvSpPr>
            <a:spLocks noGrp="1"/>
          </p:cNvSpPr>
          <p:nvPr>
            <p:ph type="tbl" sz="quarter" idx="13"/>
          </p:nvPr>
        </p:nvSpPr>
        <p:spPr>
          <a:xfrm>
            <a:off x="838201" y="1955801"/>
            <a:ext cx="10515600" cy="3826022"/>
          </a:xfrm>
        </p:spPr>
        <p:txBody>
          <a:bodyPr/>
          <a:lstStyle/>
          <a:p>
            <a:r>
              <a:rPr lang="en-US"/>
              <a:t>Click icon to add table</a:t>
            </a:r>
          </a:p>
        </p:txBody>
      </p:sp>
    </p:spTree>
    <p:extLst>
      <p:ext uri="{BB962C8B-B14F-4D97-AF65-F5344CB8AC3E}">
        <p14:creationId xmlns:p14="http://schemas.microsoft.com/office/powerpoint/2010/main" val="359165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 Table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able Placeholder 5"/>
          <p:cNvSpPr>
            <a:spLocks noGrp="1"/>
          </p:cNvSpPr>
          <p:nvPr>
            <p:ph type="tbl" sz="quarter" idx="13"/>
          </p:nvPr>
        </p:nvSpPr>
        <p:spPr>
          <a:xfrm>
            <a:off x="838201" y="1955801"/>
            <a:ext cx="10515600" cy="3052297"/>
          </a:xfrm>
        </p:spPr>
        <p:txBody>
          <a:bodyPr/>
          <a:lstStyle/>
          <a:p>
            <a:r>
              <a:rPr lang="en-US"/>
              <a:t>Click icon to add table</a:t>
            </a:r>
          </a:p>
        </p:txBody>
      </p:sp>
      <p:sp>
        <p:nvSpPr>
          <p:cNvPr id="8" name="Text Placeholder 2"/>
          <p:cNvSpPr>
            <a:spLocks noGrp="1"/>
          </p:cNvSpPr>
          <p:nvPr>
            <p:ph type="body" idx="1"/>
          </p:nvPr>
        </p:nvSpPr>
        <p:spPr>
          <a:xfrm>
            <a:off x="839788" y="5197964"/>
            <a:ext cx="10514012"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73081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Table and Caption 2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9"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10" name="Table Placeholder 5"/>
          <p:cNvSpPr>
            <a:spLocks noGrp="1"/>
          </p:cNvSpPr>
          <p:nvPr>
            <p:ph type="tbl" sz="quarter" idx="13"/>
          </p:nvPr>
        </p:nvSpPr>
        <p:spPr>
          <a:xfrm>
            <a:off x="838201" y="1955801"/>
            <a:ext cx="5239042" cy="3952630"/>
          </a:xfrm>
        </p:spPr>
        <p:txBody>
          <a:bodyPr/>
          <a:lstStyle/>
          <a:p>
            <a:r>
              <a:rPr lang="en-US"/>
              <a:t>Click icon to add table</a:t>
            </a:r>
          </a:p>
        </p:txBody>
      </p:sp>
      <p:sp>
        <p:nvSpPr>
          <p:cNvPr id="11" name="Text Placeholder 2"/>
          <p:cNvSpPr>
            <a:spLocks noGrp="1"/>
          </p:cNvSpPr>
          <p:nvPr>
            <p:ph type="body" idx="1"/>
          </p:nvPr>
        </p:nvSpPr>
        <p:spPr>
          <a:xfrm>
            <a:off x="6312120" y="1955801"/>
            <a:ext cx="5041680" cy="3952630"/>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23031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D7FE-E777-4BFE-9BD9-D1592F6E26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154AF-BE34-40F5-9B2E-C7B455AB9E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FCA213-C90C-4EC6-BE01-5CDA4B3DD8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B3F01F-CC77-4A6F-816A-9136E68F0B3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6154F86-DFC0-4A23-8C5F-5A0FA88BEB12}"/>
              </a:ext>
            </a:extLst>
          </p:cNvPr>
          <p:cNvSpPr>
            <a:spLocks noGrp="1"/>
          </p:cNvSpPr>
          <p:nvPr>
            <p:ph type="ftr" sz="quarter" idx="11"/>
          </p:nvPr>
        </p:nvSpPr>
        <p:spPr/>
        <p:txBody>
          <a:bodyPr/>
          <a:lstStyle/>
          <a:p>
            <a:r>
              <a:rPr lang="en-US"/>
              <a:t>Rental Registration and Inspection Ordinance (RRIO)</a:t>
            </a:r>
            <a:endParaRPr lang="en-US" dirty="0"/>
          </a:p>
        </p:txBody>
      </p:sp>
      <p:sp>
        <p:nvSpPr>
          <p:cNvPr id="7" name="Slide Number Placeholder 6">
            <a:extLst>
              <a:ext uri="{FF2B5EF4-FFF2-40B4-BE49-F238E27FC236}">
                <a16:creationId xmlns:a16="http://schemas.microsoft.com/office/drawing/2014/main" id="{A6D99198-AA83-471A-8764-032F91A7369E}"/>
              </a:ext>
            </a:extLst>
          </p:cNvPr>
          <p:cNvSpPr>
            <a:spLocks noGrp="1"/>
          </p:cNvSpPr>
          <p:nvPr>
            <p:ph type="sldNum" sz="quarter" idx="12"/>
          </p:nvPr>
        </p:nvSpPr>
        <p:spPr/>
        <p:txBody>
          <a:bodyPr/>
          <a:lstStyle/>
          <a:p>
            <a:fld id="{7174A51C-4C13-44E0-9EDF-9EEF996B1F62}" type="slidenum">
              <a:rPr lang="en-US" smtClean="0"/>
              <a:t>‹#›</a:t>
            </a:fld>
            <a:endParaRPr lang="en-US" dirty="0"/>
          </a:p>
        </p:txBody>
      </p:sp>
    </p:spTree>
    <p:extLst>
      <p:ext uri="{BB962C8B-B14F-4D97-AF65-F5344CB8AC3E}">
        <p14:creationId xmlns:p14="http://schemas.microsoft.com/office/powerpoint/2010/main" val="2237007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FF1B-EE1A-4DCE-867D-AA067E5FA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6AC346-C1CC-4FBD-8AE8-3F175FF68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4C468E-0AEF-4DC1-BDEB-8431DDEC94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38F672-E16A-4E7B-AEC6-38A97C5AA4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B16ECD-9A7B-44B3-A734-EBCE5F96BA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914F90-7F42-47F1-ADA3-EC928A1A8C7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BD658A6-FB0E-42A4-9A9B-B229DDDAAE57}"/>
              </a:ext>
            </a:extLst>
          </p:cNvPr>
          <p:cNvSpPr>
            <a:spLocks noGrp="1"/>
          </p:cNvSpPr>
          <p:nvPr>
            <p:ph type="ftr" sz="quarter" idx="11"/>
          </p:nvPr>
        </p:nvSpPr>
        <p:spPr/>
        <p:txBody>
          <a:bodyPr/>
          <a:lstStyle/>
          <a:p>
            <a:r>
              <a:rPr lang="en-US"/>
              <a:t>Rental Registration and Inspection Ordinance (RRIO)</a:t>
            </a:r>
            <a:endParaRPr lang="en-US" dirty="0"/>
          </a:p>
        </p:txBody>
      </p:sp>
      <p:sp>
        <p:nvSpPr>
          <p:cNvPr id="9" name="Slide Number Placeholder 8">
            <a:extLst>
              <a:ext uri="{FF2B5EF4-FFF2-40B4-BE49-F238E27FC236}">
                <a16:creationId xmlns:a16="http://schemas.microsoft.com/office/drawing/2014/main" id="{12C6215A-CE03-43D1-B089-6E236E85B064}"/>
              </a:ext>
            </a:extLst>
          </p:cNvPr>
          <p:cNvSpPr>
            <a:spLocks noGrp="1"/>
          </p:cNvSpPr>
          <p:nvPr>
            <p:ph type="sldNum" sz="quarter" idx="12"/>
          </p:nvPr>
        </p:nvSpPr>
        <p:spPr/>
        <p:txBody>
          <a:bodyPr/>
          <a:lstStyle/>
          <a:p>
            <a:fld id="{7174A51C-4C13-44E0-9EDF-9EEF996B1F62}" type="slidenum">
              <a:rPr lang="en-US" smtClean="0"/>
              <a:t>‹#›</a:t>
            </a:fld>
            <a:endParaRPr lang="en-US" dirty="0"/>
          </a:p>
        </p:txBody>
      </p:sp>
    </p:spTree>
    <p:extLst>
      <p:ext uri="{BB962C8B-B14F-4D97-AF65-F5344CB8AC3E}">
        <p14:creationId xmlns:p14="http://schemas.microsoft.com/office/powerpoint/2010/main" val="2061478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9D1E-D352-4D26-88CF-CFD380F50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243354-16AE-4B8A-B460-651C63F5DDE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0311B8B-CEFC-4DE0-98DE-AADF6DD034AC}"/>
              </a:ext>
            </a:extLst>
          </p:cNvPr>
          <p:cNvSpPr>
            <a:spLocks noGrp="1"/>
          </p:cNvSpPr>
          <p:nvPr>
            <p:ph type="ftr" sz="quarter" idx="11"/>
          </p:nvPr>
        </p:nvSpPr>
        <p:spPr/>
        <p:txBody>
          <a:bodyPr/>
          <a:lstStyle/>
          <a:p>
            <a:r>
              <a:rPr lang="en-US"/>
              <a:t>Rental Registration and Inspection Ordinance (RRIO)</a:t>
            </a:r>
            <a:endParaRPr lang="en-US" dirty="0"/>
          </a:p>
        </p:txBody>
      </p:sp>
      <p:sp>
        <p:nvSpPr>
          <p:cNvPr id="5" name="Slide Number Placeholder 4">
            <a:extLst>
              <a:ext uri="{FF2B5EF4-FFF2-40B4-BE49-F238E27FC236}">
                <a16:creationId xmlns:a16="http://schemas.microsoft.com/office/drawing/2014/main" id="{C8FB793C-A8DB-44C4-8640-6BB0A6257946}"/>
              </a:ext>
            </a:extLst>
          </p:cNvPr>
          <p:cNvSpPr>
            <a:spLocks noGrp="1"/>
          </p:cNvSpPr>
          <p:nvPr>
            <p:ph type="sldNum" sz="quarter" idx="12"/>
          </p:nvPr>
        </p:nvSpPr>
        <p:spPr/>
        <p:txBody>
          <a:bodyPr/>
          <a:lstStyle/>
          <a:p>
            <a:fld id="{7174A51C-4C13-44E0-9EDF-9EEF996B1F62}" type="slidenum">
              <a:rPr lang="en-US" smtClean="0"/>
              <a:t>‹#›</a:t>
            </a:fld>
            <a:endParaRPr lang="en-US" dirty="0"/>
          </a:p>
        </p:txBody>
      </p:sp>
    </p:spTree>
    <p:extLst>
      <p:ext uri="{BB962C8B-B14F-4D97-AF65-F5344CB8AC3E}">
        <p14:creationId xmlns:p14="http://schemas.microsoft.com/office/powerpoint/2010/main" val="35208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B1FEA-E9AC-4400-9DB3-A4391BE60503}"/>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F0017BA-FC99-4DA5-8DEC-B830CB83F379}"/>
              </a:ext>
            </a:extLst>
          </p:cNvPr>
          <p:cNvSpPr>
            <a:spLocks noGrp="1"/>
          </p:cNvSpPr>
          <p:nvPr>
            <p:ph type="ftr" sz="quarter" idx="11"/>
          </p:nvPr>
        </p:nvSpPr>
        <p:spPr/>
        <p:txBody>
          <a:bodyPr/>
          <a:lstStyle/>
          <a:p>
            <a:r>
              <a:rPr lang="en-US"/>
              <a:t>Rental Registration and Inspection Ordinance (RRIO)</a:t>
            </a:r>
            <a:endParaRPr lang="en-US" dirty="0"/>
          </a:p>
        </p:txBody>
      </p:sp>
      <p:sp>
        <p:nvSpPr>
          <p:cNvPr id="4" name="Slide Number Placeholder 3">
            <a:extLst>
              <a:ext uri="{FF2B5EF4-FFF2-40B4-BE49-F238E27FC236}">
                <a16:creationId xmlns:a16="http://schemas.microsoft.com/office/drawing/2014/main" id="{C149E8C8-61A8-47D5-B22F-7416A4FEACFD}"/>
              </a:ext>
            </a:extLst>
          </p:cNvPr>
          <p:cNvSpPr>
            <a:spLocks noGrp="1"/>
          </p:cNvSpPr>
          <p:nvPr>
            <p:ph type="sldNum" sz="quarter" idx="12"/>
          </p:nvPr>
        </p:nvSpPr>
        <p:spPr/>
        <p:txBody>
          <a:bodyPr/>
          <a:lstStyle/>
          <a:p>
            <a:fld id="{7174A51C-4C13-44E0-9EDF-9EEF996B1F62}" type="slidenum">
              <a:rPr lang="en-US" smtClean="0"/>
              <a:t>‹#›</a:t>
            </a:fld>
            <a:endParaRPr lang="en-US" dirty="0"/>
          </a:p>
        </p:txBody>
      </p:sp>
    </p:spTree>
    <p:extLst>
      <p:ext uri="{BB962C8B-B14F-4D97-AF65-F5344CB8AC3E}">
        <p14:creationId xmlns:p14="http://schemas.microsoft.com/office/powerpoint/2010/main" val="809084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3DB7-82DF-44B8-A7F3-40E87AF9D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58271F-2022-4664-BFC7-E9CB97D08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CD87B1-40C4-4F61-81FE-4A8CDDEBE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1D2BAF-EE7C-4A8F-8F6A-A07BF3E2136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E0E04B0-1178-4D15-BBCD-96C727304CA4}"/>
              </a:ext>
            </a:extLst>
          </p:cNvPr>
          <p:cNvSpPr>
            <a:spLocks noGrp="1"/>
          </p:cNvSpPr>
          <p:nvPr>
            <p:ph type="ftr" sz="quarter" idx="11"/>
          </p:nvPr>
        </p:nvSpPr>
        <p:spPr/>
        <p:txBody>
          <a:bodyPr/>
          <a:lstStyle/>
          <a:p>
            <a:r>
              <a:rPr lang="en-US"/>
              <a:t>Rental Registration and Inspection Ordinance (RRIO)</a:t>
            </a:r>
            <a:endParaRPr lang="en-US" dirty="0"/>
          </a:p>
        </p:txBody>
      </p:sp>
      <p:sp>
        <p:nvSpPr>
          <p:cNvPr id="7" name="Slide Number Placeholder 6">
            <a:extLst>
              <a:ext uri="{FF2B5EF4-FFF2-40B4-BE49-F238E27FC236}">
                <a16:creationId xmlns:a16="http://schemas.microsoft.com/office/drawing/2014/main" id="{12D5631D-4C1F-4D3B-880E-4F33D1FE1132}"/>
              </a:ext>
            </a:extLst>
          </p:cNvPr>
          <p:cNvSpPr>
            <a:spLocks noGrp="1"/>
          </p:cNvSpPr>
          <p:nvPr>
            <p:ph type="sldNum" sz="quarter" idx="12"/>
          </p:nvPr>
        </p:nvSpPr>
        <p:spPr/>
        <p:txBody>
          <a:bodyPr/>
          <a:lstStyle/>
          <a:p>
            <a:fld id="{7174A51C-4C13-44E0-9EDF-9EEF996B1F62}" type="slidenum">
              <a:rPr lang="en-US" smtClean="0"/>
              <a:t>‹#›</a:t>
            </a:fld>
            <a:endParaRPr lang="en-US" dirty="0"/>
          </a:p>
        </p:txBody>
      </p:sp>
    </p:spTree>
    <p:extLst>
      <p:ext uri="{BB962C8B-B14F-4D97-AF65-F5344CB8AC3E}">
        <p14:creationId xmlns:p14="http://schemas.microsoft.com/office/powerpoint/2010/main" val="198803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98AE-465E-4E79-AE78-57DA3F81B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BB065B-5337-41FC-80F5-186F1A9B6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1EAA08-6591-4529-A762-D633984C1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582AF-996A-4A35-99EB-BD54337C794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1F819B6-D472-4EBE-8416-9F56B033E993}"/>
              </a:ext>
            </a:extLst>
          </p:cNvPr>
          <p:cNvSpPr>
            <a:spLocks noGrp="1"/>
          </p:cNvSpPr>
          <p:nvPr>
            <p:ph type="ftr" sz="quarter" idx="11"/>
          </p:nvPr>
        </p:nvSpPr>
        <p:spPr/>
        <p:txBody>
          <a:bodyPr/>
          <a:lstStyle/>
          <a:p>
            <a:r>
              <a:rPr lang="en-US"/>
              <a:t>Rental Registration and Inspection Ordinance (RRIO)</a:t>
            </a:r>
            <a:endParaRPr lang="en-US" dirty="0"/>
          </a:p>
        </p:txBody>
      </p:sp>
      <p:sp>
        <p:nvSpPr>
          <p:cNvPr id="7" name="Slide Number Placeholder 6">
            <a:extLst>
              <a:ext uri="{FF2B5EF4-FFF2-40B4-BE49-F238E27FC236}">
                <a16:creationId xmlns:a16="http://schemas.microsoft.com/office/drawing/2014/main" id="{086F7799-4974-4400-B7C4-BE717ABD905A}"/>
              </a:ext>
            </a:extLst>
          </p:cNvPr>
          <p:cNvSpPr>
            <a:spLocks noGrp="1"/>
          </p:cNvSpPr>
          <p:nvPr>
            <p:ph type="sldNum" sz="quarter" idx="12"/>
          </p:nvPr>
        </p:nvSpPr>
        <p:spPr/>
        <p:txBody>
          <a:bodyPr/>
          <a:lstStyle/>
          <a:p>
            <a:fld id="{7174A51C-4C13-44E0-9EDF-9EEF996B1F62}" type="slidenum">
              <a:rPr lang="en-US" smtClean="0"/>
              <a:t>‹#›</a:t>
            </a:fld>
            <a:endParaRPr lang="en-US" dirty="0"/>
          </a:p>
        </p:txBody>
      </p:sp>
    </p:spTree>
    <p:extLst>
      <p:ext uri="{BB962C8B-B14F-4D97-AF65-F5344CB8AC3E}">
        <p14:creationId xmlns:p14="http://schemas.microsoft.com/office/powerpoint/2010/main" val="30602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46E91-A185-46DA-B865-AB1261B1B3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D1AD4F-466E-4AF0-A09D-28F409FA4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D774B-E20C-4EC8-871E-B183AD06F7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854F569-D5E3-470F-ABC6-AE5783539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Rental Registration and Inspection Ordinance (RRIO)</a:t>
            </a:r>
            <a:endParaRPr lang="en-US" dirty="0"/>
          </a:p>
        </p:txBody>
      </p:sp>
      <p:sp>
        <p:nvSpPr>
          <p:cNvPr id="6" name="Slide Number Placeholder 5">
            <a:extLst>
              <a:ext uri="{FF2B5EF4-FFF2-40B4-BE49-F238E27FC236}">
                <a16:creationId xmlns:a16="http://schemas.microsoft.com/office/drawing/2014/main" id="{81638D1B-5389-4006-83D4-1AA2B2931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
        <p:nvSpPr>
          <p:cNvPr id="7" name="Rectangle 6">
            <a:extLst>
              <a:ext uri="{FF2B5EF4-FFF2-40B4-BE49-F238E27FC236}">
                <a16:creationId xmlns:a16="http://schemas.microsoft.com/office/drawing/2014/main" id="{38EE6120-5BC6-472E-AEDC-EBBF5961D32A}"/>
              </a:ext>
            </a:extLst>
          </p:cNvPr>
          <p:cNvSpPr/>
          <p:nvPr userDrawn="1"/>
        </p:nvSpPr>
        <p:spPr>
          <a:xfrm>
            <a:off x="0" y="6425738"/>
            <a:ext cx="12192000" cy="432262"/>
          </a:xfrm>
          <a:prstGeom prst="rect">
            <a:avLst/>
          </a:prstGeom>
          <a:solidFill>
            <a:srgbClr val="44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43ADFA1-DC42-4F1A-91FE-30B73852F27A}"/>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6316" t="21752" b="20478"/>
          <a:stretch/>
        </p:blipFill>
        <p:spPr>
          <a:xfrm>
            <a:off x="66501" y="6425738"/>
            <a:ext cx="2277687" cy="432262"/>
          </a:xfrm>
          <a:prstGeom prst="rect">
            <a:avLst/>
          </a:prstGeom>
        </p:spPr>
      </p:pic>
      <p:sp>
        <p:nvSpPr>
          <p:cNvPr id="9" name="TextBox 8">
            <a:extLst>
              <a:ext uri="{FF2B5EF4-FFF2-40B4-BE49-F238E27FC236}">
                <a16:creationId xmlns:a16="http://schemas.microsoft.com/office/drawing/2014/main" id="{BC9143E3-F351-4531-BF01-D4C663518EBD}"/>
              </a:ext>
            </a:extLst>
          </p:cNvPr>
          <p:cNvSpPr txBox="1"/>
          <p:nvPr userDrawn="1"/>
        </p:nvSpPr>
        <p:spPr>
          <a:xfrm>
            <a:off x="10913225" y="6472592"/>
            <a:ext cx="881149" cy="338554"/>
          </a:xfrm>
          <a:prstGeom prst="rect">
            <a:avLst/>
          </a:prstGeom>
          <a:noFill/>
        </p:spPr>
        <p:txBody>
          <a:bodyPr wrap="square" rtlCol="0">
            <a:spAutoFit/>
          </a:bodyPr>
          <a:lstStyle/>
          <a:p>
            <a:pPr algn="r"/>
            <a:fld id="{E4F1067C-40C9-489E-B245-D955619FACD0}" type="slidenum">
              <a:rPr lang="en-US" sz="1600" smtClean="0">
                <a:solidFill>
                  <a:schemeClr val="bg1"/>
                </a:solidFill>
              </a:rPr>
              <a:pPr algn="r"/>
              <a:t>‹#›</a:t>
            </a:fld>
            <a:endParaRPr lang="en-US" sz="1600" dirty="0">
              <a:solidFill>
                <a:schemeClr val="bg1"/>
              </a:solidFill>
            </a:endParaRPr>
          </a:p>
        </p:txBody>
      </p:sp>
    </p:spTree>
    <p:extLst>
      <p:ext uri="{BB962C8B-B14F-4D97-AF65-F5344CB8AC3E}">
        <p14:creationId xmlns:p14="http://schemas.microsoft.com/office/powerpoint/2010/main" val="390655708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64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483CA-F849-4DD7-B9B3-516C613A0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46033-6D6B-47B3-9355-4BAC433DD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7B1A6-9CAB-4F7D-A8CC-D31CFE38F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ACD1-4D65-42E4-AE1E-A19350D11C0B}" type="datetimeFigureOut">
              <a:rPr lang="en-US" smtClean="0"/>
              <a:t>2/11/2023</a:t>
            </a:fld>
            <a:endParaRPr lang="en-US"/>
          </a:p>
        </p:txBody>
      </p:sp>
      <p:sp>
        <p:nvSpPr>
          <p:cNvPr id="5" name="Footer Placeholder 4">
            <a:extLst>
              <a:ext uri="{FF2B5EF4-FFF2-40B4-BE49-F238E27FC236}">
                <a16:creationId xmlns:a16="http://schemas.microsoft.com/office/drawing/2014/main" id="{696CC40A-C0B9-4BB2-B745-DDE6CBB4D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6CFDF0D1-329D-4E4E-BBE3-ABDFE361E59F}"/>
              </a:ext>
            </a:extLst>
          </p:cNvPr>
          <p:cNvSpPr/>
          <p:nvPr userDrawn="1"/>
        </p:nvSpPr>
        <p:spPr>
          <a:xfrm>
            <a:off x="0" y="6425738"/>
            <a:ext cx="12192000" cy="432262"/>
          </a:xfrm>
          <a:prstGeom prst="rect">
            <a:avLst/>
          </a:prstGeom>
          <a:solidFill>
            <a:srgbClr val="44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D7ACF18-69F4-4715-AA92-B4DB020B522F}"/>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6316" t="21752" b="20478"/>
          <a:stretch/>
        </p:blipFill>
        <p:spPr>
          <a:xfrm>
            <a:off x="66501" y="6425738"/>
            <a:ext cx="2277687" cy="432262"/>
          </a:xfrm>
          <a:prstGeom prst="rect">
            <a:avLst/>
          </a:prstGeom>
        </p:spPr>
      </p:pic>
      <p:sp>
        <p:nvSpPr>
          <p:cNvPr id="8" name="TextBox 7">
            <a:extLst>
              <a:ext uri="{FF2B5EF4-FFF2-40B4-BE49-F238E27FC236}">
                <a16:creationId xmlns:a16="http://schemas.microsoft.com/office/drawing/2014/main" id="{706D6D34-A280-4A38-A604-693C7FDD8E00}"/>
              </a:ext>
            </a:extLst>
          </p:cNvPr>
          <p:cNvSpPr txBox="1"/>
          <p:nvPr userDrawn="1"/>
        </p:nvSpPr>
        <p:spPr>
          <a:xfrm>
            <a:off x="10913225" y="6472592"/>
            <a:ext cx="881149" cy="338554"/>
          </a:xfrm>
          <a:prstGeom prst="rect">
            <a:avLst/>
          </a:prstGeom>
          <a:noFill/>
        </p:spPr>
        <p:txBody>
          <a:bodyPr wrap="square" rtlCol="0">
            <a:spAutoFit/>
          </a:bodyPr>
          <a:lstStyle/>
          <a:p>
            <a:pPr algn="r"/>
            <a:fld id="{E4F1067C-40C9-489E-B245-D955619FACD0}" type="slidenum">
              <a:rPr lang="en-US" sz="1600" smtClean="0">
                <a:solidFill>
                  <a:schemeClr val="bg1"/>
                </a:solidFill>
              </a:rPr>
              <a:pPr algn="r"/>
              <a:t>‹#›</a:t>
            </a:fld>
            <a:endParaRPr lang="en-US" sz="1600">
              <a:solidFill>
                <a:schemeClr val="bg1"/>
              </a:solidFill>
            </a:endParaRPr>
          </a:p>
        </p:txBody>
      </p:sp>
    </p:spTree>
    <p:extLst>
      <p:ext uri="{BB962C8B-B14F-4D97-AF65-F5344CB8AC3E}">
        <p14:creationId xmlns:p14="http://schemas.microsoft.com/office/powerpoint/2010/main" val="65530055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Lst>
  <p:txStyles>
    <p:titleStyle>
      <a:lvl1pPr algn="l" defTabSz="914400" rtl="0" eaLnBrk="1" latinLnBrk="0" hangingPunct="1">
        <a:lnSpc>
          <a:spcPct val="90000"/>
        </a:lnSpc>
        <a:spcBef>
          <a:spcPct val="0"/>
        </a:spcBef>
        <a:buNone/>
        <a:defRPr sz="4400" kern="1200">
          <a:solidFill>
            <a:srgbClr val="0046AD"/>
          </a:solidFill>
          <a:latin typeface="+mj-lt"/>
          <a:ea typeface="+mj-ea"/>
          <a:cs typeface="+mj-cs"/>
        </a:defRPr>
      </a:lvl1pPr>
    </p:titleStyle>
    <p:body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seattle.gov/DPD/Publications/CAM/Tip242B.pdf" TargetMode="External"/><Relationship Id="rId13" Type="http://schemas.openxmlformats.org/officeDocument/2006/relationships/hyperlink" Target="http://www.seattle.gov/Documents/Departments/SDCI/Codes/TreeProtectionAreaSign.pdf" TargetMode="External"/><Relationship Id="rId3" Type="http://schemas.openxmlformats.org/officeDocument/2006/relationships/hyperlink" Target="https://library.municode.com/wa/seattle/codes/municipal_code?nodeId=TIT25ENPRHIPR_CH25.11TRPR" TargetMode="External"/><Relationship Id="rId7" Type="http://schemas.openxmlformats.org/officeDocument/2006/relationships/hyperlink" Target="http://www.seattle.gov/DPD/Publications/CAM/cam242.pdf" TargetMode="External"/><Relationship Id="rId12" Type="http://schemas.openxmlformats.org/officeDocument/2006/relationships/hyperlink" Target="http://www.seattle.gov/Documents/Departments/SDCI/Codes/CommonSeattleTrees.pdf" TargetMode="External"/><Relationship Id="rId2" Type="http://schemas.openxmlformats.org/officeDocument/2006/relationships/hyperlink" Target="http://www.seattle.gov/sdci/codes/codes-we-enforce-(a-z)/tree-protection-code" TargetMode="External"/><Relationship Id="rId16" Type="http://schemas.openxmlformats.org/officeDocument/2006/relationships/hyperlink" Target="https://www.seattle.gov/sdci/codes/codes-we-enforce-(a-z)/trees-and-codes/tree-service-provider-directory" TargetMode="External"/><Relationship Id="rId1" Type="http://schemas.openxmlformats.org/officeDocument/2006/relationships/slideLayout" Target="../slideLayouts/slideLayout2.xml"/><Relationship Id="rId6" Type="http://schemas.openxmlformats.org/officeDocument/2006/relationships/hyperlink" Target="http://www.seattle.gov/dpd/codes/dr/DR2008-16x.pdf" TargetMode="External"/><Relationship Id="rId11" Type="http://schemas.openxmlformats.org/officeDocument/2006/relationships/hyperlink" Target="http://www.seattle.gov/DPD/Publications/CAM/cam331a.pdf" TargetMode="External"/><Relationship Id="rId5" Type="http://schemas.openxmlformats.org/officeDocument/2006/relationships/hyperlink" Target="http://www.seattle.gov/dpd/codes/dr/17-2018%20tree.pdf" TargetMode="External"/><Relationship Id="rId15" Type="http://schemas.openxmlformats.org/officeDocument/2006/relationships/hyperlink" Target="https://www.seattle.gov/sdci/resources/send-us-a-question" TargetMode="External"/><Relationship Id="rId10" Type="http://schemas.openxmlformats.org/officeDocument/2006/relationships/hyperlink" Target="http://www.seattle.gov/DPD/Publications/CAM/cam331.pdf" TargetMode="External"/><Relationship Id="rId4" Type="http://schemas.openxmlformats.org/officeDocument/2006/relationships/hyperlink" Target="https://library.municode.com/wa/seattle/codes/municipal_code?nodeId=TIT25ENPRHIPR_CH25.09REENCRAR" TargetMode="External"/><Relationship Id="rId9" Type="http://schemas.openxmlformats.org/officeDocument/2006/relationships/hyperlink" Target="https://www.seattle.gov/DPD/Publications/CAM/Tip242C.pdf" TargetMode="External"/><Relationship Id="rId14" Type="http://schemas.openxmlformats.org/officeDocument/2006/relationships/hyperlink" Target="http://www.seattle.gov/Documents/Departments/SDCI/Codes/TreeDetail.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plantamnesty.org/services/referral-services/" TargetMode="External"/><Relationship Id="rId3" Type="http://schemas.openxmlformats.org/officeDocument/2006/relationships/hyperlink" Target="http://seattlecitygis.maps.arcgis.com/apps/webappviewer/index.html?id=f822b2c6498c4163b0cf908e2241e9c2" TargetMode="External"/><Relationship Id="rId7" Type="http://schemas.openxmlformats.org/officeDocument/2006/relationships/hyperlink" Target="http://www.seattle.gov/trees/planting-and-care/trees-for-neighborhoods" TargetMode="External"/><Relationship Id="rId2" Type="http://schemas.openxmlformats.org/officeDocument/2006/relationships/hyperlink" Target="http://www.seattle.gov/sdci/permits/permits-we-issue-(a-z)/tree-and-vegetation-removal#2.startapprovalprocess" TargetMode="External"/><Relationship Id="rId1" Type="http://schemas.openxmlformats.org/officeDocument/2006/relationships/slideLayout" Target="../slideLayouts/slideLayout2.xml"/><Relationship Id="rId6" Type="http://schemas.openxmlformats.org/officeDocument/2006/relationships/hyperlink" Target="https://www.seattle.gov/parks/about-us/policies-and-plans/tree-health-and-management" TargetMode="External"/><Relationship Id="rId5" Type="http://schemas.openxmlformats.org/officeDocument/2006/relationships/hyperlink" Target="http://www.seattle.gov/transportation/permits-and-services/permits/street-tree-permits" TargetMode="External"/><Relationship Id="rId10" Type="http://schemas.openxmlformats.org/officeDocument/2006/relationships/hyperlink" Target="https://www.treesaregood.org/findanarborist/verify" TargetMode="External"/><Relationship Id="rId4" Type="http://schemas.openxmlformats.org/officeDocument/2006/relationships/hyperlink" Target="https://www.seattle.gov/city-light/in-the-community/vegetation-management" TargetMode="External"/><Relationship Id="rId9" Type="http://schemas.openxmlformats.org/officeDocument/2006/relationships/hyperlink" Target="https://www.greatplantpick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eattle.gov/sdci/resources/send-us-a-questio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A1344AF-B83A-4AA4-8E79-365FC74EF68B}"/>
              </a:ext>
            </a:extLst>
          </p:cNvPr>
          <p:cNvSpPr/>
          <p:nvPr/>
        </p:nvSpPr>
        <p:spPr>
          <a:xfrm>
            <a:off x="1" y="1287041"/>
            <a:ext cx="12191999" cy="108857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E9518C1-9B0D-4372-ADDB-6E37ACD2EE38}"/>
              </a:ext>
            </a:extLst>
          </p:cNvPr>
          <p:cNvSpPr>
            <a:spLocks noGrp="1"/>
          </p:cNvSpPr>
          <p:nvPr>
            <p:ph type="title"/>
          </p:nvPr>
        </p:nvSpPr>
        <p:spPr>
          <a:xfrm>
            <a:off x="5850466" y="2280964"/>
            <a:ext cx="5139268" cy="787400"/>
          </a:xfrm>
        </p:spPr>
        <p:txBody>
          <a:bodyPr>
            <a:normAutofit/>
          </a:bodyPr>
          <a:lstStyle/>
          <a:p>
            <a:r>
              <a:rPr lang="en-US" sz="4400" b="1" dirty="0"/>
              <a:t>SDCI: Tree Regulations</a:t>
            </a:r>
          </a:p>
        </p:txBody>
      </p:sp>
      <p:sp>
        <p:nvSpPr>
          <p:cNvPr id="9" name="Rectangle 8">
            <a:extLst>
              <a:ext uri="{FF2B5EF4-FFF2-40B4-BE49-F238E27FC236}">
                <a16:creationId xmlns:a16="http://schemas.microsoft.com/office/drawing/2014/main" id="{39B15198-C020-497D-BB94-16B2DE68F1D6}"/>
              </a:ext>
            </a:extLst>
          </p:cNvPr>
          <p:cNvSpPr/>
          <p:nvPr/>
        </p:nvSpPr>
        <p:spPr>
          <a:xfrm>
            <a:off x="0" y="5521234"/>
            <a:ext cx="12192001" cy="1336766"/>
          </a:xfrm>
          <a:prstGeom prst="rect">
            <a:avLst/>
          </a:prstGeom>
          <a:solidFill>
            <a:srgbClr val="44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72BDD41-45FD-47AA-BE12-F8362B4C2547}"/>
              </a:ext>
            </a:extLst>
          </p:cNvPr>
          <p:cNvSpPr txBox="1"/>
          <p:nvPr/>
        </p:nvSpPr>
        <p:spPr>
          <a:xfrm>
            <a:off x="1994263" y="5765989"/>
            <a:ext cx="10032274" cy="738664"/>
          </a:xfrm>
          <a:prstGeom prst="rect">
            <a:avLst/>
          </a:prstGeom>
          <a:noFill/>
        </p:spPr>
        <p:txBody>
          <a:bodyPr wrap="square" rtlCol="0" anchor="t">
            <a:spAutoFit/>
          </a:bodyPr>
          <a:lstStyle/>
          <a:p>
            <a:pPr algn="r"/>
            <a:r>
              <a:rPr lang="en-US" sz="2400" dirty="0">
                <a:solidFill>
                  <a:schemeClr val="bg1"/>
                </a:solidFill>
              </a:rPr>
              <a:t>Seattle Home Fairs</a:t>
            </a:r>
          </a:p>
          <a:p>
            <a:pPr algn="r"/>
            <a:r>
              <a:rPr lang="en-US" dirty="0">
                <a:solidFill>
                  <a:schemeClr val="bg1"/>
                </a:solidFill>
                <a:cs typeface="Calibri"/>
              </a:rPr>
              <a:t>February 11</a:t>
            </a:r>
            <a:r>
              <a:rPr lang="en-US" baseline="30000" dirty="0">
                <a:solidFill>
                  <a:schemeClr val="bg1"/>
                </a:solidFill>
                <a:cs typeface="Calibri"/>
              </a:rPr>
              <a:t>th</a:t>
            </a:r>
            <a:r>
              <a:rPr lang="en-US" dirty="0">
                <a:solidFill>
                  <a:schemeClr val="bg1"/>
                </a:solidFill>
                <a:cs typeface="Calibri"/>
              </a:rPr>
              <a:t> 2023</a:t>
            </a:r>
          </a:p>
        </p:txBody>
      </p:sp>
      <p:pic>
        <p:nvPicPr>
          <p:cNvPr id="7" name="Picture 6">
            <a:extLst>
              <a:ext uri="{FF2B5EF4-FFF2-40B4-BE49-F238E27FC236}">
                <a16:creationId xmlns:a16="http://schemas.microsoft.com/office/drawing/2014/main" id="{6ADC50DC-77E0-4D58-813B-7B56925C56CF}"/>
              </a:ext>
            </a:extLst>
          </p:cNvPr>
          <p:cNvPicPr>
            <a:picLocks noChangeAspect="1"/>
          </p:cNvPicPr>
          <p:nvPr/>
        </p:nvPicPr>
        <p:blipFill rotWithShape="1">
          <a:blip r:embed="rId3">
            <a:extLst>
              <a:ext uri="{28A0092B-C50C-407E-A947-70E740481C1C}">
                <a14:useLocalDpi xmlns:a14="http://schemas.microsoft.com/office/drawing/2010/main" val="0"/>
              </a:ext>
            </a:extLst>
          </a:blip>
          <a:srcRect l="7490" t="21497" r="6443" b="21129"/>
          <a:stretch/>
        </p:blipFill>
        <p:spPr>
          <a:xfrm>
            <a:off x="165463" y="5820285"/>
            <a:ext cx="4121426" cy="845558"/>
          </a:xfrm>
          <a:prstGeom prst="rect">
            <a:avLst/>
          </a:prstGeom>
        </p:spPr>
      </p:pic>
      <p:pic>
        <p:nvPicPr>
          <p:cNvPr id="10" name="Picture 9">
            <a:extLst>
              <a:ext uri="{FF2B5EF4-FFF2-40B4-BE49-F238E27FC236}">
                <a16:creationId xmlns:a16="http://schemas.microsoft.com/office/drawing/2014/main" id="{8F1636EE-9421-41E3-A64D-8F1B3EB9819C}"/>
              </a:ext>
            </a:extLst>
          </p:cNvPr>
          <p:cNvPicPr>
            <a:picLocks noChangeAspect="1"/>
          </p:cNvPicPr>
          <p:nvPr/>
        </p:nvPicPr>
        <p:blipFill>
          <a:blip r:embed="rId4"/>
          <a:stretch>
            <a:fillRect/>
          </a:stretch>
        </p:blipFill>
        <p:spPr>
          <a:xfrm>
            <a:off x="0" y="0"/>
            <a:ext cx="5314910" cy="5521234"/>
          </a:xfrm>
          <a:prstGeom prst="rect">
            <a:avLst/>
          </a:prstGeom>
        </p:spPr>
      </p:pic>
    </p:spTree>
    <p:extLst>
      <p:ext uri="{BB962C8B-B14F-4D97-AF65-F5344CB8AC3E}">
        <p14:creationId xmlns:p14="http://schemas.microsoft.com/office/powerpoint/2010/main" val="90302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A70B16-73D6-427B-8165-3149EED54C82}"/>
              </a:ext>
            </a:extLst>
          </p:cNvPr>
          <p:cNvPicPr>
            <a:picLocks noChangeAspect="1"/>
          </p:cNvPicPr>
          <p:nvPr/>
        </p:nvPicPr>
        <p:blipFill rotWithShape="1">
          <a:blip r:embed="rId2">
            <a:extLst>
              <a:ext uri="{28A0092B-C50C-407E-A947-70E740481C1C}">
                <a14:useLocalDpi xmlns:a14="http://schemas.microsoft.com/office/drawing/2010/main" val="0"/>
              </a:ext>
            </a:extLst>
          </a:blip>
          <a:srcRect t="17006" b="18239"/>
          <a:stretch/>
        </p:blipFill>
        <p:spPr>
          <a:xfrm>
            <a:off x="20" y="11"/>
            <a:ext cx="12191980" cy="310514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F98DDC3-2F27-4912-9075-151BF3A9C333}"/>
              </a:ext>
            </a:extLst>
          </p:cNvPr>
          <p:cNvSpPr>
            <a:spLocks noGrp="1"/>
          </p:cNvSpPr>
          <p:nvPr>
            <p:ph idx="1"/>
          </p:nvPr>
        </p:nvSpPr>
        <p:spPr>
          <a:xfrm>
            <a:off x="3626070" y="2921876"/>
            <a:ext cx="8083326" cy="3283662"/>
          </a:xfrm>
        </p:spPr>
        <p:txBody>
          <a:bodyPr anchor="ctr">
            <a:normAutofit/>
          </a:bodyPr>
          <a:lstStyle/>
          <a:p>
            <a:pPr marL="0" marR="0" indent="0">
              <a:spcBef>
                <a:spcPts val="0"/>
              </a:spcBef>
              <a:spcAft>
                <a:spcPts val="0"/>
              </a:spcAft>
              <a:buNone/>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Private Trees: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SDCI APPROVAL is REQUIRED if</a:t>
            </a:r>
          </a:p>
          <a:p>
            <a:pPr marL="1120140" lvl="2" indent="-342900">
              <a:spcBef>
                <a:spcPts val="0"/>
              </a:spcBef>
              <a:buClrTx/>
              <a:buFont typeface="Wingdings" panose="05000000000000000000" pitchFamily="2" charset="2"/>
              <a:buChar char="§"/>
            </a:pPr>
            <a:r>
              <a:rPr lang="en-US" dirty="0">
                <a:latin typeface="Calibri" panose="020F0502020204030204" pitchFamily="34" charset="0"/>
                <a:cs typeface="Times New Roman" panose="02020603050405020304" pitchFamily="18" charset="0"/>
              </a:rPr>
              <a:t>Tree(s) are exceptional</a:t>
            </a:r>
          </a:p>
          <a:p>
            <a:pPr marL="1120140" lvl="2" indent="-342900">
              <a:spcBef>
                <a:spcPts val="0"/>
              </a:spcBef>
              <a:buClrTx/>
              <a:buFont typeface="Wingdings" panose="05000000000000000000" pitchFamily="2" charset="2"/>
              <a:buChar char="§"/>
            </a:pPr>
            <a:r>
              <a:rPr lang="en-US" dirty="0">
                <a:latin typeface="Calibri" panose="020F0502020204030204" pitchFamily="34" charset="0"/>
                <a:cs typeface="Times New Roman" panose="02020603050405020304" pitchFamily="18" charset="0"/>
              </a:rPr>
              <a:t>More than 3 in a one year period </a:t>
            </a:r>
          </a:p>
          <a:p>
            <a:pPr marL="1120140" lvl="2" indent="-342900">
              <a:spcBef>
                <a:spcPts val="0"/>
              </a:spcBef>
              <a:buClrTx/>
              <a:buFont typeface="Wingdings" panose="05000000000000000000" pitchFamily="2" charset="2"/>
              <a:buChar char="§"/>
            </a:pPr>
            <a:r>
              <a:rPr lang="en-US" dirty="0">
                <a:latin typeface="Calibri" panose="020F0502020204030204" pitchFamily="34" charset="0"/>
                <a:cs typeface="Times New Roman" panose="02020603050405020304" pitchFamily="18" charset="0"/>
              </a:rPr>
              <a:t>Lot is undeveloped</a:t>
            </a:r>
            <a:endParaRPr lang="en-US" dirty="0"/>
          </a:p>
          <a:p>
            <a:pPr marL="0" marR="0" indent="0">
              <a:spcBef>
                <a:spcPts val="0"/>
              </a:spcBef>
              <a:spcAft>
                <a:spcPts val="0"/>
              </a:spcAft>
              <a:buNone/>
            </a:pPr>
            <a:endParaRPr lang="en-US" sz="20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Street Trees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SDOT APPROVAL/PERMIT REQUIRED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ClrTx/>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 you must obtain a permit from SDOT before removing/pruning/planting any tree on a City right-of-way</a:t>
            </a:r>
          </a:p>
          <a:p>
            <a:pPr marL="1200150" lvl="2" indent="-285750">
              <a:buClrTx/>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https://www.seattle.gov/transportation/permits-and-services/permits/street-tree-permits</a:t>
            </a:r>
          </a:p>
          <a:p>
            <a:pPr marL="0" marR="0" indent="0">
              <a:spcBef>
                <a:spcPts val="0"/>
              </a:spcBef>
              <a:spcAft>
                <a:spcPts val="0"/>
              </a:spcAft>
              <a:buNone/>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8236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02B6-7AF1-44B2-AAA4-4988C52E408B}"/>
              </a:ext>
            </a:extLst>
          </p:cNvPr>
          <p:cNvSpPr>
            <a:spLocks noGrp="1"/>
          </p:cNvSpPr>
          <p:nvPr>
            <p:ph type="title"/>
          </p:nvPr>
        </p:nvSpPr>
        <p:spPr>
          <a:xfrm>
            <a:off x="740228" y="697400"/>
            <a:ext cx="10711543" cy="677847"/>
          </a:xfrm>
        </p:spPr>
        <p:txBody>
          <a:bodyPr>
            <a:normAutofit/>
          </a:bodyPr>
          <a:lstStyle/>
          <a:p>
            <a:r>
              <a:rPr lang="en-US" sz="4000" cap="none" dirty="0">
                <a:cs typeface="Calibri" panose="020F0502020204030204" pitchFamily="34" charset="0"/>
              </a:rPr>
              <a:t>Tree Pruning</a:t>
            </a:r>
          </a:p>
        </p:txBody>
      </p:sp>
      <p:sp>
        <p:nvSpPr>
          <p:cNvPr id="3" name="TextBox 2">
            <a:extLst>
              <a:ext uri="{FF2B5EF4-FFF2-40B4-BE49-F238E27FC236}">
                <a16:creationId xmlns:a16="http://schemas.microsoft.com/office/drawing/2014/main" id="{9FA07E20-2B14-4C66-91DF-876DFB499E94}"/>
              </a:ext>
            </a:extLst>
          </p:cNvPr>
          <p:cNvSpPr txBox="1"/>
          <p:nvPr/>
        </p:nvSpPr>
        <p:spPr>
          <a:xfrm>
            <a:off x="740228" y="1549399"/>
            <a:ext cx="8152563" cy="4739759"/>
          </a:xfrm>
          <a:prstGeom prst="rect">
            <a:avLst/>
          </a:prstGeom>
          <a:noFill/>
        </p:spPr>
        <p:txBody>
          <a:bodyPr wrap="square" rtlCol="0">
            <a:spAutoFit/>
          </a:bodyPr>
          <a:lstStyle/>
          <a:p>
            <a:pPr marL="0" marR="0">
              <a:spcBef>
                <a:spcPts val="0"/>
              </a:spcBef>
              <a:spcAft>
                <a:spcPts val="0"/>
              </a:spcAft>
            </a:pPr>
            <a:r>
              <a:rPr lang="en-US" dirty="0"/>
              <a:t>The pruning of a tree through crown thinning, crown cleaning, windowing, or crown raising. Does not include the topping of trees or any other trimming which is likely to kill or significantly damage the tree. </a:t>
            </a:r>
            <a:endParaRPr lang="en-US" b="1" u="sng"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u="sng" dirty="0">
                <a:effectLst/>
                <a:latin typeface="Calibri" panose="020F0502020204030204" pitchFamily="34" charset="0"/>
                <a:ea typeface="Calibri" panose="020F0502020204030204" pitchFamily="34" charset="0"/>
                <a:cs typeface="Times New Roman" panose="02020603050405020304" pitchFamily="18" charset="0"/>
              </a:rPr>
              <a:t>Private Trees in Environmentally Critical Areas (ECA’s)</a:t>
            </a:r>
          </a:p>
          <a:p>
            <a:pPr marL="742950" lvl="1" indent="-285750">
              <a:buFont typeface="Wingdings" panose="05000000000000000000" pitchFamily="2" charset="2"/>
              <a:buChar char="Ø"/>
            </a:pP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SDCI APPROVAL MAY BE REQUIRED</a:t>
            </a:r>
            <a:r>
              <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p>
          <a:p>
            <a:pPr marL="1200150" lvl="2" indent="-285750">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Pruning must meet ANSI 300 standards and large trees shall be pruned by I.S.A. certified arborists only. </a:t>
            </a:r>
          </a:p>
          <a:p>
            <a:pPr marL="1200150" lvl="2" indent="-285750">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Topping is not allowed.</a:t>
            </a:r>
          </a:p>
          <a:p>
            <a:pPr marL="45720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u="sng" dirty="0">
                <a:effectLst/>
                <a:latin typeface="Calibri" panose="020F0502020204030204" pitchFamily="34" charset="0"/>
                <a:ea typeface="Calibri" panose="020F0502020204030204" pitchFamily="34" charset="0"/>
                <a:cs typeface="Times New Roman" panose="02020603050405020304" pitchFamily="18" charset="0"/>
              </a:rPr>
              <a:t>Street Trees </a:t>
            </a:r>
          </a:p>
          <a:p>
            <a:pPr marL="742950" lvl="1" indent="-285750">
              <a:buFont typeface="Wingdings" panose="05000000000000000000" pitchFamily="2" charset="2"/>
              <a:buChar char="Ø"/>
            </a:pP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SDOT PERMIT REQUIRED</a:t>
            </a:r>
            <a:endPar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Seattle </a:t>
            </a:r>
            <a:r>
              <a:rPr lang="en-US" sz="1400" dirty="0">
                <a:latin typeface="Calibri" panose="020F0502020204030204" pitchFamily="34" charset="0"/>
                <a:ea typeface="Calibri" panose="020F0502020204030204" pitchFamily="34" charset="0"/>
                <a:cs typeface="Times New Roman" panose="02020603050405020304" pitchFamily="18" charset="0"/>
              </a:rPr>
              <a:t>Municipal Code</a:t>
            </a:r>
            <a:r>
              <a:rPr lang="en-US" sz="1400" dirty="0">
                <a:effectLst/>
                <a:latin typeface="Calibri" panose="020F0502020204030204" pitchFamily="34" charset="0"/>
                <a:ea typeface="Calibri" panose="020F0502020204030204" pitchFamily="34" charset="0"/>
                <a:cs typeface="Times New Roman" panose="02020603050405020304" pitchFamily="18" charset="0"/>
              </a:rPr>
              <a:t> requires that all persons who prune privately maintained trees within the public right-of-way area obtain a street use permit</a:t>
            </a:r>
          </a:p>
          <a:p>
            <a:pPr marL="1200150" lvl="2" indent="-285750">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To apply for a pruning permit, call 206-684-TREE (8733)</a:t>
            </a:r>
          </a:p>
          <a:p>
            <a:pPr marL="45720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pic>
        <p:nvPicPr>
          <p:cNvPr id="9" name="Picture 8">
            <a:extLst>
              <a:ext uri="{FF2B5EF4-FFF2-40B4-BE49-F238E27FC236}">
                <a16:creationId xmlns:a16="http://schemas.microsoft.com/office/drawing/2014/main" id="{FBB24D30-B7A1-49C5-AD77-CE4B8A667614}"/>
              </a:ext>
            </a:extLst>
          </p:cNvPr>
          <p:cNvPicPr>
            <a:picLocks noChangeAspect="1"/>
          </p:cNvPicPr>
          <p:nvPr/>
        </p:nvPicPr>
        <p:blipFill>
          <a:blip r:embed="rId2"/>
          <a:stretch>
            <a:fillRect/>
          </a:stretch>
        </p:blipFill>
        <p:spPr>
          <a:xfrm>
            <a:off x="9133952" y="1549399"/>
            <a:ext cx="2072157" cy="237854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5BA22E0-C261-4FD2-9241-8549894DA82E}"/>
              </a:ext>
            </a:extLst>
          </p:cNvPr>
          <p:cNvPicPr>
            <a:picLocks noChangeAspect="1"/>
          </p:cNvPicPr>
          <p:nvPr/>
        </p:nvPicPr>
        <p:blipFill>
          <a:blip r:embed="rId3"/>
          <a:stretch>
            <a:fillRect/>
          </a:stretch>
        </p:blipFill>
        <p:spPr>
          <a:xfrm>
            <a:off x="9235533" y="4020528"/>
            <a:ext cx="1868994" cy="2387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2803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C4B6-F143-457F-BAD2-474830A5B4D6}"/>
              </a:ext>
            </a:extLst>
          </p:cNvPr>
          <p:cNvSpPr>
            <a:spLocks noGrp="1"/>
          </p:cNvSpPr>
          <p:nvPr>
            <p:ph type="title"/>
          </p:nvPr>
        </p:nvSpPr>
        <p:spPr>
          <a:xfrm>
            <a:off x="838200" y="681036"/>
            <a:ext cx="10515600" cy="682097"/>
          </a:xfrm>
        </p:spPr>
        <p:txBody>
          <a:bodyPr>
            <a:normAutofit/>
          </a:bodyPr>
          <a:lstStyle/>
          <a:p>
            <a:r>
              <a:rPr lang="en-US" sz="4000" dirty="0"/>
              <a:t>Tree Pruning</a:t>
            </a:r>
          </a:p>
        </p:txBody>
      </p:sp>
      <p:sp>
        <p:nvSpPr>
          <p:cNvPr id="3" name="Content Placeholder 2">
            <a:extLst>
              <a:ext uri="{FF2B5EF4-FFF2-40B4-BE49-F238E27FC236}">
                <a16:creationId xmlns:a16="http://schemas.microsoft.com/office/drawing/2014/main" id="{38A5F315-98AD-448E-89E6-AC6EDA089CE6}"/>
              </a:ext>
            </a:extLst>
          </p:cNvPr>
          <p:cNvSpPr>
            <a:spLocks noGrp="1"/>
          </p:cNvSpPr>
          <p:nvPr>
            <p:ph idx="1"/>
          </p:nvPr>
        </p:nvSpPr>
        <p:spPr>
          <a:xfrm>
            <a:off x="727668" y="1487156"/>
            <a:ext cx="6888982" cy="4833257"/>
          </a:xfrm>
        </p:spPr>
        <p:txBody>
          <a:bodyPr/>
          <a:lstStyle/>
          <a:p>
            <a:pPr marL="0" marR="0" indent="0">
              <a:spcBef>
                <a:spcPts val="0"/>
              </a:spcBef>
              <a:spcAft>
                <a:spcPts val="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Private Trees (outside of Environmentally </a:t>
            </a:r>
            <a:r>
              <a:rPr lang="en-US" sz="1800" b="1" u="sng" dirty="0">
                <a:latin typeface="Calibri" panose="020F0502020204030204" pitchFamily="34" charset="0"/>
                <a:ea typeface="Calibri" panose="020F0502020204030204" pitchFamily="34" charset="0"/>
                <a:cs typeface="Times New Roman" panose="02020603050405020304" pitchFamily="18" charset="0"/>
              </a:rPr>
              <a:t>C</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ritical </a:t>
            </a:r>
            <a:r>
              <a:rPr lang="en-US" sz="1800" b="1" u="sng" dirty="0">
                <a:latin typeface="Calibri" panose="020F0502020204030204" pitchFamily="34" charset="0"/>
                <a:ea typeface="Calibri" panose="020F0502020204030204" pitchFamily="34" charset="0"/>
                <a:cs typeface="Times New Roman" panose="02020603050405020304" pitchFamily="18" charset="0"/>
              </a:rPr>
              <a:t>A</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reas)</a:t>
            </a:r>
          </a:p>
          <a:p>
            <a:pPr marL="742950" lvl="1" indent="-285750">
              <a:buClr>
                <a:schemeClr val="accent1">
                  <a:lumMod val="50000"/>
                </a:schemeClr>
              </a:buClr>
              <a:buFont typeface="Wingdings" panose="05000000000000000000" pitchFamily="2" charset="2"/>
              <a:buChar char="Ø"/>
            </a:pPr>
            <a:r>
              <a:rPr lang="en-US" sz="1600" b="1"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NO APPROVAL REQUIRED*</a:t>
            </a:r>
            <a:endPar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b="1" u="sng"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ClrTx/>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Topping* </a:t>
            </a:r>
            <a:r>
              <a:rPr lang="en-US" sz="1800" dirty="0">
                <a:latin typeface="Calibri" panose="020F0502020204030204" pitchFamily="34" charset="0"/>
                <a:ea typeface="Calibri" panose="020F0502020204030204" pitchFamily="34" charset="0"/>
                <a:cs typeface="Times New Roman" panose="02020603050405020304" pitchFamily="18" charset="0"/>
              </a:rPr>
              <a:t>= Removal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b="1" u="sng"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i="1" dirty="0">
                <a:latin typeface="Calibri" panose="020F0502020204030204" pitchFamily="34" charset="0"/>
                <a:cs typeface="Calibri" panose="020F0502020204030204" pitchFamily="34" charset="0"/>
              </a:rPr>
              <a:t>*Topping—The cutting back of limbs to stubs within the tree's crown, to such a degree as to remove the normal canopy and disfigure the tree; or the cutting back of limbs or branches to lateral branches that are less than one-half ( 1/2) of the diameter of the limb or branch that is cut. </a:t>
            </a:r>
            <a:endParaRPr lang="en-US" sz="1600" b="1" i="1" u="sng" dirty="0">
              <a:effectLst/>
              <a:latin typeface="Calibri" panose="020F0502020204030204" pitchFamily="34" charset="0"/>
              <a:ea typeface="Calibri" panose="020F0502020204030204" pitchFamily="34" charset="0"/>
              <a:cs typeface="Calibri" panose="020F0502020204030204" pitchFamily="34" charset="0"/>
            </a:endParaRPr>
          </a:p>
          <a:p>
            <a:pPr marL="137160" indent="0">
              <a:buNone/>
            </a:pPr>
            <a:endParaRPr lang="en-US" sz="1800" dirty="0"/>
          </a:p>
          <a:p>
            <a:pPr marL="422910" indent="-285750">
              <a:buFont typeface="Wingdings" panose="05000000000000000000" pitchFamily="2" charset="2"/>
              <a:buChar char="Ø"/>
            </a:pPr>
            <a:r>
              <a:rPr lang="en-US" sz="1800" dirty="0"/>
              <a:t>Has to be performed by a registered provider who is current on the SDCI registry.</a:t>
            </a:r>
          </a:p>
          <a:p>
            <a:pPr marL="422910" indent="-285750">
              <a:buFont typeface="Wingdings" panose="05000000000000000000" pitchFamily="2" charset="2"/>
              <a:buChar char="Ø"/>
            </a:pPr>
            <a:r>
              <a:rPr lang="en-US" sz="1800" dirty="0"/>
              <a:t>Pruning of branches or roots 2” in diameter or greater is “major pruning”</a:t>
            </a:r>
          </a:p>
        </p:txBody>
      </p:sp>
      <p:pic>
        <p:nvPicPr>
          <p:cNvPr id="6" name="Picture 5" descr="A picture containing text, tree, outdoor&#10;&#10;Description automatically generated">
            <a:extLst>
              <a:ext uri="{FF2B5EF4-FFF2-40B4-BE49-F238E27FC236}">
                <a16:creationId xmlns:a16="http://schemas.microsoft.com/office/drawing/2014/main" id="{72164931-0A89-4F1D-96CC-7DDBE651E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62865" y="1698625"/>
            <a:ext cx="5398792" cy="4049094"/>
          </a:xfrm>
          <a:prstGeom prst="rect">
            <a:avLst/>
          </a:prstGeom>
        </p:spPr>
      </p:pic>
      <p:sp>
        <p:nvSpPr>
          <p:cNvPr id="7" name="TextBox 6">
            <a:extLst>
              <a:ext uri="{FF2B5EF4-FFF2-40B4-BE49-F238E27FC236}">
                <a16:creationId xmlns:a16="http://schemas.microsoft.com/office/drawing/2014/main" id="{119EB777-A747-40CE-9AC6-C6738609CD44}"/>
              </a:ext>
            </a:extLst>
          </p:cNvPr>
          <p:cNvSpPr txBox="1"/>
          <p:nvPr/>
        </p:nvSpPr>
        <p:spPr>
          <a:xfrm>
            <a:off x="10105053" y="5311004"/>
            <a:ext cx="1875453" cy="954107"/>
          </a:xfrm>
          <a:prstGeom prst="rect">
            <a:avLst/>
          </a:prstGeom>
          <a:noFill/>
        </p:spPr>
        <p:txBody>
          <a:bodyPr wrap="square" rtlCol="0">
            <a:spAutoFit/>
          </a:bodyPr>
          <a:lstStyle/>
          <a:p>
            <a:r>
              <a:rPr lang="en-US" sz="2800" dirty="0">
                <a:solidFill>
                  <a:srgbClr val="FF0000"/>
                </a:solidFill>
              </a:rPr>
              <a:t>Not pruning</a:t>
            </a:r>
          </a:p>
        </p:txBody>
      </p:sp>
      <p:sp>
        <p:nvSpPr>
          <p:cNvPr id="4" name="Rectangle 3">
            <a:extLst>
              <a:ext uri="{FF2B5EF4-FFF2-40B4-BE49-F238E27FC236}">
                <a16:creationId xmlns:a16="http://schemas.microsoft.com/office/drawing/2014/main" id="{6801434C-6839-6153-34E8-C251995E88DA}"/>
              </a:ext>
            </a:extLst>
          </p:cNvPr>
          <p:cNvSpPr/>
          <p:nvPr/>
        </p:nvSpPr>
        <p:spPr>
          <a:xfrm>
            <a:off x="838200" y="4483713"/>
            <a:ext cx="6666186" cy="13810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6684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9D8B-BED0-437A-9211-11A429B31DEA}"/>
              </a:ext>
            </a:extLst>
          </p:cNvPr>
          <p:cNvSpPr>
            <a:spLocks noGrp="1"/>
          </p:cNvSpPr>
          <p:nvPr>
            <p:ph type="title"/>
          </p:nvPr>
        </p:nvSpPr>
        <p:spPr>
          <a:xfrm>
            <a:off x="6289165" y="214745"/>
            <a:ext cx="5259707" cy="1325563"/>
          </a:xfrm>
        </p:spPr>
        <p:txBody>
          <a:bodyPr vert="horz" lIns="91440" tIns="45720" rIns="91440" bIns="45720" rtlCol="0" anchor="ctr">
            <a:normAutofit/>
          </a:bodyPr>
          <a:lstStyle/>
          <a:p>
            <a:r>
              <a:rPr lang="en-US" dirty="0"/>
              <a:t>Planting trees</a:t>
            </a:r>
          </a:p>
        </p:txBody>
      </p:sp>
      <p:sp>
        <p:nvSpPr>
          <p:cNvPr id="15" name="Freeform: Shape 14">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64B298CE-DA8E-4B72-8185-CEF51167C51F}"/>
              </a:ext>
            </a:extLst>
          </p:cNvPr>
          <p:cNvPicPr>
            <a:picLocks noChangeAspect="1"/>
          </p:cNvPicPr>
          <p:nvPr/>
        </p:nvPicPr>
        <p:blipFill rotWithShape="1">
          <a:blip r:embed="rId2">
            <a:extLst>
              <a:ext uri="{28A0092B-C50C-407E-A947-70E740481C1C}">
                <a14:useLocalDpi xmlns:a14="http://schemas.microsoft.com/office/drawing/2010/main" val="0"/>
              </a:ext>
            </a:extLst>
          </a:blip>
          <a:srcRect l="10113" r="11369"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TextBox 2">
            <a:extLst>
              <a:ext uri="{FF2B5EF4-FFF2-40B4-BE49-F238E27FC236}">
                <a16:creationId xmlns:a16="http://schemas.microsoft.com/office/drawing/2014/main" id="{9B5D7A0E-764F-43E1-96A4-F908FE55A043}"/>
              </a:ext>
            </a:extLst>
          </p:cNvPr>
          <p:cNvSpPr txBox="1"/>
          <p:nvPr/>
        </p:nvSpPr>
        <p:spPr>
          <a:xfrm>
            <a:off x="6011917" y="1540308"/>
            <a:ext cx="5536955" cy="4440077"/>
          </a:xfrm>
          <a:prstGeom prst="rect">
            <a:avLst/>
          </a:prstGeom>
        </p:spPr>
        <p:txBody>
          <a:bodyPr vert="horz" lIns="91440" tIns="45720" rIns="91440" bIns="45720" rtlCol="0" anchor="t">
            <a:normAutofit fontScale="92500" lnSpcReduction="20000"/>
          </a:bodyPr>
          <a:lstStyle/>
          <a:p>
            <a:pPr marR="0" indent="-228600">
              <a:lnSpc>
                <a:spcPct val="90000"/>
              </a:lnSpc>
              <a:spcBef>
                <a:spcPts val="0"/>
              </a:spcBef>
              <a:spcAft>
                <a:spcPts val="600"/>
              </a:spcAft>
              <a:buFont typeface="Arial" panose="020B0604020202020204" pitchFamily="34" charset="0"/>
              <a:buChar char="•"/>
            </a:pPr>
            <a:r>
              <a:rPr lang="en-US" sz="2400" b="1" dirty="0">
                <a:effectLst/>
              </a:rPr>
              <a:t>Street Trees</a:t>
            </a:r>
          </a:p>
          <a:p>
            <a:pPr marL="742950" lvl="1" indent="-228600">
              <a:lnSpc>
                <a:spcPct val="90000"/>
              </a:lnSpc>
              <a:spcAft>
                <a:spcPts val="600"/>
              </a:spcAft>
              <a:buFont typeface="Arial" panose="020B0604020202020204" pitchFamily="34" charset="0"/>
              <a:buChar char="•"/>
            </a:pPr>
            <a:r>
              <a:rPr lang="en-US" sz="2400" b="1" dirty="0">
                <a:effectLst/>
              </a:rPr>
              <a:t>SDOT PERMIT REQUIRED</a:t>
            </a:r>
            <a:endParaRPr lang="en-US" sz="2400" dirty="0">
              <a:effectLst/>
            </a:endParaRPr>
          </a:p>
          <a:p>
            <a:pPr marL="342900" marR="0" lvl="0" indent="-228600">
              <a:lnSpc>
                <a:spcPct val="90000"/>
              </a:lnSpc>
              <a:spcBef>
                <a:spcPts val="0"/>
              </a:spcBef>
              <a:spcAft>
                <a:spcPts val="600"/>
              </a:spcAft>
              <a:buFont typeface="Arial" panose="020B0604020202020204" pitchFamily="34" charset="0"/>
              <a:buChar char="•"/>
            </a:pPr>
            <a:r>
              <a:rPr lang="en-US" sz="2400" dirty="0">
                <a:effectLst/>
              </a:rPr>
              <a:t>You must obtain a street use permit from SDOT before planting a tree along the street</a:t>
            </a:r>
          </a:p>
          <a:p>
            <a:pPr marR="0" indent="-228600">
              <a:lnSpc>
                <a:spcPct val="90000"/>
              </a:lnSpc>
              <a:spcBef>
                <a:spcPts val="0"/>
              </a:spcBef>
              <a:spcAft>
                <a:spcPts val="600"/>
              </a:spcAft>
              <a:buFont typeface="Arial" panose="020B0604020202020204" pitchFamily="34" charset="0"/>
              <a:buChar char="•"/>
            </a:pPr>
            <a:endParaRPr lang="en-US" sz="2400" b="1" dirty="0">
              <a:effectLst/>
            </a:endParaRPr>
          </a:p>
          <a:p>
            <a:pPr marR="0" indent="-228600">
              <a:lnSpc>
                <a:spcPct val="90000"/>
              </a:lnSpc>
              <a:spcBef>
                <a:spcPts val="0"/>
              </a:spcBef>
              <a:spcAft>
                <a:spcPts val="600"/>
              </a:spcAft>
              <a:buFont typeface="Arial" panose="020B0604020202020204" pitchFamily="34" charset="0"/>
              <a:buChar char="•"/>
            </a:pPr>
            <a:r>
              <a:rPr lang="en-US" sz="2400" b="1" dirty="0">
                <a:effectLst/>
              </a:rPr>
              <a:t>Private Trees</a:t>
            </a:r>
          </a:p>
          <a:p>
            <a:pPr marL="742950" lvl="1" indent="-228600">
              <a:lnSpc>
                <a:spcPct val="90000"/>
              </a:lnSpc>
              <a:spcAft>
                <a:spcPts val="600"/>
              </a:spcAft>
              <a:buFont typeface="Arial" panose="020B0604020202020204" pitchFamily="34" charset="0"/>
              <a:buChar char="•"/>
            </a:pPr>
            <a:r>
              <a:rPr lang="en-US" sz="2400" b="1" dirty="0">
                <a:effectLst/>
              </a:rPr>
              <a:t>NO SDCI APPROVAL REQUIRED (Except in ECA if part of larger restoration)</a:t>
            </a:r>
          </a:p>
          <a:p>
            <a:pPr marL="742950" lvl="1" indent="-228600">
              <a:lnSpc>
                <a:spcPct val="90000"/>
              </a:lnSpc>
              <a:spcAft>
                <a:spcPts val="600"/>
              </a:spcAft>
              <a:buFont typeface="Arial" panose="020B0604020202020204" pitchFamily="34" charset="0"/>
              <a:buChar char="•"/>
            </a:pPr>
            <a:r>
              <a:rPr lang="en-US" sz="2400" b="1" dirty="0"/>
              <a:t>We encourage tree planting learn more about proper planting and site selection</a:t>
            </a:r>
          </a:p>
          <a:p>
            <a:pPr marL="742950" lvl="1" indent="-228600">
              <a:lnSpc>
                <a:spcPct val="90000"/>
              </a:lnSpc>
              <a:spcAft>
                <a:spcPts val="600"/>
              </a:spcAft>
              <a:buFont typeface="Arial" panose="020B0604020202020204" pitchFamily="34" charset="0"/>
              <a:buChar char="•"/>
            </a:pPr>
            <a:r>
              <a:rPr lang="en-US" sz="2400" b="1" dirty="0"/>
              <a:t>A great source of tree related information and free trees: http://www.seattle.gov/trees/planting-and-care/trees-for-neighborhoods</a:t>
            </a:r>
            <a:endParaRPr lang="en-US" sz="2400" dirty="0">
              <a:effectLst/>
            </a:endParaRPr>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99857031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75DF-7A28-44B1-95A8-C6BF425AC1AF}"/>
              </a:ext>
            </a:extLst>
          </p:cNvPr>
          <p:cNvSpPr>
            <a:spLocks noGrp="1"/>
          </p:cNvSpPr>
          <p:nvPr>
            <p:ph type="title"/>
          </p:nvPr>
        </p:nvSpPr>
        <p:spPr>
          <a:xfrm>
            <a:off x="758301" y="146438"/>
            <a:ext cx="10515600" cy="1363663"/>
          </a:xfrm>
        </p:spPr>
        <p:txBody>
          <a:bodyPr/>
          <a:lstStyle/>
          <a:p>
            <a:r>
              <a:rPr lang="en-US"/>
              <a:t>TREE SERVICE PROVIDER registry: </a:t>
            </a:r>
            <a:br>
              <a:rPr lang="en-US"/>
            </a:br>
            <a:r>
              <a:rPr lang="en-US"/>
              <a:t>New Code</a:t>
            </a:r>
          </a:p>
        </p:txBody>
      </p:sp>
      <p:sp>
        <p:nvSpPr>
          <p:cNvPr id="4" name="Content Placeholder 2">
            <a:extLst>
              <a:ext uri="{FF2B5EF4-FFF2-40B4-BE49-F238E27FC236}">
                <a16:creationId xmlns:a16="http://schemas.microsoft.com/office/drawing/2014/main" id="{2407E84C-7BCE-4A94-8CCA-041995F96402}"/>
              </a:ext>
            </a:extLst>
          </p:cNvPr>
          <p:cNvSpPr txBox="1">
            <a:spLocks/>
          </p:cNvSpPr>
          <p:nvPr/>
        </p:nvSpPr>
        <p:spPr>
          <a:xfrm>
            <a:off x="758302" y="1510101"/>
            <a:ext cx="7193002" cy="47148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46AD"/>
              </a:buClr>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Why? </a:t>
            </a:r>
          </a:p>
          <a:p>
            <a:pPr lvl="1">
              <a:spcBef>
                <a:spcPts val="1000"/>
              </a:spcBef>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Reduce loss of protected trees</a:t>
            </a:r>
          </a:p>
          <a:p>
            <a:pPr marL="228600" marR="0" lvl="0" indent="-228600" algn="l" defTabSz="914400" rtl="0" eaLnBrk="1" fontAlgn="auto" latinLnBrk="0" hangingPunct="1">
              <a:lnSpc>
                <a:spcPct val="90000"/>
              </a:lnSpc>
              <a:spcBef>
                <a:spcPts val="1000"/>
              </a:spcBef>
              <a:spcAft>
                <a:spcPts val="0"/>
              </a:spcAft>
              <a:buClr>
                <a:srgbClr val="0046AD"/>
              </a:buClr>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Tree Service Provider Registry</a:t>
            </a:r>
            <a:endParaRPr kumimoji="0" lang="en-US" sz="36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
                <a:srgbClr val="0046AD"/>
              </a:buClr>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Commercial Tree Work</a:t>
            </a:r>
          </a:p>
          <a:p>
            <a:pPr marL="228600" marR="0" lvl="0" indent="-228600" algn="l" defTabSz="914400" rtl="0" eaLnBrk="1" fontAlgn="auto" latinLnBrk="0" hangingPunct="1">
              <a:lnSpc>
                <a:spcPct val="90000"/>
              </a:lnSpc>
              <a:spcBef>
                <a:spcPts val="0"/>
              </a:spcBef>
              <a:spcAft>
                <a:spcPts val="0"/>
              </a:spcAft>
              <a:buClr>
                <a:srgbClr val="0046AD"/>
              </a:buClr>
              <a:buSzTx/>
              <a:buFont typeface="Arial" panose="020B0604020202020204" pitchFamily="34" charset="0"/>
              <a:buChar char="•"/>
              <a:tabLst/>
              <a:defRPr/>
            </a:pPr>
            <a:r>
              <a:rPr lang="en-US" sz="3600" b="1" dirty="0">
                <a:solidFill>
                  <a:prstClr val="black"/>
                </a:solidFill>
                <a:latin typeface="Calibri" panose="020F0502020204030204"/>
              </a:rPr>
              <a:t>Removal</a:t>
            </a:r>
          </a:p>
          <a:p>
            <a:pPr marL="228600" marR="0" lvl="0" indent="-228600" algn="l" defTabSz="914400" rtl="0" eaLnBrk="1" fontAlgn="auto" latinLnBrk="0" hangingPunct="1">
              <a:lnSpc>
                <a:spcPct val="90000"/>
              </a:lnSpc>
              <a:spcBef>
                <a:spcPts val="0"/>
              </a:spcBef>
              <a:spcAft>
                <a:spcPts val="0"/>
              </a:spcAft>
              <a:buClr>
                <a:srgbClr val="0046AD"/>
              </a:buClr>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Pruning</a:t>
            </a:r>
          </a:p>
          <a:p>
            <a:pPr marL="228600" marR="0" lvl="0" indent="-228600" algn="l" defTabSz="914400" rtl="0" eaLnBrk="1" fontAlgn="auto" latinLnBrk="0" hangingPunct="1">
              <a:lnSpc>
                <a:spcPct val="90000"/>
              </a:lnSpc>
              <a:spcBef>
                <a:spcPts val="0"/>
              </a:spcBef>
              <a:spcAft>
                <a:spcPts val="0"/>
              </a:spcAft>
              <a:buClr>
                <a:srgbClr val="0046AD"/>
              </a:buClr>
              <a:buSzTx/>
              <a:buFont typeface="Arial" panose="020B0604020202020204" pitchFamily="34" charset="0"/>
              <a:buChar char="•"/>
              <a:tabLst/>
              <a:defRPr/>
            </a:pPr>
            <a:r>
              <a:rPr lang="en-US" sz="3600" b="1" dirty="0">
                <a:solidFill>
                  <a:prstClr val="black"/>
                </a:solidFill>
                <a:latin typeface="Calibri" panose="020F0502020204030204"/>
              </a:rPr>
              <a:t>Consulting</a:t>
            </a:r>
          </a:p>
          <a:p>
            <a:r>
              <a:rPr lang="en-US" sz="3600" b="1" dirty="0">
                <a:latin typeface="Calibri" panose="020F0502020204030204" pitchFamily="34" charset="0"/>
                <a:cs typeface="Calibri" panose="020F0502020204030204" pitchFamily="34" charset="0"/>
              </a:rPr>
              <a:t>Noticing requirements</a:t>
            </a:r>
          </a:p>
          <a:p>
            <a:endParaRPr lang="en-US" sz="4000" dirty="0"/>
          </a:p>
          <a:p>
            <a:pPr marL="228600" marR="0" lvl="0" indent="-228600" algn="l" defTabSz="914400" rtl="0" eaLnBrk="1" fontAlgn="auto" latinLnBrk="0" hangingPunct="1">
              <a:lnSpc>
                <a:spcPct val="90000"/>
              </a:lnSpc>
              <a:spcBef>
                <a:spcPts val="0"/>
              </a:spcBef>
              <a:spcAft>
                <a:spcPts val="0"/>
              </a:spcAft>
              <a:buClr>
                <a:srgbClr val="0046AD"/>
              </a:buClr>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
                <a:srgbClr val="0046AD"/>
              </a:buClr>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
                <a:srgbClr val="0046AD"/>
              </a:buClr>
              <a:buSzTx/>
              <a:buNone/>
              <a:tabLst/>
              <a:defRPr/>
            </a:pPr>
            <a:endParaRPr lang="en-US" sz="3600" b="1" dirty="0">
              <a:solidFill>
                <a:prstClr val="black"/>
              </a:solidFill>
              <a:latin typeface="Calibri" panose="020F0502020204030204"/>
            </a:endParaRPr>
          </a:p>
          <a:p>
            <a:pPr marL="0" marR="0" lvl="0" indent="0" algn="l" defTabSz="914400" rtl="0" eaLnBrk="1" fontAlgn="auto" latinLnBrk="0" hangingPunct="1">
              <a:lnSpc>
                <a:spcPct val="90000"/>
              </a:lnSpc>
              <a:spcBef>
                <a:spcPts val="0"/>
              </a:spcBef>
              <a:spcAft>
                <a:spcPts val="0"/>
              </a:spcAft>
              <a:buClr>
                <a:srgbClr val="0046AD"/>
              </a:buClr>
              <a:buSz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3" name="Picture 2">
            <a:extLst>
              <a:ext uri="{FF2B5EF4-FFF2-40B4-BE49-F238E27FC236}">
                <a16:creationId xmlns:a16="http://schemas.microsoft.com/office/drawing/2014/main" id="{DCF9A3E9-84E5-2B1F-8A6A-1C8BEE8957E6}"/>
              </a:ext>
            </a:extLst>
          </p:cNvPr>
          <p:cNvPicPr>
            <a:picLocks noChangeAspect="1"/>
          </p:cNvPicPr>
          <p:nvPr/>
        </p:nvPicPr>
        <p:blipFill>
          <a:blip r:embed="rId3"/>
          <a:stretch>
            <a:fillRect/>
          </a:stretch>
        </p:blipFill>
        <p:spPr>
          <a:xfrm>
            <a:off x="7794764" y="1861781"/>
            <a:ext cx="4199370" cy="4011516"/>
          </a:xfrm>
          <a:prstGeom prst="rect">
            <a:avLst/>
          </a:prstGeom>
        </p:spPr>
      </p:pic>
    </p:spTree>
    <p:extLst>
      <p:ext uri="{BB962C8B-B14F-4D97-AF65-F5344CB8AC3E}">
        <p14:creationId xmlns:p14="http://schemas.microsoft.com/office/powerpoint/2010/main" val="1191049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plant, gum tree&#10;&#10;Description automatically generated">
            <a:extLst>
              <a:ext uri="{FF2B5EF4-FFF2-40B4-BE49-F238E27FC236}">
                <a16:creationId xmlns:a16="http://schemas.microsoft.com/office/drawing/2014/main" id="{7CDF30A7-5B6D-8C2E-9CCE-5EAB64A720B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818421" y="1821656"/>
            <a:ext cx="5948914" cy="4419894"/>
          </a:xfrm>
          <a:prstGeom prst="rect">
            <a:avLst/>
          </a:prstGeom>
        </p:spPr>
      </p:pic>
      <p:sp>
        <p:nvSpPr>
          <p:cNvPr id="2" name="Title 1">
            <a:extLst>
              <a:ext uri="{FF2B5EF4-FFF2-40B4-BE49-F238E27FC236}">
                <a16:creationId xmlns:a16="http://schemas.microsoft.com/office/drawing/2014/main" id="{320A7F6A-27D4-436C-9800-2D0C093E68CB}"/>
              </a:ext>
            </a:extLst>
          </p:cNvPr>
          <p:cNvSpPr>
            <a:spLocks noGrp="1"/>
          </p:cNvSpPr>
          <p:nvPr>
            <p:ph type="title"/>
          </p:nvPr>
        </p:nvSpPr>
        <p:spPr>
          <a:xfrm>
            <a:off x="838200" y="241559"/>
            <a:ext cx="10657114" cy="1150166"/>
          </a:xfrm>
        </p:spPr>
        <p:txBody>
          <a:bodyPr>
            <a:noAutofit/>
          </a:bodyPr>
          <a:lstStyle/>
          <a:p>
            <a:r>
              <a:rPr lang="en-US" sz="4000" cap="none" dirty="0"/>
              <a:t> Illegal Cutting</a:t>
            </a:r>
          </a:p>
        </p:txBody>
      </p:sp>
      <p:sp>
        <p:nvSpPr>
          <p:cNvPr id="3" name="TextBox 2">
            <a:extLst>
              <a:ext uri="{FF2B5EF4-FFF2-40B4-BE49-F238E27FC236}">
                <a16:creationId xmlns:a16="http://schemas.microsoft.com/office/drawing/2014/main" id="{FC453D9C-60D5-48A4-9EFC-00F1906D2696}"/>
              </a:ext>
            </a:extLst>
          </p:cNvPr>
          <p:cNvSpPr txBox="1"/>
          <p:nvPr/>
        </p:nvSpPr>
        <p:spPr>
          <a:xfrm>
            <a:off x="427978" y="1481324"/>
            <a:ext cx="5287022" cy="4893647"/>
          </a:xfrm>
          <a:prstGeom prst="rect">
            <a:avLst/>
          </a:prstGeom>
          <a:noFill/>
        </p:spPr>
        <p:txBody>
          <a:bodyPr wrap="square" rtlCol="0">
            <a:spAutoFit/>
          </a:bodyPr>
          <a:lstStyle/>
          <a:p>
            <a:pPr marL="0" marR="0">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What to do if you suspect Illegal cutting:</a:t>
            </a:r>
          </a:p>
          <a:p>
            <a:pPr marL="0" marR="0">
              <a:spcBef>
                <a:spcPts val="0"/>
              </a:spcBef>
              <a:spcAft>
                <a:spcPts val="0"/>
              </a:spcAft>
            </a:pPr>
            <a:endParaRPr lang="en-US" b="1" dirty="0">
              <a:solidFill>
                <a:srgbClr val="448A2E"/>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Check the permit and property records page:</a:t>
            </a:r>
          </a:p>
          <a:p>
            <a:pPr marL="0" marR="0">
              <a:spcBef>
                <a:spcPts val="0"/>
              </a:spcBef>
              <a:spcAft>
                <a:spcPts val="0"/>
              </a:spcAft>
            </a:pPr>
            <a:r>
              <a:rPr lang="en-US"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https://web6.seattle.gov/dpd/edms/</a:t>
            </a:r>
          </a:p>
          <a:p>
            <a:pPr marL="0" marR="0">
              <a:spcBef>
                <a:spcPts val="0"/>
              </a:spcBef>
              <a:spcAft>
                <a:spcPts val="0"/>
              </a:spcAft>
            </a:pPr>
            <a:endParaRPr lang="en-US" b="1" dirty="0">
              <a:solidFill>
                <a:srgbClr val="448A2E"/>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b="1" dirty="0">
              <a:solidFill>
                <a:srgbClr val="448A2E"/>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PARKS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206-684-4075 </a:t>
            </a:r>
          </a:p>
          <a:p>
            <a:pPr lvl="1"/>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RIGHTS-OF-WAY</a:t>
            </a: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206-684-8733</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PRIVATE PROPERTY</a:t>
            </a:r>
          </a:p>
          <a:p>
            <a:pPr marL="0" marR="0">
              <a:spcBef>
                <a:spcPts val="0"/>
              </a:spcBef>
              <a:spcAft>
                <a:spcPts val="0"/>
              </a:spcAft>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https://www.seattle.gov/sdci/codes/make%C2%A0a-property-or-building-complaint</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Or call 206-615-0808</a:t>
            </a:r>
          </a:p>
          <a:p>
            <a:endParaRPr lang="en-US" dirty="0"/>
          </a:p>
        </p:txBody>
      </p:sp>
    </p:spTree>
    <p:extLst>
      <p:ext uri="{BB962C8B-B14F-4D97-AF65-F5344CB8AC3E}">
        <p14:creationId xmlns:p14="http://schemas.microsoft.com/office/powerpoint/2010/main" val="3536686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3640-796D-4535-957C-B6CEAE79DAB7}"/>
              </a:ext>
            </a:extLst>
          </p:cNvPr>
          <p:cNvSpPr>
            <a:spLocks noGrp="1"/>
          </p:cNvSpPr>
          <p:nvPr>
            <p:ph type="title"/>
          </p:nvPr>
        </p:nvSpPr>
        <p:spPr>
          <a:xfrm>
            <a:off x="838200" y="681037"/>
            <a:ext cx="10515600" cy="889001"/>
          </a:xfrm>
        </p:spPr>
        <p:txBody>
          <a:bodyPr>
            <a:normAutofit/>
          </a:bodyPr>
          <a:lstStyle/>
          <a:p>
            <a:r>
              <a:rPr lang="en-US" sz="4000" cap="none" dirty="0"/>
              <a:t>Where Do I Find More Information?</a:t>
            </a:r>
          </a:p>
        </p:txBody>
      </p:sp>
      <p:sp>
        <p:nvSpPr>
          <p:cNvPr id="3" name="Content Placeholder 2">
            <a:extLst>
              <a:ext uri="{FF2B5EF4-FFF2-40B4-BE49-F238E27FC236}">
                <a16:creationId xmlns:a16="http://schemas.microsoft.com/office/drawing/2014/main" id="{2961646D-C05F-456C-829E-1148ABDBBCA5}"/>
              </a:ext>
            </a:extLst>
          </p:cNvPr>
          <p:cNvSpPr>
            <a:spLocks noGrp="1"/>
          </p:cNvSpPr>
          <p:nvPr>
            <p:ph idx="1"/>
          </p:nvPr>
        </p:nvSpPr>
        <p:spPr>
          <a:xfrm>
            <a:off x="838200" y="1825625"/>
            <a:ext cx="10515600" cy="4351338"/>
          </a:xfrm>
        </p:spPr>
        <p:txBody>
          <a:bodyPr>
            <a:normAutofit fontScale="85000" lnSpcReduction="20000"/>
          </a:bodyPr>
          <a:lstStyle/>
          <a:p>
            <a:pPr marL="137160" indent="0">
              <a:buNone/>
            </a:pPr>
            <a:r>
              <a:rPr lang="en-US" sz="1800" dirty="0">
                <a:effectLst/>
                <a:latin typeface="Calibri" panose="020F0502020204030204" pitchFamily="34" charset="0"/>
                <a:ea typeface="Calibri" panose="020F0502020204030204" pitchFamily="34" charset="0"/>
                <a:cs typeface="Calibri" panose="020F0502020204030204" pitchFamily="34" charset="0"/>
              </a:rPr>
              <a:t>Information on Tree Protection Regulations in Seattle can be found on the City of Seattle website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2"/>
              </a:rPr>
              <a:t>htt</a:t>
            </a:r>
            <a:r>
              <a:rPr lang="en-US" sz="1800" dirty="0">
                <a:latin typeface="Calibri" panose="020F0502020204030204" pitchFamily="34" charset="0"/>
                <a:ea typeface="Calibri" panose="020F0502020204030204" pitchFamily="34" charset="0"/>
                <a:cs typeface="Calibri" panose="020F0502020204030204" pitchFamily="34" charset="0"/>
                <a:hlinkClick r:id="rId2"/>
              </a:rPr>
              <a:t>p://www.seattle.gov/sdci/codes/codes-we-enforce-(a-z)/tree-protection-code</a:t>
            </a:r>
            <a:r>
              <a:rPr lang="en-US" sz="1800" dirty="0">
                <a:latin typeface="Calibri" panose="020F0502020204030204" pitchFamily="34" charset="0"/>
                <a:ea typeface="Calibri" panose="020F0502020204030204" pitchFamily="34" charset="0"/>
                <a:cs typeface="Calibri" panose="020F0502020204030204" pitchFamily="34" charset="0"/>
              </a:rPr>
              <a:t>. </a:t>
            </a:r>
          </a:p>
          <a:p>
            <a:pPr marL="137160" indent="0">
              <a:buNone/>
            </a:pPr>
            <a:r>
              <a:rPr lang="en-US" sz="1800" dirty="0">
                <a:effectLst/>
                <a:latin typeface="Calibri" panose="020F0502020204030204" pitchFamily="34" charset="0"/>
                <a:ea typeface="Calibri" panose="020F0502020204030204" pitchFamily="34" charset="0"/>
                <a:cs typeface="Calibri" panose="020F0502020204030204" pitchFamily="34" charset="0"/>
                <a:hlinkClick r:id="rId3"/>
              </a:rPr>
              <a:t> </a:t>
            </a: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3"/>
              </a:rPr>
              <a:t>Tree Protection SMC 25.11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4"/>
              </a:rPr>
              <a:t>Environmentally Critical Areas, SMC 25.09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5"/>
              </a:rPr>
              <a:t>Director’s Rule 17-2018, Calculating Tree Valuations and Civil Penalties for Tree Protection Code Violations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6"/>
              </a:rPr>
              <a:t>Director’s Rule 16-2008, Designation for Exceptional Trees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7"/>
              </a:rPr>
              <a:t>Tip 242, Tree Protection Regulations in Seattle</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0"/>
              </a:spcBef>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8"/>
              </a:rPr>
              <a:t>Tip </a:t>
            </a:r>
            <a:r>
              <a:rPr lang="en-US" sz="1800" dirty="0">
                <a:latin typeface="Calibri" panose="020F0502020204030204" pitchFamily="34" charset="0"/>
                <a:ea typeface="Calibri" panose="020F0502020204030204" pitchFamily="34" charset="0"/>
                <a:cs typeface="Calibri" panose="020F0502020204030204" pitchFamily="34" charset="0"/>
                <a:hlinkClick r:id="rId8"/>
              </a:rPr>
              <a:t>242</a:t>
            </a:r>
            <a:r>
              <a:rPr lang="en-US" sz="1800" dirty="0">
                <a:effectLst/>
                <a:latin typeface="Calibri" panose="020F0502020204030204" pitchFamily="34" charset="0"/>
                <a:ea typeface="Calibri" panose="020F0502020204030204" pitchFamily="34" charset="0"/>
                <a:cs typeface="Calibri" panose="020F0502020204030204" pitchFamily="34" charset="0"/>
                <a:hlinkClick r:id="rId8"/>
              </a:rPr>
              <a:t>B, Hazard Tree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9"/>
              </a:rPr>
              <a:t>Tip 242C Tree Service Provider Registry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10"/>
              </a:rPr>
              <a:t>Tip 331, Environmentally Critical Areas-Tree and Vegetation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11"/>
              </a:rPr>
              <a:t>Tip 331A, Environmentally Critical Areas-Vegetation Restoration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12"/>
              </a:rPr>
              <a:t>Common Seattle Trees (helpful guide to identifying common trees, including exceptional trees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13"/>
              </a:rPr>
              <a:t>Tree Protection Area Sign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Calibri" panose="020F0502020204030204" pitchFamily="34" charset="0"/>
                <a:hlinkClick r:id="rId14"/>
              </a:rPr>
              <a:t>Tree &amp; Vegetation Protection Detail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15"/>
              </a:rPr>
              <a:t>Ask a question (SDCI   Q and A portal)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22910" indent="-285750">
              <a:buFont typeface="Wingdings" panose="05000000000000000000" pitchFamily="2" charset="2"/>
              <a:buChar char="v"/>
            </a:pPr>
            <a:r>
              <a:rPr lang="en-US" dirty="0">
                <a:latin typeface="Calibri" panose="020F0502020204030204" pitchFamily="34" charset="0"/>
                <a:ea typeface="Calibri" panose="020F0502020204030204" pitchFamily="34" charset="0"/>
                <a:cs typeface="Calibri" panose="020F0502020204030204" pitchFamily="34" charset="0"/>
                <a:hlinkClick r:id="rId16"/>
              </a:rPr>
              <a:t>Tree Service Provider Registry</a:t>
            </a:r>
            <a:endParaRPr lang="en-US" dirty="0">
              <a:latin typeface="Calibri" panose="020F0502020204030204" pitchFamily="34" charset="0"/>
              <a:ea typeface="Calibri" panose="020F0502020204030204" pitchFamily="34" charset="0"/>
              <a:cs typeface="Calibri" panose="020F0502020204030204" pitchFamily="34" charset="0"/>
            </a:endParaRPr>
          </a:p>
          <a:p>
            <a:pPr marL="137160" indent="0">
              <a:buNone/>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p>
        </p:txBody>
      </p:sp>
    </p:spTree>
    <p:extLst>
      <p:ext uri="{BB962C8B-B14F-4D97-AF65-F5344CB8AC3E}">
        <p14:creationId xmlns:p14="http://schemas.microsoft.com/office/powerpoint/2010/main" val="169000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3640-796D-4535-957C-B6CEAE79DAB7}"/>
              </a:ext>
            </a:extLst>
          </p:cNvPr>
          <p:cNvSpPr>
            <a:spLocks noGrp="1"/>
          </p:cNvSpPr>
          <p:nvPr>
            <p:ph type="title"/>
          </p:nvPr>
        </p:nvSpPr>
        <p:spPr>
          <a:xfrm>
            <a:off x="838200" y="681037"/>
            <a:ext cx="10515600" cy="889001"/>
          </a:xfrm>
        </p:spPr>
        <p:txBody>
          <a:bodyPr>
            <a:normAutofit/>
          </a:bodyPr>
          <a:lstStyle/>
          <a:p>
            <a:r>
              <a:rPr lang="en-US" sz="4000" dirty="0"/>
              <a:t>Helpful Resources</a:t>
            </a:r>
            <a:endParaRPr lang="en-US" sz="4000" cap="none" dirty="0"/>
          </a:p>
        </p:txBody>
      </p:sp>
      <p:sp>
        <p:nvSpPr>
          <p:cNvPr id="3" name="Content Placeholder 2">
            <a:extLst>
              <a:ext uri="{FF2B5EF4-FFF2-40B4-BE49-F238E27FC236}">
                <a16:creationId xmlns:a16="http://schemas.microsoft.com/office/drawing/2014/main" id="{2961646D-C05F-456C-829E-1148ABDBBCA5}"/>
              </a:ext>
            </a:extLst>
          </p:cNvPr>
          <p:cNvSpPr>
            <a:spLocks noGrp="1"/>
          </p:cNvSpPr>
          <p:nvPr>
            <p:ph idx="1"/>
          </p:nvPr>
        </p:nvSpPr>
        <p:spPr>
          <a:xfrm>
            <a:off x="838200" y="1686287"/>
            <a:ext cx="10515600" cy="4351338"/>
          </a:xfrm>
        </p:spPr>
        <p:txBody>
          <a:bodyPr>
            <a:normAutofit/>
          </a:bodyPr>
          <a:lstStyle/>
          <a:p>
            <a:pPr marL="137160" indent="0">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0"/>
              </a:spcBef>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2"/>
              </a:rPr>
              <a:t>Seattle Department of Construction and Inspections Tree and Vegetation Removal</a:t>
            </a:r>
            <a:r>
              <a:rPr lang="en-US" sz="1800" dirty="0">
                <a:effectLst/>
                <a:latin typeface="Verdana" panose="020B0604030504040204" pitchFamily="34" charset="0"/>
                <a:ea typeface="Calibri" panose="020F0502020204030204" pitchFamily="34" charset="0"/>
                <a:cs typeface="Times New Roman" panose="02020603050405020304" pitchFamily="18" charset="0"/>
                <a:hlinkClick r:id="rId2"/>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latin typeface="Calibri" panose="020F0502020204030204" pitchFamily="34" charset="0"/>
                <a:cs typeface="Times New Roman" panose="02020603050405020304" pitchFamily="18" charset="0"/>
                <a:hlinkClick r:id="rId3"/>
              </a:rPr>
              <a:t>Maps to see locations of Environmentally Critical Areas (ECA): </a:t>
            </a:r>
            <a:endParaRPr lang="en-US" sz="1800" dirty="0">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latin typeface="Calibri" panose="020F0502020204030204" pitchFamily="34" charset="0"/>
                <a:ea typeface="Calibri" panose="020F0502020204030204" pitchFamily="34" charset="0"/>
                <a:cs typeface="Times New Roman" panose="02020603050405020304" pitchFamily="18" charset="0"/>
                <a:hlinkClick r:id="rId4"/>
              </a:rPr>
              <a:t>Seattle City Light Vegetation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5"/>
              </a:rPr>
              <a:t>Seattle Department of Transportation Street tree permits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6"/>
              </a:rPr>
              <a:t>Seattle Parks and Recreation Tree Health and Management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7"/>
              </a:rPr>
              <a:t>Trees for Seattle program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8"/>
              </a:rPr>
              <a:t>Plant Amnesty referral service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9"/>
              </a:rPr>
              <a:t>Great Plant Picks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Tx/>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10"/>
              </a:rPr>
              <a:t>Verify an ISA credential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3716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137160" indent="0">
              <a:buNone/>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p>
        </p:txBody>
      </p:sp>
    </p:spTree>
    <p:extLst>
      <p:ext uri="{BB962C8B-B14F-4D97-AF65-F5344CB8AC3E}">
        <p14:creationId xmlns:p14="http://schemas.microsoft.com/office/powerpoint/2010/main" val="67424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25 Of The Most Beautiful And Amazing Trees In The World - Stylish Pedia">
            <a:extLst>
              <a:ext uri="{FF2B5EF4-FFF2-40B4-BE49-F238E27FC236}">
                <a16:creationId xmlns:a16="http://schemas.microsoft.com/office/drawing/2014/main" id="{F435747B-DF22-4FE7-8BA2-C40DC2EA26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1" b="13479"/>
          <a:stretch/>
        </p:blipFill>
        <p:spPr bwMode="auto">
          <a:xfrm>
            <a:off x="0" y="0"/>
            <a:ext cx="12192000" cy="6857990"/>
          </a:xfrm>
          <a:prstGeom prst="rect">
            <a:avLst/>
          </a:prstGeom>
          <a:extLst>
            <a:ext uri="{909E8E84-426E-40DD-AFC4-6F175D3DCCD1}">
              <a14:hiddenFill xmlns:a14="http://schemas.microsoft.com/office/drawing/2010/main">
                <a:solidFill>
                  <a:srgbClr val="FFFFFF"/>
                </a:solidFill>
              </a14:hiddenFill>
            </a:ext>
          </a:extLst>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2692307-FFAA-4F7E-A813-6A28C38C2F3A}"/>
              </a:ext>
            </a:extLst>
          </p:cNvPr>
          <p:cNvSpPr>
            <a:spLocks noGrp="1"/>
          </p:cNvSpPr>
          <p:nvPr>
            <p:ph type="title"/>
          </p:nvPr>
        </p:nvSpPr>
        <p:spPr>
          <a:xfrm>
            <a:off x="671275" y="2757855"/>
            <a:ext cx="4204137" cy="659708"/>
          </a:xfrm>
        </p:spPr>
        <p:txBody>
          <a:bodyPr>
            <a:normAutofit fontScale="90000"/>
          </a:bodyPr>
          <a:lstStyle/>
          <a:p>
            <a:pPr algn="ctr"/>
            <a:r>
              <a:rPr lang="en-US" b="1" dirty="0"/>
              <a:t>Contacting the Environmental team</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9CF12AF-6FCE-464F-9FF5-87299C4B64A1}"/>
              </a:ext>
            </a:extLst>
          </p:cNvPr>
          <p:cNvSpPr txBox="1">
            <a:spLocks noGrp="1"/>
          </p:cNvSpPr>
          <p:nvPr>
            <p:ph idx="1"/>
          </p:nvPr>
        </p:nvSpPr>
        <p:spPr>
          <a:xfrm>
            <a:off x="730181" y="3428995"/>
            <a:ext cx="5365819" cy="3440427"/>
          </a:xfrm>
          <a:prstGeom prst="rect">
            <a:avLst/>
          </a:prstGeom>
        </p:spPr>
        <p:txBody>
          <a:bodyPr rtlCol="0" anchor="ctr">
            <a:normAutofit/>
          </a:bodyPr>
          <a:lstStyle/>
          <a:p>
            <a:r>
              <a:rPr lang="en-US" sz="2000" dirty="0">
                <a:hlinkClick r:id="rId4"/>
              </a:rPr>
              <a:t>https://www.seattle.gov/sdci/about-us/contact-us</a:t>
            </a:r>
            <a:endParaRPr lang="en-US" sz="2000" dirty="0"/>
          </a:p>
          <a:p>
            <a:pPr marL="502920" lvl="1" indent="0">
              <a:buClrTx/>
              <a:buNone/>
            </a:pPr>
            <a:endParaRPr lang="en-US" sz="1500" b="1" dirty="0">
              <a:cs typeface="Calibri" panose="020F0502020204030204" pitchFamily="34" charset="0"/>
            </a:endParaRPr>
          </a:p>
          <a:p>
            <a:pPr marL="502920" lvl="1" indent="0">
              <a:buClrTx/>
              <a:buNone/>
            </a:pPr>
            <a:endParaRPr lang="en-US" sz="2200" dirty="0">
              <a:solidFill>
                <a:schemeClr val="accent1">
                  <a:lumMod val="75000"/>
                </a:schemeClr>
              </a:solidFill>
              <a:cs typeface="Calibri" panose="020F0502020204030204" pitchFamily="34" charset="0"/>
            </a:endParaRPr>
          </a:p>
          <a:p>
            <a:pPr marL="502920" lvl="1" indent="0">
              <a:buClrTx/>
              <a:buNone/>
            </a:pPr>
            <a:endParaRPr lang="en-US" sz="2200" dirty="0">
              <a:solidFill>
                <a:schemeClr val="accent1">
                  <a:lumMod val="75000"/>
                </a:schemeClr>
              </a:solidFill>
              <a:cs typeface="Calibri" panose="020F0502020204030204" pitchFamily="34" charset="0"/>
            </a:endParaRPr>
          </a:p>
          <a:p>
            <a:pPr marL="502920" lvl="1" indent="0">
              <a:buClrTx/>
              <a:buNone/>
            </a:pPr>
            <a:endParaRPr lang="en-US" sz="1500" dirty="0">
              <a:cs typeface="Calibri" panose="020F0502020204030204" pitchFamily="34" charset="0"/>
            </a:endParaRPr>
          </a:p>
          <a:p>
            <a:pPr marL="502920" lvl="1" indent="0">
              <a:buClrTx/>
              <a:buNone/>
            </a:pPr>
            <a:endParaRPr lang="en-US" sz="1500" dirty="0">
              <a:cs typeface="Calibri" panose="020F0502020204030204" pitchFamily="34" charset="0"/>
            </a:endParaRPr>
          </a:p>
        </p:txBody>
      </p:sp>
    </p:spTree>
    <p:extLst>
      <p:ext uri="{BB962C8B-B14F-4D97-AF65-F5344CB8AC3E}">
        <p14:creationId xmlns:p14="http://schemas.microsoft.com/office/powerpoint/2010/main" val="338328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17B00-3DE0-4A98-97CA-6AEB17BE986A}"/>
              </a:ext>
            </a:extLst>
          </p:cNvPr>
          <p:cNvSpPr>
            <a:spLocks noGrp="1"/>
          </p:cNvSpPr>
          <p:nvPr>
            <p:ph type="title"/>
          </p:nvPr>
        </p:nvSpPr>
        <p:spPr>
          <a:xfrm>
            <a:off x="640080" y="325369"/>
            <a:ext cx="4368602" cy="1956841"/>
          </a:xfrm>
        </p:spPr>
        <p:txBody>
          <a:bodyPr anchor="b">
            <a:normAutofit/>
          </a:bodyPr>
          <a:lstStyle/>
          <a:p>
            <a:r>
              <a:rPr lang="en-US" sz="5400" dirty="0"/>
              <a:t>S</a:t>
            </a:r>
            <a:r>
              <a:rPr lang="en-US" sz="5400" cap="none" dirty="0"/>
              <a:t>DCI Home Fair Team</a:t>
            </a:r>
            <a:endParaRPr lang="en-US"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5EB165-2E77-46B9-96C1-D891F198DC5F}"/>
              </a:ext>
            </a:extLst>
          </p:cNvPr>
          <p:cNvSpPr>
            <a:spLocks noGrp="1"/>
          </p:cNvSpPr>
          <p:nvPr>
            <p:ph idx="1"/>
          </p:nvPr>
        </p:nvSpPr>
        <p:spPr>
          <a:xfrm>
            <a:off x="640080" y="2872899"/>
            <a:ext cx="4243589" cy="3320668"/>
          </a:xfrm>
        </p:spPr>
        <p:txBody>
          <a:bodyPr>
            <a:normAutofit/>
          </a:bodyPr>
          <a:lstStyle/>
          <a:p>
            <a:pPr lvl="1">
              <a:buClrTx/>
              <a:buFont typeface="Wingdings" panose="05000000000000000000" pitchFamily="2" charset="2"/>
              <a:buChar char="§"/>
            </a:pPr>
            <a:endParaRPr lang="en-US" sz="1200" dirty="0">
              <a:latin typeface="Calibri" panose="020F0502020204030204" pitchFamily="34" charset="0"/>
              <a:cs typeface="Calibri" panose="020F0502020204030204" pitchFamily="34" charset="0"/>
            </a:endParaRPr>
          </a:p>
          <a:p>
            <a:pPr marL="502920" lvl="1" indent="0">
              <a:buClrTx/>
              <a:buNone/>
            </a:pPr>
            <a:r>
              <a:rPr lang="en-US" sz="1200" b="1" dirty="0">
                <a:cs typeface="Calibri" panose="020F0502020204030204" pitchFamily="34" charset="0"/>
              </a:rPr>
              <a:t>Deborah McGarry</a:t>
            </a:r>
          </a:p>
          <a:p>
            <a:pPr marL="502920" lvl="1" indent="0">
              <a:buClrTx/>
              <a:buNone/>
            </a:pPr>
            <a:r>
              <a:rPr lang="en-US" sz="1200" dirty="0">
                <a:cs typeface="Calibri" panose="020F0502020204030204" pitchFamily="34" charset="0"/>
              </a:rPr>
              <a:t>Senior Environmental Analyst (Arborist)</a:t>
            </a:r>
          </a:p>
          <a:p>
            <a:pPr marL="502920" lvl="1" indent="0">
              <a:buClrTx/>
              <a:buNone/>
            </a:pPr>
            <a:r>
              <a:rPr lang="en-US" sz="1200" b="1" dirty="0">
                <a:cs typeface="Calibri" panose="020F0502020204030204" pitchFamily="34" charset="0"/>
              </a:rPr>
              <a:t>Jonathan Garner</a:t>
            </a:r>
          </a:p>
          <a:p>
            <a:pPr marL="502920" lvl="1" indent="0">
              <a:buClrTx/>
              <a:buNone/>
            </a:pPr>
            <a:r>
              <a:rPr lang="en-US" sz="1200" dirty="0">
                <a:cs typeface="Calibri" panose="020F0502020204030204" pitchFamily="34" charset="0"/>
              </a:rPr>
              <a:t> Land Use Planner</a:t>
            </a:r>
          </a:p>
          <a:p>
            <a:pPr marL="502920" lvl="1" indent="0">
              <a:buClrTx/>
              <a:buNone/>
            </a:pPr>
            <a:endParaRPr lang="en-US" sz="1200" dirty="0">
              <a:cs typeface="Calibri" panose="020F0502020204030204" pitchFamily="34" charset="0"/>
            </a:endParaRPr>
          </a:p>
          <a:p>
            <a:pPr marL="502920" lvl="1" indent="0">
              <a:buClrTx/>
              <a:buNone/>
            </a:pPr>
            <a:r>
              <a:rPr lang="en-US" sz="1200" dirty="0">
                <a:cs typeface="Calibri" panose="020F0502020204030204" pitchFamily="34" charset="0"/>
              </a:rPr>
              <a:t>Please remember to…</a:t>
            </a:r>
          </a:p>
          <a:p>
            <a:pPr lvl="2">
              <a:buClrTx/>
              <a:buFont typeface="Wingdings" panose="05000000000000000000" pitchFamily="2" charset="2"/>
              <a:buChar char="Ø"/>
            </a:pPr>
            <a:r>
              <a:rPr lang="en-US" sz="1200" dirty="0">
                <a:cs typeface="Calibri" panose="020F0502020204030204" pitchFamily="34" charset="0"/>
              </a:rPr>
              <a:t>Remain muted during the presentation</a:t>
            </a:r>
          </a:p>
          <a:p>
            <a:pPr lvl="2">
              <a:buClrTx/>
              <a:buFont typeface="Wingdings" panose="05000000000000000000" pitchFamily="2" charset="2"/>
              <a:buChar char="Ø"/>
            </a:pPr>
            <a:r>
              <a:rPr lang="en-US" sz="1200" dirty="0">
                <a:cs typeface="Calibri" panose="020F0502020204030204" pitchFamily="34" charset="0"/>
              </a:rPr>
              <a:t>Type your questions into the Chat box</a:t>
            </a:r>
          </a:p>
          <a:p>
            <a:pPr lvl="2">
              <a:buClrTx/>
              <a:buFont typeface="Wingdings" panose="05000000000000000000" pitchFamily="2" charset="2"/>
              <a:buChar char="Ø"/>
            </a:pPr>
            <a:r>
              <a:rPr lang="en-US" sz="1200" dirty="0">
                <a:cs typeface="Calibri" panose="020F0502020204030204" pitchFamily="34" charset="0"/>
              </a:rPr>
              <a:t>Wait to the end to ask your question(s)</a:t>
            </a:r>
          </a:p>
          <a:p>
            <a:pPr lvl="2">
              <a:buClrTx/>
              <a:buFont typeface="Wingdings" panose="05000000000000000000" pitchFamily="2" charset="2"/>
              <a:buChar char="Ø"/>
            </a:pPr>
            <a:r>
              <a:rPr lang="en-US" sz="1200" dirty="0">
                <a:cs typeface="Calibri" panose="020F0502020204030204" pitchFamily="34" charset="0"/>
              </a:rPr>
              <a:t>This presentation and Q and A session are being recorded. </a:t>
            </a:r>
          </a:p>
        </p:txBody>
      </p:sp>
      <p:pic>
        <p:nvPicPr>
          <p:cNvPr id="5" name="Picture 4">
            <a:extLst>
              <a:ext uri="{FF2B5EF4-FFF2-40B4-BE49-F238E27FC236}">
                <a16:creationId xmlns:a16="http://schemas.microsoft.com/office/drawing/2014/main" id="{9939D181-877B-4DF0-A3D1-F3D45AA2DDE9}"/>
              </a:ext>
            </a:extLst>
          </p:cNvPr>
          <p:cNvPicPr>
            <a:picLocks noChangeAspect="1"/>
          </p:cNvPicPr>
          <p:nvPr/>
        </p:nvPicPr>
        <p:blipFill rotWithShape="1">
          <a:blip r:embed="rId2">
            <a:extLst>
              <a:ext uri="{28A0092B-C50C-407E-A947-70E740481C1C}">
                <a14:useLocalDpi xmlns:a14="http://schemas.microsoft.com/office/drawing/2010/main" val="0"/>
              </a:ext>
            </a:extLst>
          </a:blip>
          <a:srcRect l="18350" r="1519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10790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13" descr="A tree fallen on a house&#10;&#10;Description automatically generated with low confidence">
            <a:extLst>
              <a:ext uri="{FF2B5EF4-FFF2-40B4-BE49-F238E27FC236}">
                <a16:creationId xmlns:a16="http://schemas.microsoft.com/office/drawing/2014/main" id="{8A75B9B3-5284-43D7-BAB5-9B4D7D6385E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730"/>
          <a:stretch/>
        </p:blipFill>
        <p:spPr>
          <a:xfrm>
            <a:off x="78830" y="-91856"/>
            <a:ext cx="12192000" cy="6857990"/>
          </a:xfrm>
          <a:prstGeom prst="rect">
            <a:avLst/>
          </a:prstGeom>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7F8AE87-5F58-414D-8894-2275B0A3CCA7}"/>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Presentation Objectives</a:t>
            </a:r>
          </a:p>
        </p:txBody>
      </p:sp>
      <p:cxnSp>
        <p:nvCxnSpPr>
          <p:cNvPr id="24"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999AF8F-1816-42D3-BCE4-9C23626DE309}"/>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sz="1800" dirty="0"/>
              <a:t>Explain tree regulations on private property</a:t>
            </a:r>
          </a:p>
          <a:p>
            <a:r>
              <a:rPr lang="en-US" sz="1800" dirty="0"/>
              <a:t>Inform residents </a:t>
            </a:r>
          </a:p>
          <a:p>
            <a:r>
              <a:rPr lang="en-US" sz="1800" dirty="0"/>
              <a:t>Not an in-depth discussion of city-wide tree policy</a:t>
            </a:r>
          </a:p>
          <a:p>
            <a:r>
              <a:rPr lang="en-US" sz="1800" dirty="0"/>
              <a:t>Feel free to use our Q and A portal to submit a question offline. You will receive a response within 2 business days.</a:t>
            </a:r>
          </a:p>
          <a:p>
            <a:endParaRPr lang="en-US" sz="1800" dirty="0"/>
          </a:p>
          <a:p>
            <a:endParaRPr lang="en-US" sz="1800" dirty="0"/>
          </a:p>
          <a:p>
            <a:endParaRPr lang="en-US" sz="1800" dirty="0"/>
          </a:p>
        </p:txBody>
      </p:sp>
      <p:sp>
        <p:nvSpPr>
          <p:cNvPr id="3" name="Footer Placeholder 2">
            <a:extLst>
              <a:ext uri="{FF2B5EF4-FFF2-40B4-BE49-F238E27FC236}">
                <a16:creationId xmlns:a16="http://schemas.microsoft.com/office/drawing/2014/main" id="{E6AEC08B-B717-4A69-9F64-8C9ABCDC56F7}"/>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spcAft>
                <a:spcPts val="600"/>
              </a:spcAft>
              <a:defRPr/>
            </a:pPr>
            <a:r>
              <a:rPr lang="en-US" sz="1000" kern="1200" dirty="0">
                <a:solidFill>
                  <a:schemeClr val="tx1"/>
                </a:solidFill>
                <a:latin typeface="Calibri" panose="020F0502020204030204"/>
                <a:ea typeface="+mn-ea"/>
                <a:cs typeface="+mn-cs"/>
              </a:rPr>
              <a:t>)</a:t>
            </a:r>
          </a:p>
        </p:txBody>
      </p:sp>
      <p:sp>
        <p:nvSpPr>
          <p:cNvPr id="15" name="TextBox 14">
            <a:extLst>
              <a:ext uri="{FF2B5EF4-FFF2-40B4-BE49-F238E27FC236}">
                <a16:creationId xmlns:a16="http://schemas.microsoft.com/office/drawing/2014/main" id="{2D72C90F-65F2-4F5B-B0A1-F4FB4AD0CA88}"/>
              </a:ext>
            </a:extLst>
          </p:cNvPr>
          <p:cNvSpPr txBox="1"/>
          <p:nvPr/>
        </p:nvSpPr>
        <p:spPr>
          <a:xfrm>
            <a:off x="8848471" y="5202194"/>
            <a:ext cx="2994408" cy="1477328"/>
          </a:xfrm>
          <a:prstGeom prst="rect">
            <a:avLst/>
          </a:prstGeom>
          <a:noFill/>
        </p:spPr>
        <p:txBody>
          <a:bodyPr wrap="square" rtlCol="0">
            <a:spAutoFit/>
          </a:bodyPr>
          <a:lstStyle/>
          <a:p>
            <a:r>
              <a:rPr lang="en-US" dirty="0"/>
              <a:t>https://crosscut.com/sites/default/files/styles/max_1330x1330/public/images/articles/edwards_sidewalks.jpg?itok=b1Y6nCQW</a:t>
            </a:r>
          </a:p>
        </p:txBody>
      </p:sp>
    </p:spTree>
    <p:extLst>
      <p:ext uri="{BB962C8B-B14F-4D97-AF65-F5344CB8AC3E}">
        <p14:creationId xmlns:p14="http://schemas.microsoft.com/office/powerpoint/2010/main" val="3633160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2A20-F0D1-41D3-9A9B-4ADEA6D68A25}"/>
              </a:ext>
            </a:extLst>
          </p:cNvPr>
          <p:cNvSpPr>
            <a:spLocks noGrp="1"/>
          </p:cNvSpPr>
          <p:nvPr>
            <p:ph type="title"/>
          </p:nvPr>
        </p:nvSpPr>
        <p:spPr>
          <a:xfrm>
            <a:off x="838200" y="365125"/>
            <a:ext cx="10515600" cy="777875"/>
          </a:xfrm>
        </p:spPr>
        <p:txBody>
          <a:bodyPr/>
          <a:lstStyle/>
          <a:p>
            <a:r>
              <a:rPr lang="en-US" sz="4400" cap="none" dirty="0"/>
              <a:t>Trees in Seattle</a:t>
            </a:r>
            <a:endParaRPr lang="en-US" dirty="0"/>
          </a:p>
        </p:txBody>
      </p:sp>
      <p:sp>
        <p:nvSpPr>
          <p:cNvPr id="4" name="TextBox 3">
            <a:extLst>
              <a:ext uri="{FF2B5EF4-FFF2-40B4-BE49-F238E27FC236}">
                <a16:creationId xmlns:a16="http://schemas.microsoft.com/office/drawing/2014/main" id="{3EC637F3-E8EE-4377-A0E2-7A23AE572DA1}"/>
              </a:ext>
            </a:extLst>
          </p:cNvPr>
          <p:cNvSpPr txBox="1"/>
          <p:nvPr/>
        </p:nvSpPr>
        <p:spPr>
          <a:xfrm>
            <a:off x="838201" y="1143000"/>
            <a:ext cx="4826794" cy="4416594"/>
          </a:xfrm>
          <a:prstGeom prst="rect">
            <a:avLst/>
          </a:prstGeom>
          <a:noFill/>
        </p:spPr>
        <p:txBody>
          <a:bodyPr wrap="square" rtlCol="0">
            <a:spAutoFit/>
          </a:bodyPr>
          <a:lstStyle/>
          <a:p>
            <a:endParaRPr lang="en-US" sz="900" dirty="0"/>
          </a:p>
          <a:p>
            <a:r>
              <a:rPr lang="en-US" sz="2000" b="1" u="sng" dirty="0">
                <a:highlight>
                  <a:srgbClr val="CFD5EA"/>
                </a:highlight>
              </a:rPr>
              <a:t>Undeveloped Land </a:t>
            </a:r>
          </a:p>
          <a:p>
            <a:pPr marL="285750" indent="-285750">
              <a:buFont typeface="Wingdings" panose="05000000000000000000" pitchFamily="2" charset="2"/>
              <a:buChar char="Ø"/>
            </a:pPr>
            <a:r>
              <a:rPr lang="en-US" sz="1600" b="1" dirty="0"/>
              <a:t>You may not remove trees 6” in diameter or greater on undeveloped lots </a:t>
            </a:r>
          </a:p>
          <a:p>
            <a:pPr marL="742950" lvl="1" indent="-285750">
              <a:buFont typeface="Wingdings" panose="05000000000000000000" pitchFamily="2" charset="2"/>
              <a:buChar char="Ø"/>
            </a:pPr>
            <a:r>
              <a:rPr lang="en-US" sz="1600" b="1" dirty="0">
                <a:ea typeface="Times New Roman" panose="02020603050405020304" pitchFamily="18" charset="0"/>
                <a:cs typeface="Calibri" panose="020F0502020204030204" pitchFamily="34" charset="0"/>
              </a:rPr>
              <a:t>Unless hazardous</a:t>
            </a:r>
            <a:endParaRPr lang="en-US" sz="1600" b="1" dirty="0">
              <a:effectLst/>
              <a:ea typeface="Times New Roman" panose="02020603050405020304" pitchFamily="18" charset="0"/>
              <a:cs typeface="Calibri" panose="020F0502020204030204" pitchFamily="34" charset="0"/>
            </a:endParaRPr>
          </a:p>
          <a:p>
            <a:pPr marL="285750" indent="-285750">
              <a:buFont typeface="Wingdings" panose="05000000000000000000" pitchFamily="2" charset="2"/>
              <a:buChar char="Ø"/>
            </a:pPr>
            <a:r>
              <a:rPr lang="en-US" sz="1600" b="1" dirty="0">
                <a:effectLst/>
                <a:ea typeface="Times New Roman" panose="02020603050405020304" pitchFamily="18" charset="0"/>
                <a:cs typeface="Calibri" panose="020F0502020204030204" pitchFamily="34" charset="0"/>
              </a:rPr>
              <a:t>You must apply for and obtain approval from SDCI prior to tree removal. </a:t>
            </a:r>
            <a:endParaRPr lang="en-US" sz="1600" b="1" dirty="0">
              <a:effectLst/>
              <a:ea typeface="Calibri" panose="020F0502020204030204" pitchFamily="34" charset="0"/>
              <a:cs typeface="Times New Roman" panose="02020603050405020304" pitchFamily="18" charset="0"/>
            </a:endParaRPr>
          </a:p>
          <a:p>
            <a:endParaRPr lang="en-US" sz="1600" b="1" dirty="0"/>
          </a:p>
          <a:p>
            <a:r>
              <a:rPr lang="en-US" sz="2000" b="1" u="sng" dirty="0">
                <a:highlight>
                  <a:srgbClr val="C3DEEB"/>
                </a:highlight>
              </a:rPr>
              <a:t>Developed Land </a:t>
            </a:r>
          </a:p>
          <a:p>
            <a:pPr marL="285750" indent="-285750">
              <a:buFont typeface="Wingdings" panose="05000000000000000000" pitchFamily="2" charset="2"/>
              <a:buChar char="Ø"/>
            </a:pPr>
            <a:r>
              <a:rPr lang="en-US" sz="1600" b="1" dirty="0"/>
              <a:t>Exceptional trees are protected</a:t>
            </a:r>
          </a:p>
          <a:p>
            <a:pPr marL="742950" lvl="1" indent="-285750">
              <a:buFont typeface="Wingdings" panose="05000000000000000000" pitchFamily="2" charset="2"/>
              <a:buChar char="Ø"/>
            </a:pPr>
            <a:r>
              <a:rPr lang="en-US" sz="1600" b="1" dirty="0"/>
              <a:t>If hazardous, SDCI approval needed for removal</a:t>
            </a:r>
          </a:p>
          <a:p>
            <a:pPr marL="285750" indent="-285750">
              <a:buFont typeface="Wingdings" panose="05000000000000000000" pitchFamily="2" charset="2"/>
              <a:buChar char="Ø"/>
            </a:pPr>
            <a:r>
              <a:rPr lang="en-US" sz="1600" b="1" dirty="0"/>
              <a:t>Removing up to 3 non-exceptional trees/year is allowed</a:t>
            </a:r>
          </a:p>
          <a:p>
            <a:endParaRPr lang="en-US" sz="2000" dirty="0"/>
          </a:p>
          <a:p>
            <a:r>
              <a:rPr lang="en-US" sz="2000" b="1" u="sng" dirty="0">
                <a:highlight>
                  <a:srgbClr val="448A2E"/>
                </a:highlight>
              </a:rPr>
              <a:t>Environmentally Critical Areas (ECAs) </a:t>
            </a:r>
          </a:p>
          <a:p>
            <a:pPr marL="285750" indent="-285750">
              <a:buFont typeface="Wingdings" panose="05000000000000000000" pitchFamily="2" charset="2"/>
              <a:buChar char="Ø"/>
            </a:pPr>
            <a:r>
              <a:rPr lang="en-US" sz="1600" b="1" dirty="0"/>
              <a:t>Tree removal in most ECAs requires a permit</a:t>
            </a:r>
            <a:r>
              <a:rPr lang="en-US" sz="1600" dirty="0"/>
              <a:t>.</a:t>
            </a:r>
          </a:p>
        </p:txBody>
      </p:sp>
      <p:cxnSp>
        <p:nvCxnSpPr>
          <p:cNvPr id="6" name="Straight Connector 5">
            <a:extLst>
              <a:ext uri="{FF2B5EF4-FFF2-40B4-BE49-F238E27FC236}">
                <a16:creationId xmlns:a16="http://schemas.microsoft.com/office/drawing/2014/main" id="{5BF88871-2E7C-48E0-A00A-9E775A9158AD}"/>
              </a:ext>
            </a:extLst>
          </p:cNvPr>
          <p:cNvCxnSpPr>
            <a:cxnSpLocks/>
          </p:cNvCxnSpPr>
          <p:nvPr/>
        </p:nvCxnSpPr>
        <p:spPr>
          <a:xfrm>
            <a:off x="944545" y="1004835"/>
            <a:ext cx="10036722" cy="0"/>
          </a:xfrm>
          <a:prstGeom prst="line">
            <a:avLst/>
          </a:prstGeom>
          <a:ln w="28575">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pic>
        <p:nvPicPr>
          <p:cNvPr id="1026" name="Picture 2" descr="image">
            <a:extLst>
              <a:ext uri="{FF2B5EF4-FFF2-40B4-BE49-F238E27FC236}">
                <a16:creationId xmlns:a16="http://schemas.microsoft.com/office/drawing/2014/main" id="{05EA644C-A5A3-BE30-A43F-2689ADB97B89}"/>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5857917" y="1591847"/>
            <a:ext cx="5841163" cy="367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708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933C3-2722-443C-A469-88F32CF6E528}"/>
              </a:ext>
            </a:extLst>
          </p:cNvPr>
          <p:cNvSpPr>
            <a:spLocks noGrp="1"/>
          </p:cNvSpPr>
          <p:nvPr>
            <p:ph type="title"/>
          </p:nvPr>
        </p:nvSpPr>
        <p:spPr/>
        <p:txBody>
          <a:bodyPr>
            <a:normAutofit/>
          </a:bodyPr>
          <a:lstStyle/>
          <a:p>
            <a:r>
              <a:rPr lang="en-US" sz="4000" cap="none" dirty="0"/>
              <a:t>Do I Need Approval?</a:t>
            </a:r>
          </a:p>
        </p:txBody>
      </p:sp>
      <p:sp>
        <p:nvSpPr>
          <p:cNvPr id="3" name="Content Placeholder 2">
            <a:extLst>
              <a:ext uri="{FF2B5EF4-FFF2-40B4-BE49-F238E27FC236}">
                <a16:creationId xmlns:a16="http://schemas.microsoft.com/office/drawing/2014/main" id="{572EEDAC-0971-4B61-89B0-38F01C9DE323}"/>
              </a:ext>
            </a:extLst>
          </p:cNvPr>
          <p:cNvSpPr>
            <a:spLocks noGrp="1"/>
          </p:cNvSpPr>
          <p:nvPr>
            <p:ph idx="1"/>
          </p:nvPr>
        </p:nvSpPr>
        <p:spPr>
          <a:xfrm>
            <a:off x="838200" y="1498601"/>
            <a:ext cx="5633999" cy="3174999"/>
          </a:xfrm>
        </p:spPr>
        <p:txBody>
          <a:bodyPr>
            <a:normAutofit/>
          </a:bodyPr>
          <a:lstStyle/>
          <a:p>
            <a:pPr marL="0" marR="0" indent="0">
              <a:lnSpc>
                <a:spcPts val="1650"/>
              </a:lnSpc>
              <a:spcBef>
                <a:spcPts val="0"/>
              </a:spcBef>
              <a:spcAft>
                <a:spcPts val="2250"/>
              </a:spcAft>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Within the City of Seattle, removing or pruning </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cs typeface="Calibri" panose="020F0502020204030204" pitchFamily="34" charset="0"/>
              </a:rPr>
              <a:t>a tree on your property may be regulated depending on a number of factors:</a:t>
            </a:r>
          </a:p>
          <a:p>
            <a:pPr marL="708660" lvl="1" indent="-342900">
              <a:lnSpc>
                <a:spcPts val="1650"/>
              </a:lnSpc>
              <a:spcBef>
                <a:spcPts val="0"/>
              </a:spcBef>
              <a:spcAft>
                <a:spcPts val="2250"/>
              </a:spcAft>
              <a:buClrTx/>
              <a:buFont typeface="Wingdings" panose="05000000000000000000" pitchFamily="2" charset="2"/>
              <a:buChar char="ü"/>
            </a:pPr>
            <a:r>
              <a:rPr lang="en-US" sz="1800" dirty="0">
                <a:effectLst/>
                <a:latin typeface="Calibri" panose="020F0502020204030204" pitchFamily="34" charset="0"/>
                <a:ea typeface="Times New Roman" panose="02020603050405020304" pitchFamily="18" charset="0"/>
                <a:cs typeface="Calibri" panose="020F0502020204030204" pitchFamily="34" charset="0"/>
              </a:rPr>
              <a:t>Zoning of your property</a:t>
            </a:r>
          </a:p>
          <a:p>
            <a:pPr marL="708660" lvl="1" indent="-342900">
              <a:lnSpc>
                <a:spcPts val="1650"/>
              </a:lnSpc>
              <a:spcBef>
                <a:spcPts val="0"/>
              </a:spcBef>
              <a:spcAft>
                <a:spcPts val="2250"/>
              </a:spcAft>
              <a:buClrTx/>
              <a:buFont typeface="Wingdings" panose="05000000000000000000" pitchFamily="2" charset="2"/>
              <a:buChar char="ü"/>
            </a:pPr>
            <a:r>
              <a:rPr lang="en-US" sz="1800" dirty="0">
                <a:latin typeface="Calibri" panose="020F0502020204030204" pitchFamily="34" charset="0"/>
                <a:ea typeface="Times New Roman" panose="02020603050405020304" pitchFamily="18" charset="0"/>
                <a:cs typeface="Calibri" panose="020F0502020204030204" pitchFamily="34" charset="0"/>
              </a:rPr>
              <a:t>I</a:t>
            </a:r>
            <a:r>
              <a:rPr lang="en-US" sz="1800" dirty="0">
                <a:effectLst/>
                <a:latin typeface="Calibri" panose="020F0502020204030204" pitchFamily="34" charset="0"/>
                <a:ea typeface="Times New Roman" panose="02020603050405020304" pitchFamily="18" charset="0"/>
                <a:cs typeface="Calibri" panose="020F0502020204030204" pitchFamily="34" charset="0"/>
              </a:rPr>
              <a:t>f your property is in an Environmentally Critical Area</a:t>
            </a:r>
          </a:p>
          <a:p>
            <a:pPr marL="708660" lvl="1" indent="-342900">
              <a:lnSpc>
                <a:spcPts val="1650"/>
              </a:lnSpc>
              <a:spcBef>
                <a:spcPts val="0"/>
              </a:spcBef>
              <a:spcAft>
                <a:spcPts val="2250"/>
              </a:spcAft>
              <a:buClrTx/>
              <a:buFont typeface="Wingdings" panose="05000000000000000000" pitchFamily="2" charset="2"/>
              <a:buChar char="ü"/>
            </a:pPr>
            <a:r>
              <a:rPr lang="en-US" sz="1800" dirty="0">
                <a:effectLst/>
                <a:latin typeface="Calibri" panose="020F0502020204030204" pitchFamily="34" charset="0"/>
                <a:ea typeface="Times New Roman" panose="02020603050405020304" pitchFamily="18" charset="0"/>
                <a:cs typeface="Calibri" panose="020F0502020204030204" pitchFamily="34" charset="0"/>
              </a:rPr>
              <a:t>If you are building an addition or new construction</a:t>
            </a:r>
          </a:p>
          <a:p>
            <a:pPr marL="708660" lvl="1" indent="-342900">
              <a:lnSpc>
                <a:spcPts val="1650"/>
              </a:lnSpc>
              <a:spcBef>
                <a:spcPts val="0"/>
              </a:spcBef>
              <a:spcAft>
                <a:spcPts val="2250"/>
              </a:spcAft>
              <a:buClrTx/>
              <a:buFont typeface="Wingdings" panose="05000000000000000000" pitchFamily="2" charset="2"/>
              <a:buChar char="ü"/>
            </a:pPr>
            <a:r>
              <a:rPr lang="en-US" sz="1800" dirty="0">
                <a:effectLst/>
                <a:latin typeface="Calibri" panose="020F0502020204030204" pitchFamily="34" charset="0"/>
                <a:ea typeface="Times New Roman" panose="02020603050405020304" pitchFamily="18" charset="0"/>
                <a:cs typeface="Calibri" panose="020F0502020204030204" pitchFamily="34" charset="0"/>
              </a:rPr>
              <a:t>If you have any trees over 6” in diameter</a:t>
            </a:r>
            <a:endParaRPr lang="en-US" sz="1800" dirty="0"/>
          </a:p>
        </p:txBody>
      </p:sp>
      <p:pic>
        <p:nvPicPr>
          <p:cNvPr id="5" name="Picture 4">
            <a:extLst>
              <a:ext uri="{FF2B5EF4-FFF2-40B4-BE49-F238E27FC236}">
                <a16:creationId xmlns:a16="http://schemas.microsoft.com/office/drawing/2014/main" id="{7DCB2D50-CCD4-4A84-9673-301030FA3C52}"/>
              </a:ext>
            </a:extLst>
          </p:cNvPr>
          <p:cNvPicPr>
            <a:picLocks noChangeAspect="1"/>
          </p:cNvPicPr>
          <p:nvPr/>
        </p:nvPicPr>
        <p:blipFill>
          <a:blip r:embed="rId2"/>
          <a:stretch>
            <a:fillRect/>
          </a:stretch>
        </p:blipFill>
        <p:spPr>
          <a:xfrm rot="824545">
            <a:off x="6591771" y="873134"/>
            <a:ext cx="5215043" cy="16351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a16="http://schemas.microsoft.com/office/drawing/2014/main" id="{37C58AAD-A3E8-4CEA-8C14-EA548B8B4317}"/>
              </a:ext>
            </a:extLst>
          </p:cNvPr>
          <p:cNvSpPr txBox="1"/>
          <p:nvPr/>
        </p:nvSpPr>
        <p:spPr>
          <a:xfrm>
            <a:off x="838200" y="4673600"/>
            <a:ext cx="10380133" cy="2092881"/>
          </a:xfrm>
          <a:prstGeom prst="rect">
            <a:avLst/>
          </a:prstGeom>
          <a:noFill/>
        </p:spPr>
        <p:txBody>
          <a:bodyPr wrap="square" rtlCol="0">
            <a:spAutoFit/>
          </a:bodyPr>
          <a:lstStyle/>
          <a:p>
            <a:pPr algn="ctr"/>
            <a:r>
              <a:rPr lang="en-US" sz="1800" i="1" dirty="0">
                <a:effectLst/>
                <a:latin typeface="Calibri" panose="020F0502020204030204" pitchFamily="34" charset="0"/>
                <a:ea typeface="Times New Roman" panose="02020603050405020304" pitchFamily="18" charset="0"/>
                <a:cs typeface="Calibri" panose="020F0502020204030204" pitchFamily="34" charset="0"/>
              </a:rPr>
              <a:t>Trees on right-of-way are subject to additional regulations.</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p>
          <a:p>
            <a:pPr algn="ctr"/>
            <a:r>
              <a:rPr lang="en-US" sz="1800" dirty="0">
                <a:effectLst/>
                <a:latin typeface="Calibri" panose="020F0502020204030204" pitchFamily="34" charset="0"/>
                <a:ea typeface="Times New Roman" panose="02020603050405020304" pitchFamily="18" charset="0"/>
                <a:cs typeface="Calibri" panose="020F0502020204030204" pitchFamily="34" charset="0"/>
              </a:rPr>
              <a:t>This presentation is about trees on private property.</a:t>
            </a:r>
          </a:p>
          <a:p>
            <a:pPr algn="ct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The Seattle Department of Construction &amp; Inspections (SDCI) administers and enforces regulations related to private property and development that affects trees.</a:t>
            </a:r>
          </a:p>
          <a:p>
            <a:pPr algn="ct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1800" dirty="0">
                <a:effectLst/>
                <a:latin typeface="Calibri" panose="020F0502020204030204" pitchFamily="34" charset="0"/>
                <a:ea typeface="Times New Roman" panose="02020603050405020304" pitchFamily="18" charset="0"/>
                <a:cs typeface="Calibri" panose="020F0502020204030204" pitchFamily="34" charset="0"/>
              </a:rPr>
              <a:t>The Seattle Department of Transportation (SDOT) regulates trees in the street rights-of-way. </a:t>
            </a:r>
          </a:p>
          <a:p>
            <a:endParaRPr lang="en-US" dirty="0"/>
          </a:p>
        </p:txBody>
      </p:sp>
    </p:spTree>
    <p:extLst>
      <p:ext uri="{BB962C8B-B14F-4D97-AF65-F5344CB8AC3E}">
        <p14:creationId xmlns:p14="http://schemas.microsoft.com/office/powerpoint/2010/main" val="332365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20EA-A72B-47C4-B6E8-06F8F364BF4A}"/>
              </a:ext>
            </a:extLst>
          </p:cNvPr>
          <p:cNvSpPr>
            <a:spLocks noGrp="1"/>
          </p:cNvSpPr>
          <p:nvPr>
            <p:ph type="title"/>
          </p:nvPr>
        </p:nvSpPr>
        <p:spPr>
          <a:xfrm>
            <a:off x="4267201" y="516863"/>
            <a:ext cx="7580242" cy="1174782"/>
          </a:xfrm>
        </p:spPr>
        <p:txBody>
          <a:bodyPr vert="horz" lIns="91440" tIns="45720" rIns="91440" bIns="45720" rtlCol="0" anchor="ctr">
            <a:normAutofit fontScale="90000"/>
          </a:bodyPr>
          <a:lstStyle/>
          <a:p>
            <a:pPr algn="ctr"/>
            <a:r>
              <a:rPr lang="en-US" kern="1200" cap="none" dirty="0">
                <a:solidFill>
                  <a:schemeClr val="tx1"/>
                </a:solidFill>
                <a:latin typeface="+mj-lt"/>
                <a:ea typeface="+mj-ea"/>
                <a:cs typeface="+mj-cs"/>
              </a:rPr>
              <a:t>Categories of Trees </a:t>
            </a:r>
            <a:br>
              <a:rPr lang="en-US" kern="1200" cap="none" dirty="0">
                <a:solidFill>
                  <a:schemeClr val="tx1"/>
                </a:solidFill>
                <a:latin typeface="+mj-lt"/>
                <a:ea typeface="+mj-ea"/>
                <a:cs typeface="+mj-cs"/>
              </a:rPr>
            </a:br>
            <a:r>
              <a:rPr lang="en-US" kern="1200" cap="none" dirty="0">
                <a:solidFill>
                  <a:schemeClr val="tx1"/>
                </a:solidFill>
                <a:latin typeface="+mj-lt"/>
                <a:ea typeface="+mj-ea"/>
                <a:cs typeface="+mj-cs"/>
              </a:rPr>
              <a:t>Affected by Regulation</a:t>
            </a:r>
            <a:br>
              <a:rPr lang="en-US" sz="2800"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B868C8FA-3F59-40BF-A858-83ECB1FFB05D}"/>
              </a:ext>
            </a:extLst>
          </p:cNvPr>
          <p:cNvPicPr>
            <a:picLocks noChangeAspect="1"/>
          </p:cNvPicPr>
          <p:nvPr/>
        </p:nvPicPr>
        <p:blipFill rotWithShape="1">
          <a:blip r:embed="rId2"/>
          <a:srcRect r="6274" b="3"/>
          <a:stretch/>
        </p:blipFill>
        <p:spPr>
          <a:xfrm>
            <a:off x="3559121" y="2661260"/>
            <a:ext cx="2796779"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056" name="Picture 8" descr="Hazardous Trees — Enviro Tree Solutions">
            <a:extLst>
              <a:ext uri="{FF2B5EF4-FFF2-40B4-BE49-F238E27FC236}">
                <a16:creationId xmlns:a16="http://schemas.microsoft.com/office/drawing/2014/main" id="{F8D7D13E-09CB-4879-BCCB-799C3863FA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1" r="8731" b="4"/>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How Hawaiʻi Recognizes Its Best and Brightest … Trees - Atlas Obscura">
            <a:extLst>
              <a:ext uri="{FF2B5EF4-FFF2-40B4-BE49-F238E27FC236}">
                <a16:creationId xmlns:a16="http://schemas.microsoft.com/office/drawing/2014/main" id="{01556D00-2387-4347-B936-8B5BA9B7AE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234" r="1" b="1"/>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A824E0-9181-4896-973B-0CF6E207D8C7}"/>
              </a:ext>
            </a:extLst>
          </p:cNvPr>
          <p:cNvSpPr txBox="1"/>
          <p:nvPr/>
        </p:nvSpPr>
        <p:spPr>
          <a:xfrm>
            <a:off x="6677226" y="1474196"/>
            <a:ext cx="4848892" cy="4866941"/>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Trees over six inches in diameter, measured four and one-half feet above the ground known as Diameter at Standard Height (DSH). </a:t>
            </a:r>
          </a:p>
          <a:p>
            <a:pPr marL="342900" indent="-228600">
              <a:lnSpc>
                <a:spcPct val="90000"/>
              </a:lnSpc>
              <a:spcAft>
                <a:spcPts val="600"/>
              </a:spcAft>
              <a:buFont typeface="Arial" panose="020B0604020202020204" pitchFamily="34" charset="0"/>
              <a:buChar char="•"/>
            </a:pPr>
            <a:r>
              <a:rPr lang="en-US" sz="2000" dirty="0"/>
              <a:t>Exceptional trees — trees that have significant value due to their size and species as defined in Director’s Rule (DR) 16-2008 which have unique historical, ecological or aesthetic value. </a:t>
            </a:r>
          </a:p>
          <a:p>
            <a:pPr marL="342900" indent="-228600">
              <a:lnSpc>
                <a:spcPct val="90000"/>
              </a:lnSpc>
              <a:spcAft>
                <a:spcPts val="600"/>
              </a:spcAft>
              <a:buFont typeface="Arial" panose="020B0604020202020204" pitchFamily="34" charset="0"/>
              <a:buChar char="•"/>
            </a:pPr>
            <a:r>
              <a:rPr lang="en-US" sz="2000" dirty="0"/>
              <a:t>Hazardous trees — trees that pose a high risk of damage to persons or property</a:t>
            </a:r>
          </a:p>
        </p:txBody>
      </p:sp>
    </p:spTree>
    <p:extLst>
      <p:ext uri="{BB962C8B-B14F-4D97-AF65-F5344CB8AC3E}">
        <p14:creationId xmlns:p14="http://schemas.microsoft.com/office/powerpoint/2010/main" val="327587599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152FDB-0197-4A90-A095-C94ED28716E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cap="none"/>
              <a:t>What is allowed in an Environmentally Critical Area (ECA)?</a:t>
            </a:r>
          </a:p>
        </p:txBody>
      </p:sp>
      <p:sp>
        <p:nvSpPr>
          <p:cNvPr id="205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9E415F-074F-4E28-B9FA-90CDE1562742}"/>
              </a:ext>
            </a:extLst>
          </p:cNvPr>
          <p:cNvSpPr txBox="1"/>
          <p:nvPr/>
        </p:nvSpPr>
        <p:spPr>
          <a:xfrm>
            <a:off x="194400" y="2721600"/>
            <a:ext cx="4874400" cy="3149712"/>
          </a:xfrm>
          <a:prstGeom prst="rect">
            <a:avLst/>
          </a:prstGeom>
        </p:spPr>
        <p:txBody>
          <a:bodyPr vert="horz" lIns="91440" tIns="45720" rIns="91440" bIns="45720" rtlCol="0">
            <a:normAutofit/>
          </a:bodyPr>
          <a:lstStyle/>
          <a:p>
            <a:pPr marR="0">
              <a:lnSpc>
                <a:spcPct val="90000"/>
              </a:lnSpc>
              <a:spcBef>
                <a:spcPts val="0"/>
              </a:spcBef>
              <a:spcAft>
                <a:spcPts val="800"/>
              </a:spcAft>
            </a:pPr>
            <a:endParaRPr lang="en-US" sz="1600" dirty="0"/>
          </a:p>
          <a:p>
            <a:pPr marL="857250" lvl="1" indent="-285750">
              <a:lnSpc>
                <a:spcPct val="90000"/>
              </a:lnSpc>
              <a:spcAft>
                <a:spcPts val="800"/>
              </a:spcAft>
              <a:buFont typeface="Arial" panose="020B0604020202020204" pitchFamily="34" charset="0"/>
              <a:buChar char="•"/>
            </a:pPr>
            <a:r>
              <a:rPr lang="en-US" sz="2400" dirty="0"/>
              <a:t>Normal and routine maintenance</a:t>
            </a:r>
          </a:p>
          <a:p>
            <a:pPr marL="857250" lvl="1" indent="-285750">
              <a:lnSpc>
                <a:spcPct val="90000"/>
              </a:lnSpc>
              <a:spcAft>
                <a:spcPts val="800"/>
              </a:spcAft>
              <a:buFont typeface="Arial" panose="020B0604020202020204" pitchFamily="34" charset="0"/>
              <a:buChar char="•"/>
            </a:pPr>
            <a:r>
              <a:rPr lang="en-US" sz="2400" dirty="0"/>
              <a:t>Work done as part of an issued building or grading permit </a:t>
            </a:r>
          </a:p>
          <a:p>
            <a:pPr marL="571500" lvl="1">
              <a:lnSpc>
                <a:spcPct val="90000"/>
              </a:lnSpc>
              <a:spcAft>
                <a:spcPts val="800"/>
              </a:spcAft>
            </a:pPr>
            <a:endParaRPr lang="en-US" sz="1600" dirty="0">
              <a:effectLst/>
            </a:endParaRPr>
          </a:p>
          <a:p>
            <a:pPr marL="571500" lvl="1">
              <a:lnSpc>
                <a:spcPct val="90000"/>
              </a:lnSpc>
              <a:spcAft>
                <a:spcPts val="800"/>
              </a:spcAft>
            </a:pPr>
            <a:endParaRPr lang="en-US" sz="1600" dirty="0">
              <a:effectLst/>
            </a:endParaRPr>
          </a:p>
          <a:p>
            <a:pPr indent="-228600">
              <a:lnSpc>
                <a:spcPct val="90000"/>
              </a:lnSpc>
              <a:buFont typeface="Arial" panose="020B0604020202020204" pitchFamily="34" charset="0"/>
              <a:buChar char="•"/>
            </a:pPr>
            <a:endParaRPr lang="en-US" sz="1200" dirty="0"/>
          </a:p>
        </p:txBody>
      </p:sp>
      <p:pic>
        <p:nvPicPr>
          <p:cNvPr id="2050" name="Picture 2" descr="image">
            <a:extLst>
              <a:ext uri="{FF2B5EF4-FFF2-40B4-BE49-F238E27FC236}">
                <a16:creationId xmlns:a16="http://schemas.microsoft.com/office/drawing/2014/main" id="{D61652C2-0274-74DD-E003-BAA6A7F367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74" r="148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0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F0DD-62EB-402D-81ED-3620514B0DAF}"/>
              </a:ext>
            </a:extLst>
          </p:cNvPr>
          <p:cNvSpPr>
            <a:spLocks noGrp="1"/>
          </p:cNvSpPr>
          <p:nvPr>
            <p:ph type="title"/>
          </p:nvPr>
        </p:nvSpPr>
        <p:spPr>
          <a:xfrm>
            <a:off x="727270" y="618524"/>
            <a:ext cx="4249006" cy="674249"/>
          </a:xfrm>
        </p:spPr>
        <p:txBody>
          <a:bodyPr vert="horz" lIns="91440" tIns="45720" rIns="91440" bIns="45720" rtlCol="0" anchor="ctr">
            <a:normAutofit fontScale="90000"/>
          </a:bodyPr>
          <a:lstStyle/>
          <a:p>
            <a:r>
              <a:rPr lang="en-US" kern="1200" cap="none" dirty="0">
                <a:solidFill>
                  <a:schemeClr val="tx1"/>
                </a:solidFill>
                <a:latin typeface="+mj-lt"/>
                <a:ea typeface="+mj-ea"/>
                <a:cs typeface="+mj-cs"/>
              </a:rPr>
              <a:t>Exceptional Trees</a:t>
            </a:r>
          </a:p>
        </p:txBody>
      </p:sp>
      <p:sp>
        <p:nvSpPr>
          <p:cNvPr id="5" name="TextBox 4">
            <a:extLst>
              <a:ext uri="{FF2B5EF4-FFF2-40B4-BE49-F238E27FC236}">
                <a16:creationId xmlns:a16="http://schemas.microsoft.com/office/drawing/2014/main" id="{C59EFE2A-09AD-4780-BF1E-4A6ADF1E644F}"/>
              </a:ext>
            </a:extLst>
          </p:cNvPr>
          <p:cNvSpPr txBox="1"/>
          <p:nvPr/>
        </p:nvSpPr>
        <p:spPr>
          <a:xfrm>
            <a:off x="727270" y="1597572"/>
            <a:ext cx="4323703" cy="4456094"/>
          </a:xfrm>
          <a:prstGeom prst="rect">
            <a:avLst/>
          </a:prstGeom>
        </p:spPr>
        <p:txBody>
          <a:bodyPr vert="horz" lIns="91440" tIns="45720" rIns="91440" bIns="45720" rtlCol="0" anchor="t">
            <a:normAutofit/>
          </a:bodyPr>
          <a:lstStyle/>
          <a:p>
            <a:pPr marR="0" indent="-228600">
              <a:lnSpc>
                <a:spcPct val="90000"/>
              </a:lnSpc>
              <a:spcBef>
                <a:spcPts val="0"/>
              </a:spcBef>
              <a:spcAft>
                <a:spcPts val="800"/>
              </a:spcAft>
              <a:buFont typeface="Arial" panose="020B0604020202020204" pitchFamily="34" charset="0"/>
              <a:buChar char="•"/>
            </a:pPr>
            <a:r>
              <a:rPr lang="en-US" sz="2000" dirty="0"/>
              <a:t>An exceptional tree: </a:t>
            </a:r>
          </a:p>
          <a:p>
            <a:pPr marL="571500" marR="0" indent="-228600">
              <a:lnSpc>
                <a:spcPct val="90000"/>
              </a:lnSpc>
              <a:spcBef>
                <a:spcPts val="0"/>
              </a:spcBef>
              <a:spcAft>
                <a:spcPts val="800"/>
              </a:spcAft>
              <a:buFont typeface="Arial" panose="020B0604020202020204" pitchFamily="34" charset="0"/>
              <a:buChar char="•"/>
            </a:pPr>
            <a:r>
              <a:rPr lang="en-US" sz="2000" dirty="0"/>
              <a:t>Designated as a heritage tree by the City of Seattle; or </a:t>
            </a:r>
          </a:p>
          <a:p>
            <a:pPr marL="571500" marR="0" indent="-228600">
              <a:lnSpc>
                <a:spcPct val="90000"/>
              </a:lnSpc>
              <a:spcBef>
                <a:spcPts val="0"/>
              </a:spcBef>
              <a:spcAft>
                <a:spcPts val="800"/>
              </a:spcAft>
              <a:buFont typeface="Arial" panose="020B0604020202020204" pitchFamily="34" charset="0"/>
              <a:buChar char="•"/>
            </a:pPr>
            <a:r>
              <a:rPr lang="en-US" sz="2000" dirty="0"/>
              <a:t>Listed in Director’s Rule 16-2008</a:t>
            </a:r>
          </a:p>
          <a:p>
            <a:pPr marL="571500" marR="0" indent="-228600">
              <a:lnSpc>
                <a:spcPct val="90000"/>
              </a:lnSpc>
              <a:spcBef>
                <a:spcPts val="0"/>
              </a:spcBef>
              <a:spcAft>
                <a:spcPts val="800"/>
              </a:spcAft>
              <a:buFont typeface="Arial" panose="020B0604020202020204" pitchFamily="34" charset="0"/>
              <a:buChar char="•"/>
            </a:pPr>
            <a:r>
              <a:rPr lang="en-US" sz="2000" dirty="0"/>
              <a:t>75% largest in “</a:t>
            </a:r>
            <a:r>
              <a:rPr lang="en-US" sz="2000" i="1" dirty="0"/>
              <a:t>Trees of Seattle</a:t>
            </a:r>
            <a:r>
              <a:rPr lang="en-US" sz="2000" dirty="0"/>
              <a:t>”</a:t>
            </a:r>
          </a:p>
          <a:p>
            <a:pPr marR="0" indent="-228600">
              <a:lnSpc>
                <a:spcPct val="90000"/>
              </a:lnSpc>
              <a:spcBef>
                <a:spcPts val="0"/>
              </a:spcBef>
              <a:spcAft>
                <a:spcPts val="800"/>
              </a:spcAft>
              <a:buFont typeface="Arial" panose="020B0604020202020204" pitchFamily="34" charset="0"/>
              <a:buChar char="•"/>
            </a:pPr>
            <a:r>
              <a:rPr lang="en-US" sz="2000" dirty="0"/>
              <a:t>What you must know to determine whether it is exceptional:</a:t>
            </a:r>
          </a:p>
          <a:p>
            <a:pPr marL="1028700" lvl="1" indent="-342900">
              <a:lnSpc>
                <a:spcPct val="90000"/>
              </a:lnSpc>
              <a:spcAft>
                <a:spcPts val="800"/>
              </a:spcAft>
              <a:buFont typeface="Arial" panose="020B0604020202020204" pitchFamily="34" charset="0"/>
              <a:buChar char="•"/>
            </a:pPr>
            <a:r>
              <a:rPr lang="en-US" sz="2000" dirty="0">
                <a:effectLst/>
              </a:rPr>
              <a:t>The diameter of the tree at 54” above the ground</a:t>
            </a:r>
          </a:p>
          <a:p>
            <a:pPr marL="1028700" lvl="1" indent="-342900">
              <a:lnSpc>
                <a:spcPct val="90000"/>
              </a:lnSpc>
              <a:spcAft>
                <a:spcPts val="800"/>
              </a:spcAft>
              <a:buFont typeface="Arial" panose="020B0604020202020204" pitchFamily="34" charset="0"/>
              <a:buChar char="•"/>
            </a:pPr>
            <a:r>
              <a:rPr lang="en-US" sz="2000" dirty="0">
                <a:effectLst/>
              </a:rPr>
              <a:t>The scientific name (genus and species)</a:t>
            </a:r>
          </a:p>
          <a:p>
            <a:pPr marL="1028700" lvl="1" indent="-342900">
              <a:lnSpc>
                <a:spcPct val="90000"/>
              </a:lnSpc>
              <a:spcAft>
                <a:spcPts val="800"/>
              </a:spcAft>
              <a:buFont typeface="Arial" panose="020B0604020202020204" pitchFamily="34" charset="0"/>
              <a:buChar char="•"/>
            </a:pPr>
            <a:r>
              <a:rPr lang="en-US" sz="2000" dirty="0">
                <a:effectLst/>
              </a:rPr>
              <a:t>Heritage tree map</a:t>
            </a:r>
          </a:p>
          <a:p>
            <a:pPr lvl="2" indent="-228600">
              <a:lnSpc>
                <a:spcPct val="90000"/>
              </a:lnSpc>
              <a:buFont typeface="Arial" panose="020B0604020202020204" pitchFamily="34" charset="0"/>
              <a:buChar char="•"/>
            </a:pPr>
            <a:endParaRPr lang="en-US" sz="1300" dirty="0"/>
          </a:p>
        </p:txBody>
      </p:sp>
      <p:sp>
        <p:nvSpPr>
          <p:cNvPr id="12" name="Freeform: Shape 1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ree, outdoor, sky, road&#10;&#10;Description automatically generated">
            <a:extLst>
              <a:ext uri="{FF2B5EF4-FFF2-40B4-BE49-F238E27FC236}">
                <a16:creationId xmlns:a16="http://schemas.microsoft.com/office/drawing/2014/main" id="{C07F3E7B-41F9-488C-8DE3-BD34E730D39B}"/>
              </a:ext>
            </a:extLst>
          </p:cNvPr>
          <p:cNvPicPr>
            <a:picLocks noChangeAspect="1"/>
          </p:cNvPicPr>
          <p:nvPr/>
        </p:nvPicPr>
        <p:blipFill rotWithShape="1">
          <a:blip r:embed="rId2">
            <a:extLst>
              <a:ext uri="{28A0092B-C50C-407E-A947-70E740481C1C}">
                <a14:useLocalDpi xmlns:a14="http://schemas.microsoft.com/office/drawing/2010/main" val="0"/>
              </a:ext>
            </a:extLst>
          </a:blip>
          <a:srcRect t="27199" b="10621"/>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4" name="Freeform: Shape 13">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39E4C42E-A0ED-487A-BC8A-73281B4CB061}"/>
              </a:ext>
            </a:extLst>
          </p:cNvPr>
          <p:cNvPicPr>
            <a:picLocks noChangeAspect="1"/>
          </p:cNvPicPr>
          <p:nvPr/>
        </p:nvPicPr>
        <p:blipFill rotWithShape="1">
          <a:blip r:embed="rId3"/>
          <a:srcRect t="3317" r="4" b="11623"/>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5970945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B826D-BDB7-48C8-B0D0-A0F2EBF06578}"/>
              </a:ext>
            </a:extLst>
          </p:cNvPr>
          <p:cNvSpPr>
            <a:spLocks noGrp="1"/>
          </p:cNvSpPr>
          <p:nvPr>
            <p:ph type="title"/>
          </p:nvPr>
        </p:nvSpPr>
        <p:spPr>
          <a:xfrm>
            <a:off x="357352" y="365125"/>
            <a:ext cx="4939861" cy="1436426"/>
          </a:xfrm>
        </p:spPr>
        <p:txBody>
          <a:bodyPr vert="horz" lIns="91440" tIns="45720" rIns="91440" bIns="45720" rtlCol="0" anchor="ctr">
            <a:normAutofit/>
          </a:bodyPr>
          <a:lstStyle/>
          <a:p>
            <a:r>
              <a:rPr lang="en-US" b="1" kern="1200" cap="none">
                <a:solidFill>
                  <a:schemeClr val="tx1"/>
                </a:solidFill>
                <a:latin typeface="+mj-lt"/>
                <a:ea typeface="+mj-ea"/>
                <a:cs typeface="+mj-cs"/>
              </a:rPr>
              <a:t>Hazard Trees (Exceptional or ECA)</a:t>
            </a:r>
            <a:endParaRPr lang="en-US" b="1" kern="1200" cap="none"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CB029681-A51A-4F4D-BEBB-46065BE3FA97}"/>
              </a:ext>
            </a:extLst>
          </p:cNvPr>
          <p:cNvSpPr txBox="1"/>
          <p:nvPr/>
        </p:nvSpPr>
        <p:spPr>
          <a:xfrm>
            <a:off x="735724" y="1801551"/>
            <a:ext cx="5097518" cy="4534449"/>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r>
              <a:rPr lang="en-US" sz="2000" dirty="0"/>
              <a:t>S</a:t>
            </a:r>
            <a:r>
              <a:rPr lang="en-US" sz="2000" dirty="0">
                <a:effectLst/>
              </a:rPr>
              <a:t>tructural defects and/ or disease </a:t>
            </a:r>
          </a:p>
          <a:p>
            <a:pPr marL="285750" indent="-228600">
              <a:lnSpc>
                <a:spcPct val="90000"/>
              </a:lnSpc>
              <a:spcAft>
                <a:spcPts val="600"/>
              </a:spcAft>
              <a:buFont typeface="Arial" panose="020B0604020202020204" pitchFamily="34" charset="0"/>
              <a:buChar char="•"/>
            </a:pPr>
            <a:r>
              <a:rPr lang="en-US" sz="2000" dirty="0"/>
              <a:t>N</a:t>
            </a:r>
            <a:r>
              <a:rPr lang="en-US" sz="2000" dirty="0">
                <a:effectLst/>
              </a:rPr>
              <a:t>ear potential targets</a:t>
            </a:r>
          </a:p>
          <a:p>
            <a:pPr marL="800100" lvl="1" indent="-228600">
              <a:lnSpc>
                <a:spcPct val="90000"/>
              </a:lnSpc>
              <a:spcAft>
                <a:spcPts val="600"/>
              </a:spcAft>
              <a:buFont typeface="Arial" panose="020B0604020202020204" pitchFamily="34" charset="0"/>
              <a:buChar char="•"/>
            </a:pPr>
            <a:r>
              <a:rPr lang="en-US" sz="2000" dirty="0"/>
              <a:t>ISA-certified </a:t>
            </a:r>
            <a:r>
              <a:rPr lang="en-US" sz="2000" dirty="0">
                <a:effectLst/>
              </a:rPr>
              <a:t>arborist qualified in tree risk assessment and on the SDCI registry.</a:t>
            </a:r>
            <a:endParaRPr lang="en-US" sz="2000" dirty="0"/>
          </a:p>
          <a:p>
            <a:pPr marL="800100" lvl="1" indent="-228600">
              <a:lnSpc>
                <a:spcPct val="90000"/>
              </a:lnSpc>
              <a:spcAft>
                <a:spcPts val="600"/>
              </a:spcAft>
              <a:buFont typeface="Arial" panose="020B0604020202020204" pitchFamily="34" charset="0"/>
              <a:buChar char="•"/>
            </a:pPr>
            <a:r>
              <a:rPr lang="en-US" sz="2000" dirty="0">
                <a:effectLst/>
              </a:rPr>
              <a:t>More information in TIP 242B </a:t>
            </a:r>
            <a:endParaRPr lang="en-US" sz="2000" dirty="0"/>
          </a:p>
          <a:p>
            <a:pPr marL="800100" lvl="1" indent="-228600">
              <a:lnSpc>
                <a:spcPct val="90000"/>
              </a:lnSpc>
              <a:spcAft>
                <a:spcPts val="600"/>
              </a:spcAft>
              <a:buFont typeface="Arial" panose="020B0604020202020204" pitchFamily="34" charset="0"/>
              <a:buChar char="•"/>
            </a:pPr>
            <a:r>
              <a:rPr lang="en-US" sz="2000" dirty="0">
                <a:effectLst/>
              </a:rPr>
              <a:t>Removal of a hazard tree requires submitting an application </a:t>
            </a:r>
            <a:r>
              <a:rPr lang="en-US" sz="2000" b="1" dirty="0">
                <a:effectLst/>
              </a:rPr>
              <a:t>and</a:t>
            </a:r>
            <a:r>
              <a:rPr lang="en-US" sz="2000" dirty="0">
                <a:effectLst/>
              </a:rPr>
              <a:t> receiving approval by SDCI prior to removal.</a:t>
            </a:r>
          </a:p>
          <a:p>
            <a:pPr marL="342900" indent="-228600">
              <a:lnSpc>
                <a:spcPct val="90000"/>
              </a:lnSpc>
              <a:spcAft>
                <a:spcPts val="600"/>
              </a:spcAft>
              <a:buFont typeface="Arial" panose="020B0604020202020204" pitchFamily="34" charset="0"/>
              <a:buChar char="•"/>
            </a:pPr>
            <a:r>
              <a:rPr lang="en-US" sz="2000" dirty="0">
                <a:effectLst/>
              </a:rPr>
              <a:t>Infrastructure damage</a:t>
            </a:r>
          </a:p>
          <a:p>
            <a:pPr marL="800100" lvl="1" indent="-228600">
              <a:lnSpc>
                <a:spcPct val="90000"/>
              </a:lnSpc>
              <a:spcAft>
                <a:spcPts val="600"/>
              </a:spcAft>
              <a:buFont typeface="Arial" panose="020B0604020202020204" pitchFamily="34" charset="0"/>
              <a:buChar char="•"/>
            </a:pPr>
            <a:r>
              <a:rPr lang="en-US" sz="2000" dirty="0">
                <a:effectLst/>
              </a:rPr>
              <a:t>Building foundation</a:t>
            </a:r>
          </a:p>
          <a:p>
            <a:pPr marL="800100" lvl="1" indent="-228600">
              <a:lnSpc>
                <a:spcPct val="90000"/>
              </a:lnSpc>
              <a:spcAft>
                <a:spcPts val="600"/>
              </a:spcAft>
              <a:buFont typeface="Arial" panose="020B0604020202020204" pitchFamily="34" charset="0"/>
              <a:buChar char="•"/>
            </a:pPr>
            <a:r>
              <a:rPr lang="en-US" sz="2000" dirty="0"/>
              <a:t>Photos must show damage or proximity</a:t>
            </a:r>
            <a:endParaRPr lang="en-US" sz="2000" dirty="0">
              <a:effectLst/>
            </a:endParaRPr>
          </a:p>
          <a:p>
            <a:pPr marL="57150" indent="-228600">
              <a:lnSpc>
                <a:spcPct val="90000"/>
              </a:lnSpc>
              <a:spcAft>
                <a:spcPts val="600"/>
              </a:spcAft>
              <a:buFont typeface="Arial" panose="020B0604020202020204" pitchFamily="34" charset="0"/>
              <a:buChar char="•"/>
            </a:pPr>
            <a:r>
              <a:rPr lang="en-US" sz="2000" b="1" i="1" dirty="0">
                <a:effectLst/>
              </a:rPr>
              <a:t>Emergency Tree Removals:</a:t>
            </a:r>
            <a:r>
              <a:rPr lang="en-US" sz="2000" i="1" dirty="0">
                <a:effectLst/>
              </a:rPr>
              <a:t>  </a:t>
            </a:r>
            <a:r>
              <a:rPr lang="en-US" sz="2000" dirty="0">
                <a:effectLst/>
              </a:rPr>
              <a:t>Qualify if</a:t>
            </a:r>
            <a:r>
              <a:rPr lang="en-US" sz="2000" dirty="0"/>
              <a:t> pose an </a:t>
            </a:r>
            <a:r>
              <a:rPr lang="en-US" sz="2000" u="sng" dirty="0">
                <a:effectLst/>
              </a:rPr>
              <a:t>immediate danger </a:t>
            </a:r>
            <a:r>
              <a:rPr lang="en-US" sz="2000" dirty="0">
                <a:effectLst/>
              </a:rPr>
              <a:t>to life or property.</a:t>
            </a:r>
          </a:p>
          <a:p>
            <a:pPr marL="742950" lvl="1" indent="-228600">
              <a:lnSpc>
                <a:spcPct val="90000"/>
              </a:lnSpc>
              <a:spcAft>
                <a:spcPts val="600"/>
              </a:spcAft>
              <a:buFont typeface="Arial" panose="020B0604020202020204" pitchFamily="34" charset="0"/>
              <a:buChar char="•"/>
            </a:pPr>
            <a:r>
              <a:rPr lang="en-US" sz="2000" u="sng" dirty="0"/>
              <a:t>I</a:t>
            </a:r>
            <a:r>
              <a:rPr lang="en-US" sz="2000" u="sng" dirty="0">
                <a:effectLst/>
              </a:rPr>
              <a:t>mmediately</a:t>
            </a:r>
            <a:r>
              <a:rPr lang="en-US" sz="2000" dirty="0">
                <a:effectLst/>
              </a:rPr>
              <a:t> submit an application for tree removal with documentation and photos clearly demonstrating the defects and emergency conditions.</a:t>
            </a:r>
          </a:p>
          <a:p>
            <a:pPr marL="742950" lvl="1" indent="-228600">
              <a:lnSpc>
                <a:spcPct val="90000"/>
              </a:lnSpc>
              <a:spcAft>
                <a:spcPts val="600"/>
              </a:spcAft>
              <a:buFont typeface="Arial" panose="020B0604020202020204" pitchFamily="34" charset="0"/>
              <a:buChar char="•"/>
            </a:pPr>
            <a:endParaRPr lang="en-US" sz="1100" dirty="0">
              <a:effectLst/>
            </a:endParaRPr>
          </a:p>
          <a:p>
            <a:pPr indent="-228600">
              <a:lnSpc>
                <a:spcPct val="90000"/>
              </a:lnSpc>
              <a:spcAft>
                <a:spcPts val="600"/>
              </a:spcAft>
              <a:buFont typeface="Arial" panose="020B0604020202020204" pitchFamily="34" charset="0"/>
              <a:buChar char="•"/>
            </a:pPr>
            <a:endParaRPr lang="en-US" sz="1100" dirty="0"/>
          </a:p>
        </p:txBody>
      </p:sp>
      <p:pic>
        <p:nvPicPr>
          <p:cNvPr id="10" name="Picture 9" descr="A picture containing grass, outdoor, rock, stone&#10;&#10;Description automatically generated">
            <a:extLst>
              <a:ext uri="{FF2B5EF4-FFF2-40B4-BE49-F238E27FC236}">
                <a16:creationId xmlns:a16="http://schemas.microsoft.com/office/drawing/2014/main" id="{1A84D3EC-98EA-47A2-882B-4126B0D5DAE3}"/>
              </a:ext>
            </a:extLst>
          </p:cNvPr>
          <p:cNvPicPr>
            <a:picLocks noChangeAspect="1"/>
          </p:cNvPicPr>
          <p:nvPr/>
        </p:nvPicPr>
        <p:blipFill rotWithShape="1">
          <a:blip r:embed="rId2">
            <a:extLst>
              <a:ext uri="{28A0092B-C50C-407E-A947-70E740481C1C}">
                <a14:useLocalDpi xmlns:a14="http://schemas.microsoft.com/office/drawing/2010/main" val="0"/>
              </a:ext>
            </a:extLst>
          </a:blip>
          <a:srcRect t="19818" r="-1" b="42161"/>
          <a:stretch/>
        </p:blipFill>
        <p:spPr>
          <a:xfrm>
            <a:off x="6358759" y="-45635"/>
            <a:ext cx="5840350"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5" descr="A picture containing outdoor, ground, grass, plant&#10;&#10;Description automatically generated">
            <a:extLst>
              <a:ext uri="{FF2B5EF4-FFF2-40B4-BE49-F238E27FC236}">
                <a16:creationId xmlns:a16="http://schemas.microsoft.com/office/drawing/2014/main" id="{B1C791DE-EE56-4EDE-A006-DD951DE615FE}"/>
              </a:ext>
            </a:extLst>
          </p:cNvPr>
          <p:cNvPicPr>
            <a:picLocks noChangeAspect="1"/>
          </p:cNvPicPr>
          <p:nvPr/>
        </p:nvPicPr>
        <p:blipFill rotWithShape="1">
          <a:blip r:embed="rId3">
            <a:extLst>
              <a:ext uri="{28A0092B-C50C-407E-A947-70E740481C1C}">
                <a14:useLocalDpi xmlns:a14="http://schemas.microsoft.com/office/drawing/2010/main" val="0"/>
              </a:ext>
            </a:extLst>
          </a:blip>
          <a:srcRect t="22744" b="22744"/>
          <a:stretch/>
        </p:blipFill>
        <p:spPr>
          <a:xfrm>
            <a:off x="6096000" y="3802961"/>
            <a:ext cx="6103109"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6042254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7006be3-f37b-4c3f-8d15-182bb7b85c55">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4B8FF5AF2EDB4AA8985E90F39600D9" ma:contentTypeVersion="4" ma:contentTypeDescription="Create a new document." ma:contentTypeScope="" ma:versionID="e75161b1f36d5065c59a9eefcc3d3ab8">
  <xsd:schema xmlns:xsd="http://www.w3.org/2001/XMLSchema" xmlns:xs="http://www.w3.org/2001/XMLSchema" xmlns:p="http://schemas.microsoft.com/office/2006/metadata/properties" xmlns:ns2="a44f2165-f928-40db-9a94-466c3d52fd85" xmlns:ns3="97006be3-f37b-4c3f-8d15-182bb7b85c55" targetNamespace="http://schemas.microsoft.com/office/2006/metadata/properties" ma:root="true" ma:fieldsID="21175f1530de0133ed68011a63649f9c" ns2:_="" ns3:_="">
    <xsd:import namespace="a44f2165-f928-40db-9a94-466c3d52fd85"/>
    <xsd:import namespace="97006be3-f37b-4c3f-8d15-182bb7b85c5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4f2165-f928-40db-9a94-466c3d52fd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006be3-f37b-4c3f-8d15-182bb7b85c5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3E921A-B57D-454C-A584-D02368BF301C}">
  <ds:schemaRefs>
    <ds:schemaRef ds:uri="http://schemas.microsoft.com/sharepoint/v3/contenttype/forms"/>
  </ds:schemaRefs>
</ds:datastoreItem>
</file>

<file path=customXml/itemProps2.xml><?xml version="1.0" encoding="utf-8"?>
<ds:datastoreItem xmlns:ds="http://schemas.openxmlformats.org/officeDocument/2006/customXml" ds:itemID="{CB0682B0-AF2E-4DF4-AA17-DD4A93524FE0}">
  <ds:schemaRefs>
    <ds:schemaRef ds:uri="http://purl.org/dc/terms/"/>
    <ds:schemaRef ds:uri="a44f2165-f928-40db-9a94-466c3d52fd85"/>
    <ds:schemaRef ds:uri="http://schemas.microsoft.com/office/2006/documentManagement/types"/>
    <ds:schemaRef ds:uri="http://schemas.openxmlformats.org/package/2006/metadata/core-properties"/>
    <ds:schemaRef ds:uri="http://purl.org/dc/elements/1.1/"/>
    <ds:schemaRef ds:uri="97006be3-f37b-4c3f-8d15-182bb7b85c55"/>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AE0B968D-3B91-487B-A134-E2FABDF825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4f2165-f928-40db-9a94-466c3d52fd85"/>
    <ds:schemaRef ds:uri="97006be3-f37b-4c3f-8d15-182bb7b85c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942</TotalTime>
  <Words>1385</Words>
  <Application>Microsoft Office PowerPoint</Application>
  <PresentationFormat>Widescreen</PresentationFormat>
  <Paragraphs>196</Paragraphs>
  <Slides>18</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Verdana</vt:lpstr>
      <vt:lpstr>Wingdings</vt:lpstr>
      <vt:lpstr>Office Theme</vt:lpstr>
      <vt:lpstr>1_Office Theme</vt:lpstr>
      <vt:lpstr>SDCI: Tree Regulations</vt:lpstr>
      <vt:lpstr>SDCI Home Fair Team</vt:lpstr>
      <vt:lpstr>Presentation Objectives</vt:lpstr>
      <vt:lpstr>Trees in Seattle</vt:lpstr>
      <vt:lpstr>Do I Need Approval?</vt:lpstr>
      <vt:lpstr>Categories of Trees  Affected by Regulation </vt:lpstr>
      <vt:lpstr>What is allowed in an Environmentally Critical Area (ECA)?</vt:lpstr>
      <vt:lpstr>Exceptional Trees</vt:lpstr>
      <vt:lpstr>Hazard Trees (Exceptional or ECA)</vt:lpstr>
      <vt:lpstr>PowerPoint Presentation</vt:lpstr>
      <vt:lpstr>Tree Pruning</vt:lpstr>
      <vt:lpstr>Tree Pruning</vt:lpstr>
      <vt:lpstr>Planting trees</vt:lpstr>
      <vt:lpstr>TREE SERVICE PROVIDER registry:  New Code</vt:lpstr>
      <vt:lpstr> Illegal Cutting</vt:lpstr>
      <vt:lpstr>Where Do I Find More Information?</vt:lpstr>
      <vt:lpstr>Helpful Resources</vt:lpstr>
      <vt:lpstr>Contacting the Environmental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SDCI: Tree Regulations</dc:title>
  <dc:creator>Schwartzenberger, Lisa</dc:creator>
  <cp:lastModifiedBy>McGarry, Deborah</cp:lastModifiedBy>
  <cp:revision>14</cp:revision>
  <dcterms:created xsi:type="dcterms:W3CDTF">2021-01-12T19:32:36Z</dcterms:created>
  <dcterms:modified xsi:type="dcterms:W3CDTF">2023-02-11T22:17:01Z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0x010100CF4B8FF5AF2EDB4AA8985E90F39600D9</vt:lpwstr>
  </property>
</Properties>
</file>