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9"/>
  </p:notesMasterIdLst>
  <p:sldIdLst>
    <p:sldId id="264" r:id="rId5"/>
    <p:sldId id="666" r:id="rId6"/>
    <p:sldId id="394" r:id="rId7"/>
    <p:sldId id="301" r:id="rId8"/>
    <p:sldId id="659" r:id="rId9"/>
    <p:sldId id="327" r:id="rId10"/>
    <p:sldId id="334" r:id="rId11"/>
    <p:sldId id="662" r:id="rId12"/>
    <p:sldId id="665" r:id="rId13"/>
    <p:sldId id="667" r:id="rId14"/>
    <p:sldId id="668" r:id="rId15"/>
    <p:sldId id="623" r:id="rId16"/>
    <p:sldId id="325" r:id="rId17"/>
    <p:sldId id="661" r:id="rId18"/>
  </p:sldIdLst>
  <p:sldSz cx="12192000" cy="6858000"/>
  <p:notesSz cx="3810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974" userDrawn="1">
          <p15:clr>
            <a:srgbClr val="A4A3A4"/>
          </p15:clr>
        </p15:guide>
        <p15:guide id="2" pos="16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, Mike" initials="CM" lastIdx="2" clrIdx="0">
    <p:extLst>
      <p:ext uri="{19B8F6BF-5375-455C-9EA6-DF929625EA0E}">
        <p15:presenceInfo xmlns:p15="http://schemas.microsoft.com/office/powerpoint/2012/main" userId="S::mike.chin@seattle.gov::be439670-fba7-40bf-8c83-0f8caa458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CC00FF"/>
    <a:srgbClr val="0046AD"/>
    <a:srgbClr val="FF7C80"/>
    <a:srgbClr val="FF0066"/>
    <a:srgbClr val="FF3300"/>
    <a:srgbClr val="C3DEEB"/>
    <a:srgbClr val="34C0B6"/>
    <a:srgbClr val="4EA6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CB6DA-B6C4-4DFE-A22D-48BE67E204D2}" v="9" dt="2023-02-11T18:39:3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974"/>
        <p:guide pos="16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7A94B-5DFD-4CE8-AD38-08B0BFE630F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7BFBC-F50F-4D58-9BBB-5509634D2927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Rental Cycle</a:t>
          </a:r>
        </a:p>
      </dgm:t>
    </dgm:pt>
    <dgm:pt modelId="{128A2A49-C64F-42E7-9FB6-FA8016D2A22F}" type="parTrans" cxnId="{8EBDFBAF-25C5-4BD4-AD36-45914A8BBC18}">
      <dgm:prSet/>
      <dgm:spPr/>
      <dgm:t>
        <a:bodyPr/>
        <a:lstStyle/>
        <a:p>
          <a:endParaRPr lang="en-US"/>
        </a:p>
      </dgm:t>
    </dgm:pt>
    <dgm:pt modelId="{02FDACED-49C9-4C21-B663-2EBA9C02D89D}" type="sibTrans" cxnId="{8EBDFBAF-25C5-4BD4-AD36-45914A8BBC18}">
      <dgm:prSet/>
      <dgm:spPr/>
      <dgm:t>
        <a:bodyPr/>
        <a:lstStyle/>
        <a:p>
          <a:endParaRPr lang="en-US"/>
        </a:p>
      </dgm:t>
    </dgm:pt>
    <dgm:pt modelId="{DA9752A0-C909-47ED-86CC-257EF80E29F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/>
            <a:t>Renting the Unit</a:t>
          </a:r>
        </a:p>
      </dgm:t>
    </dgm:pt>
    <dgm:pt modelId="{389490C3-C2DC-4803-8ACB-3B1BDD8255F5}" type="parTrans" cxnId="{4E8CFEB7-36CE-4E19-B006-CC5E4F4635DD}">
      <dgm:prSet/>
      <dgm:spPr/>
      <dgm:t>
        <a:bodyPr/>
        <a:lstStyle/>
        <a:p>
          <a:endParaRPr lang="en-US"/>
        </a:p>
      </dgm:t>
    </dgm:pt>
    <dgm:pt modelId="{E5944AFD-7DD1-45A3-BBAE-ED371D576F89}" type="sibTrans" cxnId="{4E8CFEB7-36CE-4E19-B006-CC5E4F4635DD}">
      <dgm:prSet/>
      <dgm:spPr/>
      <dgm:t>
        <a:bodyPr/>
        <a:lstStyle/>
        <a:p>
          <a:endParaRPr lang="en-US"/>
        </a:p>
      </dgm:t>
    </dgm:pt>
    <dgm:pt modelId="{808F1A2B-01CE-43AF-8C79-4755FA96D3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/>
            <a:t>Moving In</a:t>
          </a:r>
        </a:p>
      </dgm:t>
    </dgm:pt>
    <dgm:pt modelId="{8D666319-1AAA-4115-9351-99CFA69C2F9A}" type="parTrans" cxnId="{D78973B1-7169-4DCA-BC89-DC77DCA71233}">
      <dgm:prSet/>
      <dgm:spPr/>
      <dgm:t>
        <a:bodyPr/>
        <a:lstStyle/>
        <a:p>
          <a:endParaRPr lang="en-US"/>
        </a:p>
      </dgm:t>
    </dgm:pt>
    <dgm:pt modelId="{5D66E30E-783E-4E2A-80C3-AE56161930FD}" type="sibTrans" cxnId="{D78973B1-7169-4DCA-BC89-DC77DCA71233}">
      <dgm:prSet/>
      <dgm:spPr/>
      <dgm:t>
        <a:bodyPr/>
        <a:lstStyle/>
        <a:p>
          <a:endParaRPr lang="en-US"/>
        </a:p>
      </dgm:t>
    </dgm:pt>
    <dgm:pt modelId="{D7369417-F551-48B7-9005-DC774A4B38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/>
            <a:t>Rental Duration</a:t>
          </a:r>
        </a:p>
      </dgm:t>
    </dgm:pt>
    <dgm:pt modelId="{D538DC9D-43DD-479A-9F7B-D6CDF8B74D7A}" type="parTrans" cxnId="{4C991BF9-EA40-480C-96CE-37B38FB069B1}">
      <dgm:prSet/>
      <dgm:spPr/>
      <dgm:t>
        <a:bodyPr/>
        <a:lstStyle/>
        <a:p>
          <a:endParaRPr lang="en-US"/>
        </a:p>
      </dgm:t>
    </dgm:pt>
    <dgm:pt modelId="{29BB16A8-5F91-4207-ADDB-5C14828AA628}" type="sibTrans" cxnId="{4C991BF9-EA40-480C-96CE-37B38FB069B1}">
      <dgm:prSet/>
      <dgm:spPr/>
      <dgm:t>
        <a:bodyPr/>
        <a:lstStyle/>
        <a:p>
          <a:endParaRPr lang="en-US"/>
        </a:p>
      </dgm:t>
    </dgm:pt>
    <dgm:pt modelId="{044C6FCD-FAE5-4612-9EB8-F36BD4E8753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/>
            <a:t>Moving Out</a:t>
          </a:r>
        </a:p>
      </dgm:t>
    </dgm:pt>
    <dgm:pt modelId="{ABE2173A-220D-499A-BFCD-8EAD68FC66E9}" type="parTrans" cxnId="{B2D28E43-9093-42BE-A376-F41E90075FD8}">
      <dgm:prSet/>
      <dgm:spPr/>
      <dgm:t>
        <a:bodyPr/>
        <a:lstStyle/>
        <a:p>
          <a:endParaRPr lang="en-US"/>
        </a:p>
      </dgm:t>
    </dgm:pt>
    <dgm:pt modelId="{AE50DF25-2BD6-4C96-B1FD-8A7B2BD765B7}" type="sibTrans" cxnId="{B2D28E43-9093-42BE-A376-F41E90075FD8}">
      <dgm:prSet/>
      <dgm:spPr/>
      <dgm:t>
        <a:bodyPr/>
        <a:lstStyle/>
        <a:p>
          <a:endParaRPr lang="en-US"/>
        </a:p>
      </dgm:t>
    </dgm:pt>
    <dgm:pt modelId="{B4AC46C8-2CF0-49D5-B471-A4A2133BA60D}" type="pres">
      <dgm:prSet presAssocID="{E4A7A94B-5DFD-4CE8-AD38-08B0BFE630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02F7DF-7C45-4116-AACF-D751037C31AF}" type="pres">
      <dgm:prSet presAssocID="{4B37BFBC-F50F-4D58-9BBB-5509634D2927}" presName="centerShape" presStyleLbl="node0" presStyleIdx="0" presStyleCnt="1" custLinFactNeighborX="2652" custLinFactNeighborY="-95"/>
      <dgm:spPr/>
    </dgm:pt>
    <dgm:pt modelId="{72EB3713-D1DC-4D9F-8097-90B6B982B375}" type="pres">
      <dgm:prSet presAssocID="{DA9752A0-C909-47ED-86CC-257EF80E29F2}" presName="node" presStyleLbl="node1" presStyleIdx="0" presStyleCnt="4" custScaleX="143034" custScaleY="109379" custRadScaleRad="100134">
        <dgm:presLayoutVars>
          <dgm:bulletEnabled val="1"/>
        </dgm:presLayoutVars>
      </dgm:prSet>
      <dgm:spPr/>
    </dgm:pt>
    <dgm:pt modelId="{F24DFA75-3FFA-43A7-9019-CE00854C204A}" type="pres">
      <dgm:prSet presAssocID="{DA9752A0-C909-47ED-86CC-257EF80E29F2}" presName="dummy" presStyleCnt="0"/>
      <dgm:spPr/>
    </dgm:pt>
    <dgm:pt modelId="{ABC13A4E-3CE5-4CA7-8854-5190B6D53AA1}" type="pres">
      <dgm:prSet presAssocID="{E5944AFD-7DD1-45A3-BBAE-ED371D576F89}" presName="sibTrans" presStyleLbl="sibTrans2D1" presStyleIdx="0" presStyleCnt="4"/>
      <dgm:spPr/>
    </dgm:pt>
    <dgm:pt modelId="{D06D85DB-9EDA-467A-9F88-4506F7BBB15A}" type="pres">
      <dgm:prSet presAssocID="{808F1A2B-01CE-43AF-8C79-4755FA96D3E2}" presName="node" presStyleLbl="node1" presStyleIdx="1" presStyleCnt="4" custScaleX="143034" custScaleY="109379">
        <dgm:presLayoutVars>
          <dgm:bulletEnabled val="1"/>
        </dgm:presLayoutVars>
      </dgm:prSet>
      <dgm:spPr/>
    </dgm:pt>
    <dgm:pt modelId="{008EE74F-40A9-42E3-8413-F9B7BBF1F8F1}" type="pres">
      <dgm:prSet presAssocID="{808F1A2B-01CE-43AF-8C79-4755FA96D3E2}" presName="dummy" presStyleCnt="0"/>
      <dgm:spPr/>
    </dgm:pt>
    <dgm:pt modelId="{D8F2B6D0-FA0B-4225-98FF-422C1F80E781}" type="pres">
      <dgm:prSet presAssocID="{5D66E30E-783E-4E2A-80C3-AE56161930FD}" presName="sibTrans" presStyleLbl="sibTrans2D1" presStyleIdx="1" presStyleCnt="4"/>
      <dgm:spPr/>
    </dgm:pt>
    <dgm:pt modelId="{31385977-1E98-4FB8-BBA6-12CD0813B313}" type="pres">
      <dgm:prSet presAssocID="{D7369417-F551-48B7-9005-DC774A4B38DA}" presName="node" presStyleLbl="node1" presStyleIdx="2" presStyleCnt="4" custScaleX="143034" custScaleY="109379" custRadScaleRad="100134">
        <dgm:presLayoutVars>
          <dgm:bulletEnabled val="1"/>
        </dgm:presLayoutVars>
      </dgm:prSet>
      <dgm:spPr/>
    </dgm:pt>
    <dgm:pt modelId="{A3B5D894-EB8F-4EED-8F0F-75449ED96758}" type="pres">
      <dgm:prSet presAssocID="{D7369417-F551-48B7-9005-DC774A4B38DA}" presName="dummy" presStyleCnt="0"/>
      <dgm:spPr/>
    </dgm:pt>
    <dgm:pt modelId="{08D45057-1E7E-4B9E-998E-37743A20E180}" type="pres">
      <dgm:prSet presAssocID="{29BB16A8-5F91-4207-ADDB-5C14828AA628}" presName="sibTrans" presStyleLbl="sibTrans2D1" presStyleIdx="2" presStyleCnt="4"/>
      <dgm:spPr/>
    </dgm:pt>
    <dgm:pt modelId="{A04AD696-C050-4361-B33F-60248E61C71F}" type="pres">
      <dgm:prSet presAssocID="{044C6FCD-FAE5-4612-9EB8-F36BD4E8753C}" presName="node" presStyleLbl="node1" presStyleIdx="3" presStyleCnt="4" custScaleX="143034" custScaleY="109379">
        <dgm:presLayoutVars>
          <dgm:bulletEnabled val="1"/>
        </dgm:presLayoutVars>
      </dgm:prSet>
      <dgm:spPr/>
    </dgm:pt>
    <dgm:pt modelId="{C2CAA6E0-55D5-4ABF-99E4-83B4C8A551DE}" type="pres">
      <dgm:prSet presAssocID="{044C6FCD-FAE5-4612-9EB8-F36BD4E8753C}" presName="dummy" presStyleCnt="0"/>
      <dgm:spPr/>
    </dgm:pt>
    <dgm:pt modelId="{1B4B60D8-7EF4-4DD9-9CD3-CF730E939A94}" type="pres">
      <dgm:prSet presAssocID="{AE50DF25-2BD6-4C96-B1FD-8A7B2BD765B7}" presName="sibTrans" presStyleLbl="sibTrans2D1" presStyleIdx="3" presStyleCnt="4" custLinFactNeighborX="-3336" custLinFactNeighborY="2569"/>
      <dgm:spPr/>
    </dgm:pt>
  </dgm:ptLst>
  <dgm:cxnLst>
    <dgm:cxn modelId="{0F0DFE11-5E9B-45EC-B941-4EDBC9B5E3F1}" type="presOf" srcId="{D7369417-F551-48B7-9005-DC774A4B38DA}" destId="{31385977-1E98-4FB8-BBA6-12CD0813B313}" srcOrd="0" destOrd="0" presId="urn:microsoft.com/office/officeart/2005/8/layout/radial6"/>
    <dgm:cxn modelId="{B9E98915-5DAF-4101-AE6C-8C5314DBA4F1}" type="presOf" srcId="{E5944AFD-7DD1-45A3-BBAE-ED371D576F89}" destId="{ABC13A4E-3CE5-4CA7-8854-5190B6D53AA1}" srcOrd="0" destOrd="0" presId="urn:microsoft.com/office/officeart/2005/8/layout/radial6"/>
    <dgm:cxn modelId="{1C8F5421-E2B8-4FDD-B13F-27C90D2D8BC7}" type="presOf" srcId="{808F1A2B-01CE-43AF-8C79-4755FA96D3E2}" destId="{D06D85DB-9EDA-467A-9F88-4506F7BBB15A}" srcOrd="0" destOrd="0" presId="urn:microsoft.com/office/officeart/2005/8/layout/radial6"/>
    <dgm:cxn modelId="{756D5037-84CD-4AD3-86EF-AFBB344165A7}" type="presOf" srcId="{E4A7A94B-5DFD-4CE8-AD38-08B0BFE630FF}" destId="{B4AC46C8-2CF0-49D5-B471-A4A2133BA60D}" srcOrd="0" destOrd="0" presId="urn:microsoft.com/office/officeart/2005/8/layout/radial6"/>
    <dgm:cxn modelId="{B2D28E43-9093-42BE-A376-F41E90075FD8}" srcId="{4B37BFBC-F50F-4D58-9BBB-5509634D2927}" destId="{044C6FCD-FAE5-4612-9EB8-F36BD4E8753C}" srcOrd="3" destOrd="0" parTransId="{ABE2173A-220D-499A-BFCD-8EAD68FC66E9}" sibTransId="{AE50DF25-2BD6-4C96-B1FD-8A7B2BD765B7}"/>
    <dgm:cxn modelId="{076D7B48-D833-4288-983F-BF1A8F7660CF}" type="presOf" srcId="{5D66E30E-783E-4E2A-80C3-AE56161930FD}" destId="{D8F2B6D0-FA0B-4225-98FF-422C1F80E781}" srcOrd="0" destOrd="0" presId="urn:microsoft.com/office/officeart/2005/8/layout/radial6"/>
    <dgm:cxn modelId="{B3A16D6C-378D-4598-82E4-723424AE96DD}" type="presOf" srcId="{4B37BFBC-F50F-4D58-9BBB-5509634D2927}" destId="{A502F7DF-7C45-4116-AACF-D751037C31AF}" srcOrd="0" destOrd="0" presId="urn:microsoft.com/office/officeart/2005/8/layout/radial6"/>
    <dgm:cxn modelId="{D9FDB772-A1C0-4E6A-8473-90E63A2B35BE}" type="presOf" srcId="{29BB16A8-5F91-4207-ADDB-5C14828AA628}" destId="{08D45057-1E7E-4B9E-998E-37743A20E180}" srcOrd="0" destOrd="0" presId="urn:microsoft.com/office/officeart/2005/8/layout/radial6"/>
    <dgm:cxn modelId="{BE804879-129D-4815-82B9-85DF6C9F42A2}" type="presOf" srcId="{044C6FCD-FAE5-4612-9EB8-F36BD4E8753C}" destId="{A04AD696-C050-4361-B33F-60248E61C71F}" srcOrd="0" destOrd="0" presId="urn:microsoft.com/office/officeart/2005/8/layout/radial6"/>
    <dgm:cxn modelId="{8EBDFBAF-25C5-4BD4-AD36-45914A8BBC18}" srcId="{E4A7A94B-5DFD-4CE8-AD38-08B0BFE630FF}" destId="{4B37BFBC-F50F-4D58-9BBB-5509634D2927}" srcOrd="0" destOrd="0" parTransId="{128A2A49-C64F-42E7-9FB6-FA8016D2A22F}" sibTransId="{02FDACED-49C9-4C21-B663-2EBA9C02D89D}"/>
    <dgm:cxn modelId="{D78973B1-7169-4DCA-BC89-DC77DCA71233}" srcId="{4B37BFBC-F50F-4D58-9BBB-5509634D2927}" destId="{808F1A2B-01CE-43AF-8C79-4755FA96D3E2}" srcOrd="1" destOrd="0" parTransId="{8D666319-1AAA-4115-9351-99CFA69C2F9A}" sibTransId="{5D66E30E-783E-4E2A-80C3-AE56161930FD}"/>
    <dgm:cxn modelId="{4E8CFEB7-36CE-4E19-B006-CC5E4F4635DD}" srcId="{4B37BFBC-F50F-4D58-9BBB-5509634D2927}" destId="{DA9752A0-C909-47ED-86CC-257EF80E29F2}" srcOrd="0" destOrd="0" parTransId="{389490C3-C2DC-4803-8ACB-3B1BDD8255F5}" sibTransId="{E5944AFD-7DD1-45A3-BBAE-ED371D576F89}"/>
    <dgm:cxn modelId="{11E643D2-6C40-4AE0-A500-F26B3C53E18D}" type="presOf" srcId="{AE50DF25-2BD6-4C96-B1FD-8A7B2BD765B7}" destId="{1B4B60D8-7EF4-4DD9-9CD3-CF730E939A94}" srcOrd="0" destOrd="0" presId="urn:microsoft.com/office/officeart/2005/8/layout/radial6"/>
    <dgm:cxn modelId="{CDC1BDEE-7CE0-44AF-AD2E-2525246C928B}" type="presOf" srcId="{DA9752A0-C909-47ED-86CC-257EF80E29F2}" destId="{72EB3713-D1DC-4D9F-8097-90B6B982B375}" srcOrd="0" destOrd="0" presId="urn:microsoft.com/office/officeart/2005/8/layout/radial6"/>
    <dgm:cxn modelId="{4C991BF9-EA40-480C-96CE-37B38FB069B1}" srcId="{4B37BFBC-F50F-4D58-9BBB-5509634D2927}" destId="{D7369417-F551-48B7-9005-DC774A4B38DA}" srcOrd="2" destOrd="0" parTransId="{D538DC9D-43DD-479A-9F7B-D6CDF8B74D7A}" sibTransId="{29BB16A8-5F91-4207-ADDB-5C14828AA628}"/>
    <dgm:cxn modelId="{40D7D4C2-1D84-45B4-BD15-353CF96779CB}" type="presParOf" srcId="{B4AC46C8-2CF0-49D5-B471-A4A2133BA60D}" destId="{A502F7DF-7C45-4116-AACF-D751037C31AF}" srcOrd="0" destOrd="0" presId="urn:microsoft.com/office/officeart/2005/8/layout/radial6"/>
    <dgm:cxn modelId="{94B312FE-ABC9-498D-B8A4-0EE22F21F107}" type="presParOf" srcId="{B4AC46C8-2CF0-49D5-B471-A4A2133BA60D}" destId="{72EB3713-D1DC-4D9F-8097-90B6B982B375}" srcOrd="1" destOrd="0" presId="urn:microsoft.com/office/officeart/2005/8/layout/radial6"/>
    <dgm:cxn modelId="{4F1D4C38-2318-4549-9670-277064FF3E6C}" type="presParOf" srcId="{B4AC46C8-2CF0-49D5-B471-A4A2133BA60D}" destId="{F24DFA75-3FFA-43A7-9019-CE00854C204A}" srcOrd="2" destOrd="0" presId="urn:microsoft.com/office/officeart/2005/8/layout/radial6"/>
    <dgm:cxn modelId="{5068071A-09BB-49E9-9AF6-BB0F87C3621F}" type="presParOf" srcId="{B4AC46C8-2CF0-49D5-B471-A4A2133BA60D}" destId="{ABC13A4E-3CE5-4CA7-8854-5190B6D53AA1}" srcOrd="3" destOrd="0" presId="urn:microsoft.com/office/officeart/2005/8/layout/radial6"/>
    <dgm:cxn modelId="{13EF6393-4398-4D10-8A9A-EA9B69144510}" type="presParOf" srcId="{B4AC46C8-2CF0-49D5-B471-A4A2133BA60D}" destId="{D06D85DB-9EDA-467A-9F88-4506F7BBB15A}" srcOrd="4" destOrd="0" presId="urn:microsoft.com/office/officeart/2005/8/layout/radial6"/>
    <dgm:cxn modelId="{883D6C3F-3676-4EC8-9F03-996F88580411}" type="presParOf" srcId="{B4AC46C8-2CF0-49D5-B471-A4A2133BA60D}" destId="{008EE74F-40A9-42E3-8413-F9B7BBF1F8F1}" srcOrd="5" destOrd="0" presId="urn:microsoft.com/office/officeart/2005/8/layout/radial6"/>
    <dgm:cxn modelId="{BA37BD1A-65A4-4B33-88FC-E5539633B135}" type="presParOf" srcId="{B4AC46C8-2CF0-49D5-B471-A4A2133BA60D}" destId="{D8F2B6D0-FA0B-4225-98FF-422C1F80E781}" srcOrd="6" destOrd="0" presId="urn:microsoft.com/office/officeart/2005/8/layout/radial6"/>
    <dgm:cxn modelId="{CC075133-2A8B-4D63-9EFF-A1FA5E1BAF0E}" type="presParOf" srcId="{B4AC46C8-2CF0-49D5-B471-A4A2133BA60D}" destId="{31385977-1E98-4FB8-BBA6-12CD0813B313}" srcOrd="7" destOrd="0" presId="urn:microsoft.com/office/officeart/2005/8/layout/radial6"/>
    <dgm:cxn modelId="{233865F0-CBD8-4966-A22B-02A16B5B378F}" type="presParOf" srcId="{B4AC46C8-2CF0-49D5-B471-A4A2133BA60D}" destId="{A3B5D894-EB8F-4EED-8F0F-75449ED96758}" srcOrd="8" destOrd="0" presId="urn:microsoft.com/office/officeart/2005/8/layout/radial6"/>
    <dgm:cxn modelId="{FF021BD1-0DE5-4103-B57F-0857ED6D63B5}" type="presParOf" srcId="{B4AC46C8-2CF0-49D5-B471-A4A2133BA60D}" destId="{08D45057-1E7E-4B9E-998E-37743A20E180}" srcOrd="9" destOrd="0" presId="urn:microsoft.com/office/officeart/2005/8/layout/radial6"/>
    <dgm:cxn modelId="{4829D4B3-DA2E-432C-8B8A-6E9BFA617492}" type="presParOf" srcId="{B4AC46C8-2CF0-49D5-B471-A4A2133BA60D}" destId="{A04AD696-C050-4361-B33F-60248E61C71F}" srcOrd="10" destOrd="0" presId="urn:microsoft.com/office/officeart/2005/8/layout/radial6"/>
    <dgm:cxn modelId="{10BEC883-4FC7-43FD-AE37-FB056566A77E}" type="presParOf" srcId="{B4AC46C8-2CF0-49D5-B471-A4A2133BA60D}" destId="{C2CAA6E0-55D5-4ABF-99E4-83B4C8A551DE}" srcOrd="11" destOrd="0" presId="urn:microsoft.com/office/officeart/2005/8/layout/radial6"/>
    <dgm:cxn modelId="{9CF9BF52-0AD8-4BB2-BE43-C669C992390C}" type="presParOf" srcId="{B4AC46C8-2CF0-49D5-B471-A4A2133BA60D}" destId="{1B4B60D8-7EF4-4DD9-9CD3-CF730E939A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7A94B-5DFD-4CE8-AD38-08B0BFE630F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7BFBC-F50F-4D58-9BBB-5509634D2927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Rental Cycle</a:t>
          </a:r>
        </a:p>
      </dgm:t>
    </dgm:pt>
    <dgm:pt modelId="{128A2A49-C64F-42E7-9FB6-FA8016D2A22F}" type="parTrans" cxnId="{8EBDFBAF-25C5-4BD4-AD36-45914A8BBC18}">
      <dgm:prSet/>
      <dgm:spPr/>
      <dgm:t>
        <a:bodyPr/>
        <a:lstStyle/>
        <a:p>
          <a:endParaRPr lang="en-US"/>
        </a:p>
      </dgm:t>
    </dgm:pt>
    <dgm:pt modelId="{02FDACED-49C9-4C21-B663-2EBA9C02D89D}" type="sibTrans" cxnId="{8EBDFBAF-25C5-4BD4-AD36-45914A8BBC18}">
      <dgm:prSet/>
      <dgm:spPr/>
      <dgm:t>
        <a:bodyPr/>
        <a:lstStyle/>
        <a:p>
          <a:endParaRPr lang="en-US"/>
        </a:p>
      </dgm:t>
    </dgm:pt>
    <dgm:pt modelId="{DA9752A0-C909-47ED-86CC-257EF80E29F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/>
            <a:t>Ready to rent?</a:t>
          </a:r>
        </a:p>
      </dgm:t>
    </dgm:pt>
    <dgm:pt modelId="{389490C3-C2DC-4803-8ACB-3B1BDD8255F5}" type="parTrans" cxnId="{4E8CFEB7-36CE-4E19-B006-CC5E4F4635DD}">
      <dgm:prSet/>
      <dgm:spPr/>
      <dgm:t>
        <a:bodyPr/>
        <a:lstStyle/>
        <a:p>
          <a:endParaRPr lang="en-US"/>
        </a:p>
      </dgm:t>
    </dgm:pt>
    <dgm:pt modelId="{E5944AFD-7DD1-45A3-BBAE-ED371D576F89}" type="sibTrans" cxnId="{4E8CFEB7-36CE-4E19-B006-CC5E4F4635DD}">
      <dgm:prSet/>
      <dgm:spPr/>
      <dgm:t>
        <a:bodyPr/>
        <a:lstStyle/>
        <a:p>
          <a:endParaRPr lang="en-US"/>
        </a:p>
      </dgm:t>
    </dgm:pt>
    <dgm:pt modelId="{808F1A2B-01CE-43AF-8C79-4755FA96D3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/>
            <a:t>Moving In</a:t>
          </a:r>
        </a:p>
      </dgm:t>
    </dgm:pt>
    <dgm:pt modelId="{8D666319-1AAA-4115-9351-99CFA69C2F9A}" type="parTrans" cxnId="{D78973B1-7169-4DCA-BC89-DC77DCA71233}">
      <dgm:prSet/>
      <dgm:spPr/>
      <dgm:t>
        <a:bodyPr/>
        <a:lstStyle/>
        <a:p>
          <a:endParaRPr lang="en-US"/>
        </a:p>
      </dgm:t>
    </dgm:pt>
    <dgm:pt modelId="{5D66E30E-783E-4E2A-80C3-AE56161930FD}" type="sibTrans" cxnId="{D78973B1-7169-4DCA-BC89-DC77DCA71233}">
      <dgm:prSet/>
      <dgm:spPr/>
      <dgm:t>
        <a:bodyPr/>
        <a:lstStyle/>
        <a:p>
          <a:endParaRPr lang="en-US"/>
        </a:p>
      </dgm:t>
    </dgm:pt>
    <dgm:pt modelId="{D7369417-F551-48B7-9005-DC774A4B38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/>
            <a:t>Rental Duration</a:t>
          </a:r>
        </a:p>
      </dgm:t>
    </dgm:pt>
    <dgm:pt modelId="{D538DC9D-43DD-479A-9F7B-D6CDF8B74D7A}" type="parTrans" cxnId="{4C991BF9-EA40-480C-96CE-37B38FB069B1}">
      <dgm:prSet/>
      <dgm:spPr/>
      <dgm:t>
        <a:bodyPr/>
        <a:lstStyle/>
        <a:p>
          <a:endParaRPr lang="en-US"/>
        </a:p>
      </dgm:t>
    </dgm:pt>
    <dgm:pt modelId="{29BB16A8-5F91-4207-ADDB-5C14828AA628}" type="sibTrans" cxnId="{4C991BF9-EA40-480C-96CE-37B38FB069B1}">
      <dgm:prSet/>
      <dgm:spPr/>
      <dgm:t>
        <a:bodyPr/>
        <a:lstStyle/>
        <a:p>
          <a:endParaRPr lang="en-US"/>
        </a:p>
      </dgm:t>
    </dgm:pt>
    <dgm:pt modelId="{044C6FCD-FAE5-4612-9EB8-F36BD4E8753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/>
            <a:t>Moving Out</a:t>
          </a:r>
        </a:p>
      </dgm:t>
    </dgm:pt>
    <dgm:pt modelId="{ABE2173A-220D-499A-BFCD-8EAD68FC66E9}" type="parTrans" cxnId="{B2D28E43-9093-42BE-A376-F41E90075FD8}">
      <dgm:prSet/>
      <dgm:spPr/>
      <dgm:t>
        <a:bodyPr/>
        <a:lstStyle/>
        <a:p>
          <a:endParaRPr lang="en-US"/>
        </a:p>
      </dgm:t>
    </dgm:pt>
    <dgm:pt modelId="{AE50DF25-2BD6-4C96-B1FD-8A7B2BD765B7}" type="sibTrans" cxnId="{B2D28E43-9093-42BE-A376-F41E90075FD8}">
      <dgm:prSet/>
      <dgm:spPr/>
      <dgm:t>
        <a:bodyPr/>
        <a:lstStyle/>
        <a:p>
          <a:endParaRPr lang="en-US"/>
        </a:p>
      </dgm:t>
    </dgm:pt>
    <dgm:pt modelId="{B4AC46C8-2CF0-49D5-B471-A4A2133BA60D}" type="pres">
      <dgm:prSet presAssocID="{E4A7A94B-5DFD-4CE8-AD38-08B0BFE630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02F7DF-7C45-4116-AACF-D751037C31AF}" type="pres">
      <dgm:prSet presAssocID="{4B37BFBC-F50F-4D58-9BBB-5509634D2927}" presName="centerShape" presStyleLbl="node0" presStyleIdx="0" presStyleCnt="1"/>
      <dgm:spPr/>
    </dgm:pt>
    <dgm:pt modelId="{72EB3713-D1DC-4D9F-8097-90B6B982B375}" type="pres">
      <dgm:prSet presAssocID="{DA9752A0-C909-47ED-86CC-257EF80E29F2}" presName="node" presStyleLbl="node1" presStyleIdx="0" presStyleCnt="4" custScaleX="125245" custScaleY="101761" custRadScaleRad="100134">
        <dgm:presLayoutVars>
          <dgm:bulletEnabled val="1"/>
        </dgm:presLayoutVars>
      </dgm:prSet>
      <dgm:spPr/>
    </dgm:pt>
    <dgm:pt modelId="{F24DFA75-3FFA-43A7-9019-CE00854C204A}" type="pres">
      <dgm:prSet presAssocID="{DA9752A0-C909-47ED-86CC-257EF80E29F2}" presName="dummy" presStyleCnt="0"/>
      <dgm:spPr/>
    </dgm:pt>
    <dgm:pt modelId="{ABC13A4E-3CE5-4CA7-8854-5190B6D53AA1}" type="pres">
      <dgm:prSet presAssocID="{E5944AFD-7DD1-45A3-BBAE-ED371D576F89}" presName="sibTrans" presStyleLbl="sibTrans2D1" presStyleIdx="0" presStyleCnt="4"/>
      <dgm:spPr/>
    </dgm:pt>
    <dgm:pt modelId="{D06D85DB-9EDA-467A-9F88-4506F7BBB15A}" type="pres">
      <dgm:prSet presAssocID="{808F1A2B-01CE-43AF-8C79-4755FA96D3E2}" presName="node" presStyleLbl="node1" presStyleIdx="1" presStyleCnt="4" custScaleX="125245" custScaleY="101761">
        <dgm:presLayoutVars>
          <dgm:bulletEnabled val="1"/>
        </dgm:presLayoutVars>
      </dgm:prSet>
      <dgm:spPr/>
    </dgm:pt>
    <dgm:pt modelId="{008EE74F-40A9-42E3-8413-F9B7BBF1F8F1}" type="pres">
      <dgm:prSet presAssocID="{808F1A2B-01CE-43AF-8C79-4755FA96D3E2}" presName="dummy" presStyleCnt="0"/>
      <dgm:spPr/>
    </dgm:pt>
    <dgm:pt modelId="{D8F2B6D0-FA0B-4225-98FF-422C1F80E781}" type="pres">
      <dgm:prSet presAssocID="{5D66E30E-783E-4E2A-80C3-AE56161930FD}" presName="sibTrans" presStyleLbl="sibTrans2D1" presStyleIdx="1" presStyleCnt="4"/>
      <dgm:spPr/>
    </dgm:pt>
    <dgm:pt modelId="{31385977-1E98-4FB8-BBA6-12CD0813B313}" type="pres">
      <dgm:prSet presAssocID="{D7369417-F551-48B7-9005-DC774A4B38DA}" presName="node" presStyleLbl="node1" presStyleIdx="2" presStyleCnt="4" custScaleX="125245" custScaleY="101761" custRadScaleRad="100134">
        <dgm:presLayoutVars>
          <dgm:bulletEnabled val="1"/>
        </dgm:presLayoutVars>
      </dgm:prSet>
      <dgm:spPr/>
    </dgm:pt>
    <dgm:pt modelId="{A3B5D894-EB8F-4EED-8F0F-75449ED96758}" type="pres">
      <dgm:prSet presAssocID="{D7369417-F551-48B7-9005-DC774A4B38DA}" presName="dummy" presStyleCnt="0"/>
      <dgm:spPr/>
    </dgm:pt>
    <dgm:pt modelId="{08D45057-1E7E-4B9E-998E-37743A20E180}" type="pres">
      <dgm:prSet presAssocID="{29BB16A8-5F91-4207-ADDB-5C14828AA628}" presName="sibTrans" presStyleLbl="sibTrans2D1" presStyleIdx="2" presStyleCnt="4"/>
      <dgm:spPr/>
    </dgm:pt>
    <dgm:pt modelId="{A04AD696-C050-4361-B33F-60248E61C71F}" type="pres">
      <dgm:prSet presAssocID="{044C6FCD-FAE5-4612-9EB8-F36BD4E8753C}" presName="node" presStyleLbl="node1" presStyleIdx="3" presStyleCnt="4" custScaleX="125245" custScaleY="101761">
        <dgm:presLayoutVars>
          <dgm:bulletEnabled val="1"/>
        </dgm:presLayoutVars>
      </dgm:prSet>
      <dgm:spPr/>
    </dgm:pt>
    <dgm:pt modelId="{C2CAA6E0-55D5-4ABF-99E4-83B4C8A551DE}" type="pres">
      <dgm:prSet presAssocID="{044C6FCD-FAE5-4612-9EB8-F36BD4E8753C}" presName="dummy" presStyleCnt="0"/>
      <dgm:spPr/>
    </dgm:pt>
    <dgm:pt modelId="{1B4B60D8-7EF4-4DD9-9CD3-CF730E939A94}" type="pres">
      <dgm:prSet presAssocID="{AE50DF25-2BD6-4C96-B1FD-8A7B2BD765B7}" presName="sibTrans" presStyleLbl="sibTrans2D1" presStyleIdx="3" presStyleCnt="4" custLinFactNeighborX="-3336" custLinFactNeighborY="2569"/>
      <dgm:spPr/>
    </dgm:pt>
  </dgm:ptLst>
  <dgm:cxnLst>
    <dgm:cxn modelId="{0F0DFE11-5E9B-45EC-B941-4EDBC9B5E3F1}" type="presOf" srcId="{D7369417-F551-48B7-9005-DC774A4B38DA}" destId="{31385977-1E98-4FB8-BBA6-12CD0813B313}" srcOrd="0" destOrd="0" presId="urn:microsoft.com/office/officeart/2005/8/layout/radial6"/>
    <dgm:cxn modelId="{B9E98915-5DAF-4101-AE6C-8C5314DBA4F1}" type="presOf" srcId="{E5944AFD-7DD1-45A3-BBAE-ED371D576F89}" destId="{ABC13A4E-3CE5-4CA7-8854-5190B6D53AA1}" srcOrd="0" destOrd="0" presId="urn:microsoft.com/office/officeart/2005/8/layout/radial6"/>
    <dgm:cxn modelId="{1C8F5421-E2B8-4FDD-B13F-27C90D2D8BC7}" type="presOf" srcId="{808F1A2B-01CE-43AF-8C79-4755FA96D3E2}" destId="{D06D85DB-9EDA-467A-9F88-4506F7BBB15A}" srcOrd="0" destOrd="0" presId="urn:microsoft.com/office/officeart/2005/8/layout/radial6"/>
    <dgm:cxn modelId="{756D5037-84CD-4AD3-86EF-AFBB344165A7}" type="presOf" srcId="{E4A7A94B-5DFD-4CE8-AD38-08B0BFE630FF}" destId="{B4AC46C8-2CF0-49D5-B471-A4A2133BA60D}" srcOrd="0" destOrd="0" presId="urn:microsoft.com/office/officeart/2005/8/layout/radial6"/>
    <dgm:cxn modelId="{B2D28E43-9093-42BE-A376-F41E90075FD8}" srcId="{4B37BFBC-F50F-4D58-9BBB-5509634D2927}" destId="{044C6FCD-FAE5-4612-9EB8-F36BD4E8753C}" srcOrd="3" destOrd="0" parTransId="{ABE2173A-220D-499A-BFCD-8EAD68FC66E9}" sibTransId="{AE50DF25-2BD6-4C96-B1FD-8A7B2BD765B7}"/>
    <dgm:cxn modelId="{076D7B48-D833-4288-983F-BF1A8F7660CF}" type="presOf" srcId="{5D66E30E-783E-4E2A-80C3-AE56161930FD}" destId="{D8F2B6D0-FA0B-4225-98FF-422C1F80E781}" srcOrd="0" destOrd="0" presId="urn:microsoft.com/office/officeart/2005/8/layout/radial6"/>
    <dgm:cxn modelId="{B3A16D6C-378D-4598-82E4-723424AE96DD}" type="presOf" srcId="{4B37BFBC-F50F-4D58-9BBB-5509634D2927}" destId="{A502F7DF-7C45-4116-AACF-D751037C31AF}" srcOrd="0" destOrd="0" presId="urn:microsoft.com/office/officeart/2005/8/layout/radial6"/>
    <dgm:cxn modelId="{D9FDB772-A1C0-4E6A-8473-90E63A2B35BE}" type="presOf" srcId="{29BB16A8-5F91-4207-ADDB-5C14828AA628}" destId="{08D45057-1E7E-4B9E-998E-37743A20E180}" srcOrd="0" destOrd="0" presId="urn:microsoft.com/office/officeart/2005/8/layout/radial6"/>
    <dgm:cxn modelId="{BE804879-129D-4815-82B9-85DF6C9F42A2}" type="presOf" srcId="{044C6FCD-FAE5-4612-9EB8-F36BD4E8753C}" destId="{A04AD696-C050-4361-B33F-60248E61C71F}" srcOrd="0" destOrd="0" presId="urn:microsoft.com/office/officeart/2005/8/layout/radial6"/>
    <dgm:cxn modelId="{8EBDFBAF-25C5-4BD4-AD36-45914A8BBC18}" srcId="{E4A7A94B-5DFD-4CE8-AD38-08B0BFE630FF}" destId="{4B37BFBC-F50F-4D58-9BBB-5509634D2927}" srcOrd="0" destOrd="0" parTransId="{128A2A49-C64F-42E7-9FB6-FA8016D2A22F}" sibTransId="{02FDACED-49C9-4C21-B663-2EBA9C02D89D}"/>
    <dgm:cxn modelId="{D78973B1-7169-4DCA-BC89-DC77DCA71233}" srcId="{4B37BFBC-F50F-4D58-9BBB-5509634D2927}" destId="{808F1A2B-01CE-43AF-8C79-4755FA96D3E2}" srcOrd="1" destOrd="0" parTransId="{8D666319-1AAA-4115-9351-99CFA69C2F9A}" sibTransId="{5D66E30E-783E-4E2A-80C3-AE56161930FD}"/>
    <dgm:cxn modelId="{4E8CFEB7-36CE-4E19-B006-CC5E4F4635DD}" srcId="{4B37BFBC-F50F-4D58-9BBB-5509634D2927}" destId="{DA9752A0-C909-47ED-86CC-257EF80E29F2}" srcOrd="0" destOrd="0" parTransId="{389490C3-C2DC-4803-8ACB-3B1BDD8255F5}" sibTransId="{E5944AFD-7DD1-45A3-BBAE-ED371D576F89}"/>
    <dgm:cxn modelId="{11E643D2-6C40-4AE0-A500-F26B3C53E18D}" type="presOf" srcId="{AE50DF25-2BD6-4C96-B1FD-8A7B2BD765B7}" destId="{1B4B60D8-7EF4-4DD9-9CD3-CF730E939A94}" srcOrd="0" destOrd="0" presId="urn:microsoft.com/office/officeart/2005/8/layout/radial6"/>
    <dgm:cxn modelId="{CDC1BDEE-7CE0-44AF-AD2E-2525246C928B}" type="presOf" srcId="{DA9752A0-C909-47ED-86CC-257EF80E29F2}" destId="{72EB3713-D1DC-4D9F-8097-90B6B982B375}" srcOrd="0" destOrd="0" presId="urn:microsoft.com/office/officeart/2005/8/layout/radial6"/>
    <dgm:cxn modelId="{4C991BF9-EA40-480C-96CE-37B38FB069B1}" srcId="{4B37BFBC-F50F-4D58-9BBB-5509634D2927}" destId="{D7369417-F551-48B7-9005-DC774A4B38DA}" srcOrd="2" destOrd="0" parTransId="{D538DC9D-43DD-479A-9F7B-D6CDF8B74D7A}" sibTransId="{29BB16A8-5F91-4207-ADDB-5C14828AA628}"/>
    <dgm:cxn modelId="{40D7D4C2-1D84-45B4-BD15-353CF96779CB}" type="presParOf" srcId="{B4AC46C8-2CF0-49D5-B471-A4A2133BA60D}" destId="{A502F7DF-7C45-4116-AACF-D751037C31AF}" srcOrd="0" destOrd="0" presId="urn:microsoft.com/office/officeart/2005/8/layout/radial6"/>
    <dgm:cxn modelId="{94B312FE-ABC9-498D-B8A4-0EE22F21F107}" type="presParOf" srcId="{B4AC46C8-2CF0-49D5-B471-A4A2133BA60D}" destId="{72EB3713-D1DC-4D9F-8097-90B6B982B375}" srcOrd="1" destOrd="0" presId="urn:microsoft.com/office/officeart/2005/8/layout/radial6"/>
    <dgm:cxn modelId="{4F1D4C38-2318-4549-9670-277064FF3E6C}" type="presParOf" srcId="{B4AC46C8-2CF0-49D5-B471-A4A2133BA60D}" destId="{F24DFA75-3FFA-43A7-9019-CE00854C204A}" srcOrd="2" destOrd="0" presId="urn:microsoft.com/office/officeart/2005/8/layout/radial6"/>
    <dgm:cxn modelId="{5068071A-09BB-49E9-9AF6-BB0F87C3621F}" type="presParOf" srcId="{B4AC46C8-2CF0-49D5-B471-A4A2133BA60D}" destId="{ABC13A4E-3CE5-4CA7-8854-5190B6D53AA1}" srcOrd="3" destOrd="0" presId="urn:microsoft.com/office/officeart/2005/8/layout/radial6"/>
    <dgm:cxn modelId="{13EF6393-4398-4D10-8A9A-EA9B69144510}" type="presParOf" srcId="{B4AC46C8-2CF0-49D5-B471-A4A2133BA60D}" destId="{D06D85DB-9EDA-467A-9F88-4506F7BBB15A}" srcOrd="4" destOrd="0" presId="urn:microsoft.com/office/officeart/2005/8/layout/radial6"/>
    <dgm:cxn modelId="{883D6C3F-3676-4EC8-9F03-996F88580411}" type="presParOf" srcId="{B4AC46C8-2CF0-49D5-B471-A4A2133BA60D}" destId="{008EE74F-40A9-42E3-8413-F9B7BBF1F8F1}" srcOrd="5" destOrd="0" presId="urn:microsoft.com/office/officeart/2005/8/layout/radial6"/>
    <dgm:cxn modelId="{BA37BD1A-65A4-4B33-88FC-E5539633B135}" type="presParOf" srcId="{B4AC46C8-2CF0-49D5-B471-A4A2133BA60D}" destId="{D8F2B6D0-FA0B-4225-98FF-422C1F80E781}" srcOrd="6" destOrd="0" presId="urn:microsoft.com/office/officeart/2005/8/layout/radial6"/>
    <dgm:cxn modelId="{CC075133-2A8B-4D63-9EFF-A1FA5E1BAF0E}" type="presParOf" srcId="{B4AC46C8-2CF0-49D5-B471-A4A2133BA60D}" destId="{31385977-1E98-4FB8-BBA6-12CD0813B313}" srcOrd="7" destOrd="0" presId="urn:microsoft.com/office/officeart/2005/8/layout/radial6"/>
    <dgm:cxn modelId="{233865F0-CBD8-4966-A22B-02A16B5B378F}" type="presParOf" srcId="{B4AC46C8-2CF0-49D5-B471-A4A2133BA60D}" destId="{A3B5D894-EB8F-4EED-8F0F-75449ED96758}" srcOrd="8" destOrd="0" presId="urn:microsoft.com/office/officeart/2005/8/layout/radial6"/>
    <dgm:cxn modelId="{FF021BD1-0DE5-4103-B57F-0857ED6D63B5}" type="presParOf" srcId="{B4AC46C8-2CF0-49D5-B471-A4A2133BA60D}" destId="{08D45057-1E7E-4B9E-998E-37743A20E180}" srcOrd="9" destOrd="0" presId="urn:microsoft.com/office/officeart/2005/8/layout/radial6"/>
    <dgm:cxn modelId="{4829D4B3-DA2E-432C-8B8A-6E9BFA617492}" type="presParOf" srcId="{B4AC46C8-2CF0-49D5-B471-A4A2133BA60D}" destId="{A04AD696-C050-4361-B33F-60248E61C71F}" srcOrd="10" destOrd="0" presId="urn:microsoft.com/office/officeart/2005/8/layout/radial6"/>
    <dgm:cxn modelId="{10BEC883-4FC7-43FD-AE37-FB056566A77E}" type="presParOf" srcId="{B4AC46C8-2CF0-49D5-B471-A4A2133BA60D}" destId="{C2CAA6E0-55D5-4ABF-99E4-83B4C8A551DE}" srcOrd="11" destOrd="0" presId="urn:microsoft.com/office/officeart/2005/8/layout/radial6"/>
    <dgm:cxn modelId="{9CF9BF52-0AD8-4BB2-BE43-C669C992390C}" type="presParOf" srcId="{B4AC46C8-2CF0-49D5-B471-A4A2133BA60D}" destId="{1B4B60D8-7EF4-4DD9-9CD3-CF730E939A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B60D8-7EF4-4DD9-9CD3-CF730E939A94}">
      <dsp:nvSpPr>
        <dsp:cNvPr id="0" name=""/>
        <dsp:cNvSpPr/>
      </dsp:nvSpPr>
      <dsp:spPr>
        <a:xfrm>
          <a:off x="891545" y="564747"/>
          <a:ext cx="3217691" cy="3217691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45057-1E7E-4B9E-998E-37743A20E180}">
      <dsp:nvSpPr>
        <dsp:cNvPr id="0" name=""/>
        <dsp:cNvSpPr/>
      </dsp:nvSpPr>
      <dsp:spPr>
        <a:xfrm>
          <a:off x="998887" y="482085"/>
          <a:ext cx="3217691" cy="321769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2B6D0-FA0B-4225-98FF-422C1F80E781}">
      <dsp:nvSpPr>
        <dsp:cNvPr id="0" name=""/>
        <dsp:cNvSpPr/>
      </dsp:nvSpPr>
      <dsp:spPr>
        <a:xfrm>
          <a:off x="998887" y="482085"/>
          <a:ext cx="3217691" cy="3217691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13A4E-3CE5-4CA7-8854-5190B6D53AA1}">
      <dsp:nvSpPr>
        <dsp:cNvPr id="0" name=""/>
        <dsp:cNvSpPr/>
      </dsp:nvSpPr>
      <dsp:spPr>
        <a:xfrm>
          <a:off x="998887" y="482085"/>
          <a:ext cx="3217691" cy="3217691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F7DF-7C45-4116-AACF-D751037C31AF}">
      <dsp:nvSpPr>
        <dsp:cNvPr id="0" name=""/>
        <dsp:cNvSpPr/>
      </dsp:nvSpPr>
      <dsp:spPr>
        <a:xfrm>
          <a:off x="1950020" y="1346880"/>
          <a:ext cx="1482129" cy="148212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Rental Cycle</a:t>
          </a:r>
        </a:p>
      </dsp:txBody>
      <dsp:txXfrm>
        <a:off x="2167073" y="1563933"/>
        <a:ext cx="1048023" cy="1048023"/>
      </dsp:txXfrm>
    </dsp:sp>
    <dsp:sp modelId="{72EB3713-D1DC-4D9F-8097-90B6B982B375}">
      <dsp:nvSpPr>
        <dsp:cNvPr id="0" name=""/>
        <dsp:cNvSpPr/>
      </dsp:nvSpPr>
      <dsp:spPr>
        <a:xfrm>
          <a:off x="1865751" y="-47963"/>
          <a:ext cx="1483964" cy="113479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Renting the Unit</a:t>
          </a:r>
        </a:p>
      </dsp:txBody>
      <dsp:txXfrm>
        <a:off x="2083072" y="118224"/>
        <a:ext cx="1049322" cy="802423"/>
      </dsp:txXfrm>
    </dsp:sp>
    <dsp:sp modelId="{D06D85DB-9EDA-467A-9F88-4506F7BBB15A}">
      <dsp:nvSpPr>
        <dsp:cNvPr id="0" name=""/>
        <dsp:cNvSpPr/>
      </dsp:nvSpPr>
      <dsp:spPr>
        <a:xfrm>
          <a:off x="3437247" y="1523532"/>
          <a:ext cx="1483964" cy="113479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Moving In</a:t>
          </a:r>
        </a:p>
      </dsp:txBody>
      <dsp:txXfrm>
        <a:off x="3654568" y="1689719"/>
        <a:ext cx="1049322" cy="802423"/>
      </dsp:txXfrm>
    </dsp:sp>
    <dsp:sp modelId="{31385977-1E98-4FB8-BBA6-12CD0813B313}">
      <dsp:nvSpPr>
        <dsp:cNvPr id="0" name=""/>
        <dsp:cNvSpPr/>
      </dsp:nvSpPr>
      <dsp:spPr>
        <a:xfrm>
          <a:off x="1865751" y="3095028"/>
          <a:ext cx="1483964" cy="113479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Rental Duration</a:t>
          </a:r>
        </a:p>
      </dsp:txBody>
      <dsp:txXfrm>
        <a:off x="2083072" y="3261215"/>
        <a:ext cx="1049322" cy="802423"/>
      </dsp:txXfrm>
    </dsp:sp>
    <dsp:sp modelId="{A04AD696-C050-4361-B33F-60248E61C71F}">
      <dsp:nvSpPr>
        <dsp:cNvPr id="0" name=""/>
        <dsp:cNvSpPr/>
      </dsp:nvSpPr>
      <dsp:spPr>
        <a:xfrm>
          <a:off x="294254" y="1523532"/>
          <a:ext cx="1483964" cy="113479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Moving Out</a:t>
          </a:r>
        </a:p>
      </dsp:txBody>
      <dsp:txXfrm>
        <a:off x="511575" y="1689719"/>
        <a:ext cx="1049322" cy="80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B60D8-7EF4-4DD9-9CD3-CF730E939A94}">
      <dsp:nvSpPr>
        <dsp:cNvPr id="0" name=""/>
        <dsp:cNvSpPr/>
      </dsp:nvSpPr>
      <dsp:spPr>
        <a:xfrm>
          <a:off x="667452" y="637518"/>
          <a:ext cx="3625145" cy="362514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45057-1E7E-4B9E-998E-37743A20E180}">
      <dsp:nvSpPr>
        <dsp:cNvPr id="0" name=""/>
        <dsp:cNvSpPr/>
      </dsp:nvSpPr>
      <dsp:spPr>
        <a:xfrm>
          <a:off x="788387" y="544388"/>
          <a:ext cx="3625145" cy="362514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2B6D0-FA0B-4225-98FF-422C1F80E781}">
      <dsp:nvSpPr>
        <dsp:cNvPr id="0" name=""/>
        <dsp:cNvSpPr/>
      </dsp:nvSpPr>
      <dsp:spPr>
        <a:xfrm>
          <a:off x="788387" y="544388"/>
          <a:ext cx="3625145" cy="362514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13A4E-3CE5-4CA7-8854-5190B6D53AA1}">
      <dsp:nvSpPr>
        <dsp:cNvPr id="0" name=""/>
        <dsp:cNvSpPr/>
      </dsp:nvSpPr>
      <dsp:spPr>
        <a:xfrm>
          <a:off x="788387" y="544388"/>
          <a:ext cx="3625145" cy="362514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F7DF-7C45-4116-AACF-D751037C31AF}">
      <dsp:nvSpPr>
        <dsp:cNvPr id="0" name=""/>
        <dsp:cNvSpPr/>
      </dsp:nvSpPr>
      <dsp:spPr>
        <a:xfrm>
          <a:off x="1766570" y="1522571"/>
          <a:ext cx="1668779" cy="166877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Rental Cycle</a:t>
          </a:r>
        </a:p>
      </dsp:txBody>
      <dsp:txXfrm>
        <a:off x="2010957" y="1766958"/>
        <a:ext cx="1180005" cy="1180005"/>
      </dsp:txXfrm>
    </dsp:sp>
    <dsp:sp modelId="{72EB3713-D1DC-4D9F-8097-90B6B982B375}">
      <dsp:nvSpPr>
        <dsp:cNvPr id="0" name=""/>
        <dsp:cNvSpPr/>
      </dsp:nvSpPr>
      <dsp:spPr>
        <a:xfrm>
          <a:off x="1869437" y="-7916"/>
          <a:ext cx="1463044" cy="118871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Ready to rent?</a:t>
          </a:r>
        </a:p>
      </dsp:txBody>
      <dsp:txXfrm>
        <a:off x="2083695" y="166168"/>
        <a:ext cx="1034528" cy="840549"/>
      </dsp:txXfrm>
    </dsp:sp>
    <dsp:sp modelId="{D06D85DB-9EDA-467A-9F88-4506F7BBB15A}">
      <dsp:nvSpPr>
        <dsp:cNvPr id="0" name=""/>
        <dsp:cNvSpPr/>
      </dsp:nvSpPr>
      <dsp:spPr>
        <a:xfrm>
          <a:off x="3639957" y="1762602"/>
          <a:ext cx="1463044" cy="118871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Moving In</a:t>
          </a:r>
        </a:p>
      </dsp:txBody>
      <dsp:txXfrm>
        <a:off x="3854215" y="1936686"/>
        <a:ext cx="1034528" cy="840549"/>
      </dsp:txXfrm>
    </dsp:sp>
    <dsp:sp modelId="{31385977-1E98-4FB8-BBA6-12CD0813B313}">
      <dsp:nvSpPr>
        <dsp:cNvPr id="0" name=""/>
        <dsp:cNvSpPr/>
      </dsp:nvSpPr>
      <dsp:spPr>
        <a:xfrm>
          <a:off x="1869437" y="3533122"/>
          <a:ext cx="1463044" cy="118871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Rental Duration</a:t>
          </a:r>
        </a:p>
      </dsp:txBody>
      <dsp:txXfrm>
        <a:off x="2083695" y="3707206"/>
        <a:ext cx="1034528" cy="840549"/>
      </dsp:txXfrm>
    </dsp:sp>
    <dsp:sp modelId="{A04AD696-C050-4361-B33F-60248E61C71F}">
      <dsp:nvSpPr>
        <dsp:cNvPr id="0" name=""/>
        <dsp:cNvSpPr/>
      </dsp:nvSpPr>
      <dsp:spPr>
        <a:xfrm>
          <a:off x="98918" y="1762602"/>
          <a:ext cx="1463044" cy="118871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Moving Out</a:t>
          </a:r>
        </a:p>
      </dsp:txBody>
      <dsp:txXfrm>
        <a:off x="313176" y="1936686"/>
        <a:ext cx="1034528" cy="84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238022" cy="6331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25450" y="4"/>
            <a:ext cx="2238022" cy="6331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FD543A-85DA-44BD-801B-F533F81DF5F5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01738" y="1577975"/>
            <a:ext cx="7567613" cy="425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6467" y="6072759"/>
            <a:ext cx="4131733" cy="496862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985595"/>
            <a:ext cx="2238022" cy="6331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25450" y="11985595"/>
            <a:ext cx="2238022" cy="6331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1C4EE6-4BC6-43CF-B29D-B05C4979C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6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5A43-4700-4A03-83E9-A9D775F5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865CF-973C-4551-835A-C343AA5E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C6C3-0DB9-4172-A7D5-BBA37D85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EAC7-411D-4BD4-AB63-7A528AD86D2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0CC16-597A-462E-A79C-8996D563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9FE16-5151-4023-BED6-72369BE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3792-01F0-44B1-A98B-0776624F4E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826A7-F9FC-485A-99DB-958CFB17FD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3537415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463F-659D-4855-8E86-D5DE58B2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CC6B3-428C-427A-834E-660B9001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39EE-9D67-4CC7-9EE4-D7679535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55AE-140A-445A-85F5-EE46BE39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4A92-7106-44B9-90BA-10A209EA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A3012-6C59-43FA-9839-8F74FC2F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1767-92E5-4F34-A112-5E3E6C0D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4918-DDC1-4C0B-8239-E644C092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2F37-1AB0-49E3-822E-C83E5920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9DA85-208C-40E7-9588-43A4ED33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0405" y="-152267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 spc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236" y="2458684"/>
            <a:ext cx="9144000" cy="1655762"/>
          </a:xfrm>
        </p:spPr>
        <p:txBody>
          <a:bodyPr/>
          <a:lstStyle>
            <a:lvl1pPr marL="0" indent="0" algn="l">
              <a:buNone/>
              <a:defRPr sz="2400" b="0" spc="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1576" y="2235333"/>
            <a:ext cx="11202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730"/>
            <a:ext cx="2048948" cy="50498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20847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EAC7-411D-4BD4-AB63-7A528AD86D2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0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10515600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4483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5168705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185095" y="1941513"/>
            <a:ext cx="5168705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5061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699223"/>
            <a:ext cx="5157787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6799" y="5197964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46799" y="1699223"/>
            <a:ext cx="5183188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565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366780"/>
            <a:ext cx="105156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68039"/>
            <a:ext cx="10515600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857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82602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8319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05229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10514012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5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5239042" cy="395263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312120" y="1955801"/>
            <a:ext cx="5041680" cy="395263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FD89-5092-4CB1-A1BF-D6BBFC9E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E534-BE91-4C50-98E7-FF29D54C3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6AD"/>
              </a:buClr>
              <a:defRPr sz="2400"/>
            </a:lvl1pPr>
            <a:lvl2pPr>
              <a:buClr>
                <a:srgbClr val="0046AD"/>
              </a:buClr>
              <a:defRPr sz="2000"/>
            </a:lvl2pPr>
            <a:lvl3pPr>
              <a:buClr>
                <a:srgbClr val="0046AD"/>
              </a:buClr>
              <a:defRPr sz="1800"/>
            </a:lvl3pPr>
            <a:lvl4pPr>
              <a:buClr>
                <a:srgbClr val="0046AD"/>
              </a:buClr>
              <a:defRPr sz="1600"/>
            </a:lvl4pPr>
            <a:lvl5pPr>
              <a:buClr>
                <a:srgbClr val="0046AD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D1D5-E7B3-46E3-994F-C5C00F0C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FFD5-3838-40D0-BE4A-C6F92000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391A-A964-45F0-9F74-8474DC01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0676B-841E-4591-A504-5ADFB44471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47356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0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E686-39F8-4147-9EEF-918E625F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23007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6A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D84F-83D4-4278-BF9E-D4B00536C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31097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FACE8C-F093-4642-999D-F7BF1D98F243}"/>
              </a:ext>
            </a:extLst>
          </p:cNvPr>
          <p:cNvCxnSpPr>
            <a:cxnSpLocks/>
          </p:cNvCxnSpPr>
          <p:nvPr userDrawn="1"/>
        </p:nvCxnSpPr>
        <p:spPr>
          <a:xfrm>
            <a:off x="815225" y="3097408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EC02-4AF2-4A59-BC50-FB32AA6A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9C66-6A4C-4725-B489-6DBA8FBEA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3D88E-77ED-4DCF-80BD-DC95C483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DA62-B91D-41B3-A97B-DFF102AD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0F5B9-BCE7-4FC5-8845-EA33B71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46391-0C9F-4EC2-8327-50354AC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4C-0E6F-4BFA-AA21-217357A9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D0C1-C185-4947-B936-FEDDFE6A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BE244-5B69-4572-AC79-CBF57A530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3B6F3-2CC6-4649-861C-B1748D7A7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43044-6BAB-4B8B-B68B-9A8D6A127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A1BAF-D09A-45B5-A0F3-24F436E9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EC7F4-CF11-49F8-9772-DFA96AA5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5C033-0B3D-4B6E-88E6-7B0930AE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94B3-D270-48F1-BD52-202EB58C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75E9-8D26-4192-8D34-61604F01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80E99-4CF4-4D1B-A902-D184904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1B5B1-E2C0-48B7-AC95-F107201A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C78C4-435E-408C-97E9-FAF56343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426FC-CC60-486B-956D-CF3FBF69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E4EC-5967-4B08-98A2-EEA1043D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6A53-80A1-47D8-BA25-B0D6CC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BA8C-BC55-4F77-97CE-BC324BA8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BFD2D-4A6E-488B-AC13-D918E729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F1BFC-3671-423D-9F2F-63B38A3B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2F4E-3A55-4769-8902-7845A06B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47CE0-2EEA-4E6B-ACE1-91B9B122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8B22-3E31-4009-B6DA-31D9D2C3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633F6-8D22-474A-8E2F-954A4FDF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089C-4C93-4C49-AAEE-4A4DD31F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3533-96EE-4278-A2E3-CE270B82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66FC-C78D-43E8-9A48-F41737BB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AE4A-0734-47C3-8909-89F8DDF8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483CA-F849-4DD7-B9B3-516C613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46033-6D6B-47B3-9355-4BAC433D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B1A6-9CAB-4F7D-A8CC-D31CFE38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ACD1-4D65-42E4-AE1E-A19350D11C0B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C40A-C0B9-4BB2-B745-DDE6CBB4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1C0F-C0F6-42AD-8A72-E0FFA6FC2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A51C-4C13-44E0-9EDF-9EEF996B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DF0D1-329D-4E4E-BBE3-ABDFE361E59F}"/>
              </a:ext>
            </a:extLst>
          </p:cNvPr>
          <p:cNvSpPr/>
          <p:nvPr userDrawn="1"/>
        </p:nvSpPr>
        <p:spPr>
          <a:xfrm>
            <a:off x="0" y="6425738"/>
            <a:ext cx="12192000" cy="432262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ACF18-69F4-4715-AA92-B4DB020B52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3760"/>
            <a:ext cx="1992682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6A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rentinginseatt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criminationquestions@seattle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eattle.gov/rentinginseattl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municode.com/wa/seattle/codes/municipal_code?nodeId=TIT22BUCOCO_SUBTITLE_IIHOCO_CH22.214REREINOR" TargetMode="External"/><Relationship Id="rId3" Type="http://schemas.openxmlformats.org/officeDocument/2006/relationships/hyperlink" Target="https://library.municode.com/wa/seattle/codes/municipal_code?nodeId=TIT22BUCOCO_SUBTITLE_IIHOCO_CH22.200TIPUSC" TargetMode="External"/><Relationship Id="rId7" Type="http://schemas.openxmlformats.org/officeDocument/2006/relationships/hyperlink" Target="https://library.municode.com/wa/seattle/codes/municipal_code?nodeId=TIT22BUCOCO_SUBTITLE_IIHOCO_CH22.212ECDIREASENIN" TargetMode="External"/><Relationship Id="rId12" Type="http://schemas.openxmlformats.org/officeDocument/2006/relationships/hyperlink" Target="https://www.seattle.gov/civilrights/civil-rights-enforc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municode.com/wa/seattle/codes/municipal_code?nodeId=TIT22BUCOCO_SUBTITLE_IIHOCO_CH22.210TEREAS" TargetMode="External"/><Relationship Id="rId11" Type="http://schemas.openxmlformats.org/officeDocument/2006/relationships/hyperlink" Target="https://library.municode.com/wa/seattle/codes/municipal_code" TargetMode="External"/><Relationship Id="rId5" Type="http://schemas.openxmlformats.org/officeDocument/2006/relationships/hyperlink" Target="https://library.municode.com/wa/seattle/codes/municipal_code?nodeId=TIT22BUCOCO_SUBTITLE_IIHOCO_CH22.205JUCAEV" TargetMode="External"/><Relationship Id="rId10" Type="http://schemas.openxmlformats.org/officeDocument/2006/relationships/hyperlink" Target="https://library.municode.com/wa/seattle/codes/municipal_code?nodeId=TIT7COPR_CH7.24REAGRE" TargetMode="External"/><Relationship Id="rId4" Type="http://schemas.openxmlformats.org/officeDocument/2006/relationships/hyperlink" Target="https://library.municode.com/wa/seattle/codes/municipal_code?nodeId=TIT22BUCOCO_SUBTITLE_IIHOCO_CH22.206HABU" TargetMode="External"/><Relationship Id="rId9" Type="http://schemas.openxmlformats.org/officeDocument/2006/relationships/hyperlink" Target="https://library.municode.com/wa/seattle/codes/municipal_code?nodeId=TIT23LAUSC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.gov/civilrights/civil-rights-enforcement/protected-class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attle.gov/documents/Departments/RentingInSeattle/languages/Vietnamese/EDRA_Notice_Vietnamese.pdf" TargetMode="External"/><Relationship Id="rId3" Type="http://schemas.openxmlformats.org/officeDocument/2006/relationships/hyperlink" Target="https://www.seattle.gov/documents/Departments/RentingInSeattle/Renting_in_Seattle_EDRA_forms/EDRA_Notice%20_%20English.pdf" TargetMode="External"/><Relationship Id="rId7" Type="http://schemas.openxmlformats.org/officeDocument/2006/relationships/hyperlink" Target="https://www.seattle.gov/documents/Departments/RentingInSeattle/languages/Spanish/EDRA_Notice_Spanis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attle.gov/documents/Departments/RentingInSeattle/languages/Somali/EDRA_Notice_Somali.pdf" TargetMode="External"/><Relationship Id="rId5" Type="http://schemas.openxmlformats.org/officeDocument/2006/relationships/hyperlink" Target="https://www.seattle.gov/documents/Departments/RentingInSeattle/languages/Chinese_Traditional/EDRA_%20Notice_Chinese%20%28Traditional%29.pdf" TargetMode="External"/><Relationship Id="rId4" Type="http://schemas.openxmlformats.org/officeDocument/2006/relationships/hyperlink" Target="https://www.seattle.gov/documents/Departments/RentingInSeattle/languages/Amharic/EDRA_Notice_Amharic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AFFFA-8ABE-4D88-9AFB-762840A06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b="360"/>
          <a:stretch/>
        </p:blipFill>
        <p:spPr>
          <a:xfrm>
            <a:off x="0" y="-21770"/>
            <a:ext cx="12191998" cy="55212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1344AF-B83A-4AA4-8E79-365FC74EF68B}"/>
              </a:ext>
            </a:extLst>
          </p:cNvPr>
          <p:cNvSpPr/>
          <p:nvPr/>
        </p:nvSpPr>
        <p:spPr>
          <a:xfrm>
            <a:off x="-1" y="269964"/>
            <a:ext cx="12191999" cy="108857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518C1-9B0D-4372-ADDB-6E37ACD2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5112" y="-68780"/>
            <a:ext cx="12739974" cy="1336767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      		Renting in Seattle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15198-C020-497D-BB94-16B2DE68F1D6}"/>
              </a:ext>
            </a:extLst>
          </p:cNvPr>
          <p:cNvSpPr/>
          <p:nvPr/>
        </p:nvSpPr>
        <p:spPr>
          <a:xfrm>
            <a:off x="1" y="5521234"/>
            <a:ext cx="12192000" cy="1336766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BDD41-45FD-47AA-BE12-F8362B4C2547}"/>
              </a:ext>
            </a:extLst>
          </p:cNvPr>
          <p:cNvSpPr txBox="1"/>
          <p:nvPr/>
        </p:nvSpPr>
        <p:spPr>
          <a:xfrm>
            <a:off x="936170" y="5752786"/>
            <a:ext cx="1086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		                             </a:t>
            </a:r>
            <a:r>
              <a:rPr lang="en-US" sz="2400" dirty="0">
                <a:solidFill>
                  <a:schemeClr val="bg1"/>
                </a:solidFill>
              </a:rPr>
              <a:t>Presented by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Seattle Department of Construction and Inspections</a:t>
            </a:r>
          </a:p>
        </p:txBody>
      </p:sp>
    </p:spTree>
    <p:extLst>
      <p:ext uri="{BB962C8B-B14F-4D97-AF65-F5344CB8AC3E}">
        <p14:creationId xmlns:p14="http://schemas.microsoft.com/office/powerpoint/2010/main" val="90302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1C22-0AE0-E7F2-409A-323AAEE9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EDRA 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4E65-F694-B72F-BAF4-A275DA2D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A</a:t>
            </a:r>
            <a:r>
              <a:rPr lang="en-US" sz="1400" b="0" i="0">
                <a:effectLst/>
                <a:latin typeface="Open Sans" panose="020B0606030504020204" pitchFamily="34" charset="0"/>
              </a:rPr>
              <a:t>pplication is received and reviewed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If incomplete - a</a:t>
            </a:r>
            <a:r>
              <a:rPr lang="en-US" sz="1400" b="0" i="0">
                <a:effectLst/>
                <a:latin typeface="Open Sans" panose="020B0606030504020204" pitchFamily="34" charset="0"/>
              </a:rPr>
              <a:t>dditional documents or information needed to complete the review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U</a:t>
            </a:r>
            <a:r>
              <a:rPr lang="en-US" sz="1400" b="0" i="0">
                <a:effectLst/>
                <a:latin typeface="Open Sans" panose="020B0606030504020204" pitchFamily="34" charset="0"/>
              </a:rPr>
              <a:t>p to 30 days to provide information request</a:t>
            </a:r>
            <a:r>
              <a:rPr lang="en-US" sz="1400">
                <a:latin typeface="Open Sans" panose="020B0606030504020204" pitchFamily="34" charset="0"/>
              </a:rPr>
              <a:t>ed</a:t>
            </a:r>
            <a:endParaRPr lang="en-US" sz="1400" b="0" i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Notification </a:t>
            </a:r>
            <a:r>
              <a:rPr lang="en-US" sz="1400" b="0" i="0">
                <a:effectLst/>
                <a:latin typeface="Open Sans" panose="020B0606030504020204" pitchFamily="34" charset="0"/>
              </a:rPr>
              <a:t>by mail within 10 days of completed application submittal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Eligible households receive a check </a:t>
            </a:r>
            <a:r>
              <a:rPr lang="en-US" sz="1400" b="0" i="0">
                <a:effectLst/>
                <a:latin typeface="Open Sans" panose="020B0606030504020204" pitchFamily="34" charset="0"/>
              </a:rPr>
              <a:t>within 14 days -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latin typeface="Open Sans" panose="020B0606030504020204" pitchFamily="34" charset="0"/>
              </a:rPr>
              <a:t>Ineligible households can request an appeal within 10 days of being notified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</a:rPr>
              <a:t>Landlord is notified of payment due and also has a right of appeal</a:t>
            </a:r>
            <a:endParaRPr lang="en-US" sz="1400" b="0" i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b="0" i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DRA_Landlord_Process_diagram">
            <a:extLst>
              <a:ext uri="{FF2B5EF4-FFF2-40B4-BE49-F238E27FC236}">
                <a16:creationId xmlns:a16="http://schemas.microsoft.com/office/drawing/2014/main" id="{10740D3A-2715-C18B-7268-89CE4929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19392"/>
            <a:ext cx="6019331" cy="34159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1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8561-C4D0-B752-33E3-3E359FDB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flowchart</a:t>
            </a:r>
          </a:p>
        </p:txBody>
      </p:sp>
      <p:pic>
        <p:nvPicPr>
          <p:cNvPr id="1026" name="Picture 2" descr="EDRA_Landlord_Process_diagram">
            <a:extLst>
              <a:ext uri="{FF2B5EF4-FFF2-40B4-BE49-F238E27FC236}">
                <a16:creationId xmlns:a16="http://schemas.microsoft.com/office/drawing/2014/main" id="{1A5D5335-332D-498E-0DC7-52A8C9BF7F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80" y="1352277"/>
            <a:ext cx="8940799" cy="5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6163-6F8B-435F-8624-74958FF7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0665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  <a:cs typeface="Calibri Light"/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15DF-FDDC-4301-8B48-6362CE2B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28"/>
            <a:ext cx="10515600" cy="4480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simple rule of thumb each party should always consider how the other might feel in any given situation and respond accordingly!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When in doubt, reach out! Call the Renting in Seattle Helpline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(206) 684-5700 </a:t>
            </a:r>
            <a:r>
              <a:rPr lang="en-US" dirty="0">
                <a:cs typeface="Calibri"/>
              </a:rPr>
              <a:t>for guidance and share the resource widely. We are here to help. Language assistance available.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 informed.  Both landlords and tenants can find information on every stage of the renting experience at </a:t>
            </a:r>
            <a:r>
              <a:rPr lang="en-US" dirty="0">
                <a:cs typeface="Calibri"/>
                <a:hlinkClick r:id="rId3"/>
              </a:rPr>
              <a:t>www.seattle.gov/rentinginseattle</a:t>
            </a:r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Need help from SOCR, email at:  </a:t>
            </a:r>
            <a:r>
              <a:rPr lang="en-US" dirty="0">
                <a:cs typeface="Calibri"/>
                <a:hlinkClick r:id="rId4"/>
              </a:rPr>
              <a:t>discriminationquestions@seattle.gov</a:t>
            </a:r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17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3674E1-EEE0-4E9B-843A-2AAC1E7D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78" t="13469" r="2746"/>
          <a:stretch/>
        </p:blipFill>
        <p:spPr>
          <a:xfrm>
            <a:off x="0" y="0"/>
            <a:ext cx="12191996" cy="55212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1344AF-B83A-4AA4-8E79-365FC74EF68B}"/>
              </a:ext>
            </a:extLst>
          </p:cNvPr>
          <p:cNvSpPr/>
          <p:nvPr/>
        </p:nvSpPr>
        <p:spPr>
          <a:xfrm>
            <a:off x="-2" y="338203"/>
            <a:ext cx="12191998" cy="978014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518C1-9B0D-4372-ADDB-6E37ACD2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3472" y="-112734"/>
            <a:ext cx="12739974" cy="1336767"/>
          </a:xfrm>
        </p:spPr>
        <p:txBody>
          <a:bodyPr>
            <a:normAutofit/>
          </a:bodyPr>
          <a:lstStyle/>
          <a:p>
            <a:r>
              <a:rPr lang="en-US" sz="4400" b="1"/>
              <a:t>     Questions?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15198-C020-497D-BB94-16B2DE68F1D6}"/>
              </a:ext>
            </a:extLst>
          </p:cNvPr>
          <p:cNvSpPr/>
          <p:nvPr/>
        </p:nvSpPr>
        <p:spPr>
          <a:xfrm>
            <a:off x="0" y="5521233"/>
            <a:ext cx="12192000" cy="1336766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Call the Renting in Seattle Helpline</a:t>
            </a:r>
            <a:r>
              <a:rPr lang="en-US" sz="3200"/>
              <a:t>(206) 684-5700  </a:t>
            </a:r>
            <a:r>
              <a:rPr lang="en-US" sz="3200">
                <a:solidFill>
                  <a:srgbClr val="FFFFFF"/>
                </a:solidFill>
                <a:hlinkClick r:id="rId4"/>
              </a:rPr>
              <a:t>www.seattle.gov/rentinginseattle</a:t>
            </a:r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9B99-247A-8B29-785D-F6D4B704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430665"/>
            <a:ext cx="10515600" cy="1300163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CC0A-C0FA-DAAF-F456-805BAE18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541008"/>
            <a:ext cx="6117771" cy="4729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>
                <a:solidFill>
                  <a:srgbClr val="313335"/>
                </a:solidFill>
                <a:effectLst/>
                <a:latin typeface="Open Sans" panose="020B0606030504020204" pitchFamily="34" charset="0"/>
              </a:rPr>
              <a:t>Rental Regulations</a:t>
            </a:r>
          </a:p>
          <a:p>
            <a:pPr marL="0" indent="0">
              <a:buNone/>
            </a:pPr>
            <a:endParaRPr lang="en-US" sz="2000" b="1" i="0">
              <a:solidFill>
                <a:srgbClr val="313335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b="1" i="0">
                <a:solidFill>
                  <a:srgbClr val="313335"/>
                </a:solidFill>
                <a:effectLst/>
                <a:latin typeface="Open Sans" panose="020B0606030504020204" pitchFamily="34" charset="0"/>
              </a:rPr>
              <a:t>Title 22 Subtitle II - </a:t>
            </a:r>
            <a:r>
              <a:rPr lang="en-US" sz="2000" b="1" i="0">
                <a:solidFill>
                  <a:srgbClr val="313335"/>
                </a:solidFill>
                <a:effectLst/>
                <a:latin typeface="Open Sans" panose="020B0606030504020204" pitchFamily="34" charset="0"/>
                <a:hlinkClick r:id="rId3"/>
              </a:rPr>
              <a:t>Housing Code</a:t>
            </a:r>
            <a:endParaRPr lang="en-US" sz="2000"/>
          </a:p>
          <a:p>
            <a:r>
              <a:rPr lang="en-US" sz="2000">
                <a:hlinkClick r:id="rId4"/>
              </a:rPr>
              <a:t>Habitable Buildings </a:t>
            </a:r>
            <a:r>
              <a:rPr lang="en-US" sz="2000"/>
              <a:t>22.206</a:t>
            </a:r>
          </a:p>
          <a:p>
            <a:r>
              <a:rPr lang="en-US" sz="2000">
                <a:hlinkClick r:id="rId5"/>
              </a:rPr>
              <a:t>Just Cause Eviction </a:t>
            </a:r>
            <a:r>
              <a:rPr lang="en-US" sz="2000"/>
              <a:t>22.205</a:t>
            </a:r>
          </a:p>
          <a:p>
            <a:r>
              <a:rPr lang="en-US" sz="2000">
                <a:hlinkClick r:id="rId6"/>
              </a:rPr>
              <a:t>Tenant Relocation Assistance </a:t>
            </a:r>
            <a:r>
              <a:rPr lang="en-US" sz="2000"/>
              <a:t>22.210</a:t>
            </a:r>
          </a:p>
          <a:p>
            <a:r>
              <a:rPr lang="en-US" sz="2000">
                <a:hlinkClick r:id="rId7"/>
              </a:rPr>
              <a:t>Economic Displacement Relocation Assistance </a:t>
            </a:r>
            <a:r>
              <a:rPr lang="en-US" sz="2000"/>
              <a:t>22.212</a:t>
            </a:r>
          </a:p>
          <a:p>
            <a:r>
              <a:rPr lang="en-US" sz="2000">
                <a:hlinkClick r:id="rId8"/>
              </a:rPr>
              <a:t>Rental Registration Inspection </a:t>
            </a:r>
            <a:r>
              <a:rPr lang="en-US" sz="2000"/>
              <a:t>22.214</a:t>
            </a:r>
          </a:p>
          <a:p>
            <a:pPr marL="0" indent="0">
              <a:buNone/>
            </a:pPr>
            <a:endParaRPr lang="en-US" sz="2000">
              <a:hlinkClick r:id="rId9"/>
            </a:endParaRPr>
          </a:p>
          <a:p>
            <a:pPr marL="0" indent="0">
              <a:buNone/>
            </a:pPr>
            <a:r>
              <a:rPr lang="en-US" sz="2000">
                <a:hlinkClick r:id="rId9"/>
              </a:rPr>
              <a:t>TITLE 23 </a:t>
            </a:r>
            <a:r>
              <a:rPr lang="en-US" sz="2000"/>
              <a:t>– </a:t>
            </a:r>
            <a:r>
              <a:rPr lang="en-US" sz="2000" b="1"/>
              <a:t>Land Use Code</a:t>
            </a:r>
          </a:p>
          <a:p>
            <a:pPr marL="0" indent="0">
              <a:buNone/>
            </a:pPr>
            <a:r>
              <a:rPr lang="en-US" sz="2000">
                <a:hlinkClick r:id="rId10"/>
              </a:rPr>
              <a:t>TITLE 7 </a:t>
            </a:r>
            <a:r>
              <a:rPr lang="en-US" sz="2000"/>
              <a:t>– </a:t>
            </a:r>
            <a:r>
              <a:rPr lang="en-US" sz="2000" b="1"/>
              <a:t>Consumer Protection</a:t>
            </a:r>
          </a:p>
          <a:p>
            <a:pPr marL="0" indent="0">
              <a:buNone/>
            </a:pPr>
            <a:r>
              <a:rPr lang="en-US" sz="2000">
                <a:hlinkClick r:id="rId10"/>
              </a:rPr>
              <a:t>Rental Agreement Regulation </a:t>
            </a:r>
            <a:r>
              <a:rPr lang="en-US" sz="2000"/>
              <a:t>7.24</a:t>
            </a:r>
          </a:p>
          <a:p>
            <a:pPr marL="0" indent="0">
              <a:buNone/>
            </a:pPr>
            <a:endParaRPr lang="en-US"/>
          </a:p>
          <a:p>
            <a:endParaRPr lang="en-US" b="1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C878C-0FF7-BD13-060C-2CFF95689E7D}"/>
              </a:ext>
            </a:extLst>
          </p:cNvPr>
          <p:cNvSpPr txBox="1"/>
          <p:nvPr/>
        </p:nvSpPr>
        <p:spPr>
          <a:xfrm>
            <a:off x="6868886" y="1541008"/>
            <a:ext cx="448491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 Housing Laws</a:t>
            </a:r>
          </a:p>
          <a:p>
            <a:pPr lvl="1"/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2000"/>
              <a:t>Seattle Municipal Code (SMC): </a:t>
            </a:r>
            <a:r>
              <a:rPr lang="en-US" sz="2000">
                <a:hlinkClick r:id="rId11"/>
              </a:rPr>
              <a:t>https://library.municode.com/wa/seattle/codes/municipal_code</a:t>
            </a:r>
            <a:r>
              <a:rPr lang="en-US" sz="2000"/>
              <a:t> </a:t>
            </a:r>
          </a:p>
          <a:p>
            <a:pPr lvl="2"/>
            <a:r>
              <a:rPr lang="en-US" sz="2000"/>
              <a:t>Unfair Housing Practices (SMC 14.08)</a:t>
            </a:r>
          </a:p>
          <a:p>
            <a:pPr lvl="2"/>
            <a:r>
              <a:rPr lang="en-US" sz="2000"/>
              <a:t>Fair Chance Housing (SMC 14.09)</a:t>
            </a:r>
          </a:p>
          <a:p>
            <a:pPr lvl="1"/>
            <a:r>
              <a:rPr lang="en-US" sz="2000"/>
              <a:t>SOCR civil rights enforcement:  </a:t>
            </a:r>
            <a:r>
              <a:rPr lang="en-US" sz="2000">
                <a:hlinkClick r:id="rId12"/>
              </a:rPr>
              <a:t>https://www.seattle.gov/civilrights/civil-rights-enforcement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69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64BD-9C6A-A42C-AB7D-79B695B5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230074"/>
            <a:ext cx="10515600" cy="1666460"/>
          </a:xfrm>
        </p:spPr>
        <p:txBody>
          <a:bodyPr/>
          <a:lstStyle/>
          <a:p>
            <a:r>
              <a:rPr lang="en-US" dirty="0"/>
              <a:t>Welcome! 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A42F1-BC70-FFBB-08F4-2DC85919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3429000"/>
            <a:ext cx="10515600" cy="1180986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0" dirty="0"/>
              <a:t>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0" dirty="0"/>
              <a:t>Summary of City Rental Housing Laws &amp; 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0" dirty="0"/>
              <a:t>Rental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0" dirty="0"/>
              <a:t>Economic Displacement Relocation Assistance – EDRA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0" dirty="0"/>
              <a:t>Questions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AE3C-AC1C-4C88-BBC2-572F7718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355712"/>
            <a:ext cx="10488990" cy="1236021"/>
          </a:xfrm>
        </p:spPr>
        <p:txBody>
          <a:bodyPr>
            <a:normAutofit/>
          </a:bodyPr>
          <a:lstStyle/>
          <a:p>
            <a:pPr marL="1371600" lvl="3" indent="0"/>
            <a:r>
              <a:rPr lang="en-US" sz="4000" dirty="0">
                <a:latin typeface="+mn-lt"/>
              </a:rPr>
              <a:t>Quick Introduction – City Rental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A617-0264-4A9C-8881-6CBBEEBB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9600" y="1143000"/>
            <a:ext cx="12268200" cy="5033963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sz="2000" dirty="0"/>
          </a:p>
          <a:p>
            <a:pPr marL="1371600" lvl="3" indent="0">
              <a:buNone/>
            </a:pPr>
            <a:r>
              <a:rPr lang="en-US" sz="4000" dirty="0"/>
              <a:t>Rental Regulations &amp; Fair Housing Laws apply</a:t>
            </a:r>
          </a:p>
          <a:p>
            <a:pPr marL="1371600" lvl="3" indent="0">
              <a:buNone/>
            </a:pPr>
            <a:endParaRPr lang="en-US" sz="3800" dirty="0"/>
          </a:p>
          <a:p>
            <a:pPr marL="1371600" lvl="3" indent="0">
              <a:buNone/>
            </a:pPr>
            <a:r>
              <a:rPr lang="en-US" sz="3800" dirty="0"/>
              <a:t>The Rental Life-Cycle</a:t>
            </a:r>
          </a:p>
          <a:p>
            <a:pPr marL="1371600" lvl="3" indent="0">
              <a:buNone/>
            </a:pPr>
            <a:endParaRPr lang="en-US" sz="2000" dirty="0"/>
          </a:p>
          <a:p>
            <a:pPr lvl="3"/>
            <a:r>
              <a:rPr lang="en-US" sz="3600" dirty="0"/>
              <a:t>Renting the Unit</a:t>
            </a:r>
          </a:p>
          <a:p>
            <a:pPr lvl="3"/>
            <a:r>
              <a:rPr lang="en-US" sz="3600" dirty="0"/>
              <a:t>Moving-In</a:t>
            </a:r>
          </a:p>
          <a:p>
            <a:pPr lvl="3"/>
            <a:r>
              <a:rPr lang="en-US" sz="3600" dirty="0"/>
              <a:t>Rental Relationship</a:t>
            </a:r>
          </a:p>
          <a:p>
            <a:pPr lvl="3"/>
            <a:r>
              <a:rPr lang="en-US" sz="3600" dirty="0"/>
              <a:t>Moving-Out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98C14C-3C4F-897F-5458-A41719CD8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900036"/>
              </p:ext>
            </p:extLst>
          </p:nvPr>
        </p:nvGraphicFramePr>
        <p:xfrm>
          <a:off x="6096000" y="2159000"/>
          <a:ext cx="5215467" cy="418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18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829BCA-1F86-07C4-334D-763002C978C1}"/>
              </a:ext>
            </a:extLst>
          </p:cNvPr>
          <p:cNvSpPr txBox="1"/>
          <p:nvPr/>
        </p:nvSpPr>
        <p:spPr>
          <a:xfrm>
            <a:off x="5097393" y="1323135"/>
            <a:ext cx="5757706" cy="15544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/>
              <a:t>  </a:t>
            </a:r>
          </a:p>
          <a:p>
            <a:r>
              <a:rPr lang="en-US" sz="1200" b="1"/>
              <a:t>             </a:t>
            </a:r>
            <a:r>
              <a:rPr lang="en-US" sz="2200" b="1"/>
              <a:t>Advertising/marketing               Habitability 		      Registration       Tenant Screening</a:t>
            </a:r>
          </a:p>
          <a:p>
            <a:r>
              <a:rPr lang="en-US" sz="2200" b="1"/>
              <a:t>  Application </a:t>
            </a:r>
          </a:p>
          <a:p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89330-B388-6B44-B357-59530963FB20}"/>
              </a:ext>
            </a:extLst>
          </p:cNvPr>
          <p:cNvSpPr txBox="1"/>
          <p:nvPr/>
        </p:nvSpPr>
        <p:spPr>
          <a:xfrm>
            <a:off x="5422904" y="3726851"/>
            <a:ext cx="6126480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/>
              <a:t>	</a:t>
            </a:r>
          </a:p>
          <a:p>
            <a:r>
              <a:rPr lang="en-US" sz="2200" b="1"/>
              <a:t>                Rent Payment          Landlord Access</a:t>
            </a:r>
          </a:p>
          <a:p>
            <a:r>
              <a:rPr lang="en-US" sz="2200" b="1"/>
              <a:t>  ADA Laws     Repairs        Notices      Room-mates</a:t>
            </a:r>
            <a:r>
              <a:rPr lang="en-US"/>
              <a:t>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9A39E-4020-8FAB-4C34-6974E5DE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5" y="425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>
                <a:latin typeface="+mn-lt"/>
              </a:rPr>
              <a:t>Rental Housing Protections – Where they Apply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E423F2-1D87-8349-C920-61D9346FA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39429"/>
              </p:ext>
            </p:extLst>
          </p:nvPr>
        </p:nvGraphicFramePr>
        <p:xfrm>
          <a:off x="63501" y="1490008"/>
          <a:ext cx="5201920" cy="471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BCEFAB-D973-7EC7-E0A1-384E2972D0BA}"/>
              </a:ext>
            </a:extLst>
          </p:cNvPr>
          <p:cNvSpPr txBox="1"/>
          <p:nvPr/>
        </p:nvSpPr>
        <p:spPr>
          <a:xfrm>
            <a:off x="6329699" y="2600627"/>
            <a:ext cx="4905896" cy="1371600"/>
          </a:xfrm>
          <a:prstGeom prst="rect">
            <a:avLst/>
          </a:prstGeom>
          <a:solidFill>
            <a:srgbClr val="448A2E"/>
          </a:solidFill>
        </p:spPr>
        <p:txBody>
          <a:bodyPr wrap="square" rtlCol="0">
            <a:spAutoFit/>
          </a:bodyPr>
          <a:lstStyle/>
          <a:p>
            <a:endParaRPr lang="en-US" sz="2200" b="1">
              <a:solidFill>
                <a:schemeClr val="bg1"/>
              </a:solidFill>
            </a:endParaRPr>
          </a:p>
          <a:p>
            <a:r>
              <a:rPr lang="en-US" sz="2200" b="1">
                <a:solidFill>
                  <a:schemeClr val="bg1"/>
                </a:solidFill>
              </a:rPr>
              <a:t>   Move-in costs        Rental Agreement</a:t>
            </a:r>
          </a:p>
          <a:p>
            <a:r>
              <a:rPr lang="en-US" sz="2200" b="1">
                <a:solidFill>
                  <a:schemeClr val="bg1"/>
                </a:solidFill>
              </a:rPr>
              <a:t>	 Service Animals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4B527-9983-A140-42ED-13D9EDBEC840}"/>
              </a:ext>
            </a:extLst>
          </p:cNvPr>
          <p:cNvSpPr txBox="1"/>
          <p:nvPr/>
        </p:nvSpPr>
        <p:spPr>
          <a:xfrm>
            <a:off x="4619589" y="4821463"/>
            <a:ext cx="6713315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             			Displacement</a:t>
            </a:r>
          </a:p>
          <a:p>
            <a:r>
              <a:rPr lang="en-US" sz="2200" b="1">
                <a:solidFill>
                  <a:schemeClr val="bg1"/>
                </a:solidFill>
              </a:rPr>
              <a:t>     	        Increasing Rent                 Lease Renewal </a:t>
            </a:r>
          </a:p>
          <a:p>
            <a:r>
              <a:rPr lang="en-US" sz="2200" b="1">
                <a:solidFill>
                  <a:schemeClr val="bg1"/>
                </a:solidFill>
              </a:rPr>
              <a:t>  Just Cause Eviction       Security Deposit Return                  		Retaliation	           Eviction Defenses</a:t>
            </a:r>
          </a:p>
        </p:txBody>
      </p:sp>
    </p:spTree>
    <p:extLst>
      <p:ext uri="{BB962C8B-B14F-4D97-AF65-F5344CB8AC3E}">
        <p14:creationId xmlns:p14="http://schemas.microsoft.com/office/powerpoint/2010/main" val="313499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0B60-A738-3543-128E-7A10CD79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3857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Seattle Rental Housing Protections -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9ED9-2542-C2CB-AA7C-D7F89610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61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137160" indent="0">
              <a:buNone/>
            </a:pPr>
            <a:r>
              <a:rPr lang="en-US" b="1" dirty="0"/>
              <a:t>				</a:t>
            </a:r>
            <a:r>
              <a:rPr lang="en-US" sz="3800" b="1" dirty="0"/>
              <a:t>Enforcement</a:t>
            </a:r>
          </a:p>
          <a:p>
            <a:pPr marL="137160" indent="0">
              <a:buNone/>
            </a:pPr>
            <a:r>
              <a:rPr lang="en-US" sz="3000" b="1" dirty="0"/>
              <a:t>SDCI - </a:t>
            </a:r>
            <a:r>
              <a:rPr lang="en-US" sz="3000" i="1" dirty="0">
                <a:solidFill>
                  <a:srgbClr val="0046AD"/>
                </a:solidFill>
              </a:rPr>
              <a:t>Seattle Department of Construction and Inspections </a:t>
            </a:r>
            <a:endParaRPr lang="en-US" sz="3000" b="1" i="1" dirty="0">
              <a:solidFill>
                <a:srgbClr val="0046AD"/>
              </a:solidFill>
            </a:endParaRPr>
          </a:p>
          <a:p>
            <a:r>
              <a:rPr lang="en-US" sz="3000" dirty="0"/>
              <a:t>Habitability standards</a:t>
            </a:r>
          </a:p>
          <a:p>
            <a:r>
              <a:rPr lang="en-US" sz="3000" dirty="0"/>
              <a:t>Rental regulations</a:t>
            </a:r>
          </a:p>
          <a:p>
            <a:r>
              <a:rPr lang="en-US" sz="3000" dirty="0"/>
              <a:t>Land use code </a:t>
            </a:r>
          </a:p>
          <a:p>
            <a:pPr marL="137160" indent="0">
              <a:buNone/>
            </a:pPr>
            <a:endParaRPr lang="en-US" sz="3000" dirty="0"/>
          </a:p>
          <a:p>
            <a:pPr marL="137160" indent="0">
              <a:buNone/>
            </a:pPr>
            <a:r>
              <a:rPr lang="en-US" sz="3000" b="1" dirty="0"/>
              <a:t>SOCR - </a:t>
            </a:r>
            <a:r>
              <a:rPr lang="en-US" sz="3000" i="1" dirty="0">
                <a:solidFill>
                  <a:srgbClr val="0046AD"/>
                </a:solidFill>
              </a:rPr>
              <a:t>Seattle Office for Civil Rights</a:t>
            </a:r>
          </a:p>
          <a:p>
            <a:r>
              <a:rPr lang="en-US" sz="3000" dirty="0"/>
              <a:t>Based on </a:t>
            </a:r>
            <a:r>
              <a:rPr lang="en-US" sz="3000" dirty="0">
                <a:hlinkClick r:id="rId3"/>
              </a:rPr>
              <a:t>protected classes </a:t>
            </a:r>
            <a:endParaRPr lang="en-US" sz="3000" dirty="0"/>
          </a:p>
          <a:p>
            <a:r>
              <a:rPr lang="en-US" sz="3000" dirty="0"/>
              <a:t>Fair Housing (including first-in-time) and Fair Chance Housing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Reasonable Accommodation/Modification</a:t>
            </a:r>
            <a:endParaRPr lang="en-US" sz="30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8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AD9C-68B7-46AC-90E8-B9FE1B4A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433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Is the Unit Ready to Rent?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F0B3F-5192-4F8D-8262-7939F6BC7474}"/>
              </a:ext>
            </a:extLst>
          </p:cNvPr>
          <p:cNvSpPr txBox="1"/>
          <p:nvPr/>
        </p:nvSpPr>
        <p:spPr>
          <a:xfrm>
            <a:off x="838200" y="1273629"/>
            <a:ext cx="6803718" cy="573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46AD"/>
                </a:solidFill>
              </a:rPr>
              <a:t>Is the rental unit registered? </a:t>
            </a:r>
            <a:r>
              <a:rPr lang="en-US" sz="2400"/>
              <a:t>Since 2014 the Rental Regulation Inspection Ordinance (RRIO) requires registration that renews every 2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46AD"/>
                </a:solidFill>
              </a:rPr>
              <a:t>Minimum standards exist for</a:t>
            </a:r>
            <a:r>
              <a:rPr lang="en-US" sz="2400"/>
              <a:t>:</a:t>
            </a:r>
          </a:p>
          <a:p>
            <a:r>
              <a:rPr lang="en-US" sz="2400"/>
              <a:t>	Space &amp; Occupancy (floor area)</a:t>
            </a:r>
          </a:p>
          <a:p>
            <a:r>
              <a:rPr lang="en-US" sz="2400"/>
              <a:t>	Light &amp; Ventilation (windows, air flow)</a:t>
            </a:r>
          </a:p>
          <a:p>
            <a:r>
              <a:rPr lang="en-US" sz="2400"/>
              <a:t>	Sanitation (kitchen, bathrooms, plumbing)</a:t>
            </a:r>
          </a:p>
          <a:p>
            <a:r>
              <a:rPr lang="en-US" sz="2400"/>
              <a:t>	Structural (roofs, foundations, chimneys)</a:t>
            </a:r>
          </a:p>
          <a:p>
            <a:r>
              <a:rPr lang="en-US" sz="2400"/>
              <a:t>	Mechanical (heating, electrical)</a:t>
            </a:r>
          </a:p>
          <a:p>
            <a:r>
              <a:rPr lang="en-US" sz="2400"/>
              <a:t>	Fire &amp; Safety (stairs, exits, egress, alarms)</a:t>
            </a:r>
          </a:p>
          <a:p>
            <a:r>
              <a:rPr lang="en-US" sz="2400"/>
              <a:t>	Security (entry locks, observation ports)</a:t>
            </a:r>
          </a:p>
          <a:p>
            <a:endParaRPr lang="en-US" sz="11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46AD"/>
                </a:solidFill>
              </a:rPr>
              <a:t>Inspections every 5-10 years </a:t>
            </a:r>
          </a:p>
          <a:p>
            <a:r>
              <a:rPr lang="en-US"/>
              <a:t>     </a:t>
            </a:r>
            <a:r>
              <a:rPr lang="en-US" sz="2400" b="1"/>
              <a:t>RRIO checklist is found at </a:t>
            </a:r>
            <a:r>
              <a:rPr lang="en-US" sz="2400" b="1">
                <a:solidFill>
                  <a:srgbClr val="0046AD"/>
                </a:solidFill>
              </a:rPr>
              <a:t>www.seattle.gov/RRIO</a:t>
            </a:r>
          </a:p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8AE6A2-8B12-4B4B-AB6E-0648BB9B8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37861" y="1416424"/>
            <a:ext cx="3515939" cy="49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8B7D-8783-4908-9628-C4DF727E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4771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Relocation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F3A6-E047-4D5A-ACA8-E51C4143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0" y="1548075"/>
            <a:ext cx="5806440" cy="4628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rental termination notices require payment of relocation assistance to renters</a:t>
            </a:r>
          </a:p>
          <a:p>
            <a:r>
              <a:rPr lang="en-US" i="1" dirty="0"/>
              <a:t>Displacement by development </a:t>
            </a:r>
            <a:r>
              <a:rPr lang="en-US" dirty="0"/>
              <a:t>– demolition, substantial rehab, change of use, removal of use restrictions (TRAO)</a:t>
            </a:r>
          </a:p>
          <a:p>
            <a:r>
              <a:rPr lang="en-US" i="1" dirty="0"/>
              <a:t>Illegal unit</a:t>
            </a:r>
            <a:r>
              <a:rPr lang="en-US" dirty="0"/>
              <a:t> must be discontinued because of a zoning violation (JCEO)</a:t>
            </a:r>
          </a:p>
          <a:p>
            <a:r>
              <a:rPr lang="en-US" i="1" dirty="0"/>
              <a:t>Emergency order </a:t>
            </a:r>
            <a:r>
              <a:rPr lang="en-US" dirty="0"/>
              <a:t>to vacate and close for imminent health and safety risk </a:t>
            </a:r>
          </a:p>
          <a:p>
            <a:r>
              <a:rPr lang="en-US" i="1" dirty="0"/>
              <a:t>EDRA – Economic Displacement </a:t>
            </a:r>
            <a:r>
              <a:rPr lang="en-US" dirty="0"/>
              <a:t>by a rent increase 10% or more in a 12-month period (income eligibility required)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B1C05-6106-4272-A06E-B7C9328A99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73273"/>
            <a:ext cx="4201254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6A9F-6126-0B6E-0B75-97B2C55A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4022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EDRA – Economic Displacement Relocation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83D5-F16F-C113-B373-F29CC7D5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1548075"/>
            <a:ext cx="8822266" cy="39552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July 1, 2022 </a:t>
            </a:r>
          </a:p>
          <a:p>
            <a:endParaRPr lang="en-US" b="1" dirty="0"/>
          </a:p>
          <a:p>
            <a:r>
              <a:rPr lang="en-US" dirty="0"/>
              <a:t>Housing cost increases totaling 10% or more in the same twelve-month period (by one notice or combined notices) triggers EDRA</a:t>
            </a:r>
          </a:p>
          <a:p>
            <a:endParaRPr lang="en-US" dirty="0"/>
          </a:p>
          <a:p>
            <a:r>
              <a:rPr lang="en-US" dirty="0"/>
              <a:t>Landlords must use the </a:t>
            </a:r>
            <a:r>
              <a:rPr lang="en-US" dirty="0">
                <a:hlinkClick r:id="rId3"/>
              </a:rPr>
              <a:t>EDRA specific notice </a:t>
            </a:r>
            <a:r>
              <a:rPr lang="en-US" dirty="0"/>
              <a:t>which explains to renters their potential right to relocation assistance if they give notice to vacate/actually vacate after receipt</a:t>
            </a:r>
          </a:p>
          <a:p>
            <a:endParaRPr lang="en-US" dirty="0"/>
          </a:p>
          <a:p>
            <a:r>
              <a:rPr lang="en-US" sz="2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EDRA notice is translated in</a:t>
            </a:r>
            <a:r>
              <a:rPr lang="en-US" sz="2200" b="0" i="0" dirty="0">
                <a:solidFill>
                  <a:srgbClr val="0046AD"/>
                </a:solidFill>
                <a:effectLst/>
                <a:latin typeface="Open Sans" panose="020B0606030504020204" pitchFamily="34" charset="0"/>
                <a:hlinkClick r:id="rId4" tooltip="EDRA_Notice_Amharic.pdf"/>
              </a:rPr>
              <a:t> Amharic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2200" b="0" i="0" dirty="0">
                <a:solidFill>
                  <a:srgbClr val="0046AD"/>
                </a:solidFill>
                <a:effectLst/>
                <a:latin typeface="Open Sans" panose="020B0606030504020204" pitchFamily="34" charset="0"/>
                <a:hlinkClick r:id="rId5" tooltip="EDRA_ Notice_Chinese (Traditional).pdf"/>
              </a:rPr>
              <a:t>Chinese (Traditional)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2200" b="0" i="0" dirty="0">
                <a:solidFill>
                  <a:srgbClr val="0046AD"/>
                </a:solidFill>
                <a:effectLst/>
                <a:latin typeface="Open Sans" panose="020B0606030504020204" pitchFamily="34" charset="0"/>
                <a:hlinkClick r:id="rId6" tooltip="EDRA_ Notice_Chinese (Traditional).pdf"/>
              </a:rPr>
              <a:t>Somali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2200" b="0" i="0" dirty="0">
                <a:solidFill>
                  <a:srgbClr val="0046AD"/>
                </a:solidFill>
                <a:effectLst/>
                <a:latin typeface="Open Sans" panose="020B0606030504020204" pitchFamily="34" charset="0"/>
                <a:hlinkClick r:id="rId7" tooltip="EDRA_Notice_Spanish.pdf"/>
              </a:rPr>
              <a:t>Spanish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sz="2200" b="0" i="0" dirty="0">
                <a:solidFill>
                  <a:srgbClr val="0046AD"/>
                </a:solidFill>
                <a:effectLst/>
                <a:latin typeface="Open Sans" panose="020B0606030504020204" pitchFamily="34" charset="0"/>
                <a:hlinkClick r:id="rId8" tooltip="EDRA_Notice_Vietnamese.pdf"/>
              </a:rPr>
              <a:t>Vietnamese.</a:t>
            </a:r>
            <a:endParaRPr lang="en-US" sz="2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6E21-862C-8E81-7A51-96DBC84D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Median Income – AMI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41291-B738-67BF-9772-35477AED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266" y="1634067"/>
            <a:ext cx="4309533" cy="4542896"/>
          </a:xfrm>
        </p:spPr>
        <p:txBody>
          <a:bodyPr/>
          <a:lstStyle/>
          <a:p>
            <a:pPr algn="l"/>
            <a:r>
              <a:rPr lang="en-US" sz="2000" b="1" i="0" dirty="0">
                <a:solidFill>
                  <a:srgbClr val="333333"/>
                </a:solidFill>
                <a:effectLst/>
                <a:highlight>
                  <a:srgbClr val="00CC66"/>
                </a:highlight>
                <a:latin typeface="Open Sans" panose="020B0606030504020204" pitchFamily="34" charset="0"/>
              </a:rPr>
              <a:t>80% AMI (2022) based on Household Sizes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CC66"/>
                </a:highlight>
                <a:latin typeface="Open Sans" panose="020B060603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Household size 1 = $66,750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Household size 2 = $76,250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Household size 3 = $85,800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Household size 4 = $95,300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Household size 5 = $102,950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Household size 6 = $110,550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Household size 7 =  $118,200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Household size 8 =  $125,800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D41D8-F208-FD96-858B-BDBC4C922956}"/>
              </a:ext>
            </a:extLst>
          </p:cNvPr>
          <p:cNvSpPr txBox="1"/>
          <p:nvPr/>
        </p:nvSpPr>
        <p:spPr>
          <a:xfrm>
            <a:off x="1041400" y="1548075"/>
            <a:ext cx="49614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is eligible?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Households at 80% or less of the 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Give notice to move/move out after eligible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96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41143E86AA34B8E44A08CE7609070" ma:contentTypeVersion="13" ma:contentTypeDescription="Create a new document." ma:contentTypeScope="" ma:versionID="6e334f9fad0d096f14556325da86c54c">
  <xsd:schema xmlns:xsd="http://www.w3.org/2001/XMLSchema" xmlns:xs="http://www.w3.org/2001/XMLSchema" xmlns:p="http://schemas.microsoft.com/office/2006/metadata/properties" xmlns:ns3="1a124c82-df40-48ac-9b06-feb104c8a38f" xmlns:ns4="3ad9ef7f-19be-4ad0-9501-05919c038e97" targetNamespace="http://schemas.microsoft.com/office/2006/metadata/properties" ma:root="true" ma:fieldsID="4c5a721ed05be5346b3da307f89eb990" ns3:_="" ns4:_="">
    <xsd:import namespace="1a124c82-df40-48ac-9b06-feb104c8a38f"/>
    <xsd:import namespace="3ad9ef7f-19be-4ad0-9501-05919c038e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24c82-df40-48ac-9b06-feb104c8a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9ef7f-19be-4ad0-9501-05919c038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2C990-7693-4283-8ABA-D0128B7B40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83E71-D7F2-463A-9474-3506F3CAD9BC}">
  <ds:schemaRefs>
    <ds:schemaRef ds:uri="http://purl.org/dc/terms/"/>
    <ds:schemaRef ds:uri="3ad9ef7f-19be-4ad0-9501-05919c038e97"/>
    <ds:schemaRef ds:uri="http://schemas.microsoft.com/office/2006/documentManagement/types"/>
    <ds:schemaRef ds:uri="http://schemas.microsoft.com/office/2006/metadata/properties"/>
    <ds:schemaRef ds:uri="1a124c82-df40-48ac-9b06-feb104c8a38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B30071-7B32-4379-A50B-FCF9EC1DB08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a124c82-df40-48ac-9b06-feb104c8a38f"/>
    <ds:schemaRef ds:uri="3ad9ef7f-19be-4ad0-9501-05919c038e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150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        Renting in Seattle</vt:lpstr>
      <vt:lpstr>Welcome! Presentation Overview</vt:lpstr>
      <vt:lpstr>Quick Introduction – City Rental Laws</vt:lpstr>
      <vt:lpstr>Rental Housing Protections – Where they Apply</vt:lpstr>
      <vt:lpstr>Seattle Rental Housing Protections - Enforcement</vt:lpstr>
      <vt:lpstr>Is the Unit Ready to Rent?</vt:lpstr>
      <vt:lpstr>Relocation Assistance</vt:lpstr>
      <vt:lpstr>EDRA – Economic Displacement Relocation Assistance</vt:lpstr>
      <vt:lpstr>Average Median Income – AMI </vt:lpstr>
      <vt:lpstr>EDRA  Application Process</vt:lpstr>
      <vt:lpstr>Process in flowchart</vt:lpstr>
      <vt:lpstr>Final Thoughts</vt:lpstr>
      <vt:lpstr>     Questions?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Renting in Seattle</dc:title>
  <dc:creator>Dulcie.OSullivan@seattle.gov;Monica.Beach@seattle.gov</dc:creator>
  <cp:lastModifiedBy>Kopald, Daniel</cp:lastModifiedBy>
  <cp:revision>2</cp:revision>
  <dcterms:created xsi:type="dcterms:W3CDTF">2020-01-30T22:59:52Z</dcterms:created>
  <dcterms:modified xsi:type="dcterms:W3CDTF">2023-02-11T18:47:23Z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0x0101006DD41143E86AA34B8E44A08CE7609070</vt:lpwstr>
  </property>
</Properties>
</file>