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56" r:id="rId3"/>
    <p:sldId id="321" r:id="rId4"/>
    <p:sldId id="274" r:id="rId5"/>
    <p:sldId id="268" r:id="rId6"/>
    <p:sldId id="322" r:id="rId7"/>
    <p:sldId id="323" r:id="rId8"/>
    <p:sldId id="324" r:id="rId9"/>
    <p:sldId id="325" r:id="rId10"/>
    <p:sldId id="326" r:id="rId11"/>
    <p:sldId id="327" r:id="rId12"/>
    <p:sldId id="329" r:id="rId13"/>
    <p:sldId id="330" r:id="rId14"/>
    <p:sldId id="271" r:id="rId15"/>
    <p:sldId id="269" r:id="rId16"/>
    <p:sldId id="270" r:id="rId17"/>
    <p:sldId id="328"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7009D-2650-4A7C-ACE1-D0DA6F874F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7245F41-CB56-4189-BDC1-60020FEA2E5C}">
      <dgm:prSet/>
      <dgm:spPr/>
      <dgm:t>
        <a:bodyPr/>
        <a:lstStyle/>
        <a:p>
          <a:r>
            <a:rPr lang="en-US"/>
            <a:t>If you didn’t have a correction from your Inspector, you have been given approval for the next step in the construction process. </a:t>
          </a:r>
        </a:p>
      </dgm:t>
    </dgm:pt>
    <dgm:pt modelId="{87A06B6F-2ECB-4109-8267-B37FC02BE755}" type="parTrans" cxnId="{F579E50B-F161-4E3F-874E-BBFC0F6B6828}">
      <dgm:prSet/>
      <dgm:spPr/>
      <dgm:t>
        <a:bodyPr/>
        <a:lstStyle/>
        <a:p>
          <a:endParaRPr lang="en-US"/>
        </a:p>
      </dgm:t>
    </dgm:pt>
    <dgm:pt modelId="{E6F8C2B1-40F4-497F-A993-00E2A861B41D}" type="sibTrans" cxnId="{F579E50B-F161-4E3F-874E-BBFC0F6B6828}">
      <dgm:prSet/>
      <dgm:spPr/>
      <dgm:t>
        <a:bodyPr/>
        <a:lstStyle/>
        <a:p>
          <a:endParaRPr lang="en-US"/>
        </a:p>
      </dgm:t>
    </dgm:pt>
    <dgm:pt modelId="{56732E7E-BB70-4861-B0C3-01BC1735C714}">
      <dgm:prSet/>
      <dgm:spPr/>
      <dgm:t>
        <a:bodyPr/>
        <a:lstStyle/>
        <a:p>
          <a:r>
            <a:rPr lang="en-US"/>
            <a:t>Here is an example: My project was approved for cover at my framing inspection.  </a:t>
          </a:r>
        </a:p>
      </dgm:t>
    </dgm:pt>
    <dgm:pt modelId="{0684F22C-4C8E-4E19-9758-5E317E2BA239}" type="parTrans" cxnId="{398961B8-A2CF-44EF-952A-9D8EBE8999DF}">
      <dgm:prSet/>
      <dgm:spPr/>
      <dgm:t>
        <a:bodyPr/>
        <a:lstStyle/>
        <a:p>
          <a:endParaRPr lang="en-US"/>
        </a:p>
      </dgm:t>
    </dgm:pt>
    <dgm:pt modelId="{A1D8CFB5-7E95-4591-B89F-D24BBD5AD7D8}" type="sibTrans" cxnId="{398961B8-A2CF-44EF-952A-9D8EBE8999DF}">
      <dgm:prSet/>
      <dgm:spPr/>
      <dgm:t>
        <a:bodyPr/>
        <a:lstStyle/>
        <a:p>
          <a:endParaRPr lang="en-US"/>
        </a:p>
      </dgm:t>
    </dgm:pt>
    <dgm:pt modelId="{414E4382-FADB-4D1C-88EF-A8252D3F87F9}">
      <dgm:prSet/>
      <dgm:spPr/>
      <dgm:t>
        <a:bodyPr/>
        <a:lstStyle/>
        <a:p>
          <a:r>
            <a:rPr lang="en-US"/>
            <a:t>What does that mean? If you have insulation to install for this project that is required to meet energy code, you can install your products and schedule for your insulation inspection when its completed!  </a:t>
          </a:r>
        </a:p>
      </dgm:t>
    </dgm:pt>
    <dgm:pt modelId="{083664BC-613C-48AA-A42A-0E1BA89F4842}" type="parTrans" cxnId="{8EAF2D90-B938-4AD4-ADFB-D0264ED6ED24}">
      <dgm:prSet/>
      <dgm:spPr/>
      <dgm:t>
        <a:bodyPr/>
        <a:lstStyle/>
        <a:p>
          <a:endParaRPr lang="en-US"/>
        </a:p>
      </dgm:t>
    </dgm:pt>
    <dgm:pt modelId="{2B4540F7-4D43-4403-944B-D7997CE73721}" type="sibTrans" cxnId="{8EAF2D90-B938-4AD4-ADFB-D0264ED6ED24}">
      <dgm:prSet/>
      <dgm:spPr/>
      <dgm:t>
        <a:bodyPr/>
        <a:lstStyle/>
        <a:p>
          <a:endParaRPr lang="en-US"/>
        </a:p>
      </dgm:t>
    </dgm:pt>
    <dgm:pt modelId="{7A73549E-A55D-4201-90F5-784CA9620525}" type="pres">
      <dgm:prSet presAssocID="{6317009D-2650-4A7C-ACE1-D0DA6F874F15}" presName="linear" presStyleCnt="0">
        <dgm:presLayoutVars>
          <dgm:animLvl val="lvl"/>
          <dgm:resizeHandles val="exact"/>
        </dgm:presLayoutVars>
      </dgm:prSet>
      <dgm:spPr/>
    </dgm:pt>
    <dgm:pt modelId="{6B92D620-A3C3-4BF5-91D8-CBD2C048E951}" type="pres">
      <dgm:prSet presAssocID="{97245F41-CB56-4189-BDC1-60020FEA2E5C}" presName="parentText" presStyleLbl="node1" presStyleIdx="0" presStyleCnt="3">
        <dgm:presLayoutVars>
          <dgm:chMax val="0"/>
          <dgm:bulletEnabled val="1"/>
        </dgm:presLayoutVars>
      </dgm:prSet>
      <dgm:spPr/>
    </dgm:pt>
    <dgm:pt modelId="{8EAAB3C2-D876-4FC7-99CE-41B5DB56D41D}" type="pres">
      <dgm:prSet presAssocID="{E6F8C2B1-40F4-497F-A993-00E2A861B41D}" presName="spacer" presStyleCnt="0"/>
      <dgm:spPr/>
    </dgm:pt>
    <dgm:pt modelId="{60D666FC-F256-49A4-9BDB-5A268FC57B5F}" type="pres">
      <dgm:prSet presAssocID="{56732E7E-BB70-4861-B0C3-01BC1735C714}" presName="parentText" presStyleLbl="node1" presStyleIdx="1" presStyleCnt="3">
        <dgm:presLayoutVars>
          <dgm:chMax val="0"/>
          <dgm:bulletEnabled val="1"/>
        </dgm:presLayoutVars>
      </dgm:prSet>
      <dgm:spPr/>
    </dgm:pt>
    <dgm:pt modelId="{87E8B664-61AB-46F6-9D53-CA8D1490D7F4}" type="pres">
      <dgm:prSet presAssocID="{A1D8CFB5-7E95-4591-B89F-D24BBD5AD7D8}" presName="spacer" presStyleCnt="0"/>
      <dgm:spPr/>
    </dgm:pt>
    <dgm:pt modelId="{2E631672-BDA4-46E8-8AEC-540C0BB3CC1D}" type="pres">
      <dgm:prSet presAssocID="{414E4382-FADB-4D1C-88EF-A8252D3F87F9}" presName="parentText" presStyleLbl="node1" presStyleIdx="2" presStyleCnt="3">
        <dgm:presLayoutVars>
          <dgm:chMax val="0"/>
          <dgm:bulletEnabled val="1"/>
        </dgm:presLayoutVars>
      </dgm:prSet>
      <dgm:spPr/>
    </dgm:pt>
  </dgm:ptLst>
  <dgm:cxnLst>
    <dgm:cxn modelId="{F579E50B-F161-4E3F-874E-BBFC0F6B6828}" srcId="{6317009D-2650-4A7C-ACE1-D0DA6F874F15}" destId="{97245F41-CB56-4189-BDC1-60020FEA2E5C}" srcOrd="0" destOrd="0" parTransId="{87A06B6F-2ECB-4109-8267-B37FC02BE755}" sibTransId="{E6F8C2B1-40F4-497F-A993-00E2A861B41D}"/>
    <dgm:cxn modelId="{54FDCB17-3669-4EBD-8CDF-68808069607C}" type="presOf" srcId="{6317009D-2650-4A7C-ACE1-D0DA6F874F15}" destId="{7A73549E-A55D-4201-90F5-784CA9620525}" srcOrd="0" destOrd="0" presId="urn:microsoft.com/office/officeart/2005/8/layout/vList2"/>
    <dgm:cxn modelId="{1182BC6D-2AE9-458A-8B9E-08A8A9F5C004}" type="presOf" srcId="{414E4382-FADB-4D1C-88EF-A8252D3F87F9}" destId="{2E631672-BDA4-46E8-8AEC-540C0BB3CC1D}" srcOrd="0" destOrd="0" presId="urn:microsoft.com/office/officeart/2005/8/layout/vList2"/>
    <dgm:cxn modelId="{8EAF2D90-B938-4AD4-ADFB-D0264ED6ED24}" srcId="{6317009D-2650-4A7C-ACE1-D0DA6F874F15}" destId="{414E4382-FADB-4D1C-88EF-A8252D3F87F9}" srcOrd="2" destOrd="0" parTransId="{083664BC-613C-48AA-A42A-0E1BA89F4842}" sibTransId="{2B4540F7-4D43-4403-944B-D7997CE73721}"/>
    <dgm:cxn modelId="{0FFAAAB3-D71E-48CC-83DE-93288D48724F}" type="presOf" srcId="{97245F41-CB56-4189-BDC1-60020FEA2E5C}" destId="{6B92D620-A3C3-4BF5-91D8-CBD2C048E951}" srcOrd="0" destOrd="0" presId="urn:microsoft.com/office/officeart/2005/8/layout/vList2"/>
    <dgm:cxn modelId="{398961B8-A2CF-44EF-952A-9D8EBE8999DF}" srcId="{6317009D-2650-4A7C-ACE1-D0DA6F874F15}" destId="{56732E7E-BB70-4861-B0C3-01BC1735C714}" srcOrd="1" destOrd="0" parTransId="{0684F22C-4C8E-4E19-9758-5E317E2BA239}" sibTransId="{A1D8CFB5-7E95-4591-B89F-D24BBD5AD7D8}"/>
    <dgm:cxn modelId="{2C8F8EE5-3B38-4090-8389-126A4FBCA12B}" type="presOf" srcId="{56732E7E-BB70-4861-B0C3-01BC1735C714}" destId="{60D666FC-F256-49A4-9BDB-5A268FC57B5F}" srcOrd="0" destOrd="0" presId="urn:microsoft.com/office/officeart/2005/8/layout/vList2"/>
    <dgm:cxn modelId="{9608DD55-BC36-484C-BF28-768AA7420867}" type="presParOf" srcId="{7A73549E-A55D-4201-90F5-784CA9620525}" destId="{6B92D620-A3C3-4BF5-91D8-CBD2C048E951}" srcOrd="0" destOrd="0" presId="urn:microsoft.com/office/officeart/2005/8/layout/vList2"/>
    <dgm:cxn modelId="{81FABF15-D320-42FB-BC77-688FA5536C61}" type="presParOf" srcId="{7A73549E-A55D-4201-90F5-784CA9620525}" destId="{8EAAB3C2-D876-4FC7-99CE-41B5DB56D41D}" srcOrd="1" destOrd="0" presId="urn:microsoft.com/office/officeart/2005/8/layout/vList2"/>
    <dgm:cxn modelId="{08FC5E26-434B-44B7-A02C-EEB29F1CCBF8}" type="presParOf" srcId="{7A73549E-A55D-4201-90F5-784CA9620525}" destId="{60D666FC-F256-49A4-9BDB-5A268FC57B5F}" srcOrd="2" destOrd="0" presId="urn:microsoft.com/office/officeart/2005/8/layout/vList2"/>
    <dgm:cxn modelId="{6FAD5C9B-5C0F-4B76-B1B7-AB958A197A66}" type="presParOf" srcId="{7A73549E-A55D-4201-90F5-784CA9620525}" destId="{87E8B664-61AB-46F6-9D53-CA8D1490D7F4}" srcOrd="3" destOrd="0" presId="urn:microsoft.com/office/officeart/2005/8/layout/vList2"/>
    <dgm:cxn modelId="{10B3269E-D6DF-47C5-9C5A-1457D2654E15}" type="presParOf" srcId="{7A73549E-A55D-4201-90F5-784CA9620525}" destId="{2E631672-BDA4-46E8-8AEC-540C0BB3CC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2D620-A3C3-4BF5-91D8-CBD2C048E951}">
      <dsp:nvSpPr>
        <dsp:cNvPr id="0" name=""/>
        <dsp:cNvSpPr/>
      </dsp:nvSpPr>
      <dsp:spPr>
        <a:xfrm>
          <a:off x="0" y="472501"/>
          <a:ext cx="6263640" cy="14795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If you didn’t have a correction from your Inspector, you have been given approval for the next step in the construction process. </a:t>
          </a:r>
        </a:p>
      </dsp:txBody>
      <dsp:txXfrm>
        <a:off x="72227" y="544728"/>
        <a:ext cx="6119186" cy="1335120"/>
      </dsp:txXfrm>
    </dsp:sp>
    <dsp:sp modelId="{60D666FC-F256-49A4-9BDB-5A268FC57B5F}">
      <dsp:nvSpPr>
        <dsp:cNvPr id="0" name=""/>
        <dsp:cNvSpPr/>
      </dsp:nvSpPr>
      <dsp:spPr>
        <a:xfrm>
          <a:off x="0" y="2012556"/>
          <a:ext cx="6263640" cy="147957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Here is an example: My project was approved for cover at my framing inspection.  </a:t>
          </a:r>
        </a:p>
      </dsp:txBody>
      <dsp:txXfrm>
        <a:off x="72227" y="2084783"/>
        <a:ext cx="6119186" cy="1335120"/>
      </dsp:txXfrm>
    </dsp:sp>
    <dsp:sp modelId="{2E631672-BDA4-46E8-8AEC-540C0BB3CC1D}">
      <dsp:nvSpPr>
        <dsp:cNvPr id="0" name=""/>
        <dsp:cNvSpPr/>
      </dsp:nvSpPr>
      <dsp:spPr>
        <a:xfrm>
          <a:off x="0" y="3552611"/>
          <a:ext cx="6263640" cy="14795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does that mean? If you have insulation to install for this project that is required to meet energy code, you can install your products and schedule for your insulation inspection when its completed!  </a:t>
          </a:r>
        </a:p>
      </dsp:txBody>
      <dsp:txXfrm>
        <a:off x="72227" y="3624838"/>
        <a:ext cx="6119186" cy="1335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06121-A952-45F0-A722-B2CFD4567D0A}"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8C9B8-2D35-4EEA-985F-13B6A6AD4EEE}" type="slidenum">
              <a:rPr lang="en-US" smtClean="0"/>
              <a:t>‹#›</a:t>
            </a:fld>
            <a:endParaRPr lang="en-US"/>
          </a:p>
        </p:txBody>
      </p:sp>
    </p:spTree>
    <p:extLst>
      <p:ext uri="{BB962C8B-B14F-4D97-AF65-F5344CB8AC3E}">
        <p14:creationId xmlns:p14="http://schemas.microsoft.com/office/powerpoint/2010/main" val="421319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SDCI has developed the purpose and values for this department and we try to achieve these daily.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128E0F-E6B1-496E-95A1-EF9621706B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66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169C-4014-3E13-1E0E-050A7319B5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985933-51C4-F7BC-B4F9-9B536197DC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2A5C9-0689-B384-94EC-865B0F80EED8}"/>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5" name="Footer Placeholder 4">
            <a:extLst>
              <a:ext uri="{FF2B5EF4-FFF2-40B4-BE49-F238E27FC236}">
                <a16:creationId xmlns:a16="http://schemas.microsoft.com/office/drawing/2014/main" id="{250857F8-B0C4-E836-6FBD-C9621E23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235A9-D1C2-CC8B-C06F-48A52C5179AE}"/>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358298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D919-A694-78EA-D225-ACAF3D785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9C339C-19C1-11DD-5340-BBEBC3EE3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11671-570B-5FAA-0DE1-33C194F3D40A}"/>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5" name="Footer Placeholder 4">
            <a:extLst>
              <a:ext uri="{FF2B5EF4-FFF2-40B4-BE49-F238E27FC236}">
                <a16:creationId xmlns:a16="http://schemas.microsoft.com/office/drawing/2014/main" id="{E408B4FE-08FF-92B4-3E93-0E7870AAE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994C4-A747-BD45-E627-82F3F4B642A0}"/>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267324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8CCF7-CB94-9672-B80C-5BA65B52B8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5D08CD-19C7-E102-A781-1EF354CB42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658B4-E64C-B24C-A31E-8BF20289658E}"/>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5" name="Footer Placeholder 4">
            <a:extLst>
              <a:ext uri="{FF2B5EF4-FFF2-40B4-BE49-F238E27FC236}">
                <a16:creationId xmlns:a16="http://schemas.microsoft.com/office/drawing/2014/main" id="{32C3A522-7F3C-746D-4B83-C8A4E68D3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6D265-2AA8-E4FF-16E1-B50753D748D1}"/>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185588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8DE7-A192-78DD-0808-6F8C97817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2342D-9F7F-F671-020F-439C8CCCF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CFEE6-9553-689F-2933-9239FC7ACE9C}"/>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5" name="Footer Placeholder 4">
            <a:extLst>
              <a:ext uri="{FF2B5EF4-FFF2-40B4-BE49-F238E27FC236}">
                <a16:creationId xmlns:a16="http://schemas.microsoft.com/office/drawing/2014/main" id="{11425D76-FF2F-29E6-B65A-0B3568295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901B6-FEDE-196C-8604-59732C48CF92}"/>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217299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1B9C-DAC0-A49C-8B77-74F7F27D7C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842A09-8038-C549-1B3A-5C8E411A3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41B880-3B0C-048B-E414-21D4DBEDC3CE}"/>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5" name="Footer Placeholder 4">
            <a:extLst>
              <a:ext uri="{FF2B5EF4-FFF2-40B4-BE49-F238E27FC236}">
                <a16:creationId xmlns:a16="http://schemas.microsoft.com/office/drawing/2014/main" id="{7FBFF00B-878B-6B76-3CCE-7D3578C52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B66EC-798A-6F30-11DE-08148D9CC684}"/>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418387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5659-9FC1-BEDD-AABA-6B7B01826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8259B-C464-3463-4042-4DAFBAB40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E1FCBB-FFF0-D877-DD63-30FB046867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055089-B675-A542-D07C-BB43BAD17550}"/>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6" name="Footer Placeholder 5">
            <a:extLst>
              <a:ext uri="{FF2B5EF4-FFF2-40B4-BE49-F238E27FC236}">
                <a16:creationId xmlns:a16="http://schemas.microsoft.com/office/drawing/2014/main" id="{74D99A1E-376D-F0FA-A9D0-6C6E26EE1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FF5F8-9413-8E75-DB00-9EF8F6113878}"/>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88858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395D-3B3C-8D00-BAA4-8CA7B5A9E2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529D5-2F93-0B69-E118-C2AF02373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AD1961-E762-86D8-296C-43BB3B177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0000CA-AEE9-E9E0-219B-B4AFC2235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B858-C2F1-D98A-B48C-06352810ED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213B17-32BF-C8DB-AEF7-83CD4D97617F}"/>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8" name="Footer Placeholder 7">
            <a:extLst>
              <a:ext uri="{FF2B5EF4-FFF2-40B4-BE49-F238E27FC236}">
                <a16:creationId xmlns:a16="http://schemas.microsoft.com/office/drawing/2014/main" id="{4E14734A-A117-8EED-C672-C4B47F0496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ECF445-E960-08EB-C4C5-0D764C5F35A4}"/>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336199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B9A2-C68B-4750-7DFD-CF4C7F6748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A74BCA-13D9-0F1C-1178-87ABB4D9E491}"/>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4" name="Footer Placeholder 3">
            <a:extLst>
              <a:ext uri="{FF2B5EF4-FFF2-40B4-BE49-F238E27FC236}">
                <a16:creationId xmlns:a16="http://schemas.microsoft.com/office/drawing/2014/main" id="{57E0DE45-E848-16E0-3F2F-0D049CA6B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D4AE7-2B2D-8B4F-F81A-F6C70F6ED584}"/>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41884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44EE3-87CF-12FF-8E86-38FE0747F7E3}"/>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3" name="Footer Placeholder 2">
            <a:extLst>
              <a:ext uri="{FF2B5EF4-FFF2-40B4-BE49-F238E27FC236}">
                <a16:creationId xmlns:a16="http://schemas.microsoft.com/office/drawing/2014/main" id="{FDC96778-E708-F591-1838-E9A26BDB06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A0A5FC-87F9-2BD3-A38F-1D0DC2A54F28}"/>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129206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E2AC-49A0-EFA9-D0B6-07E74133A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1E0678-5FD2-F9E4-F2D8-33185A5B1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B70D1B-E283-77C3-31A6-22B385D05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DE7DB-4DD8-6153-2541-EE4E65B35919}"/>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6" name="Footer Placeholder 5">
            <a:extLst>
              <a:ext uri="{FF2B5EF4-FFF2-40B4-BE49-F238E27FC236}">
                <a16:creationId xmlns:a16="http://schemas.microsoft.com/office/drawing/2014/main" id="{45E4936C-E513-ADD5-3B7A-DCCE1CD61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FBF77-A87F-EF48-D9DD-E48D196937C6}"/>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307011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A662-F4D3-3AD0-CA53-7383263E0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24D57D-1D8E-E4BB-78D5-346FF7497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4B9A8A-4AFA-482F-6156-61CC18975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FD9295-516A-32C5-7708-3ED9001DBDB3}"/>
              </a:ext>
            </a:extLst>
          </p:cNvPr>
          <p:cNvSpPr>
            <a:spLocks noGrp="1"/>
          </p:cNvSpPr>
          <p:nvPr>
            <p:ph type="dt" sz="half" idx="10"/>
          </p:nvPr>
        </p:nvSpPr>
        <p:spPr/>
        <p:txBody>
          <a:bodyPr/>
          <a:lstStyle/>
          <a:p>
            <a:fld id="{12FCC2A6-A4A9-4545-887F-338EFE712E9C}" type="datetimeFigureOut">
              <a:rPr lang="en-US" smtClean="0"/>
              <a:t>2/10/2023</a:t>
            </a:fld>
            <a:endParaRPr lang="en-US"/>
          </a:p>
        </p:txBody>
      </p:sp>
      <p:sp>
        <p:nvSpPr>
          <p:cNvPr id="6" name="Footer Placeholder 5">
            <a:extLst>
              <a:ext uri="{FF2B5EF4-FFF2-40B4-BE49-F238E27FC236}">
                <a16:creationId xmlns:a16="http://schemas.microsoft.com/office/drawing/2014/main" id="{735A69DA-2EF8-2FBE-C8A4-E1D4B87A7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6FDC2-E6DE-89AD-8B7E-B27680CA2DF2}"/>
              </a:ext>
            </a:extLst>
          </p:cNvPr>
          <p:cNvSpPr>
            <a:spLocks noGrp="1"/>
          </p:cNvSpPr>
          <p:nvPr>
            <p:ph type="sldNum" sz="quarter" idx="12"/>
          </p:nvPr>
        </p:nvSpPr>
        <p:spPr/>
        <p:txBody>
          <a:bodyPr/>
          <a:lstStyle/>
          <a:p>
            <a:fld id="{78F335DB-9F83-4FC8-A093-C82312648ADA}" type="slidenum">
              <a:rPr lang="en-US" smtClean="0"/>
              <a:t>‹#›</a:t>
            </a:fld>
            <a:endParaRPr lang="en-US"/>
          </a:p>
        </p:txBody>
      </p:sp>
    </p:spTree>
    <p:extLst>
      <p:ext uri="{BB962C8B-B14F-4D97-AF65-F5344CB8AC3E}">
        <p14:creationId xmlns:p14="http://schemas.microsoft.com/office/powerpoint/2010/main" val="303282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3CEA0-163D-D962-4314-CA11EBA43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25B7E-FFCA-6F1E-CBE1-E280D21E1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1F96C-0A15-D47E-28A6-59413797F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CC2A6-A4A9-4545-887F-338EFE712E9C}" type="datetimeFigureOut">
              <a:rPr lang="en-US" smtClean="0"/>
              <a:t>2/10/2023</a:t>
            </a:fld>
            <a:endParaRPr lang="en-US"/>
          </a:p>
        </p:txBody>
      </p:sp>
      <p:sp>
        <p:nvSpPr>
          <p:cNvPr id="5" name="Footer Placeholder 4">
            <a:extLst>
              <a:ext uri="{FF2B5EF4-FFF2-40B4-BE49-F238E27FC236}">
                <a16:creationId xmlns:a16="http://schemas.microsoft.com/office/drawing/2014/main" id="{FF0FC3E4-7001-17A1-9BCB-16FF185A1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84E0D-B34A-91F9-C30F-29137746E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335DB-9F83-4FC8-A093-C82312648ADA}" type="slidenum">
              <a:rPr lang="en-US" smtClean="0"/>
              <a:t>‹#›</a:t>
            </a:fld>
            <a:endParaRPr lang="en-US"/>
          </a:p>
        </p:txBody>
      </p:sp>
    </p:spTree>
    <p:extLst>
      <p:ext uri="{BB962C8B-B14F-4D97-AF65-F5344CB8AC3E}">
        <p14:creationId xmlns:p14="http://schemas.microsoft.com/office/powerpoint/2010/main" val="217339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7126B9F-0655-4F38-ADD7-06B8FCE767CD}"/>
              </a:ext>
            </a:extLst>
          </p:cNvPr>
          <p:cNvPicPr>
            <a:picLocks noChangeAspect="1"/>
          </p:cNvPicPr>
          <p:nvPr/>
        </p:nvPicPr>
        <p:blipFill rotWithShape="1">
          <a:blip r:embed="rId3">
            <a:extLst>
              <a:ext uri="{28A0092B-C50C-407E-A947-70E740481C1C}">
                <a14:useLocalDpi xmlns:a14="http://schemas.microsoft.com/office/drawing/2010/main" val="0"/>
              </a:ext>
            </a:extLst>
          </a:blip>
          <a:srcRect t="21879" b="4891"/>
          <a:stretch/>
        </p:blipFill>
        <p:spPr>
          <a:xfrm>
            <a:off x="0" y="0"/>
            <a:ext cx="12192000" cy="5521234"/>
          </a:xfrm>
          <a:prstGeom prst="rect">
            <a:avLst/>
          </a:prstGeom>
        </p:spPr>
      </p:pic>
      <p:sp>
        <p:nvSpPr>
          <p:cNvPr id="15" name="Rectangle 14">
            <a:extLst>
              <a:ext uri="{FF2B5EF4-FFF2-40B4-BE49-F238E27FC236}">
                <a16:creationId xmlns:a16="http://schemas.microsoft.com/office/drawing/2014/main" id="{FA1344AF-B83A-4AA4-8E79-365FC74EF68B}"/>
              </a:ext>
            </a:extLst>
          </p:cNvPr>
          <p:cNvSpPr/>
          <p:nvPr/>
        </p:nvSpPr>
        <p:spPr>
          <a:xfrm>
            <a:off x="-1" y="1042286"/>
            <a:ext cx="12191999" cy="108857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E9518C1-9B0D-4372-ADDB-6E37ACD2EE38}"/>
              </a:ext>
            </a:extLst>
          </p:cNvPr>
          <p:cNvSpPr>
            <a:spLocks noGrp="1"/>
          </p:cNvSpPr>
          <p:nvPr>
            <p:ph type="title"/>
          </p:nvPr>
        </p:nvSpPr>
        <p:spPr>
          <a:xfrm>
            <a:off x="165463" y="1042286"/>
            <a:ext cx="11861074" cy="1151075"/>
          </a:xfrm>
        </p:spPr>
        <p:txBody>
          <a:bodyPr>
            <a:normAutofit/>
          </a:bodyPr>
          <a:lstStyle/>
          <a:p>
            <a:r>
              <a:rPr lang="en-US" sz="4400" b="1"/>
              <a:t>2023 Virtual Home Fair </a:t>
            </a:r>
          </a:p>
        </p:txBody>
      </p:sp>
      <p:sp>
        <p:nvSpPr>
          <p:cNvPr id="9" name="Rectangle 8">
            <a:extLst>
              <a:ext uri="{FF2B5EF4-FFF2-40B4-BE49-F238E27FC236}">
                <a16:creationId xmlns:a16="http://schemas.microsoft.com/office/drawing/2014/main" id="{39B15198-C020-497D-BB94-16B2DE68F1D6}"/>
              </a:ext>
            </a:extLst>
          </p:cNvPr>
          <p:cNvSpPr/>
          <p:nvPr/>
        </p:nvSpPr>
        <p:spPr>
          <a:xfrm>
            <a:off x="0" y="5521234"/>
            <a:ext cx="12192001" cy="1336766"/>
          </a:xfrm>
          <a:prstGeom prst="rect">
            <a:avLst/>
          </a:prstGeom>
          <a:solidFill>
            <a:srgbClr val="44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72BDD41-45FD-47AA-BE12-F8362B4C2547}"/>
              </a:ext>
            </a:extLst>
          </p:cNvPr>
          <p:cNvSpPr txBox="1"/>
          <p:nvPr/>
        </p:nvSpPr>
        <p:spPr>
          <a:xfrm>
            <a:off x="1994263" y="5820285"/>
            <a:ext cx="10032274"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Building Inspections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2023</a:t>
            </a:r>
          </a:p>
        </p:txBody>
      </p:sp>
      <p:sp>
        <p:nvSpPr>
          <p:cNvPr id="18" name="TextBox 17">
            <a:extLst>
              <a:ext uri="{FF2B5EF4-FFF2-40B4-BE49-F238E27FC236}">
                <a16:creationId xmlns:a16="http://schemas.microsoft.com/office/drawing/2014/main" id="{D8A23445-0B08-4E10-8F10-8228191DFAB1}"/>
              </a:ext>
            </a:extLst>
          </p:cNvPr>
          <p:cNvSpPr txBox="1"/>
          <p:nvPr/>
        </p:nvSpPr>
        <p:spPr>
          <a:xfrm>
            <a:off x="10676705" y="5488990"/>
            <a:ext cx="16197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Photo by John Skelton</a:t>
            </a:r>
          </a:p>
        </p:txBody>
      </p:sp>
      <p:pic>
        <p:nvPicPr>
          <p:cNvPr id="7" name="Picture 6">
            <a:extLst>
              <a:ext uri="{FF2B5EF4-FFF2-40B4-BE49-F238E27FC236}">
                <a16:creationId xmlns:a16="http://schemas.microsoft.com/office/drawing/2014/main" id="{6ADC50DC-77E0-4D58-813B-7B56925C56CF}"/>
              </a:ext>
            </a:extLst>
          </p:cNvPr>
          <p:cNvPicPr>
            <a:picLocks noChangeAspect="1"/>
          </p:cNvPicPr>
          <p:nvPr/>
        </p:nvPicPr>
        <p:blipFill rotWithShape="1">
          <a:blip r:embed="rId4">
            <a:extLst>
              <a:ext uri="{28A0092B-C50C-407E-A947-70E740481C1C}">
                <a14:useLocalDpi xmlns:a14="http://schemas.microsoft.com/office/drawing/2010/main" val="0"/>
              </a:ext>
            </a:extLst>
          </a:blip>
          <a:srcRect l="7490" t="21497" r="6443" b="21129"/>
          <a:stretch/>
        </p:blipFill>
        <p:spPr>
          <a:xfrm>
            <a:off x="165463" y="5820285"/>
            <a:ext cx="4121426" cy="845558"/>
          </a:xfrm>
          <a:prstGeom prst="rect">
            <a:avLst/>
          </a:prstGeom>
        </p:spPr>
      </p:pic>
    </p:spTree>
    <p:custDataLst>
      <p:tags r:id="rId1"/>
    </p:custDataLst>
    <p:extLst>
      <p:ext uri="{BB962C8B-B14F-4D97-AF65-F5344CB8AC3E}">
        <p14:creationId xmlns:p14="http://schemas.microsoft.com/office/powerpoint/2010/main" val="90302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4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087B6-CA7F-8937-6633-68311DF2CDAE}"/>
              </a:ext>
            </a:extLst>
          </p:cNvPr>
          <p:cNvSpPr>
            <a:spLocks noGrp="1"/>
          </p:cNvSpPr>
          <p:nvPr>
            <p:ph type="title"/>
          </p:nvPr>
        </p:nvSpPr>
        <p:spPr>
          <a:xfrm>
            <a:off x="9093496" y="618681"/>
            <a:ext cx="2613872" cy="4794567"/>
          </a:xfrm>
        </p:spPr>
        <p:txBody>
          <a:bodyPr>
            <a:normAutofit/>
          </a:bodyPr>
          <a:lstStyle/>
          <a:p>
            <a:r>
              <a:rPr lang="en-US" sz="3600">
                <a:solidFill>
                  <a:srgbClr val="FFFFFF"/>
                </a:solidFill>
              </a:rPr>
              <a:t>						Framing Inspections</a:t>
            </a:r>
          </a:p>
        </p:txBody>
      </p:sp>
      <p:sp>
        <p:nvSpPr>
          <p:cNvPr id="1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CD3679-2C74-85E5-2572-7F379A10E451}"/>
              </a:ext>
            </a:extLst>
          </p:cNvPr>
          <p:cNvPicPr>
            <a:picLocks noChangeAspect="1"/>
          </p:cNvPicPr>
          <p:nvPr/>
        </p:nvPicPr>
        <p:blipFill rotWithShape="1">
          <a:blip r:embed="rId2"/>
          <a:srcRect t="3043" r="1" b="7830"/>
          <a:stretch/>
        </p:blipFill>
        <p:spPr>
          <a:xfrm>
            <a:off x="976251" y="942538"/>
            <a:ext cx="7163222" cy="4808332"/>
          </a:xfrm>
          <a:prstGeom prst="rect">
            <a:avLst/>
          </a:prstGeom>
          <a:effectLst/>
        </p:spPr>
      </p:pic>
    </p:spTree>
    <p:extLst>
      <p:ext uri="{BB962C8B-B14F-4D97-AF65-F5344CB8AC3E}">
        <p14:creationId xmlns:p14="http://schemas.microsoft.com/office/powerpoint/2010/main" val="287262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C85E-96DB-262E-9427-5B8CCCD55B8A}"/>
              </a:ext>
            </a:extLst>
          </p:cNvPr>
          <p:cNvSpPr>
            <a:spLocks noGrp="1"/>
          </p:cNvSpPr>
          <p:nvPr>
            <p:ph type="title"/>
          </p:nvPr>
        </p:nvSpPr>
        <p:spPr>
          <a:xfrm>
            <a:off x="640080" y="5576887"/>
            <a:ext cx="10911840" cy="640081"/>
          </a:xfrm>
        </p:spPr>
        <p:txBody>
          <a:bodyPr>
            <a:normAutofit/>
          </a:bodyPr>
          <a:lstStyle/>
          <a:p>
            <a:pPr algn="ctr"/>
            <a:r>
              <a:rPr lang="en-US" sz="3200"/>
              <a:t>Insulation</a:t>
            </a:r>
          </a:p>
        </p:txBody>
      </p:sp>
      <p:pic>
        <p:nvPicPr>
          <p:cNvPr id="3" name="Picture 3">
            <a:extLst>
              <a:ext uri="{FF2B5EF4-FFF2-40B4-BE49-F238E27FC236}">
                <a16:creationId xmlns:a16="http://schemas.microsoft.com/office/drawing/2014/main" id="{72DE9D94-D7A7-4D1C-C7C0-4C3AD151CEF7}"/>
              </a:ext>
            </a:extLst>
          </p:cNvPr>
          <p:cNvPicPr>
            <a:picLocks noChangeAspect="1"/>
          </p:cNvPicPr>
          <p:nvPr/>
        </p:nvPicPr>
        <p:blipFill rotWithShape="1">
          <a:blip r:embed="rId2"/>
          <a:srcRect t="23267" r="1" b="10078"/>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2316344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A8B5E-7178-AF6C-DCFA-D4B52998059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Site Final</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854E50BF-6C10-403F-3775-1303217F8EA2}"/>
              </a:ext>
            </a:extLst>
          </p:cNvPr>
          <p:cNvPicPr>
            <a:picLocks noChangeAspect="1"/>
          </p:cNvPicPr>
          <p:nvPr/>
        </p:nvPicPr>
        <p:blipFill rotWithShape="1">
          <a:blip r:embed="rId2"/>
          <a:srcRect l="19766" r="132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4468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BD2D479-B54D-7804-BB86-C90964667573}"/>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C211581-7B7B-8D7F-3165-E7A6C52AC937}"/>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Building Final</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66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7B4E2-920D-D8A1-BF32-63219800831D}"/>
              </a:ext>
            </a:extLst>
          </p:cNvPr>
          <p:cNvSpPr>
            <a:spLocks noGrp="1"/>
          </p:cNvSpPr>
          <p:nvPr>
            <p:ph type="title"/>
          </p:nvPr>
        </p:nvSpPr>
        <p:spPr>
          <a:xfrm>
            <a:off x="524741" y="620392"/>
            <a:ext cx="3808268" cy="5504688"/>
          </a:xfrm>
        </p:spPr>
        <p:txBody>
          <a:bodyPr>
            <a:normAutofit/>
          </a:bodyPr>
          <a:lstStyle/>
          <a:p>
            <a:r>
              <a:rPr lang="en-US" sz="5100">
                <a:solidFill>
                  <a:schemeClr val="bg1"/>
                </a:solidFill>
              </a:rPr>
              <a:t>I HAD MY INSPECTION. WHATS NEXT? </a:t>
            </a:r>
            <a:br>
              <a:rPr lang="en-US" sz="5100">
                <a:solidFill>
                  <a:schemeClr val="bg1"/>
                </a:solidFill>
              </a:rPr>
            </a:br>
            <a:endParaRPr lang="en-US" sz="5100">
              <a:solidFill>
                <a:schemeClr val="bg1"/>
              </a:solidFill>
            </a:endParaRPr>
          </a:p>
        </p:txBody>
      </p:sp>
      <p:graphicFrame>
        <p:nvGraphicFramePr>
          <p:cNvPr id="5" name="Content Placeholder 2">
            <a:extLst>
              <a:ext uri="{FF2B5EF4-FFF2-40B4-BE49-F238E27FC236}">
                <a16:creationId xmlns:a16="http://schemas.microsoft.com/office/drawing/2014/main" id="{5448D814-0C71-7653-283A-50F8B0A4A347}"/>
              </a:ext>
            </a:extLst>
          </p:cNvPr>
          <p:cNvGraphicFramePr>
            <a:graphicFrameLocks noGrp="1"/>
          </p:cNvGraphicFramePr>
          <p:nvPr>
            <p:ph idx="1"/>
            <p:extLst>
              <p:ext uri="{D42A27DB-BD31-4B8C-83A1-F6EECF244321}">
                <p14:modId xmlns:p14="http://schemas.microsoft.com/office/powerpoint/2010/main" val="356919668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50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232394-7BEE-403C-5EE7-2910E72ACFE4}"/>
              </a:ext>
            </a:extLst>
          </p:cNvPr>
          <p:cNvPicPr>
            <a:picLocks noChangeAspect="1"/>
          </p:cNvPicPr>
          <p:nvPr/>
        </p:nvPicPr>
        <p:blipFill>
          <a:blip r:embed="rId2"/>
          <a:stretch>
            <a:fillRect/>
          </a:stretch>
        </p:blipFill>
        <p:spPr>
          <a:xfrm>
            <a:off x="2519362" y="51662"/>
            <a:ext cx="7153275" cy="675467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34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385DD5-A00F-1FA3-BE8E-3D0435A09483}"/>
              </a:ext>
            </a:extLst>
          </p:cNvPr>
          <p:cNvPicPr>
            <a:picLocks noChangeAspect="1"/>
          </p:cNvPicPr>
          <p:nvPr/>
        </p:nvPicPr>
        <p:blipFill>
          <a:blip r:embed="rId2"/>
          <a:stretch>
            <a:fillRect/>
          </a:stretch>
        </p:blipFill>
        <p:spPr>
          <a:xfrm>
            <a:off x="0" y="1388097"/>
            <a:ext cx="7548664" cy="3073940"/>
          </a:xfrm>
          <a:prstGeom prst="rect">
            <a:avLst/>
          </a:prstGeom>
        </p:spPr>
      </p:pic>
      <p:sp>
        <p:nvSpPr>
          <p:cNvPr id="4" name="Rectangle 3">
            <a:extLst>
              <a:ext uri="{FF2B5EF4-FFF2-40B4-BE49-F238E27FC236}">
                <a16:creationId xmlns:a16="http://schemas.microsoft.com/office/drawing/2014/main" id="{5B8D47FF-7327-54C9-B04E-CD8AA89F80E8}"/>
              </a:ext>
            </a:extLst>
          </p:cNvPr>
          <p:cNvSpPr/>
          <p:nvPr/>
        </p:nvSpPr>
        <p:spPr>
          <a:xfrm>
            <a:off x="781266" y="464767"/>
            <a:ext cx="8030660"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Frequently Asked Questions</a:t>
            </a: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254E23CE-D1BD-5ED6-478E-73856B9CF263}"/>
              </a:ext>
            </a:extLst>
          </p:cNvPr>
          <p:cNvSpPr txBox="1"/>
          <p:nvPr/>
        </p:nvSpPr>
        <p:spPr>
          <a:xfrm>
            <a:off x="8953500" y="2185044"/>
            <a:ext cx="2990850" cy="646331"/>
          </a:xfrm>
          <a:prstGeom prst="rect">
            <a:avLst/>
          </a:prstGeom>
          <a:noFill/>
        </p:spPr>
        <p:txBody>
          <a:bodyPr wrap="square" rtlCol="0">
            <a:spAutoFit/>
          </a:bodyPr>
          <a:lstStyle/>
          <a:p>
            <a:r>
              <a:rPr lang="en-US"/>
              <a:t>What does Partial pass mean on my inspection result?</a:t>
            </a:r>
          </a:p>
        </p:txBody>
      </p:sp>
      <p:sp>
        <p:nvSpPr>
          <p:cNvPr id="5" name="TextBox 4">
            <a:extLst>
              <a:ext uri="{FF2B5EF4-FFF2-40B4-BE49-F238E27FC236}">
                <a16:creationId xmlns:a16="http://schemas.microsoft.com/office/drawing/2014/main" id="{7E22A383-FFC3-A87D-0DBC-9B8D0E859F7D}"/>
              </a:ext>
            </a:extLst>
          </p:cNvPr>
          <p:cNvSpPr txBox="1"/>
          <p:nvPr/>
        </p:nvSpPr>
        <p:spPr>
          <a:xfrm>
            <a:off x="7548664" y="3000375"/>
            <a:ext cx="3170868" cy="646331"/>
          </a:xfrm>
          <a:prstGeom prst="rect">
            <a:avLst/>
          </a:prstGeom>
          <a:noFill/>
        </p:spPr>
        <p:txBody>
          <a:bodyPr wrap="none" rtlCol="0">
            <a:spAutoFit/>
          </a:bodyPr>
          <a:lstStyle/>
          <a:p>
            <a:r>
              <a:rPr lang="en-US"/>
              <a:t>Why are there extra inspections</a:t>
            </a:r>
          </a:p>
          <a:p>
            <a:r>
              <a:rPr lang="en-US"/>
              <a:t>on my pending inspection list?</a:t>
            </a:r>
          </a:p>
        </p:txBody>
      </p:sp>
      <p:sp>
        <p:nvSpPr>
          <p:cNvPr id="6" name="TextBox 5">
            <a:extLst>
              <a:ext uri="{FF2B5EF4-FFF2-40B4-BE49-F238E27FC236}">
                <a16:creationId xmlns:a16="http://schemas.microsoft.com/office/drawing/2014/main" id="{67DCA6A8-DCAB-D364-A8CE-6026E00531AC}"/>
              </a:ext>
            </a:extLst>
          </p:cNvPr>
          <p:cNvSpPr txBox="1"/>
          <p:nvPr/>
        </p:nvSpPr>
        <p:spPr>
          <a:xfrm>
            <a:off x="9048749" y="3777462"/>
            <a:ext cx="2990849" cy="646331"/>
          </a:xfrm>
          <a:prstGeom prst="rect">
            <a:avLst/>
          </a:prstGeom>
          <a:noFill/>
        </p:spPr>
        <p:txBody>
          <a:bodyPr wrap="square" rtlCol="0">
            <a:spAutoFit/>
          </a:bodyPr>
          <a:lstStyle/>
          <a:p>
            <a:r>
              <a:rPr lang="en-US"/>
              <a:t>Can I continue construction if I fail an inspection?</a:t>
            </a:r>
          </a:p>
        </p:txBody>
      </p:sp>
    </p:spTree>
    <p:extLst>
      <p:ext uri="{BB962C8B-B14F-4D97-AF65-F5344CB8AC3E}">
        <p14:creationId xmlns:p14="http://schemas.microsoft.com/office/powerpoint/2010/main" val="62283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9429F-381D-5362-FF19-90EF354AED42}"/>
              </a:ext>
            </a:extLst>
          </p:cNvPr>
          <p:cNvPicPr>
            <a:picLocks noChangeAspect="1"/>
          </p:cNvPicPr>
          <p:nvPr/>
        </p:nvPicPr>
        <p:blipFill>
          <a:blip r:embed="rId2"/>
          <a:stretch>
            <a:fillRect/>
          </a:stretch>
        </p:blipFill>
        <p:spPr>
          <a:xfrm>
            <a:off x="3133726" y="0"/>
            <a:ext cx="5800724" cy="6858000"/>
          </a:xfrm>
          <a:prstGeom prst="rect">
            <a:avLst/>
          </a:prstGeom>
        </p:spPr>
      </p:pic>
    </p:spTree>
    <p:extLst>
      <p:ext uri="{BB962C8B-B14F-4D97-AF65-F5344CB8AC3E}">
        <p14:creationId xmlns:p14="http://schemas.microsoft.com/office/powerpoint/2010/main" val="10188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62CD6-35E2-6DC2-9B71-C23F6967A830}"/>
              </a:ext>
            </a:extLst>
          </p:cNvPr>
          <p:cNvSpPr>
            <a:spLocks noGrp="1"/>
          </p:cNvSpPr>
          <p:nvPr>
            <p:ph type="title"/>
          </p:nvPr>
        </p:nvSpPr>
        <p:spPr>
          <a:xfrm>
            <a:off x="6590662" y="3226433"/>
            <a:ext cx="4805996" cy="774068"/>
          </a:xfrm>
        </p:spPr>
        <p:txBody>
          <a:bodyPr vert="horz" lIns="91440" tIns="45720" rIns="91440" bIns="45720" rtlCol="0" anchor="t">
            <a:normAutofit/>
          </a:bodyPr>
          <a:lstStyle/>
          <a:p>
            <a:r>
              <a:rPr lang="en-US" sz="4000" kern="1200" dirty="0">
                <a:solidFill>
                  <a:schemeClr val="tx2"/>
                </a:solidFill>
                <a:latin typeface="+mj-lt"/>
                <a:ea typeface="+mj-ea"/>
                <a:cs typeface="+mj-cs"/>
              </a:rPr>
              <a:t>QUESTIONS FOR US?</a:t>
            </a:r>
          </a:p>
        </p:txBody>
      </p:sp>
      <p:pic>
        <p:nvPicPr>
          <p:cNvPr id="6" name="Graphic 5" descr="Question mark">
            <a:extLst>
              <a:ext uri="{FF2B5EF4-FFF2-40B4-BE49-F238E27FC236}">
                <a16:creationId xmlns:a16="http://schemas.microsoft.com/office/drawing/2014/main" id="{51853E63-9713-923E-6085-BE3B89500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7358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92DDCA62-560D-84EB-E7E8-EB6AF35EB87A}"/>
              </a:ext>
            </a:extLst>
          </p:cNvPr>
          <p:cNvSpPr/>
          <p:nvPr/>
        </p:nvSpPr>
        <p:spPr>
          <a:xfrm>
            <a:off x="-4253" y="5118100"/>
            <a:ext cx="12196253" cy="1745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47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327CBE-07AE-51C5-F392-57640E0E8F51}"/>
              </a:ext>
            </a:extLst>
          </p:cNvPr>
          <p:cNvSpPr>
            <a:spLocks noGrp="1"/>
          </p:cNvSpPr>
          <p:nvPr>
            <p:ph type="ctrTitle"/>
          </p:nvPr>
        </p:nvSpPr>
        <p:spPr>
          <a:xfrm>
            <a:off x="1293026" y="713195"/>
            <a:ext cx="9605948" cy="1610905"/>
          </a:xfrm>
        </p:spPr>
        <p:txBody>
          <a:bodyPr>
            <a:normAutofit/>
          </a:bodyPr>
          <a:lstStyle/>
          <a:p>
            <a:r>
              <a:rPr lang="en-US" sz="5400" dirty="0">
                <a:solidFill>
                  <a:srgbClr val="FFFFFF"/>
                </a:solidFill>
              </a:rPr>
              <a:t>Single Family Renovation/ Addition Construction Inspections</a:t>
            </a:r>
          </a:p>
        </p:txBody>
      </p:sp>
      <p:sp>
        <p:nvSpPr>
          <p:cNvPr id="3" name="Subtitle 2">
            <a:extLst>
              <a:ext uri="{FF2B5EF4-FFF2-40B4-BE49-F238E27FC236}">
                <a16:creationId xmlns:a16="http://schemas.microsoft.com/office/drawing/2014/main" id="{B5F50647-F3D9-B88C-62E7-8752459A1197}"/>
              </a:ext>
            </a:extLst>
          </p:cNvPr>
          <p:cNvSpPr>
            <a:spLocks noGrp="1"/>
          </p:cNvSpPr>
          <p:nvPr>
            <p:ph type="subTitle" idx="1"/>
          </p:nvPr>
        </p:nvSpPr>
        <p:spPr>
          <a:xfrm>
            <a:off x="0" y="3031860"/>
            <a:ext cx="12190412" cy="1059373"/>
          </a:xfrm>
        </p:spPr>
        <p:txBody>
          <a:bodyPr vert="horz" lIns="91440" tIns="45720" rIns="91440" bIns="45720" rtlCol="0" anchor="t">
            <a:normAutofit/>
          </a:bodyPr>
          <a:lstStyle/>
          <a:p>
            <a:r>
              <a:rPr lang="en-US" dirty="0">
                <a:solidFill>
                  <a:srgbClr val="FFFFFF"/>
                </a:solidFill>
              </a:rPr>
              <a:t>Hosted By: SDCI Building Inspections Group</a:t>
            </a:r>
          </a:p>
          <a:p>
            <a:r>
              <a:rPr lang="en-US" dirty="0">
                <a:solidFill>
                  <a:srgbClr val="FFFFFF"/>
                </a:solidFill>
              </a:rPr>
              <a:t>Building Inspectors: Yavita.Kotomaimoce@seattle.gov and </a:t>
            </a:r>
            <a:r>
              <a:rPr lang="en-US" dirty="0" err="1">
                <a:solidFill>
                  <a:srgbClr val="FFFFFF"/>
                </a:solidFill>
              </a:rPr>
              <a:t>Daniel.Drouhard</a:t>
            </a:r>
            <a:r>
              <a:rPr lang="en-US" dirty="0">
                <a:solidFill>
                  <a:srgbClr val="FFFFFF"/>
                </a:solidFill>
              </a:rPr>
              <a:t> @seattle.gov</a:t>
            </a:r>
            <a:endParaRPr lang="en-US" dirty="0">
              <a:solidFill>
                <a:srgbClr val="FFFFFF"/>
              </a:solidFill>
              <a:cs typeface="Calibri"/>
            </a:endParaRPr>
          </a:p>
        </p:txBody>
      </p:sp>
      <p:pic>
        <p:nvPicPr>
          <p:cNvPr id="7" name="Graphic 6" descr="Suburban scene">
            <a:extLst>
              <a:ext uri="{FF2B5EF4-FFF2-40B4-BE49-F238E27FC236}">
                <a16:creationId xmlns:a16="http://schemas.microsoft.com/office/drawing/2014/main" id="{03282309-7F40-F64A-0192-C96B0D286D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9788" y="4835098"/>
            <a:ext cx="1874837" cy="1874837"/>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01B6B57D-6A29-9A83-94FE-9A0FEFBD4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66" y="4625922"/>
            <a:ext cx="7451178" cy="2293187"/>
          </a:xfrm>
          <a:prstGeom prst="rect">
            <a:avLst/>
          </a:prstGeom>
        </p:spPr>
      </p:pic>
    </p:spTree>
    <p:extLst>
      <p:ext uri="{BB962C8B-B14F-4D97-AF65-F5344CB8AC3E}">
        <p14:creationId xmlns:p14="http://schemas.microsoft.com/office/powerpoint/2010/main" val="350842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5B7E-AE51-4475-949B-49997C78B15D}"/>
              </a:ext>
            </a:extLst>
          </p:cNvPr>
          <p:cNvSpPr>
            <a:spLocks noGrp="1"/>
          </p:cNvSpPr>
          <p:nvPr>
            <p:ph type="title"/>
          </p:nvPr>
        </p:nvSpPr>
        <p:spPr/>
        <p:txBody>
          <a:bodyPr/>
          <a:lstStyle/>
          <a:p>
            <a:r>
              <a:rPr lang="en-US"/>
              <a:t>SDCI PURPOSE AND VALUES</a:t>
            </a:r>
          </a:p>
        </p:txBody>
      </p:sp>
      <p:sp>
        <p:nvSpPr>
          <p:cNvPr id="3" name="Content Placeholder 2">
            <a:extLst>
              <a:ext uri="{FF2B5EF4-FFF2-40B4-BE49-F238E27FC236}">
                <a16:creationId xmlns:a16="http://schemas.microsoft.com/office/drawing/2014/main" id="{375BF405-1DA8-4F4E-9D3E-73E38A164164}"/>
              </a:ext>
            </a:extLst>
          </p:cNvPr>
          <p:cNvSpPr>
            <a:spLocks noGrp="1"/>
          </p:cNvSpPr>
          <p:nvPr>
            <p:ph idx="1"/>
          </p:nvPr>
        </p:nvSpPr>
        <p:spPr>
          <a:xfrm>
            <a:off x="838200" y="1690688"/>
            <a:ext cx="10038806" cy="2101941"/>
          </a:xfrm>
        </p:spPr>
        <p:txBody>
          <a:bodyPr>
            <a:normAutofit/>
          </a:bodyPr>
          <a:lstStyle/>
          <a:p>
            <a:pPr marL="0" indent="0">
              <a:buNone/>
            </a:pPr>
            <a:r>
              <a:rPr lang="en-US" sz="2800">
                <a:solidFill>
                  <a:srgbClr val="0046AD"/>
                </a:solidFill>
              </a:rPr>
              <a:t>Our Purpose</a:t>
            </a:r>
          </a:p>
          <a:p>
            <a:pPr marL="0" lvl="0" indent="0">
              <a:buNone/>
            </a:pPr>
            <a:r>
              <a:rPr lang="en-US">
                <a:solidFill>
                  <a:prstClr val="black"/>
                </a:solidFill>
              </a:rPr>
              <a:t>Helping people build a safe, livable and inclusive Seattle.</a:t>
            </a:r>
          </a:p>
          <a:p>
            <a:pPr marL="0" indent="0">
              <a:buNone/>
            </a:pPr>
            <a:endParaRPr lang="en-US"/>
          </a:p>
        </p:txBody>
      </p:sp>
      <p:sp>
        <p:nvSpPr>
          <p:cNvPr id="6" name="TextBox 5">
            <a:extLst>
              <a:ext uri="{FF2B5EF4-FFF2-40B4-BE49-F238E27FC236}">
                <a16:creationId xmlns:a16="http://schemas.microsoft.com/office/drawing/2014/main" id="{9072DAEC-D1C5-499B-A045-6849D9F8C03A}"/>
              </a:ext>
            </a:extLst>
          </p:cNvPr>
          <p:cNvSpPr txBox="1"/>
          <p:nvPr/>
        </p:nvSpPr>
        <p:spPr>
          <a:xfrm>
            <a:off x="838200" y="3246716"/>
            <a:ext cx="2621281" cy="31034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46AD"/>
                </a:solidFill>
                <a:effectLst/>
                <a:uLnTx/>
                <a:uFillTx/>
                <a:latin typeface="Calibri" panose="020F0502020204030204"/>
                <a:ea typeface="+mn-ea"/>
                <a:cs typeface="+mn-cs"/>
              </a:rPr>
              <a:t>Our Values</a:t>
            </a:r>
            <a:r>
              <a:rPr kumimoji="0" lang="en-US" sz="2000" b="0" i="0" u="none" strike="noStrike" kern="1200" cap="none" spc="0" normalizeH="0" baseline="0" noProof="0">
                <a:ln>
                  <a:noFill/>
                </a:ln>
                <a:solidFill>
                  <a:srgbClr val="0046AD"/>
                </a:solidFill>
                <a:effectLst/>
                <a:uLnTx/>
                <a:uFillTx/>
                <a:latin typeface="Calibri" panose="020F0502020204030204"/>
                <a:ea typeface="+mn-ea"/>
                <a:cs typeface="+mn-cs"/>
              </a:rPr>
              <a:t> </a:t>
            </a:r>
          </a:p>
          <a:p>
            <a:pPr marL="365760" marR="0" lvl="0" indent="-228600" algn="l" defTabSz="914400" rtl="0" eaLnBrk="1" fontAlgn="auto" latinLnBrk="0" hangingPunct="1">
              <a:lnSpc>
                <a:spcPct val="90000"/>
              </a:lnSpc>
              <a:spcBef>
                <a:spcPts val="1000"/>
              </a:spcBef>
              <a:spcAft>
                <a:spcPts val="0"/>
              </a:spcAft>
              <a:buClr>
                <a:srgbClr val="0046AD"/>
              </a:buClr>
              <a:buSzTx/>
              <a:buFont typeface="Arial" panose="020B0604020202020204" pitchFamily="34" charset="0"/>
              <a:buChar char="•"/>
              <a:tabLst/>
              <a:defRPr/>
            </a:pPr>
            <a:r>
              <a:rPr lang="en-US" sz="2400">
                <a:solidFill>
                  <a:prstClr val="black"/>
                </a:solidFill>
                <a:latin typeface="Calibri" panose="020F0502020204030204"/>
              </a:rPr>
              <a:t>Equity</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65760" marR="0" lvl="0" indent="-228600" algn="l" defTabSz="914400" rtl="0" eaLnBrk="1" fontAlgn="auto" latinLnBrk="0" hangingPunct="1">
              <a:lnSpc>
                <a:spcPct val="90000"/>
              </a:lnSpc>
              <a:spcBef>
                <a:spcPts val="1000"/>
              </a:spcBef>
              <a:spcAft>
                <a:spcPts val="0"/>
              </a:spcAft>
              <a:buClr>
                <a:srgbClr val="0046AD"/>
              </a:buClr>
              <a:buSzTx/>
              <a:buFont typeface="Arial" panose="020B0604020202020204" pitchFamily="34" charset="0"/>
              <a:buChar char="•"/>
              <a:tabLst/>
              <a:defRPr/>
            </a:pPr>
            <a:r>
              <a:rPr lang="en-US" sz="2400">
                <a:solidFill>
                  <a:prstClr val="black"/>
                </a:solidFill>
                <a:latin typeface="Calibri" panose="020F0502020204030204"/>
              </a:rPr>
              <a:t>Inclusion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65760" marR="0" lvl="0" indent="-228600" algn="l" defTabSz="914400" rtl="0" eaLnBrk="1" fontAlgn="auto" latinLnBrk="0" hangingPunct="1">
              <a:lnSpc>
                <a:spcPct val="90000"/>
              </a:lnSpc>
              <a:spcBef>
                <a:spcPts val="1000"/>
              </a:spcBef>
              <a:spcAft>
                <a:spcPts val="0"/>
              </a:spcAft>
              <a:buClr>
                <a:srgbClr val="0046AD"/>
              </a:buClr>
              <a:buSzTx/>
              <a:buFont typeface="Arial" panose="020B0604020202020204" pitchFamily="34" charset="0"/>
              <a:buChar char="•"/>
              <a:tabLst/>
              <a:defRPr/>
            </a:pPr>
            <a:r>
              <a:rPr lang="en-US" sz="2400">
                <a:solidFill>
                  <a:prstClr val="black"/>
                </a:solidFill>
                <a:latin typeface="Calibri" panose="020F0502020204030204"/>
              </a:rPr>
              <a:t>Learning</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65760" marR="0" lvl="0" indent="-228600" algn="l" defTabSz="914400" rtl="0" eaLnBrk="1" fontAlgn="auto" latinLnBrk="0" hangingPunct="1">
              <a:lnSpc>
                <a:spcPct val="90000"/>
              </a:lnSpc>
              <a:spcBef>
                <a:spcPts val="1000"/>
              </a:spcBef>
              <a:spcAft>
                <a:spcPts val="0"/>
              </a:spcAft>
              <a:buClr>
                <a:srgbClr val="0046AD"/>
              </a:buClr>
              <a:buSzTx/>
              <a:buFont typeface="Arial" panose="020B0604020202020204" pitchFamily="34" charset="0"/>
              <a:buChar char="•"/>
              <a:tabLst/>
              <a:defRPr/>
            </a:pPr>
            <a:r>
              <a:rPr lang="en-US" sz="2400">
                <a:solidFill>
                  <a:prstClr val="black"/>
                </a:solidFill>
                <a:latin typeface="Calibri" panose="020F0502020204030204"/>
              </a:rPr>
              <a:t>Accountability</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65760" marR="0" lvl="0" indent="-228600" algn="l" defTabSz="914400" rtl="0" eaLnBrk="1" fontAlgn="auto" latinLnBrk="0" hangingPunct="1">
              <a:lnSpc>
                <a:spcPct val="90000"/>
              </a:lnSpc>
              <a:spcBef>
                <a:spcPts val="1000"/>
              </a:spcBef>
              <a:spcAft>
                <a:spcPts val="0"/>
              </a:spcAft>
              <a:buClr>
                <a:srgbClr val="0046AD"/>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Stewardship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2501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2AA8C9-BC37-E2C7-68AF-2629D5FA1FAB}"/>
              </a:ext>
            </a:extLst>
          </p:cNvPr>
          <p:cNvPicPr>
            <a:picLocks noChangeAspect="1"/>
          </p:cNvPicPr>
          <p:nvPr/>
        </p:nvPicPr>
        <p:blipFill>
          <a:blip r:embed="rId2"/>
          <a:stretch>
            <a:fillRect/>
          </a:stretch>
        </p:blipFill>
        <p:spPr>
          <a:xfrm>
            <a:off x="2840786" y="643467"/>
            <a:ext cx="6510428" cy="5214408"/>
          </a:xfrm>
          <a:prstGeom prst="rect">
            <a:avLst/>
          </a:prstGeom>
        </p:spPr>
      </p:pic>
      <p:sp>
        <p:nvSpPr>
          <p:cNvPr id="4" name="TextBox 3">
            <a:extLst>
              <a:ext uri="{FF2B5EF4-FFF2-40B4-BE49-F238E27FC236}">
                <a16:creationId xmlns:a16="http://schemas.microsoft.com/office/drawing/2014/main" id="{EAD6A849-8942-B283-27FA-673E77B0BDF2}"/>
              </a:ext>
            </a:extLst>
          </p:cNvPr>
          <p:cNvSpPr txBox="1"/>
          <p:nvPr/>
        </p:nvSpPr>
        <p:spPr>
          <a:xfrm>
            <a:off x="4633163" y="5913239"/>
            <a:ext cx="2925673" cy="369332"/>
          </a:xfrm>
          <a:prstGeom prst="rect">
            <a:avLst/>
          </a:prstGeom>
          <a:noFill/>
        </p:spPr>
        <p:txBody>
          <a:bodyPr wrap="none" rtlCol="0">
            <a:spAutoFit/>
          </a:bodyPr>
          <a:lstStyle/>
          <a:p>
            <a:r>
              <a:rPr lang="en-US"/>
              <a:t>Or you can call 206-684-8950</a:t>
            </a:r>
          </a:p>
        </p:txBody>
      </p:sp>
    </p:spTree>
    <p:extLst>
      <p:ext uri="{BB962C8B-B14F-4D97-AF65-F5344CB8AC3E}">
        <p14:creationId xmlns:p14="http://schemas.microsoft.com/office/powerpoint/2010/main" val="47865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600C-3A94-7AC9-CA69-44C41B5E3447}"/>
              </a:ext>
            </a:extLst>
          </p:cNvPr>
          <p:cNvSpPr>
            <a:spLocks noGrp="1"/>
          </p:cNvSpPr>
          <p:nvPr>
            <p:ph type="title"/>
          </p:nvPr>
        </p:nvSpPr>
        <p:spPr>
          <a:xfrm>
            <a:off x="5214579" y="629267"/>
            <a:ext cx="6422849" cy="170834"/>
          </a:xfrm>
        </p:spPr>
        <p:txBody>
          <a:bodyPr>
            <a:normAutofit fontScale="90000"/>
          </a:bodyPr>
          <a:lstStyle/>
          <a:p>
            <a:r>
              <a:rPr lang="en-US"/>
              <a:t> </a:t>
            </a:r>
          </a:p>
        </p:txBody>
      </p:sp>
      <p:sp>
        <p:nvSpPr>
          <p:cNvPr id="15" name="Rectangle 14">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onstruction Worker">
            <a:extLst>
              <a:ext uri="{FF2B5EF4-FFF2-40B4-BE49-F238E27FC236}">
                <a16:creationId xmlns:a16="http://schemas.microsoft.com/office/drawing/2014/main" id="{5C7AD5D7-889F-C7D1-0DA4-98A50E246E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364" y="881760"/>
            <a:ext cx="3113280" cy="3113280"/>
          </a:xfrm>
          <a:prstGeom prst="rect">
            <a:avLst/>
          </a:prstGeom>
          <a:effectLst/>
        </p:spPr>
      </p:pic>
      <p:sp>
        <p:nvSpPr>
          <p:cNvPr id="3" name="Content Placeholder 2">
            <a:extLst>
              <a:ext uri="{FF2B5EF4-FFF2-40B4-BE49-F238E27FC236}">
                <a16:creationId xmlns:a16="http://schemas.microsoft.com/office/drawing/2014/main" id="{73332CA5-7E02-5054-F7FE-2E0D35D75A33}"/>
              </a:ext>
            </a:extLst>
          </p:cNvPr>
          <p:cNvSpPr>
            <a:spLocks noGrp="1"/>
          </p:cNvSpPr>
          <p:nvPr>
            <p:ph idx="1"/>
          </p:nvPr>
        </p:nvSpPr>
        <p:spPr>
          <a:xfrm>
            <a:off x="5214581" y="342900"/>
            <a:ext cx="6422848" cy="6248400"/>
          </a:xfrm>
        </p:spPr>
        <p:txBody>
          <a:bodyPr vert="horz" lIns="91440" tIns="45720" rIns="91440" bIns="45720" rtlCol="0" anchor="t">
            <a:normAutofit fontScale="92500" lnSpcReduction="10000"/>
          </a:bodyPr>
          <a:lstStyle/>
          <a:p>
            <a:r>
              <a:rPr lang="en-US" sz="3000" dirty="0"/>
              <a:t>Construction Inspections</a:t>
            </a:r>
            <a:endParaRPr lang="en-US" sz="3000" dirty="0">
              <a:cs typeface="Calibri"/>
            </a:endParaRPr>
          </a:p>
          <a:p>
            <a:r>
              <a:rPr lang="en-US" sz="1900" dirty="0"/>
              <a:t>What type of construction inspections do I need? It depends?</a:t>
            </a:r>
            <a:endParaRPr lang="en-US" sz="1900" dirty="0">
              <a:cs typeface="Calibri"/>
            </a:endParaRPr>
          </a:p>
          <a:p>
            <a:r>
              <a:rPr lang="en-US" sz="1900" dirty="0"/>
              <a:t> First Ground – Required when there is any ground disturbance.</a:t>
            </a:r>
            <a:endParaRPr lang="en-US" sz="1900" dirty="0">
              <a:cs typeface="Calibri"/>
            </a:endParaRPr>
          </a:p>
          <a:p>
            <a:r>
              <a:rPr lang="en-US" sz="1900" dirty="0"/>
              <a:t> Foundation - Before pouring concrete.</a:t>
            </a:r>
            <a:endParaRPr lang="en-US" sz="1900" dirty="0">
              <a:cs typeface="Calibri"/>
            </a:endParaRPr>
          </a:p>
          <a:p>
            <a:r>
              <a:rPr lang="en-US" sz="1900" dirty="0"/>
              <a:t> Setback - Before pouring concrete (same time as foundation).</a:t>
            </a:r>
            <a:endParaRPr lang="en-US" sz="1900" dirty="0">
              <a:cs typeface="Calibri"/>
            </a:endParaRPr>
          </a:p>
          <a:p>
            <a:r>
              <a:rPr lang="en-US" sz="1900" dirty="0"/>
              <a:t> TESC - Temporary Erosion Sediment Control measures during entire project to prevent soil erosion</a:t>
            </a:r>
            <a:endParaRPr lang="en-US" sz="1900" dirty="0">
              <a:cs typeface="Calibri"/>
            </a:endParaRPr>
          </a:p>
          <a:p>
            <a:r>
              <a:rPr lang="en-US" sz="1900" dirty="0"/>
              <a:t> Structural - Shear wall nailing, anchor bolt or hold down placement or any retrofit anchorage using epoxy or mechanical anchors.</a:t>
            </a:r>
            <a:endParaRPr lang="en-US" sz="1900" dirty="0">
              <a:cs typeface="Calibri"/>
            </a:endParaRPr>
          </a:p>
          <a:p>
            <a:r>
              <a:rPr lang="en-US" sz="1900" dirty="0"/>
              <a:t> Framing - Before installing insulation and after all trade permits are approved for a cover inspection. Often times an underfloor inspection is needed if you have a crawl space prior to installing sub-floor sheathing</a:t>
            </a:r>
            <a:endParaRPr lang="en-US" sz="1900" dirty="0">
              <a:cs typeface="Calibri"/>
            </a:endParaRPr>
          </a:p>
          <a:p>
            <a:r>
              <a:rPr lang="en-US" sz="1900" dirty="0"/>
              <a:t> Insulation - Before installing interior drywall.</a:t>
            </a:r>
            <a:endParaRPr lang="en-US" sz="1900" dirty="0">
              <a:cs typeface="Calibri"/>
            </a:endParaRPr>
          </a:p>
          <a:p>
            <a:r>
              <a:rPr lang="en-US" sz="1900" dirty="0"/>
              <a:t> Site Final - Final inspection of all permanent erosion control measures for the life of the project.</a:t>
            </a:r>
            <a:endParaRPr lang="en-US" sz="1900" dirty="0">
              <a:cs typeface="Calibri"/>
            </a:endParaRPr>
          </a:p>
          <a:p>
            <a:r>
              <a:rPr lang="en-US" sz="1900" dirty="0"/>
              <a:t> Final Inspection - To make sure other permits required for occupancy, such as plumbing, electrical, mechanical, sewer, site and any SDOT related right-of-way improvements, are completed.</a:t>
            </a:r>
            <a:endParaRPr lang="en-US" sz="1900" dirty="0">
              <a:cs typeface="Calibri"/>
            </a:endParaRPr>
          </a:p>
          <a:p>
            <a:endParaRPr lang="en-US" sz="800"/>
          </a:p>
        </p:txBody>
      </p:sp>
      <p:sp>
        <p:nvSpPr>
          <p:cNvPr id="4" name="TextBox 3">
            <a:extLst>
              <a:ext uri="{FF2B5EF4-FFF2-40B4-BE49-F238E27FC236}">
                <a16:creationId xmlns:a16="http://schemas.microsoft.com/office/drawing/2014/main" id="{9A5283FE-7E0C-9526-8FE2-4DFCAD93AB14}"/>
              </a:ext>
            </a:extLst>
          </p:cNvPr>
          <p:cNvSpPr txBox="1"/>
          <p:nvPr/>
        </p:nvSpPr>
        <p:spPr>
          <a:xfrm>
            <a:off x="976386" y="4138948"/>
            <a:ext cx="2683235" cy="830997"/>
          </a:xfrm>
          <a:prstGeom prst="rect">
            <a:avLst/>
          </a:prstGeom>
          <a:noFill/>
        </p:spPr>
        <p:txBody>
          <a:bodyPr wrap="none" rtlCol="0">
            <a:spAutoFit/>
          </a:bodyPr>
          <a:lstStyle/>
          <a:p>
            <a:r>
              <a:rPr lang="en-US" sz="2400"/>
              <a:t>WHAT INSPECTIONS</a:t>
            </a:r>
          </a:p>
          <a:p>
            <a:r>
              <a:rPr lang="en-US" sz="2400"/>
              <a:t>DO I NEED?</a:t>
            </a:r>
          </a:p>
        </p:txBody>
      </p:sp>
    </p:spTree>
    <p:extLst>
      <p:ext uri="{BB962C8B-B14F-4D97-AF65-F5344CB8AC3E}">
        <p14:creationId xmlns:p14="http://schemas.microsoft.com/office/powerpoint/2010/main" val="357603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2F3CE-313C-9C43-94E0-23C5413AF71B}"/>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a:solidFill>
                  <a:schemeClr val="bg1"/>
                </a:solidFill>
              </a:rPr>
              <a:t>First Ground Inspections</a:t>
            </a:r>
          </a:p>
        </p:txBody>
      </p:sp>
      <p:pic>
        <p:nvPicPr>
          <p:cNvPr id="1026" name="Picture 2" descr="Image result for Dirt work">
            <a:extLst>
              <a:ext uri="{FF2B5EF4-FFF2-40B4-BE49-F238E27FC236}">
                <a16:creationId xmlns:a16="http://schemas.microsoft.com/office/drawing/2014/main" id="{7866351A-5BE2-6D5B-F859-FC6E2913809A}"/>
              </a:ext>
            </a:extLst>
          </p:cNvPr>
          <p:cNvPicPr>
            <a:picLocks noGrp="1" noChangeAspect="1" noChangeArrowheads="1"/>
          </p:cNvPicPr>
          <p:nvPr>
            <p:ph idx="1"/>
          </p:nvPr>
        </p:nvPicPr>
        <p:blipFill rotWithShape="1">
          <a:blip r:embed="rId2">
            <a:alphaModFix/>
            <a:extLst>
              <a:ext uri="{28A0092B-C50C-407E-A947-70E740481C1C}">
                <a14:useLocalDpi xmlns:a14="http://schemas.microsoft.com/office/drawing/2010/main" val="0"/>
              </a:ext>
            </a:extLst>
          </a:blip>
          <a:srcRect l="6567"/>
          <a:stretch/>
        </p:blipFill>
        <p:spPr bwMode="auto">
          <a:xfrm>
            <a:off x="4744312" y="553335"/>
            <a:ext cx="6973824" cy="55902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F8390E-1B18-F05E-98B3-6D06E744E80C}"/>
              </a:ext>
            </a:extLst>
          </p:cNvPr>
          <p:cNvSpPr txBox="1"/>
          <p:nvPr/>
        </p:nvSpPr>
        <p:spPr>
          <a:xfrm>
            <a:off x="5390148" y="5660231"/>
            <a:ext cx="6096000" cy="369332"/>
          </a:xfrm>
          <a:prstGeom prst="rect">
            <a:avLst/>
          </a:prstGeom>
          <a:noFill/>
        </p:spPr>
        <p:txBody>
          <a:bodyPr wrap="square">
            <a:spAutoFit/>
          </a:bodyPr>
          <a:lstStyle/>
          <a:p>
            <a:r>
              <a:rPr lang="en-US"/>
              <a:t>https://rr-constructionky.com/services/dirt-gravel-work/</a:t>
            </a:r>
          </a:p>
        </p:txBody>
      </p:sp>
    </p:spTree>
    <p:extLst>
      <p:ext uri="{BB962C8B-B14F-4D97-AF65-F5344CB8AC3E}">
        <p14:creationId xmlns:p14="http://schemas.microsoft.com/office/powerpoint/2010/main" val="172378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67F85-02F3-D8F8-8A6C-2E28D1FAA551}"/>
              </a:ext>
            </a:extLst>
          </p:cNvPr>
          <p:cNvSpPr>
            <a:spLocks noGrp="1"/>
          </p:cNvSpPr>
          <p:nvPr>
            <p:ph type="title"/>
          </p:nvPr>
        </p:nvSpPr>
        <p:spPr>
          <a:xfrm>
            <a:off x="838199" y="1174819"/>
            <a:ext cx="4826795" cy="2858363"/>
          </a:xfrm>
        </p:spPr>
        <p:txBody>
          <a:bodyPr vert="horz" lIns="91440" tIns="45720" rIns="91440" bIns="45720" rtlCol="0" anchor="b">
            <a:normAutofit fontScale="90000"/>
          </a:bodyPr>
          <a:lstStyle/>
          <a:p>
            <a:r>
              <a:rPr lang="en-US" sz="7200">
                <a:solidFill>
                  <a:schemeClr val="bg1"/>
                </a:solidFill>
              </a:rPr>
              <a:t>Foundation Inspection: &amp;</a:t>
            </a:r>
            <a:br>
              <a:rPr lang="en-US" sz="7200">
                <a:solidFill>
                  <a:schemeClr val="bg1"/>
                </a:solidFill>
              </a:rPr>
            </a:br>
            <a:r>
              <a:rPr lang="en-US" sz="7200">
                <a:solidFill>
                  <a:schemeClr val="bg1"/>
                </a:solidFill>
              </a:rPr>
              <a:t>Setback </a:t>
            </a:r>
          </a:p>
        </p:txBody>
      </p:sp>
      <p:pic>
        <p:nvPicPr>
          <p:cNvPr id="2050" name="Picture 2" descr="Image result for foundation building">
            <a:extLst>
              <a:ext uri="{FF2B5EF4-FFF2-40B4-BE49-F238E27FC236}">
                <a16:creationId xmlns:a16="http://schemas.microsoft.com/office/drawing/2014/main" id="{3ABEDC78-43B0-DDDC-C449-83A6DFD4A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07" r="11122" b="-2"/>
          <a:stretch/>
        </p:blipFill>
        <p:spPr bwMode="auto">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FF96837-66C6-E392-79E2-1223DE1360C2}"/>
              </a:ext>
            </a:extLst>
          </p:cNvPr>
          <p:cNvSpPr txBox="1"/>
          <p:nvPr/>
        </p:nvSpPr>
        <p:spPr>
          <a:xfrm>
            <a:off x="7259053" y="5179636"/>
            <a:ext cx="1997242" cy="369332"/>
          </a:xfrm>
          <a:prstGeom prst="rect">
            <a:avLst/>
          </a:prstGeom>
          <a:noFill/>
        </p:spPr>
        <p:txBody>
          <a:bodyPr wrap="square" rtlCol="0">
            <a:spAutoFit/>
          </a:bodyPr>
          <a:lstStyle/>
          <a:p>
            <a:r>
              <a:rPr lang="en-US"/>
              <a:t>Blogspot.com</a:t>
            </a:r>
          </a:p>
        </p:txBody>
      </p:sp>
    </p:spTree>
    <p:extLst>
      <p:ext uri="{BB962C8B-B14F-4D97-AF65-F5344CB8AC3E}">
        <p14:creationId xmlns:p14="http://schemas.microsoft.com/office/powerpoint/2010/main" val="388969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13618ED-3331-FD74-97CE-345BC76CA229}"/>
              </a:ext>
            </a:extLst>
          </p:cNvPr>
          <p:cNvPicPr>
            <a:picLocks noChangeAspect="1"/>
          </p:cNvPicPr>
          <p:nvPr/>
        </p:nvPicPr>
        <p:blipFill>
          <a:blip r:embed="rId2"/>
          <a:stretch>
            <a:fillRect/>
          </a:stretch>
        </p:blipFill>
        <p:spPr>
          <a:xfrm>
            <a:off x="8082981" y="747714"/>
            <a:ext cx="3522116" cy="5239512"/>
          </a:xfrm>
          <a:prstGeom prst="rect">
            <a:avLst/>
          </a:prstGeom>
        </p:spPr>
      </p:pic>
      <p:sp>
        <p:nvSpPr>
          <p:cNvPr id="10" name="Freeform: Shape 9">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8150DE-5F04-DA9F-5425-0C2E5ADD828D}"/>
              </a:ext>
            </a:extLst>
          </p:cNvPr>
          <p:cNvSpPr>
            <a:spLocks noGrp="1"/>
          </p:cNvSpPr>
          <p:nvPr>
            <p:ph type="title"/>
          </p:nvPr>
        </p:nvSpPr>
        <p:spPr>
          <a:xfrm>
            <a:off x="804672" y="877824"/>
            <a:ext cx="5294376" cy="3072384"/>
          </a:xfrm>
        </p:spPr>
        <p:txBody>
          <a:bodyPr vert="horz" lIns="91440" tIns="45720" rIns="91440" bIns="45720" rtlCol="0" anchor="b">
            <a:normAutofit/>
          </a:bodyPr>
          <a:lstStyle/>
          <a:p>
            <a:r>
              <a:rPr lang="en-US" sz="5400" kern="1200">
                <a:solidFill>
                  <a:schemeClr val="tx1"/>
                </a:solidFill>
                <a:latin typeface="+mj-lt"/>
                <a:ea typeface="+mj-ea"/>
                <a:cs typeface="+mj-cs"/>
              </a:rPr>
              <a:t>TESC</a:t>
            </a:r>
          </a:p>
        </p:txBody>
      </p:sp>
    </p:spTree>
    <p:extLst>
      <p:ext uri="{BB962C8B-B14F-4D97-AF65-F5344CB8AC3E}">
        <p14:creationId xmlns:p14="http://schemas.microsoft.com/office/powerpoint/2010/main" val="25514043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B6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12A41-9A5E-9C60-CCCC-3EAAE265F1E4}"/>
              </a:ext>
            </a:extLst>
          </p:cNvPr>
          <p:cNvSpPr>
            <a:spLocks noGrp="1"/>
          </p:cNvSpPr>
          <p:nvPr>
            <p:ph type="title"/>
          </p:nvPr>
        </p:nvSpPr>
        <p:spPr>
          <a:xfrm>
            <a:off x="838200" y="171162"/>
            <a:ext cx="2840182" cy="2371148"/>
          </a:xfrm>
        </p:spPr>
        <p:txBody>
          <a:bodyPr>
            <a:normAutofit/>
          </a:bodyPr>
          <a:lstStyle/>
          <a:p>
            <a:r>
              <a:rPr lang="en-US" sz="3200">
                <a:solidFill>
                  <a:srgbClr val="FFFFFF"/>
                </a:solidFill>
              </a:rPr>
              <a:t>Structural Inspections: </a:t>
            </a:r>
          </a:p>
        </p:txBody>
      </p:sp>
      <p:pic>
        <p:nvPicPr>
          <p:cNvPr id="3" name="Picture 2">
            <a:extLst>
              <a:ext uri="{FF2B5EF4-FFF2-40B4-BE49-F238E27FC236}">
                <a16:creationId xmlns:a16="http://schemas.microsoft.com/office/drawing/2014/main" id="{6874121E-2FE3-2167-729C-60D61B80B871}"/>
              </a:ext>
            </a:extLst>
          </p:cNvPr>
          <p:cNvPicPr>
            <a:picLocks noChangeAspect="1"/>
          </p:cNvPicPr>
          <p:nvPr/>
        </p:nvPicPr>
        <p:blipFill>
          <a:blip r:embed="rId2"/>
          <a:stretch>
            <a:fillRect/>
          </a:stretch>
        </p:blipFill>
        <p:spPr>
          <a:xfrm>
            <a:off x="4207933" y="1033552"/>
            <a:ext cx="7347537" cy="4791871"/>
          </a:xfrm>
          <a:prstGeom prst="rect">
            <a:avLst/>
          </a:prstGeom>
        </p:spPr>
      </p:pic>
    </p:spTree>
    <p:extLst>
      <p:ext uri="{BB962C8B-B14F-4D97-AF65-F5344CB8AC3E}">
        <p14:creationId xmlns:p14="http://schemas.microsoft.com/office/powerpoint/2010/main" val="3053974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441</Words>
  <Application>Microsoft Office PowerPoint</Application>
  <PresentationFormat>Widescreen</PresentationFormat>
  <Paragraphs>53</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2023 Virtual Home Fair </vt:lpstr>
      <vt:lpstr>Single Family Renovation/ Addition Construction Inspections</vt:lpstr>
      <vt:lpstr>SDCI PURPOSE AND VALUES</vt:lpstr>
      <vt:lpstr>PowerPoint Presentation</vt:lpstr>
      <vt:lpstr> </vt:lpstr>
      <vt:lpstr>First Ground Inspections</vt:lpstr>
      <vt:lpstr>Foundation Inspection: &amp; Setback </vt:lpstr>
      <vt:lpstr>TESC</vt:lpstr>
      <vt:lpstr>Structural Inspections: </vt:lpstr>
      <vt:lpstr>      Framing Inspections</vt:lpstr>
      <vt:lpstr>Insulation</vt:lpstr>
      <vt:lpstr>Site Final</vt:lpstr>
      <vt:lpstr>Building Final</vt:lpstr>
      <vt:lpstr>I HAD MY INSPECTION. WHATS NEXT?  </vt:lpstr>
      <vt:lpstr>PowerPoint Presentation</vt:lpstr>
      <vt:lpstr>PowerPoint Presentation</vt:lpstr>
      <vt:lpstr>PowerPoint Presentation</vt:lpstr>
      <vt:lpstr>QUESTIONS FOR US?</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Virtual Home Fair</dc:title>
  <dc:creator>Beaulieu, Patrick</dc:creator>
  <cp:lastModifiedBy>Kopald, Daniel</cp:lastModifiedBy>
  <cp:revision>10</cp:revision>
  <dcterms:created xsi:type="dcterms:W3CDTF">2023-02-01T19:45:47Z</dcterms:created>
  <dcterms:modified xsi:type="dcterms:W3CDTF">2023-02-10T21:32:09Z</dcterms:modified>
</cp:coreProperties>
</file>