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40_C28A8EF6.xml" ContentType="application/vnd.ms-powerpoint.comments+xml"/>
  <Override PartName="/ppt/notesSlides/notesSlide4.xml" ContentType="application/vnd.openxmlformats-officedocument.presentationml.notesSlide+xml"/>
  <Override PartName="/ppt/comments/modernComment_10A_947122E9.xml" ContentType="application/vnd.ms-powerpoint.comments+xml"/>
  <Override PartName="/ppt/notesSlides/notesSlide5.xml" ContentType="application/vnd.openxmlformats-officedocument.presentationml.notesSlide+xml"/>
  <Override PartName="/ppt/comments/modernComment_121_B266F291.xml" ContentType="application/vnd.ms-powerpoint.comments+xml"/>
  <Override PartName="/ppt/notesSlides/notesSlide6.xml" ContentType="application/vnd.openxmlformats-officedocument.presentationml.notesSlide+xml"/>
  <Override PartName="/ppt/comments/modernComment_11A_2FE5B9A3.xml" ContentType="application/vnd.ms-powerpoint.comments+xml"/>
  <Override PartName="/ppt/notesSlides/notesSlide7.xml" ContentType="application/vnd.openxmlformats-officedocument.presentationml.notesSlide+xml"/>
  <Override PartName="/ppt/comments/modernComment_10E_34D5F729.xml" ContentType="application/vnd.ms-powerpoint.comments+xml"/>
  <Override PartName="/ppt/notesSlides/notesSlide8.xml" ContentType="application/vnd.openxmlformats-officedocument.presentationml.notesSlide+xml"/>
  <Override PartName="/ppt/comments/modernComment_112_AB0D6288.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104_6DAEEBE5.xml" ContentType="application/vnd.ms-powerpoint.comments+xml"/>
  <Override PartName="/ppt/notesSlides/notesSlide11.xml" ContentType="application/vnd.openxmlformats-officedocument.presentationml.notesSlide+xml"/>
  <Override PartName="/ppt/comments/modernComment_136_9DF3FE6.xml" ContentType="application/vnd.ms-powerpoint.comments+xml"/>
  <Override PartName="/ppt/notesSlides/notesSlide12.xml" ContentType="application/vnd.openxmlformats-officedocument.presentationml.notesSlide+xml"/>
  <Override PartName="/ppt/comments/modernComment_143_6CE4E207.xml" ContentType="application/vnd.ms-powerpoint.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modernComment_10C_A54D0F60.xml" ContentType="application/vnd.ms-powerpoint.comments+xml"/>
  <Override PartName="/ppt/notesSlides/notesSlide15.xml" ContentType="application/vnd.openxmlformats-officedocument.presentationml.notesSlide+xml"/>
  <Override PartName="/ppt/comments/modernComment_12A_549FE802.xml" ContentType="application/vnd.ms-powerpoint.comments+xml"/>
  <Override PartName="/ppt/notesSlides/notesSlide16.xml" ContentType="application/vnd.openxmlformats-officedocument.presentationml.notesSlide+xml"/>
  <Override PartName="/ppt/comments/modernComment_13D_B202DD39.xml" ContentType="application/vnd.ms-powerpoint.comments+xml"/>
  <Override PartName="/ppt/notesSlides/notesSlide17.xml" ContentType="application/vnd.openxmlformats-officedocument.presentationml.notesSlide+xml"/>
  <Override PartName="/ppt/comments/modernComment_12B_D08660EA.xml" ContentType="application/vnd.ms-powerpoint.comments+xml"/>
  <Override PartName="/ppt/notesSlides/notesSlide18.xml" ContentType="application/vnd.openxmlformats-officedocument.presentationml.notesSlide+xml"/>
  <Override PartName="/ppt/comments/modernComment_12D_A72C780.xml" ContentType="application/vnd.ms-powerpoint.comments+xml"/>
  <Override PartName="/ppt/notesSlides/notesSlide19.xml" ContentType="application/vnd.openxmlformats-officedocument.presentationml.notesSlide+xml"/>
  <Override PartName="/ppt/comments/modernComment_135_42BB8EF.xml" ContentType="application/vnd.ms-powerpoint.comments+xml"/>
  <Override PartName="/ppt/notesSlides/notesSlide20.xml" ContentType="application/vnd.openxmlformats-officedocument.presentationml.notesSlide+xml"/>
  <Override PartName="/ppt/comments/modernComment_131_986413D6.xml" ContentType="application/vnd.ms-powerpoint.comments+xml"/>
  <Override PartName="/ppt/notesSlides/notesSlide21.xml" ContentType="application/vnd.openxmlformats-officedocument.presentationml.notesSlide+xml"/>
  <Override PartName="/ppt/comments/modernComment_130_7293B0E3.xml" ContentType="application/vnd.ms-powerpoint.comment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modernComment_134_AA57F260.xml" ContentType="application/vnd.ms-powerpoint.comments+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4"/>
  </p:sldMasterIdLst>
  <p:notesMasterIdLst>
    <p:notesMasterId r:id="rId30"/>
  </p:notesMasterIdLst>
  <p:handoutMasterIdLst>
    <p:handoutMasterId r:id="rId31"/>
  </p:handoutMasterIdLst>
  <p:sldIdLst>
    <p:sldId id="264" r:id="rId5"/>
    <p:sldId id="283" r:id="rId6"/>
    <p:sldId id="320" r:id="rId7"/>
    <p:sldId id="329" r:id="rId8"/>
    <p:sldId id="266" r:id="rId9"/>
    <p:sldId id="289" r:id="rId10"/>
    <p:sldId id="282" r:id="rId11"/>
    <p:sldId id="270" r:id="rId12"/>
    <p:sldId id="274" r:id="rId13"/>
    <p:sldId id="322" r:id="rId14"/>
    <p:sldId id="260" r:id="rId15"/>
    <p:sldId id="310" r:id="rId16"/>
    <p:sldId id="323" r:id="rId17"/>
    <p:sldId id="324" r:id="rId18"/>
    <p:sldId id="268" r:id="rId19"/>
    <p:sldId id="298" r:id="rId20"/>
    <p:sldId id="317" r:id="rId21"/>
    <p:sldId id="299" r:id="rId22"/>
    <p:sldId id="301" r:id="rId23"/>
    <p:sldId id="309" r:id="rId24"/>
    <p:sldId id="305" r:id="rId25"/>
    <p:sldId id="304" r:id="rId26"/>
    <p:sldId id="319" r:id="rId27"/>
    <p:sldId id="308" r:id="rId28"/>
    <p:sldId id="284" r:id="rId2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36DCE7F-D403-688B-8CB1-8AFF403E419C}" name="Greenleaf, Dean" initials="GD" userId="S::Dean.Greenleaf@seattle.gov::8f637f9c-cc72-451a-8397-cf3184256dc8" providerId="AD"/>
  <p188:author id="{125AB1C0-0FE6-5DCC-2E2E-C3F9D5A58160}" name="Richard Pellinger" initials="RP" userId="9d46231c204a46b7" providerId="Windows Live"/>
  <p188:author id="{B35142C8-DF6D-BBBF-32A3-F015F0BBF065}" name="Greenleaf, Dean" initials="GD" userId="S::dean.greenleaf@seattle.gov::8f637f9c-cc72-451a-8397-cf3184256dc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6AD"/>
    <a:srgbClr val="38862F"/>
    <a:srgbClr val="009900"/>
    <a:srgbClr val="DB4D69"/>
    <a:srgbClr val="448A2E"/>
    <a:srgbClr val="F2C057"/>
    <a:srgbClr val="FFFFFF"/>
    <a:srgbClr val="CFD5EA"/>
    <a:srgbClr val="C3DEEB"/>
    <a:srgbClr val="0058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7254DC6-95D3-4484-BB49-DFD4FDE7C455}" v="391" dt="2023-01-25T20:05:39.25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5977" autoAdjust="0"/>
  </p:normalViewPr>
  <p:slideViewPr>
    <p:cSldViewPr snapToGrid="0">
      <p:cViewPr varScale="1">
        <p:scale>
          <a:sx n="79" d="100"/>
          <a:sy n="79" d="100"/>
        </p:scale>
        <p:origin x="1070" y="67"/>
      </p:cViewPr>
      <p:guideLst/>
    </p:cSldViewPr>
  </p:slideViewPr>
  <p:notesTextViewPr>
    <p:cViewPr>
      <p:scale>
        <a:sx n="1" d="1"/>
        <a:sy n="1" d="1"/>
      </p:scale>
      <p:origin x="0" y="0"/>
    </p:cViewPr>
  </p:notesTextViewPr>
  <p:notesViewPr>
    <p:cSldViewPr snapToGrid="0">
      <p:cViewPr>
        <p:scale>
          <a:sx n="1" d="2"/>
          <a:sy n="1" d="2"/>
        </p:scale>
        <p:origin x="4709" y="1219"/>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eenleaf, Dean" userId="8f637f9c-cc72-451a-8397-cf3184256dc8" providerId="ADAL" clId="{87254DC6-95D3-4484-BB49-DFD4FDE7C455}"/>
    <pc:docChg chg="undo custSel addSld delSld modSld">
      <pc:chgData name="Greenleaf, Dean" userId="8f637f9c-cc72-451a-8397-cf3184256dc8" providerId="ADAL" clId="{87254DC6-95D3-4484-BB49-DFD4FDE7C455}" dt="2023-01-25T20:11:20.721" v="7087" actId="20577"/>
      <pc:docMkLst>
        <pc:docMk/>
      </pc:docMkLst>
      <pc:sldChg chg="modSp mod">
        <pc:chgData name="Greenleaf, Dean" userId="8f637f9c-cc72-451a-8397-cf3184256dc8" providerId="ADAL" clId="{87254DC6-95D3-4484-BB49-DFD4FDE7C455}" dt="2022-01-27T19:22:56.338" v="1997" actId="1076"/>
        <pc:sldMkLst>
          <pc:docMk/>
          <pc:sldMk cId="1840180197" sldId="260"/>
        </pc:sldMkLst>
        <pc:spChg chg="mod">
          <ac:chgData name="Greenleaf, Dean" userId="8f637f9c-cc72-451a-8397-cf3184256dc8" providerId="ADAL" clId="{87254DC6-95D3-4484-BB49-DFD4FDE7C455}" dt="2022-01-27T19:22:56.338" v="1997" actId="1076"/>
          <ac:spMkLst>
            <pc:docMk/>
            <pc:sldMk cId="1840180197" sldId="260"/>
            <ac:spMk id="9" creationId="{C40047BB-326B-4D8F-9830-6C52B334C693}"/>
          </ac:spMkLst>
        </pc:spChg>
        <pc:picChg chg="mod">
          <ac:chgData name="Greenleaf, Dean" userId="8f637f9c-cc72-451a-8397-cf3184256dc8" providerId="ADAL" clId="{87254DC6-95D3-4484-BB49-DFD4FDE7C455}" dt="2022-01-27T19:22:51.068" v="1996" actId="14100"/>
          <ac:picMkLst>
            <pc:docMk/>
            <pc:sldMk cId="1840180197" sldId="260"/>
            <ac:picMk id="3" creationId="{68E41E7F-92F0-489D-8A89-D74C85CCB414}"/>
          </ac:picMkLst>
        </pc:picChg>
      </pc:sldChg>
      <pc:sldChg chg="addSp delSp modSp mod modNotesTx">
        <pc:chgData name="Greenleaf, Dean" userId="8f637f9c-cc72-451a-8397-cf3184256dc8" providerId="ADAL" clId="{87254DC6-95D3-4484-BB49-DFD4FDE7C455}" dt="2023-01-25T19:35:48.504" v="4758" actId="20577"/>
        <pc:sldMkLst>
          <pc:docMk/>
          <pc:sldMk cId="903024435" sldId="264"/>
        </pc:sldMkLst>
        <pc:spChg chg="add mod">
          <ac:chgData name="Greenleaf, Dean" userId="8f637f9c-cc72-451a-8397-cf3184256dc8" providerId="ADAL" clId="{87254DC6-95D3-4484-BB49-DFD4FDE7C455}" dt="2023-01-25T19:33:59.740" v="4634" actId="1076"/>
          <ac:spMkLst>
            <pc:docMk/>
            <pc:sldMk cId="903024435" sldId="264"/>
            <ac:spMk id="2" creationId="{53436F87-8619-7C4C-FDD4-AB4B272B4A18}"/>
          </ac:spMkLst>
        </pc:spChg>
        <pc:spChg chg="mod">
          <ac:chgData name="Greenleaf, Dean" userId="8f637f9c-cc72-451a-8397-cf3184256dc8" providerId="ADAL" clId="{87254DC6-95D3-4484-BB49-DFD4FDE7C455}" dt="2023-01-25T19:34:50.015" v="4656" actId="20577"/>
          <ac:spMkLst>
            <pc:docMk/>
            <pc:sldMk cId="903024435" sldId="264"/>
            <ac:spMk id="12" creationId="{072BDD41-45FD-47AA-BE12-F8362B4C2547}"/>
          </ac:spMkLst>
        </pc:spChg>
        <pc:picChg chg="del">
          <ac:chgData name="Greenleaf, Dean" userId="8f637f9c-cc72-451a-8397-cf3184256dc8" providerId="ADAL" clId="{87254DC6-95D3-4484-BB49-DFD4FDE7C455}" dt="2023-01-25T19:31:30.322" v="4476" actId="478"/>
          <ac:picMkLst>
            <pc:docMk/>
            <pc:sldMk cId="903024435" sldId="264"/>
            <ac:picMk id="20" creationId="{C7126B9F-0655-4F38-ADD7-06B8FCE767CD}"/>
          </ac:picMkLst>
        </pc:picChg>
      </pc:sldChg>
      <pc:sldChg chg="modNotesTx">
        <pc:chgData name="Greenleaf, Dean" userId="8f637f9c-cc72-451a-8397-cf3184256dc8" providerId="ADAL" clId="{87254DC6-95D3-4484-BB49-DFD4FDE7C455}" dt="2022-01-28T16:16:25.628" v="3483" actId="20577"/>
        <pc:sldMkLst>
          <pc:docMk/>
          <pc:sldMk cId="2490442473" sldId="266"/>
        </pc:sldMkLst>
      </pc:sldChg>
      <pc:sldChg chg="modSp mod modNotesTx">
        <pc:chgData name="Greenleaf, Dean" userId="8f637f9c-cc72-451a-8397-cf3184256dc8" providerId="ADAL" clId="{87254DC6-95D3-4484-BB49-DFD4FDE7C455}" dt="2022-01-28T16:33:18.659" v="4263" actId="20577"/>
        <pc:sldMkLst>
          <pc:docMk/>
          <pc:sldMk cId="2773290848" sldId="268"/>
        </pc:sldMkLst>
        <pc:spChg chg="mod">
          <ac:chgData name="Greenleaf, Dean" userId="8f637f9c-cc72-451a-8397-cf3184256dc8" providerId="ADAL" clId="{87254DC6-95D3-4484-BB49-DFD4FDE7C455}" dt="2022-01-27T19:19:34.096" v="1893" actId="255"/>
          <ac:spMkLst>
            <pc:docMk/>
            <pc:sldMk cId="2773290848" sldId="268"/>
            <ac:spMk id="5" creationId="{33536A50-400F-4704-A983-E4AB450BB1BE}"/>
          </ac:spMkLst>
        </pc:spChg>
      </pc:sldChg>
      <pc:sldChg chg="addSp delSp modSp mod modAnim modNotesTx">
        <pc:chgData name="Greenleaf, Dean" userId="8f637f9c-cc72-451a-8397-cf3184256dc8" providerId="ADAL" clId="{87254DC6-95D3-4484-BB49-DFD4FDE7C455}" dt="2022-01-28T16:23:02.579" v="3878"/>
        <pc:sldMkLst>
          <pc:docMk/>
          <pc:sldMk cId="2869781128" sldId="274"/>
        </pc:sldMkLst>
        <pc:spChg chg="add del">
          <ac:chgData name="Greenleaf, Dean" userId="8f637f9c-cc72-451a-8397-cf3184256dc8" providerId="ADAL" clId="{87254DC6-95D3-4484-BB49-DFD4FDE7C455}" dt="2022-01-28T16:21:36.851" v="3869" actId="11529"/>
          <ac:spMkLst>
            <pc:docMk/>
            <pc:sldMk cId="2869781128" sldId="274"/>
            <ac:spMk id="5" creationId="{4B0CB79F-9930-496A-B4B8-47649C3F8393}"/>
          </ac:spMkLst>
        </pc:spChg>
        <pc:spChg chg="add mod">
          <ac:chgData name="Greenleaf, Dean" userId="8f637f9c-cc72-451a-8397-cf3184256dc8" providerId="ADAL" clId="{87254DC6-95D3-4484-BB49-DFD4FDE7C455}" dt="2022-01-28T16:22:40.773" v="3877" actId="207"/>
          <ac:spMkLst>
            <pc:docMk/>
            <pc:sldMk cId="2869781128" sldId="274"/>
            <ac:spMk id="6" creationId="{F61FDB94-0A29-4AFF-B4A9-FEBE0F82C233}"/>
          </ac:spMkLst>
        </pc:spChg>
      </pc:sldChg>
      <pc:sldChg chg="addSp modSp mod modCm modNotesTx">
        <pc:chgData name="Greenleaf, Dean" userId="8f637f9c-cc72-451a-8397-cf3184256dc8" providerId="ADAL" clId="{87254DC6-95D3-4484-BB49-DFD4FDE7C455}" dt="2023-01-25T19:39:44.660" v="4775" actId="14100"/>
        <pc:sldMkLst>
          <pc:docMk/>
          <pc:sldMk cId="803584419" sldId="282"/>
        </pc:sldMkLst>
        <pc:spChg chg="mod">
          <ac:chgData name="Greenleaf, Dean" userId="8f637f9c-cc72-451a-8397-cf3184256dc8" providerId="ADAL" clId="{87254DC6-95D3-4484-BB49-DFD4FDE7C455}" dt="2023-01-25T19:39:44.660" v="4775" actId="14100"/>
          <ac:spMkLst>
            <pc:docMk/>
            <pc:sldMk cId="803584419" sldId="282"/>
            <ac:spMk id="3" creationId="{375BF405-1DA8-4F4E-9D3E-73E38A164164}"/>
          </ac:spMkLst>
        </pc:spChg>
        <pc:spChg chg="add mod">
          <ac:chgData name="Greenleaf, Dean" userId="8f637f9c-cc72-451a-8397-cf3184256dc8" providerId="ADAL" clId="{87254DC6-95D3-4484-BB49-DFD4FDE7C455}" dt="2022-01-27T19:25:20.318" v="2013" actId="1076"/>
          <ac:spMkLst>
            <pc:docMk/>
            <pc:sldMk cId="803584419" sldId="282"/>
            <ac:spMk id="7" creationId="{C11D73C1-5F6E-4EA1-9E46-70FA0AF2C017}"/>
          </ac:spMkLst>
        </pc:spChg>
        <pc:picChg chg="mod">
          <ac:chgData name="Greenleaf, Dean" userId="8f637f9c-cc72-451a-8397-cf3184256dc8" providerId="ADAL" clId="{87254DC6-95D3-4484-BB49-DFD4FDE7C455}" dt="2022-01-27T19:25:12.927" v="2012" actId="14100"/>
          <ac:picMkLst>
            <pc:docMk/>
            <pc:sldMk cId="803584419" sldId="282"/>
            <ac:picMk id="5" creationId="{335CE6B0-E6B0-4A08-8940-96541E873BE4}"/>
          </ac:picMkLst>
        </pc:picChg>
        <pc:extLst>
          <p:ext xmlns:p="http://schemas.openxmlformats.org/presentationml/2006/main" uri="{D6D511B9-2390-475A-947B-AFAB55BFBCF1}">
            <pc226:cmChg xmlns:pc226="http://schemas.microsoft.com/office/powerpoint/2022/06/main/command" chg="mod">
              <pc226:chgData name="Greenleaf, Dean" userId="8f637f9c-cc72-451a-8397-cf3184256dc8" providerId="ADAL" clId="{87254DC6-95D3-4484-BB49-DFD4FDE7C455}" dt="2023-01-25T19:39:39.067" v="4774" actId="20577"/>
              <pc2:cmMkLst xmlns:pc2="http://schemas.microsoft.com/office/powerpoint/2019/9/main/command">
                <pc:docMk/>
                <pc:sldMk cId="803584419" sldId="282"/>
                <pc2:cmMk id="{9FB1DF83-E633-48FA-BDAA-4FCACD76541B}"/>
              </pc2:cmMkLst>
            </pc226:cmChg>
            <pc226:cmChg xmlns:pc226="http://schemas.microsoft.com/office/powerpoint/2022/06/main/command" chg="mod">
              <pc226:chgData name="Greenleaf, Dean" userId="8f637f9c-cc72-451a-8397-cf3184256dc8" providerId="ADAL" clId="{87254DC6-95D3-4484-BB49-DFD4FDE7C455}" dt="2023-01-25T19:39:39.067" v="4774" actId="20577"/>
              <pc2:cmMkLst xmlns:pc2="http://schemas.microsoft.com/office/powerpoint/2019/9/main/command">
                <pc:docMk/>
                <pc:sldMk cId="803584419" sldId="282"/>
                <pc2:cmMk id="{1F9750BD-75FF-4E7E-AAEB-11F5CC114688}"/>
              </pc2:cmMkLst>
            </pc226:cmChg>
            <pc226:cmChg xmlns:pc226="http://schemas.microsoft.com/office/powerpoint/2022/06/main/command" chg="mod">
              <pc226:chgData name="Greenleaf, Dean" userId="8f637f9c-cc72-451a-8397-cf3184256dc8" providerId="ADAL" clId="{87254DC6-95D3-4484-BB49-DFD4FDE7C455}" dt="2023-01-25T19:39:39.067" v="4774" actId="20577"/>
              <pc2:cmMkLst xmlns:pc2="http://schemas.microsoft.com/office/powerpoint/2019/9/main/command">
                <pc:docMk/>
                <pc:sldMk cId="803584419" sldId="282"/>
                <pc2:cmMk id="{C3F8BFF3-C90B-4C86-A22A-7774C3170B7E}"/>
              </pc2:cmMkLst>
            </pc226:cmChg>
          </p:ext>
        </pc:extLst>
      </pc:sldChg>
      <pc:sldChg chg="modSp mod modNotesTx">
        <pc:chgData name="Greenleaf, Dean" userId="8f637f9c-cc72-451a-8397-cf3184256dc8" providerId="ADAL" clId="{87254DC6-95D3-4484-BB49-DFD4FDE7C455}" dt="2022-01-28T16:06:30.100" v="2813" actId="20577"/>
        <pc:sldMkLst>
          <pc:docMk/>
          <pc:sldMk cId="285578039" sldId="283"/>
        </pc:sldMkLst>
        <pc:spChg chg="mod">
          <ac:chgData name="Greenleaf, Dean" userId="8f637f9c-cc72-451a-8397-cf3184256dc8" providerId="ADAL" clId="{87254DC6-95D3-4484-BB49-DFD4FDE7C455}" dt="2022-01-27T16:47:32.423" v="0" actId="1076"/>
          <ac:spMkLst>
            <pc:docMk/>
            <pc:sldMk cId="285578039" sldId="283"/>
            <ac:spMk id="3" creationId="{375BF405-1DA8-4F4E-9D3E-73E38A164164}"/>
          </ac:spMkLst>
        </pc:spChg>
      </pc:sldChg>
      <pc:sldChg chg="addSp delSp modSp mod">
        <pc:chgData name="Greenleaf, Dean" userId="8f637f9c-cc72-451a-8397-cf3184256dc8" providerId="ADAL" clId="{87254DC6-95D3-4484-BB49-DFD4FDE7C455}" dt="2022-01-27T18:38:08.902" v="1226" actId="1076"/>
        <pc:sldMkLst>
          <pc:docMk/>
          <pc:sldMk cId="1896663859" sldId="284"/>
        </pc:sldMkLst>
        <pc:spChg chg="mod">
          <ac:chgData name="Greenleaf, Dean" userId="8f637f9c-cc72-451a-8397-cf3184256dc8" providerId="ADAL" clId="{87254DC6-95D3-4484-BB49-DFD4FDE7C455}" dt="2022-01-27T18:37:25.405" v="1220" actId="1076"/>
          <ac:spMkLst>
            <pc:docMk/>
            <pc:sldMk cId="1896663859" sldId="284"/>
            <ac:spMk id="3" creationId="{23637E61-BB12-4DB8-A857-EE7C0B87A839}"/>
          </ac:spMkLst>
        </pc:spChg>
        <pc:spChg chg="add mod">
          <ac:chgData name="Greenleaf, Dean" userId="8f637f9c-cc72-451a-8397-cf3184256dc8" providerId="ADAL" clId="{87254DC6-95D3-4484-BB49-DFD4FDE7C455}" dt="2022-01-27T18:38:08.902" v="1226" actId="1076"/>
          <ac:spMkLst>
            <pc:docMk/>
            <pc:sldMk cId="1896663859" sldId="284"/>
            <ac:spMk id="6" creationId="{602C04BB-ED3B-433A-BD7E-C908107CC67C}"/>
          </ac:spMkLst>
        </pc:spChg>
        <pc:picChg chg="del">
          <ac:chgData name="Greenleaf, Dean" userId="8f637f9c-cc72-451a-8397-cf3184256dc8" providerId="ADAL" clId="{87254DC6-95D3-4484-BB49-DFD4FDE7C455}" dt="2022-01-27T18:35:53.147" v="1217" actId="478"/>
          <ac:picMkLst>
            <pc:docMk/>
            <pc:sldMk cId="1896663859" sldId="284"/>
            <ac:picMk id="4" creationId="{BA4D89D9-9FAC-4603-A664-FACC9B8E3AB0}"/>
          </ac:picMkLst>
        </pc:picChg>
        <pc:picChg chg="add mod">
          <ac:chgData name="Greenleaf, Dean" userId="8f637f9c-cc72-451a-8397-cf3184256dc8" providerId="ADAL" clId="{87254DC6-95D3-4484-BB49-DFD4FDE7C455}" dt="2022-01-27T18:37:58.857" v="1224" actId="14100"/>
          <ac:picMkLst>
            <pc:docMk/>
            <pc:sldMk cId="1896663859" sldId="284"/>
            <ac:picMk id="5" creationId="{C58E5AC4-D315-4C6B-A255-8391CDFFBB0A}"/>
          </ac:picMkLst>
        </pc:picChg>
      </pc:sldChg>
      <pc:sldChg chg="mod modShow modNotesTx">
        <pc:chgData name="Greenleaf, Dean" userId="8f637f9c-cc72-451a-8397-cf3184256dc8" providerId="ADAL" clId="{87254DC6-95D3-4484-BB49-DFD4FDE7C455}" dt="2023-01-25T19:38:18.766" v="4759" actId="729"/>
        <pc:sldMkLst>
          <pc:docMk/>
          <pc:sldMk cId="2993091217" sldId="289"/>
        </pc:sldMkLst>
      </pc:sldChg>
      <pc:sldChg chg="addSp modSp mod modAnim modCm">
        <pc:chgData name="Greenleaf, Dean" userId="8f637f9c-cc72-451a-8397-cf3184256dc8" providerId="ADAL" clId="{87254DC6-95D3-4484-BB49-DFD4FDE7C455}" dt="2023-01-25T19:55:56.611" v="5805" actId="14100"/>
        <pc:sldMkLst>
          <pc:docMk/>
          <pc:sldMk cId="3498467562" sldId="299"/>
        </pc:sldMkLst>
        <pc:spChg chg="add mod">
          <ac:chgData name="Greenleaf, Dean" userId="8f637f9c-cc72-451a-8397-cf3184256dc8" providerId="ADAL" clId="{87254DC6-95D3-4484-BB49-DFD4FDE7C455}" dt="2023-01-25T19:55:56.611" v="5805" actId="14100"/>
          <ac:spMkLst>
            <pc:docMk/>
            <pc:sldMk cId="3498467562" sldId="299"/>
            <ac:spMk id="3" creationId="{EE81ED08-9155-497E-8990-EC080FD15E14}"/>
          </ac:spMkLst>
        </pc:spChg>
        <pc:spChg chg="mod">
          <ac:chgData name="Greenleaf, Dean" userId="8f637f9c-cc72-451a-8397-cf3184256dc8" providerId="ADAL" clId="{87254DC6-95D3-4484-BB49-DFD4FDE7C455}" dt="2022-01-27T19:18:14.200" v="1886" actId="255"/>
          <ac:spMkLst>
            <pc:docMk/>
            <pc:sldMk cId="3498467562" sldId="299"/>
            <ac:spMk id="6" creationId="{8CCBA3D3-4C27-4851-B19D-CE72FE3A2F83}"/>
          </ac:spMkLst>
        </pc:spChg>
        <pc:spChg chg="mod">
          <ac:chgData name="Greenleaf, Dean" userId="8f637f9c-cc72-451a-8397-cf3184256dc8" providerId="ADAL" clId="{87254DC6-95D3-4484-BB49-DFD4FDE7C455}" dt="2022-01-28T16:56:56.650" v="4469" actId="27636"/>
          <ac:spMkLst>
            <pc:docMk/>
            <pc:sldMk cId="3498467562" sldId="299"/>
            <ac:spMk id="8" creationId="{B479A019-DF5D-423F-BA52-532CA259D97A}"/>
          </ac:spMkLst>
        </pc:spChg>
        <pc:picChg chg="mod">
          <ac:chgData name="Greenleaf, Dean" userId="8f637f9c-cc72-451a-8397-cf3184256dc8" providerId="ADAL" clId="{87254DC6-95D3-4484-BB49-DFD4FDE7C455}" dt="2022-01-28T16:56:10.311" v="4459" actId="1076"/>
          <ac:picMkLst>
            <pc:docMk/>
            <pc:sldMk cId="3498467562" sldId="299"/>
            <ac:picMk id="1026" creationId="{14AE4058-8F5A-425A-B92E-5AFF734E3D7D}"/>
          </ac:picMkLst>
        </pc:picChg>
      </pc:sldChg>
      <pc:sldChg chg="modSp mod modCm modNotesTx">
        <pc:chgData name="Greenleaf, Dean" userId="8f637f9c-cc72-451a-8397-cf3184256dc8" providerId="ADAL" clId="{87254DC6-95D3-4484-BB49-DFD4FDE7C455}" dt="2023-01-25T19:57:08.865" v="5929" actId="20577"/>
        <pc:sldMkLst>
          <pc:docMk/>
          <pc:sldMk cId="175294336" sldId="301"/>
        </pc:sldMkLst>
        <pc:spChg chg="mod">
          <ac:chgData name="Greenleaf, Dean" userId="8f637f9c-cc72-451a-8397-cf3184256dc8" providerId="ADAL" clId="{87254DC6-95D3-4484-BB49-DFD4FDE7C455}" dt="2022-01-27T18:40:27.728" v="1248" actId="20577"/>
          <ac:spMkLst>
            <pc:docMk/>
            <pc:sldMk cId="175294336" sldId="301"/>
            <ac:spMk id="2" creationId="{B110DC1A-2101-47CE-8D96-D4EE546CF7E2}"/>
          </ac:spMkLst>
        </pc:spChg>
        <pc:spChg chg="mod">
          <ac:chgData name="Greenleaf, Dean" userId="8f637f9c-cc72-451a-8397-cf3184256dc8" providerId="ADAL" clId="{87254DC6-95D3-4484-BB49-DFD4FDE7C455}" dt="2022-01-27T18:47:17.716" v="1644" actId="20577"/>
          <ac:spMkLst>
            <pc:docMk/>
            <pc:sldMk cId="175294336" sldId="301"/>
            <ac:spMk id="7" creationId="{411AEE40-A7A7-4DE9-9904-5EBBD94D3188}"/>
          </ac:spMkLst>
        </pc:spChg>
        <pc:picChg chg="mod">
          <ac:chgData name="Greenleaf, Dean" userId="8f637f9c-cc72-451a-8397-cf3184256dc8" providerId="ADAL" clId="{87254DC6-95D3-4484-BB49-DFD4FDE7C455}" dt="2022-01-27T18:41:23.387" v="1294" actId="1076"/>
          <ac:picMkLst>
            <pc:docMk/>
            <pc:sldMk cId="175294336" sldId="301"/>
            <ac:picMk id="4" creationId="{AD4324EB-CA34-43A0-BAE0-0F197702FEAC}"/>
          </ac:picMkLst>
        </pc:picChg>
      </pc:sldChg>
      <pc:sldChg chg="del">
        <pc:chgData name="Greenleaf, Dean" userId="8f637f9c-cc72-451a-8397-cf3184256dc8" providerId="ADAL" clId="{87254DC6-95D3-4484-BB49-DFD4FDE7C455}" dt="2022-01-27T16:56:13.433" v="127" actId="2696"/>
        <pc:sldMkLst>
          <pc:docMk/>
          <pc:sldMk cId="1401488083" sldId="302"/>
        </pc:sldMkLst>
      </pc:sldChg>
      <pc:sldChg chg="modNotesTx">
        <pc:chgData name="Greenleaf, Dean" userId="8f637f9c-cc72-451a-8397-cf3184256dc8" providerId="ADAL" clId="{87254DC6-95D3-4484-BB49-DFD4FDE7C455}" dt="2022-01-28T16:36:51.413" v="4458" actId="20577"/>
        <pc:sldMkLst>
          <pc:docMk/>
          <pc:sldMk cId="1922281699" sldId="304"/>
        </pc:sldMkLst>
      </pc:sldChg>
      <pc:sldChg chg="modSp mod modAnim modCm modNotesTx">
        <pc:chgData name="Greenleaf, Dean" userId="8f637f9c-cc72-451a-8397-cf3184256dc8" providerId="ADAL" clId="{87254DC6-95D3-4484-BB49-DFD4FDE7C455}" dt="2023-01-25T20:11:20.721" v="7087" actId="20577"/>
        <pc:sldMkLst>
          <pc:docMk/>
          <pc:sldMk cId="2556695510" sldId="305"/>
        </pc:sldMkLst>
        <pc:spChg chg="mod">
          <ac:chgData name="Greenleaf, Dean" userId="8f637f9c-cc72-451a-8397-cf3184256dc8" providerId="ADAL" clId="{87254DC6-95D3-4484-BB49-DFD4FDE7C455}" dt="2022-01-27T18:48:45.134" v="1730" actId="14100"/>
          <ac:spMkLst>
            <pc:docMk/>
            <pc:sldMk cId="2556695510" sldId="305"/>
            <ac:spMk id="13" creationId="{2FB3E17D-6E5F-4E2D-9923-32A8B3EC20EA}"/>
          </ac:spMkLst>
        </pc:spChg>
        <pc:picChg chg="mod">
          <ac:chgData name="Greenleaf, Dean" userId="8f637f9c-cc72-451a-8397-cf3184256dc8" providerId="ADAL" clId="{87254DC6-95D3-4484-BB49-DFD4FDE7C455}" dt="2023-01-25T20:03:04.639" v="6361" actId="1076"/>
          <ac:picMkLst>
            <pc:docMk/>
            <pc:sldMk cId="2556695510" sldId="305"/>
            <ac:picMk id="12" creationId="{4BB55B8A-1318-4EB3-AA3A-5690ABCD2B62}"/>
          </ac:picMkLst>
        </pc:picChg>
      </pc:sldChg>
      <pc:sldChg chg="addSp modSp mod modCm modNotesTx">
        <pc:chgData name="Greenleaf, Dean" userId="8f637f9c-cc72-451a-8397-cf3184256dc8" providerId="ADAL" clId="{87254DC6-95D3-4484-BB49-DFD4FDE7C455}" dt="2023-01-25T19:57:55.706" v="5930" actId="33524"/>
        <pc:sldMkLst>
          <pc:docMk/>
          <pc:sldMk cId="69974255" sldId="309"/>
        </pc:sldMkLst>
        <pc:spChg chg="mod">
          <ac:chgData name="Greenleaf, Dean" userId="8f637f9c-cc72-451a-8397-cf3184256dc8" providerId="ADAL" clId="{87254DC6-95D3-4484-BB49-DFD4FDE7C455}" dt="2022-01-27T18:42:49.843" v="1408" actId="20577"/>
          <ac:spMkLst>
            <pc:docMk/>
            <pc:sldMk cId="69974255" sldId="309"/>
            <ac:spMk id="2" creationId="{56822242-26AC-4675-81B2-646CAA83EF10}"/>
          </ac:spMkLst>
        </pc:spChg>
        <pc:spChg chg="mod">
          <ac:chgData name="Greenleaf, Dean" userId="8f637f9c-cc72-451a-8397-cf3184256dc8" providerId="ADAL" clId="{87254DC6-95D3-4484-BB49-DFD4FDE7C455}" dt="2022-01-27T18:43:56.172" v="1418" actId="20577"/>
          <ac:spMkLst>
            <pc:docMk/>
            <pc:sldMk cId="69974255" sldId="309"/>
            <ac:spMk id="3" creationId="{FFD213BE-074C-4C61-9D4C-6D31B717343D}"/>
          </ac:spMkLst>
        </pc:spChg>
        <pc:spChg chg="add mod">
          <ac:chgData name="Greenleaf, Dean" userId="8f637f9c-cc72-451a-8397-cf3184256dc8" providerId="ADAL" clId="{87254DC6-95D3-4484-BB49-DFD4FDE7C455}" dt="2022-01-27T19:18:37.191" v="1888" actId="1076"/>
          <ac:spMkLst>
            <pc:docMk/>
            <pc:sldMk cId="69974255" sldId="309"/>
            <ac:spMk id="4" creationId="{0EBFEAB0-0523-49CA-ACC8-2E5B7DCE23A8}"/>
          </ac:spMkLst>
        </pc:spChg>
        <pc:picChg chg="mod modCrop">
          <ac:chgData name="Greenleaf, Dean" userId="8f637f9c-cc72-451a-8397-cf3184256dc8" providerId="ADAL" clId="{87254DC6-95D3-4484-BB49-DFD4FDE7C455}" dt="2022-01-27T19:18:42.538" v="1889" actId="14100"/>
          <ac:picMkLst>
            <pc:docMk/>
            <pc:sldMk cId="69974255" sldId="309"/>
            <ac:picMk id="6" creationId="{4F5F22E0-0628-46CC-B2C7-FFB19A89B490}"/>
          </ac:picMkLst>
        </pc:picChg>
      </pc:sldChg>
      <pc:sldChg chg="modSp mod modCm modNotesTx">
        <pc:chgData name="Greenleaf, Dean" userId="8f637f9c-cc72-451a-8397-cf3184256dc8" providerId="ADAL" clId="{87254DC6-95D3-4484-BB49-DFD4FDE7C455}" dt="2023-01-25T19:44:29.749" v="4891" actId="313"/>
        <pc:sldMkLst>
          <pc:docMk/>
          <pc:sldMk cId="165625830" sldId="310"/>
        </pc:sldMkLst>
        <pc:spChg chg="mod">
          <ac:chgData name="Greenleaf, Dean" userId="8f637f9c-cc72-451a-8397-cf3184256dc8" providerId="ADAL" clId="{87254DC6-95D3-4484-BB49-DFD4FDE7C455}" dt="2022-01-27T19:22:05.082" v="1992" actId="20577"/>
          <ac:spMkLst>
            <pc:docMk/>
            <pc:sldMk cId="165625830" sldId="310"/>
            <ac:spMk id="10" creationId="{33DB7939-84CF-46D9-9A61-BF519C8088B0}"/>
          </ac:spMkLst>
        </pc:spChg>
        <pc:spChg chg="mod">
          <ac:chgData name="Greenleaf, Dean" userId="8f637f9c-cc72-451a-8397-cf3184256dc8" providerId="ADAL" clId="{87254DC6-95D3-4484-BB49-DFD4FDE7C455}" dt="2022-01-27T19:21:58.979" v="1991" actId="20577"/>
          <ac:spMkLst>
            <pc:docMk/>
            <pc:sldMk cId="165625830" sldId="310"/>
            <ac:spMk id="11" creationId="{B4F2B275-3A18-458E-B12E-4DF078912983}"/>
          </ac:spMkLst>
        </pc:spChg>
      </pc:sldChg>
      <pc:sldChg chg="modNotesTx">
        <pc:chgData name="Greenleaf, Dean" userId="8f637f9c-cc72-451a-8397-cf3184256dc8" providerId="ADAL" clId="{87254DC6-95D3-4484-BB49-DFD4FDE7C455}" dt="2023-01-25T19:54:29.674" v="5775" actId="20577"/>
        <pc:sldMkLst>
          <pc:docMk/>
          <pc:sldMk cId="2986532153" sldId="317"/>
        </pc:sldMkLst>
      </pc:sldChg>
      <pc:sldChg chg="addSp delSp modSp del mod">
        <pc:chgData name="Greenleaf, Dean" userId="8f637f9c-cc72-451a-8397-cf3184256dc8" providerId="ADAL" clId="{87254DC6-95D3-4484-BB49-DFD4FDE7C455}" dt="2022-01-27T16:53:01.815" v="90" actId="2696"/>
        <pc:sldMkLst>
          <pc:docMk/>
          <pc:sldMk cId="105005888" sldId="318"/>
        </pc:sldMkLst>
        <pc:spChg chg="mod">
          <ac:chgData name="Greenleaf, Dean" userId="8f637f9c-cc72-451a-8397-cf3184256dc8" providerId="ADAL" clId="{87254DC6-95D3-4484-BB49-DFD4FDE7C455}" dt="2022-01-27T16:52:43.054" v="88" actId="14100"/>
          <ac:spMkLst>
            <pc:docMk/>
            <pc:sldMk cId="105005888" sldId="318"/>
            <ac:spMk id="3" creationId="{3815B186-495F-40A5-96F7-D0CA48D08D47}"/>
          </ac:spMkLst>
        </pc:spChg>
        <pc:picChg chg="del mod">
          <ac:chgData name="Greenleaf, Dean" userId="8f637f9c-cc72-451a-8397-cf3184256dc8" providerId="ADAL" clId="{87254DC6-95D3-4484-BB49-DFD4FDE7C455}" dt="2022-01-27T16:52:17.411" v="85" actId="478"/>
          <ac:picMkLst>
            <pc:docMk/>
            <pc:sldMk cId="105005888" sldId="318"/>
            <ac:picMk id="4" creationId="{D7157C05-FCF8-4012-96B2-A3A593754161}"/>
          </ac:picMkLst>
        </pc:picChg>
        <pc:picChg chg="add mod">
          <ac:chgData name="Greenleaf, Dean" userId="8f637f9c-cc72-451a-8397-cf3184256dc8" providerId="ADAL" clId="{87254DC6-95D3-4484-BB49-DFD4FDE7C455}" dt="2022-01-27T16:52:51.920" v="89" actId="14100"/>
          <ac:picMkLst>
            <pc:docMk/>
            <pc:sldMk cId="105005888" sldId="318"/>
            <ac:picMk id="5" creationId="{B94E9726-9CFE-4DA9-9E23-A20B005895D5}"/>
          </ac:picMkLst>
        </pc:picChg>
      </pc:sldChg>
      <pc:sldChg chg="addSp delSp modSp mod">
        <pc:chgData name="Greenleaf, Dean" userId="8f637f9c-cc72-451a-8397-cf3184256dc8" providerId="ADAL" clId="{87254DC6-95D3-4484-BB49-DFD4FDE7C455}" dt="2022-01-27T18:39:19.267" v="1247" actId="20577"/>
        <pc:sldMkLst>
          <pc:docMk/>
          <pc:sldMk cId="722341966" sldId="319"/>
        </pc:sldMkLst>
        <pc:spChg chg="mod">
          <ac:chgData name="Greenleaf, Dean" userId="8f637f9c-cc72-451a-8397-cf3184256dc8" providerId="ADAL" clId="{87254DC6-95D3-4484-BB49-DFD4FDE7C455}" dt="2022-01-27T18:35:15.620" v="1215" actId="20577"/>
          <ac:spMkLst>
            <pc:docMk/>
            <pc:sldMk cId="722341966" sldId="319"/>
            <ac:spMk id="2" creationId="{C0CCEA23-29F8-418A-835A-144627194736}"/>
          </ac:spMkLst>
        </pc:spChg>
        <pc:spChg chg="add del mod">
          <ac:chgData name="Greenleaf, Dean" userId="8f637f9c-cc72-451a-8397-cf3184256dc8" providerId="ADAL" clId="{87254DC6-95D3-4484-BB49-DFD4FDE7C455}" dt="2022-01-27T18:39:19.267" v="1247" actId="20577"/>
          <ac:spMkLst>
            <pc:docMk/>
            <pc:sldMk cId="722341966" sldId="319"/>
            <ac:spMk id="3" creationId="{A6F7F230-B4C9-4C98-B06D-04EF5CDE7BE4}"/>
          </ac:spMkLst>
        </pc:spChg>
        <pc:spChg chg="mod">
          <ac:chgData name="Greenleaf, Dean" userId="8f637f9c-cc72-451a-8397-cf3184256dc8" providerId="ADAL" clId="{87254DC6-95D3-4484-BB49-DFD4FDE7C455}" dt="2022-01-27T18:24:46.759" v="165" actId="20577"/>
          <ac:spMkLst>
            <pc:docMk/>
            <pc:sldMk cId="722341966" sldId="319"/>
            <ac:spMk id="6" creationId="{7D7C576F-23FB-4BF8-B0DF-448A82390279}"/>
          </ac:spMkLst>
        </pc:spChg>
        <pc:picChg chg="del mod">
          <ac:chgData name="Greenleaf, Dean" userId="8f637f9c-cc72-451a-8397-cf3184256dc8" providerId="ADAL" clId="{87254DC6-95D3-4484-BB49-DFD4FDE7C455}" dt="2022-01-27T18:32:30.594" v="1108" actId="478"/>
          <ac:picMkLst>
            <pc:docMk/>
            <pc:sldMk cId="722341966" sldId="319"/>
            <ac:picMk id="7" creationId="{D5140A90-E1C9-45EE-8437-B448C5C0C3D0}"/>
          </ac:picMkLst>
        </pc:picChg>
      </pc:sldChg>
      <pc:sldChg chg="modSp mod modNotesTx">
        <pc:chgData name="Greenleaf, Dean" userId="8f637f9c-cc72-451a-8397-cf3184256dc8" providerId="ADAL" clId="{87254DC6-95D3-4484-BB49-DFD4FDE7C455}" dt="2022-01-28T16:11:52.813" v="3336" actId="20577"/>
        <pc:sldMkLst>
          <pc:docMk/>
          <pc:sldMk cId="3263860470" sldId="320"/>
        </pc:sldMkLst>
        <pc:spChg chg="mod">
          <ac:chgData name="Greenleaf, Dean" userId="8f637f9c-cc72-451a-8397-cf3184256dc8" providerId="ADAL" clId="{87254DC6-95D3-4484-BB49-DFD4FDE7C455}" dt="2022-01-28T16:10:36.262" v="3154" actId="6549"/>
          <ac:spMkLst>
            <pc:docMk/>
            <pc:sldMk cId="3263860470" sldId="320"/>
            <ac:spMk id="3" creationId="{3815B186-495F-40A5-96F7-D0CA48D08D47}"/>
          </ac:spMkLst>
        </pc:spChg>
      </pc:sldChg>
      <pc:sldChg chg="del">
        <pc:chgData name="Greenleaf, Dean" userId="8f637f9c-cc72-451a-8397-cf3184256dc8" providerId="ADAL" clId="{87254DC6-95D3-4484-BB49-DFD4FDE7C455}" dt="2022-01-27T16:54:07.390" v="100" actId="2696"/>
        <pc:sldMkLst>
          <pc:docMk/>
          <pc:sldMk cId="667327838" sldId="321"/>
        </pc:sldMkLst>
      </pc:sldChg>
      <pc:sldChg chg="modSp mod modNotesTx">
        <pc:chgData name="Greenleaf, Dean" userId="8f637f9c-cc72-451a-8397-cf3184256dc8" providerId="ADAL" clId="{87254DC6-95D3-4484-BB49-DFD4FDE7C455}" dt="2022-01-28T16:23:46.855" v="3879" actId="20577"/>
        <pc:sldMkLst>
          <pc:docMk/>
          <pc:sldMk cId="986452611" sldId="322"/>
        </pc:sldMkLst>
        <pc:spChg chg="mod">
          <ac:chgData name="Greenleaf, Dean" userId="8f637f9c-cc72-451a-8397-cf3184256dc8" providerId="ADAL" clId="{87254DC6-95D3-4484-BB49-DFD4FDE7C455}" dt="2022-01-27T19:24:16.386" v="2005" actId="14100"/>
          <ac:spMkLst>
            <pc:docMk/>
            <pc:sldMk cId="986452611" sldId="322"/>
            <ac:spMk id="6" creationId="{CA4864F7-8866-424B-B70F-E3355ED1ECA3}"/>
          </ac:spMkLst>
        </pc:spChg>
        <pc:spChg chg="mod">
          <ac:chgData name="Greenleaf, Dean" userId="8f637f9c-cc72-451a-8397-cf3184256dc8" providerId="ADAL" clId="{87254DC6-95D3-4484-BB49-DFD4FDE7C455}" dt="2022-01-27T19:23:53.255" v="2002" actId="1076"/>
          <ac:spMkLst>
            <pc:docMk/>
            <pc:sldMk cId="986452611" sldId="322"/>
            <ac:spMk id="10" creationId="{2D1D057A-AFC3-4B5E-B8CB-A8D343C7E04D}"/>
          </ac:spMkLst>
        </pc:spChg>
        <pc:picChg chg="mod">
          <ac:chgData name="Greenleaf, Dean" userId="8f637f9c-cc72-451a-8397-cf3184256dc8" providerId="ADAL" clId="{87254DC6-95D3-4484-BB49-DFD4FDE7C455}" dt="2022-01-27T19:23:42.134" v="2001" actId="1076"/>
          <ac:picMkLst>
            <pc:docMk/>
            <pc:sldMk cId="986452611" sldId="322"/>
            <ac:picMk id="9" creationId="{05F72DE5-F7C6-4DB0-AF10-CD135814BC0F}"/>
          </ac:picMkLst>
        </pc:picChg>
      </pc:sldChg>
      <pc:sldChg chg="modSp mod modNotesTx">
        <pc:chgData name="Greenleaf, Dean" userId="8f637f9c-cc72-451a-8397-cf3184256dc8" providerId="ADAL" clId="{87254DC6-95D3-4484-BB49-DFD4FDE7C455}" dt="2023-01-25T19:51:00.057" v="5366" actId="20577"/>
        <pc:sldMkLst>
          <pc:docMk/>
          <pc:sldMk cId="1826939399" sldId="323"/>
        </pc:sldMkLst>
        <pc:spChg chg="mod">
          <ac:chgData name="Greenleaf, Dean" userId="8f637f9c-cc72-451a-8397-cf3184256dc8" providerId="ADAL" clId="{87254DC6-95D3-4484-BB49-DFD4FDE7C455}" dt="2022-01-27T16:55:11.317" v="126" actId="20577"/>
          <ac:spMkLst>
            <pc:docMk/>
            <pc:sldMk cId="1826939399" sldId="323"/>
            <ac:spMk id="2" creationId="{81780D34-7367-423E-A99F-881CF0E55C23}"/>
          </ac:spMkLst>
        </pc:spChg>
        <pc:spChg chg="mod">
          <ac:chgData name="Greenleaf, Dean" userId="8f637f9c-cc72-451a-8397-cf3184256dc8" providerId="ADAL" clId="{87254DC6-95D3-4484-BB49-DFD4FDE7C455}" dt="2022-01-27T19:21:15.770" v="1972" actId="6549"/>
          <ac:spMkLst>
            <pc:docMk/>
            <pc:sldMk cId="1826939399" sldId="323"/>
            <ac:spMk id="3" creationId="{03D7D9CD-DE09-4D23-BD42-9812BE95EDC8}"/>
          </ac:spMkLst>
        </pc:spChg>
      </pc:sldChg>
      <pc:sldChg chg="modSp mod modNotesTx">
        <pc:chgData name="Greenleaf, Dean" userId="8f637f9c-cc72-451a-8397-cf3184256dc8" providerId="ADAL" clId="{87254DC6-95D3-4484-BB49-DFD4FDE7C455}" dt="2022-01-28T16:32:45.154" v="4225" actId="20577"/>
        <pc:sldMkLst>
          <pc:docMk/>
          <pc:sldMk cId="2925448881" sldId="324"/>
        </pc:sldMkLst>
        <pc:spChg chg="mod">
          <ac:chgData name="Greenleaf, Dean" userId="8f637f9c-cc72-451a-8397-cf3184256dc8" providerId="ADAL" clId="{87254DC6-95D3-4484-BB49-DFD4FDE7C455}" dt="2022-01-27T19:19:49.255" v="1895" actId="255"/>
          <ac:spMkLst>
            <pc:docMk/>
            <pc:sldMk cId="2925448881" sldId="324"/>
            <ac:spMk id="2" creationId="{C0B1937C-4DA5-47C4-A6AD-96A1B75044DD}"/>
          </ac:spMkLst>
        </pc:spChg>
        <pc:spChg chg="mod">
          <ac:chgData name="Greenleaf, Dean" userId="8f637f9c-cc72-451a-8397-cf3184256dc8" providerId="ADAL" clId="{87254DC6-95D3-4484-BB49-DFD4FDE7C455}" dt="2022-01-27T16:57:09.164" v="149" actId="20577"/>
          <ac:spMkLst>
            <pc:docMk/>
            <pc:sldMk cId="2925448881" sldId="324"/>
            <ac:spMk id="3" creationId="{74EBC718-BE5F-4521-97E8-2E0F21D89539}"/>
          </ac:spMkLst>
        </pc:spChg>
      </pc:sldChg>
      <pc:sldChg chg="add del">
        <pc:chgData name="Greenleaf, Dean" userId="8f637f9c-cc72-451a-8397-cf3184256dc8" providerId="ADAL" clId="{87254DC6-95D3-4484-BB49-DFD4FDE7C455}" dt="2022-01-27T18:20:11.630" v="152" actId="2696"/>
        <pc:sldMkLst>
          <pc:docMk/>
          <pc:sldMk cId="1428465621" sldId="325"/>
        </pc:sldMkLst>
      </pc:sldChg>
      <pc:sldChg chg="modSp del mod">
        <pc:chgData name="Greenleaf, Dean" userId="8f637f9c-cc72-451a-8397-cf3184256dc8" providerId="ADAL" clId="{87254DC6-95D3-4484-BB49-DFD4FDE7C455}" dt="2022-01-27T18:21:46.457" v="157" actId="2696"/>
        <pc:sldMkLst>
          <pc:docMk/>
          <pc:sldMk cId="1900347884" sldId="326"/>
        </pc:sldMkLst>
        <pc:spChg chg="mod">
          <ac:chgData name="Greenleaf, Dean" userId="8f637f9c-cc72-451a-8397-cf3184256dc8" providerId="ADAL" clId="{87254DC6-95D3-4484-BB49-DFD4FDE7C455}" dt="2022-01-27T18:21:31.541" v="156" actId="20577"/>
          <ac:spMkLst>
            <pc:docMk/>
            <pc:sldMk cId="1900347884" sldId="326"/>
            <ac:spMk id="2" creationId="{B110DC1A-2101-47CE-8D96-D4EE546CF7E2}"/>
          </ac:spMkLst>
        </pc:spChg>
      </pc:sldChg>
      <pc:sldChg chg="del">
        <pc:chgData name="Greenleaf, Dean" userId="8f637f9c-cc72-451a-8397-cf3184256dc8" providerId="ADAL" clId="{87254DC6-95D3-4484-BB49-DFD4FDE7C455}" dt="2022-01-27T18:35:38.516" v="1216" actId="2696"/>
        <pc:sldMkLst>
          <pc:docMk/>
          <pc:sldMk cId="506017166" sldId="327"/>
        </pc:sldMkLst>
      </pc:sldChg>
      <pc:sldChg chg="del">
        <pc:chgData name="Greenleaf, Dean" userId="8f637f9c-cc72-451a-8397-cf3184256dc8" providerId="ADAL" clId="{87254DC6-95D3-4484-BB49-DFD4FDE7C455}" dt="2022-01-27T18:34:53.357" v="1208" actId="47"/>
        <pc:sldMkLst>
          <pc:docMk/>
          <pc:sldMk cId="506660567" sldId="328"/>
        </pc:sldMkLst>
      </pc:sldChg>
      <pc:sldChg chg="modSp mod">
        <pc:chgData name="Greenleaf, Dean" userId="8f637f9c-cc72-451a-8397-cf3184256dc8" providerId="ADAL" clId="{87254DC6-95D3-4484-BB49-DFD4FDE7C455}" dt="2022-01-28T16:15:23.004" v="3476" actId="14100"/>
        <pc:sldMkLst>
          <pc:docMk/>
          <pc:sldMk cId="719406801" sldId="329"/>
        </pc:sldMkLst>
        <pc:spChg chg="mod">
          <ac:chgData name="Greenleaf, Dean" userId="8f637f9c-cc72-451a-8397-cf3184256dc8" providerId="ADAL" clId="{87254DC6-95D3-4484-BB49-DFD4FDE7C455}" dt="2022-01-28T16:12:20.983" v="3340" actId="20577"/>
          <ac:spMkLst>
            <pc:docMk/>
            <pc:sldMk cId="719406801" sldId="329"/>
            <ac:spMk id="2" creationId="{97E17E9F-CE81-4C7B-9929-8718C3EC7399}"/>
          </ac:spMkLst>
        </pc:spChg>
        <pc:spChg chg="mod">
          <ac:chgData name="Greenleaf, Dean" userId="8f637f9c-cc72-451a-8397-cf3184256dc8" providerId="ADAL" clId="{87254DC6-95D3-4484-BB49-DFD4FDE7C455}" dt="2022-01-28T16:15:14.428" v="3474" actId="255"/>
          <ac:spMkLst>
            <pc:docMk/>
            <pc:sldMk cId="719406801" sldId="329"/>
            <ac:spMk id="3" creationId="{3815B186-495F-40A5-96F7-D0CA48D08D47}"/>
          </ac:spMkLst>
        </pc:spChg>
        <pc:picChg chg="mod">
          <ac:chgData name="Greenleaf, Dean" userId="8f637f9c-cc72-451a-8397-cf3184256dc8" providerId="ADAL" clId="{87254DC6-95D3-4484-BB49-DFD4FDE7C455}" dt="2022-01-28T16:15:23.004" v="3476" actId="14100"/>
          <ac:picMkLst>
            <pc:docMk/>
            <pc:sldMk cId="719406801" sldId="329"/>
            <ac:picMk id="6" creationId="{8BEFF654-FD6F-4314-8D85-7E03A7873B0C}"/>
          </ac:picMkLst>
        </pc:picChg>
      </pc:sldChg>
    </pc:docChg>
  </pc:docChgLst>
</pc:chgInfo>
</file>

<file path=ppt/comments/modernComment_104_6DAEEBE5.xml><?xml version="1.0" encoding="utf-8"?>
<p188:cmLst xmlns:a="http://schemas.openxmlformats.org/drawingml/2006/main" xmlns:r="http://schemas.openxmlformats.org/officeDocument/2006/relationships" xmlns:p188="http://schemas.microsoft.com/office/powerpoint/2018/8/main">
  <p188:cm id="{F484DF13-6BF5-4872-8FA8-79A6877A6DCF}" authorId="{125AB1C0-0FE6-5DCC-2E2E-C3F9D5A58160}" status="resolved" created="2022-01-24T18:44:34.987">
    <ac:txMkLst xmlns:ac="http://schemas.microsoft.com/office/drawing/2013/main/command">
      <pc:docMk xmlns:pc="http://schemas.microsoft.com/office/powerpoint/2013/main/command"/>
      <pc:sldMk xmlns:pc="http://schemas.microsoft.com/office/powerpoint/2013/main/command" cId="1840180197" sldId="260"/>
      <ac:spMk id="2" creationId="{00000000-0000-0000-0000-000000000000}"/>
      <ac:txMk cp="40">
        <ac:context len="41" hash="1364394929"/>
      </ac:txMk>
    </ac:txMkLst>
    <p188:pos x="7302500" y="663575"/>
    <p188:replyLst>
      <p188:reply id="{2D572CC3-996F-4875-9907-0F8E38BD060D}" authorId="{125AB1C0-0FE6-5DCC-2E2E-C3F9D5A58160}" created="2022-01-24T18:49:09.216">
        <p188:txBody>
          <a:bodyPr/>
          <a:lstStyle/>
          <a:p>
            <a:r>
              <a:rPr lang="en-US"/>
              <a:t>Should this be a sub title to Project Impact - </a:t>
            </a:r>
          </a:p>
        </p188:txBody>
      </p188:reply>
      <p188:reply id="{62057064-52F8-4C69-A83B-ADDF6392B8F2}" authorId="{D36DCE7F-D403-688B-8CB1-8AFF403E419C}" created="2022-01-26T15:41:52.681">
        <p188:txBody>
          <a:bodyPr/>
          <a:lstStyle/>
          <a:p>
            <a:r>
              <a:rPr lang="en-US"/>
              <a:t>Project title revised</a:t>
            </a:r>
          </a:p>
        </p188:txBody>
      </p188:reply>
      <p188:reply id="{446C7CB1-3BD1-4BB2-BB30-8AD872B9A0FE}" authorId="{125AB1C0-0FE6-5DCC-2E2E-C3F9D5A58160}" created="2022-01-26T19:47:54.447">
        <p188:txBody>
          <a:bodyPr/>
          <a:lstStyle/>
          <a:p>
            <a:r>
              <a:rPr lang="en-US"/>
              <a:t>Suggest retaining - Project Impact - Purpose</a:t>
            </a:r>
          </a:p>
        </p188:txBody>
      </p188:reply>
    </p188:replyLst>
    <p188:txBody>
      <a:bodyPr/>
      <a:lstStyle/>
      <a:p>
        <a:r>
          <a:rPr lang="en-US"/>
          <a:t>These are issues that Project Impact is meant to address...</a:t>
        </a:r>
      </a:p>
    </p188:txBody>
  </p188:cm>
  <p188:cm id="{878E174A-555A-44A7-A524-CA5C23B17AE3}" authorId="{125AB1C0-0FE6-5DCC-2E2E-C3F9D5A58160}" status="resolved" created="2022-01-24T18:45:34.339">
    <ac:deMkLst xmlns:ac="http://schemas.microsoft.com/office/drawing/2013/main/command">
      <pc:docMk xmlns:pc="http://schemas.microsoft.com/office/powerpoint/2013/main/command"/>
      <pc:sldMk xmlns:pc="http://schemas.microsoft.com/office/powerpoint/2013/main/command" cId="1840180197" sldId="260"/>
      <ac:picMk id="8" creationId="{1031FBDA-E6EF-4B51-B780-67EB8F0F96A9}"/>
    </ac:deMkLst>
    <p188:txBody>
      <a:bodyPr/>
      <a:lstStyle/>
      <a:p>
        <a:r>
          <a:rPr lang="en-US"/>
          <a:t>Photo is difficult to understand</a:t>
        </a:r>
      </a:p>
    </p188:txBody>
  </p188:cm>
  <p188:cm id="{D7B6DF48-4E52-4097-9820-2EDF15A9B02B}" authorId="{125AB1C0-0FE6-5DCC-2E2E-C3F9D5A58160}" status="resolved" created="2022-01-24T18:54:22.644">
    <ac:txMkLst xmlns:ac="http://schemas.microsoft.com/office/drawing/2013/main/command">
      <pc:docMk xmlns:pc="http://schemas.microsoft.com/office/powerpoint/2013/main/command"/>
      <pc:sldMk xmlns:pc="http://schemas.microsoft.com/office/powerpoint/2013/main/command" cId="1840180197" sldId="260"/>
      <ac:spMk id="4" creationId="{00000000-0000-0000-0000-000000000000}"/>
      <ac:txMk cp="3" len="12">
        <ac:context len="411" hash="4209966274"/>
      </ac:txMk>
    </ac:txMkLst>
    <p188:pos x="2476502" y="337619"/>
    <p188:txBody>
      <a:bodyPr/>
      <a:lstStyle/>
      <a:p>
        <a:r>
          <a:rPr lang="en-US"/>
          <a:t>Maybe list types of fdns - stone, CMU, cast concrete, pier typical for older homes.</a:t>
        </a:r>
      </a:p>
    </p188:txBody>
  </p188:cm>
  <p188:cm id="{2BDD96F8-723B-4D7F-B921-40D8C67F4A6A}" authorId="{125AB1C0-0FE6-5DCC-2E2E-C3F9D5A58160}" status="resolved" created="2022-01-24T18:56:02.396">
    <ac:txMkLst xmlns:ac="http://schemas.microsoft.com/office/drawing/2013/main/command">
      <pc:docMk xmlns:pc="http://schemas.microsoft.com/office/powerpoint/2013/main/command"/>
      <pc:sldMk xmlns:pc="http://schemas.microsoft.com/office/powerpoint/2013/main/command" cId="1840180197" sldId="260"/>
      <ac:spMk id="4" creationId="{00000000-0000-0000-0000-000000000000}"/>
      <ac:txMk cp="59" len="11">
        <ac:context len="411" hash="4209966274"/>
      </ac:txMk>
    </ac:txMkLst>
    <p188:pos x="2540002" y="998019"/>
    <p188:replyLst>
      <p188:reply id="{32DBFEB5-9C66-4834-BCD7-FC7F47B1A3F3}" authorId="{D36DCE7F-D403-688B-8CB1-8AFF403E419C}" created="2022-01-25T14:30:13.644">
        <p188:txBody>
          <a:bodyPr/>
          <a:lstStyle/>
          <a:p>
            <a:r>
              <a:rPr lang="en-US"/>
              <a:t>revised</a:t>
            </a:r>
          </a:p>
        </p188:txBody>
      </p188:reply>
    </p188:replyLst>
    <p188:txBody>
      <a:bodyPr/>
      <a:lstStyle/>
      <a:p>
        <a:r>
          <a:rPr lang="en-US"/>
          <a:t>What are these connections?  Is it just at the exterior wall...what about the floor framing?</a:t>
        </a:r>
      </a:p>
    </p188:txBody>
  </p188:cm>
  <p188:cm id="{5D51D465-267D-4533-931C-A718968F7703}" authorId="{125AB1C0-0FE6-5DCC-2E2E-C3F9D5A58160}" status="resolved" created="2022-01-24T18:57:12.931">
    <ac:txMkLst xmlns:ac="http://schemas.microsoft.com/office/drawing/2013/main/command">
      <pc:docMk xmlns:pc="http://schemas.microsoft.com/office/powerpoint/2013/main/command"/>
      <pc:sldMk xmlns:pc="http://schemas.microsoft.com/office/powerpoint/2013/main/command" cId="1840180197" sldId="260"/>
      <ac:spMk id="4" creationId="{00000000-0000-0000-0000-000000000000}"/>
      <ac:txMk cp="250" len="10">
        <ac:context len="411" hash="4209966274"/>
      </ac:txMk>
    </ac:txMkLst>
    <p188:pos x="5676902" y="2242619"/>
    <p188:txBody>
      <a:bodyPr/>
      <a:lstStyle/>
      <a:p>
        <a:r>
          <a:rPr lang="en-US"/>
          <a:t>What does not braced mean?</a:t>
        </a:r>
      </a:p>
    </p188:txBody>
  </p188:cm>
  <p188:cm id="{2DC3D791-772B-4D2F-93B1-ECAA62942580}" authorId="{125AB1C0-0FE6-5DCC-2E2E-C3F9D5A58160}" status="resolved" created="2022-01-24T18:58:51.565">
    <ac:txMkLst xmlns:ac="http://schemas.microsoft.com/office/drawing/2013/main/command">
      <pc:docMk xmlns:pc="http://schemas.microsoft.com/office/powerpoint/2013/main/command"/>
      <pc:sldMk xmlns:pc="http://schemas.microsoft.com/office/powerpoint/2013/main/command" cId="1840180197" sldId="260"/>
      <ac:spMk id="4" creationId="{00000000-0000-0000-0000-000000000000}"/>
      <ac:txMk cp="305" len="105">
        <ac:context len="411" hash="4209966274"/>
      </ac:txMk>
    </ac:txMkLst>
    <p188:pos x="6692902" y="2903019"/>
    <p188:replyLst>
      <p188:reply id="{7E87845E-C8FD-437B-9D51-D4F441224997}" authorId="{D36DCE7F-D403-688B-8CB1-8AFF403E419C}" created="2022-01-26T15:42:31.572">
        <p188:txBody>
          <a:bodyPr/>
          <a:lstStyle/>
          <a:p>
            <a:r>
              <a:rPr lang="en-US"/>
              <a:t>non structural items removed - garage doors removed.</a:t>
            </a:r>
          </a:p>
        </p188:txBody>
      </p188:reply>
    </p188:replyLst>
    <p188:txBody>
      <a:bodyPr/>
      <a:lstStyle/>
      <a:p>
        <a:r>
          <a:rPr lang="en-US"/>
          <a:t>Is this really needed as it isn't a structural issue per se...</a:t>
        </a:r>
      </a:p>
    </p188:txBody>
  </p188:cm>
</p188:cmLst>
</file>

<file path=ppt/comments/modernComment_10A_947122E9.xml><?xml version="1.0" encoding="utf-8"?>
<p188:cmLst xmlns:a="http://schemas.openxmlformats.org/drawingml/2006/main" xmlns:r="http://schemas.openxmlformats.org/officeDocument/2006/relationships" xmlns:p188="http://schemas.microsoft.com/office/powerpoint/2018/8/main">
  <p188:cm id="{E5480864-6308-4127-9039-9CCA6F7803E4}" authorId="{125AB1C0-0FE6-5DCC-2E2E-C3F9D5A58160}" status="resolved" created="2022-01-24T18:19:55.207">
    <ac:txMkLst xmlns:ac="http://schemas.microsoft.com/office/drawing/2013/main/command">
      <pc:docMk xmlns:pc="http://schemas.microsoft.com/office/powerpoint/2013/main/command"/>
      <pc:sldMk xmlns:pc="http://schemas.microsoft.com/office/powerpoint/2013/main/command" cId="2490442473" sldId="266"/>
      <ac:spMk id="2" creationId="{80C7B9A6-CDC1-4704-BB32-4FA9C94530CA}"/>
      <ac:txMk cp="0" len="12">
        <ac:context len="31" hash="1234779241"/>
      </ac:txMk>
    </ac:txMkLst>
    <p188:pos x="6995984" y="660486"/>
    <p188:replyLst>
      <p188:reply id="{3BC160A9-B9F9-401C-8FAA-07E0AE274E91}" authorId="{D36DCE7F-D403-688B-8CB1-8AFF403E419C}" created="2022-01-25T14:19:51.925">
        <p188:txBody>
          <a:bodyPr/>
          <a:lstStyle/>
          <a:p>
            <a:r>
              <a:rPr lang="en-US"/>
              <a:t>Part of PI presentation to the public and added at request of J. Siu - OEM</a:t>
            </a:r>
          </a:p>
        </p188:txBody>
      </p188:reply>
      <p188:reply id="{F6D92E2C-D8B5-465A-98A6-380F4FF642C4}" authorId="{D36DCE7F-D403-688B-8CB1-8AFF403E419C}" created="2022-01-26T15:34:58.879">
        <p188:txBody>
          <a:bodyPr/>
          <a:lstStyle/>
          <a:p>
            <a:r>
              <a:rPr lang="en-US"/>
              <a:t>This is one of two sheets that were originally added as public service by Jon Siu.  The intent was to introduce SDCI, talk about safety and then talk about making home safe.  Not so much a multi pronged  approach, but related in common disaster preparedness</a:t>
            </a:r>
          </a:p>
        </p188:txBody>
      </p188:reply>
    </p188:replyLst>
    <p188:txBody>
      <a:bodyPr/>
      <a:lstStyle/>
      <a:p>
        <a:r>
          <a:rPr lang="en-US"/>
          <a:t>This isn't specific to Project Impact.  Is this more of a 3-prong approach to emergency preparadness? How is it related?  Should this be a subtitle?</a:t>
        </a:r>
      </a:p>
    </p188:txBody>
  </p188:cm>
</p188:cmLst>
</file>

<file path=ppt/comments/modernComment_10C_A54D0F60.xml><?xml version="1.0" encoding="utf-8"?>
<p188:cmLst xmlns:a="http://schemas.openxmlformats.org/drawingml/2006/main" xmlns:r="http://schemas.openxmlformats.org/officeDocument/2006/relationships" xmlns:p188="http://schemas.microsoft.com/office/powerpoint/2018/8/main">
  <p188:cm id="{C8320101-FBCF-4A41-B9E1-87125BDE0CD1}" authorId="{125AB1C0-0FE6-5DCC-2E2E-C3F9D5A58160}" status="resolved" created="2022-01-24T19:15:48.248">
    <ac:txMkLst xmlns:ac="http://schemas.microsoft.com/office/drawing/2013/main/command">
      <pc:docMk xmlns:pc="http://schemas.microsoft.com/office/powerpoint/2013/main/command"/>
      <pc:sldMk xmlns:pc="http://schemas.microsoft.com/office/powerpoint/2013/main/command" cId="2773290848" sldId="268"/>
      <ac:spMk id="2" creationId="{25D8B9C7-7A4B-42A7-A520-4F3E0699B385}"/>
      <ac:txMk cp="0" len="1">
        <ac:context len="26" hash="337597185"/>
      </ac:txMk>
    </ac:txMkLst>
    <p188:pos x="7594600" y="663575"/>
    <p188:replyLst>
      <p188:reply id="{3E3EE3CD-10D7-4CCA-B669-80307FFF2D9A}" authorId="{D36DCE7F-D403-688B-8CB1-8AFF403E419C}" created="2022-01-26T15:45:07.728">
        <p188:txBody>
          <a:bodyPr/>
          <a:lstStyle/>
          <a:p>
            <a:r>
              <a:rPr lang="en-US"/>
              <a:t>?  They are already bold.</a:t>
            </a:r>
          </a:p>
        </p188:txBody>
      </p188:reply>
    </p188:replyLst>
    <p188:txBody>
      <a:bodyPr/>
      <a:lstStyle/>
      <a:p>
        <a:r>
          <a:rPr lang="en-US"/>
          <a:t>Add title, bold the ABCs.</a:t>
        </a:r>
      </a:p>
    </p188:txBody>
  </p188:cm>
  <p188:cm id="{F58CA775-9F28-46BA-87F9-675694CC9C45}" authorId="{125AB1C0-0FE6-5DCC-2E2E-C3F9D5A58160}" status="resolved" created="2022-01-24T19:16:26.144">
    <ac:txMkLst xmlns:ac="http://schemas.microsoft.com/office/drawing/2013/main/command">
      <pc:docMk xmlns:pc="http://schemas.microsoft.com/office/powerpoint/2013/main/command"/>
      <pc:sldMk xmlns:pc="http://schemas.microsoft.com/office/powerpoint/2013/main/command" cId="2773290848" sldId="268"/>
      <ac:spMk id="6" creationId="{D82C9B5A-2C36-4B72-8583-675B17134162}"/>
      <ac:txMk cp="0" len="15">
        <ac:context len="18" hash="2457349269"/>
      </ac:txMk>
    </ac:txMkLst>
    <p188:pos x="3053835" y="341312"/>
    <p188:replyLst>
      <p188:reply id="{4B0558BB-84DE-4CF0-BAD3-201541B9FB8B}" authorId="{D36DCE7F-D403-688B-8CB1-8AFF403E419C}" created="2022-01-26T15:44:52.665">
        <p188:txBody>
          <a:bodyPr/>
          <a:lstStyle/>
          <a:p>
            <a:r>
              <a:rPr lang="en-US"/>
              <a:t>YES!</a:t>
            </a:r>
          </a:p>
        </p188:txBody>
      </p188:reply>
    </p188:replyLst>
    <p188:txBody>
      <a:bodyPr/>
      <a:lstStyle/>
      <a:p>
        <a:r>
          <a:rPr lang="en-US"/>
          <a:t>Should this be "connect framing"?</a:t>
        </a:r>
      </a:p>
    </p188:txBody>
  </p188:cm>
</p188:cmLst>
</file>

<file path=ppt/comments/modernComment_10E_34D5F729.xml><?xml version="1.0" encoding="utf-8"?>
<p188:cmLst xmlns:a="http://schemas.openxmlformats.org/drawingml/2006/main" xmlns:r="http://schemas.openxmlformats.org/officeDocument/2006/relationships" xmlns:p188="http://schemas.microsoft.com/office/powerpoint/2018/8/main">
  <p188:cm id="{A74FE93A-8AB7-441C-BFDA-010C9238D0C8}" authorId="{125AB1C0-0FE6-5DCC-2E2E-C3F9D5A58160}" status="resolved" created="2022-01-24T18:34:56.417">
    <ac:txMkLst xmlns:ac="http://schemas.microsoft.com/office/drawing/2013/main/command">
      <pc:docMk xmlns:pc="http://schemas.microsoft.com/office/powerpoint/2013/main/command"/>
      <pc:sldMk xmlns:pc="http://schemas.microsoft.com/office/powerpoint/2013/main/command" cId="886437673" sldId="270"/>
      <ac:spMk id="2" creationId="{C4BD902C-4EE1-46CD-AFBC-F7B9C1AFC9EF}"/>
      <ac:txMk cp="0" len="24">
        <ac:context len="25" hash="2299315367"/>
      </ac:txMk>
    </ac:txMkLst>
    <p188:pos x="5956300" y="663575"/>
    <p188:replyLst>
      <p188:reply id="{B9448658-FFA1-4620-903D-F8BB3FBC834D}" authorId="{D36DCE7F-D403-688B-8CB1-8AFF403E419C}" created="2022-01-25T14:25:41.755">
        <p188:txBody>
          <a:bodyPr/>
          <a:lstStyle/>
          <a:p>
            <a:r>
              <a:rPr lang="en-US"/>
              <a:t>Just this one</a:t>
            </a:r>
          </a:p>
        </p188:txBody>
      </p188:reply>
    </p188:replyLst>
    <p188:txBody>
      <a:bodyPr/>
      <a:lstStyle/>
      <a:p>
        <a:r>
          <a:rPr lang="en-US"/>
          <a:t>Is this a title for the next sets of slides?</a:t>
        </a:r>
      </a:p>
    </p188:txBody>
  </p188:cm>
  <p188:cm id="{2D869E7F-2AFD-4389-B68B-49AB76706DF4}" authorId="{125AB1C0-0FE6-5DCC-2E2E-C3F9D5A58160}" status="resolved" created="2022-01-24T18:37:41.916">
    <ac:txMkLst xmlns:ac="http://schemas.microsoft.com/office/drawing/2013/main/command">
      <pc:docMk xmlns:pc="http://schemas.microsoft.com/office/powerpoint/2013/main/command"/>
      <pc:sldMk xmlns:pc="http://schemas.microsoft.com/office/powerpoint/2013/main/command" cId="886437673" sldId="270"/>
      <ac:spMk id="2" creationId="{C4BD902C-4EE1-46CD-AFBC-F7B9C1AFC9EF}"/>
      <ac:txMk cp="17" len="7">
        <ac:context len="25" hash="2299315367"/>
      </ac:txMk>
    </ac:txMkLst>
    <p188:pos x="5829300" y="663575"/>
    <p188:replyLst>
      <p188:reply id="{C23C738F-0E70-4978-8B5E-A67BDFEF528D}" authorId="{D36DCE7F-D403-688B-8CB1-8AFF403E419C}" created="2022-01-25T14:26:25.989">
        <p188:txBody>
          <a:bodyPr/>
          <a:lstStyle/>
          <a:p>
            <a:r>
              <a:rPr lang="en-US"/>
              <a:t>bulleted items reduced and made less verbose</a:t>
            </a:r>
          </a:p>
        </p188:txBody>
      </p188:reply>
    </p188:replyLst>
    <p188:txBody>
      <a:bodyPr/>
      <a:lstStyle/>
      <a:p>
        <a:r>
          <a:rPr lang="en-US"/>
          <a:t>Slide is word dense - reduce to program start, Seattle adoption, upcoming 2nd generation....</a:t>
        </a:r>
      </a:p>
    </p188:txBody>
  </p188:cm>
  <p188:cm id="{94D77648-66A1-4B68-A389-02E7A8225F10}" authorId="{125AB1C0-0FE6-5DCC-2E2E-C3F9D5A58160}" status="resolved" created="2022-01-24T18:38:23.407">
    <ac:txMkLst xmlns:ac="http://schemas.microsoft.com/office/drawing/2013/main/command">
      <pc:docMk xmlns:pc="http://schemas.microsoft.com/office/powerpoint/2013/main/command"/>
      <pc:sldMk xmlns:pc="http://schemas.microsoft.com/office/powerpoint/2013/main/command" cId="886437673" sldId="270"/>
      <ac:spMk id="3" creationId="{28E4228F-01AF-4016-AE42-E4E3D1444AB0}"/>
      <ac:txMk cp="764">
        <ac:context len="765" hash="2719000699"/>
      </ac:txMk>
    </ac:txMkLst>
    <p188:pos x="6338455" y="3617912"/>
    <p188:replyLst>
      <p188:reply id="{507E2CA7-5A07-444B-8773-DCC7CC5C0569}" authorId="{D36DCE7F-D403-688B-8CB1-8AFF403E419C}" created="2022-01-25T14:27:15.027">
        <p188:txBody>
          <a:bodyPr/>
          <a:lstStyle/>
          <a:p>
            <a:r>
              <a:rPr lang="en-US"/>
              <a:t>revised diagram</a:t>
            </a:r>
          </a:p>
        </p188:txBody>
      </p188:reply>
    </p188:replyLst>
    <p188:txBody>
      <a:bodyPr/>
      <a:lstStyle/>
      <a:p>
        <a:r>
          <a:rPr lang="en-US"/>
          <a:t>Does this bullet or the diagram align with the history?</a:t>
        </a:r>
      </a:p>
    </p188:txBody>
  </p188:cm>
  <p188:cm id="{33B1847C-FADF-4473-9B15-885E10409AA5}" authorId="{125AB1C0-0FE6-5DCC-2E2E-C3F9D5A58160}" status="resolved" created="2022-01-26T19:06:04.290">
    <ac:txMkLst xmlns:ac="http://schemas.microsoft.com/office/drawing/2013/main/command">
      <pc:docMk xmlns:pc="http://schemas.microsoft.com/office/powerpoint/2013/main/command"/>
      <pc:sldMk xmlns:pc="http://schemas.microsoft.com/office/powerpoint/2013/main/command" cId="886437673" sldId="270"/>
      <ac:spMk id="3" creationId="{28E4228F-01AF-4016-AE42-E4E3D1444AB0}"/>
      <ac:txMk cp="109" len="172">
        <ac:context len="534" hash="1994904590"/>
      </ac:txMk>
    </ac:txMkLst>
    <p188:pos x="6708873" y="1338081"/>
    <p188:replyLst>
      <p188:reply id="{8A107D5C-E95A-4D5D-8A9A-A8F4ED3EEF21}" authorId="{125AB1C0-0FE6-5DCC-2E2E-C3F9D5A58160}" created="2022-01-26T19:07:02.752">
        <p188:txBody>
          <a:bodyPr/>
          <a:lstStyle/>
          <a:p>
            <a:r>
              <a:rPr lang="en-US"/>
              <a:t>Introducing another program can be confusing...</a:t>
            </a:r>
          </a:p>
        </p188:txBody>
      </p188:reply>
    </p188:replyLst>
    <p188:txBody>
      <a:bodyPr/>
      <a:lstStyle/>
      <a:p>
        <a:r>
          <a:rPr lang="en-US"/>
          <a:t>Suggestion - Seattle is one of several local jurisdictions that participate in the Project Impact program</a:t>
        </a:r>
      </a:p>
    </p188:txBody>
  </p188:cm>
  <p188:cm id="{06FEC6E9-5DF7-4329-875C-4E55975101B7}" authorId="{125AB1C0-0FE6-5DCC-2E2E-C3F9D5A58160}" status="resolved" created="2022-01-26T19:17:43.764">
    <ac:txMkLst xmlns:ac="http://schemas.microsoft.com/office/drawing/2013/main/command">
      <pc:docMk xmlns:pc="http://schemas.microsoft.com/office/powerpoint/2013/main/command"/>
      <pc:sldMk xmlns:pc="http://schemas.microsoft.com/office/powerpoint/2013/main/command" cId="886437673" sldId="270"/>
      <ac:spMk id="3" creationId="{28E4228F-01AF-4016-AE42-E4E3D1444AB0}"/>
      <ac:txMk cp="282" len="250">
        <ac:context len="534" hash="1994904590"/>
      </ac:txMk>
    </ac:txMkLst>
    <p188:pos x="6759673" y="2785881"/>
    <p188:txBody>
      <a:bodyPr/>
      <a:lstStyle/>
      <a:p>
        <a:r>
          <a:rPr lang="en-US"/>
          <a:t>Suggestion - what is WABO to your  audience?  Try - the Project Impact program has recently been updated to provide an improved process.</a:t>
        </a:r>
      </a:p>
    </p188:txBody>
  </p188:cm>
</p188:cmLst>
</file>

<file path=ppt/comments/modernComment_112_AB0D6288.xml><?xml version="1.0" encoding="utf-8"?>
<p188:cmLst xmlns:a="http://schemas.openxmlformats.org/drawingml/2006/main" xmlns:r="http://schemas.openxmlformats.org/officeDocument/2006/relationships" xmlns:p188="http://schemas.microsoft.com/office/powerpoint/2018/8/main">
  <p188:cm id="{9A0B858C-E2F8-4A29-BA7C-283F3FE973CE}" authorId="{125AB1C0-0FE6-5DCC-2E2E-C3F9D5A58160}" status="resolved" created="2022-01-24T18:22:46.347">
    <ac:txMkLst xmlns:ac="http://schemas.microsoft.com/office/drawing/2013/main/command">
      <pc:docMk xmlns:pc="http://schemas.microsoft.com/office/powerpoint/2013/main/command"/>
      <pc:sldMk xmlns:pc="http://schemas.microsoft.com/office/powerpoint/2013/main/command" cId="2869781128" sldId="274"/>
      <ac:spMk id="2" creationId="{835A75DF-7A28-44B1-95A8-C6BF425AC1AF}"/>
      <ac:txMk cp="33">
        <ac:context len="34" hash="1296893757"/>
      </ac:txMk>
    </ac:txMkLst>
    <p188:pos x="9492049" y="660486"/>
    <p188:txBody>
      <a:bodyPr/>
      <a:lstStyle/>
      <a:p>
        <a:r>
          <a:rPr lang="en-US"/>
          <a:t>The 3rd prong to being prepared?</a:t>
        </a:r>
      </a:p>
    </p188:txBody>
  </p188:cm>
  <p188:cm id="{75C6D721-5200-4633-B79A-EE8C9A2067E1}" authorId="{125AB1C0-0FE6-5DCC-2E2E-C3F9D5A58160}" status="resolved" created="2022-01-24T18:25:00.894">
    <ac:txMkLst xmlns:ac="http://schemas.microsoft.com/office/drawing/2013/main/command">
      <pc:docMk xmlns:pc="http://schemas.microsoft.com/office/powerpoint/2013/main/command"/>
      <pc:sldMk xmlns:pc="http://schemas.microsoft.com/office/powerpoint/2013/main/command" cId="2869781128" sldId="274"/>
      <ac:spMk id="4" creationId="{2407E84C-7BCE-4A94-8CCA-041995F96402}"/>
      <ac:txMk cp="4" len="66">
        <ac:context len="347" hash="2895670137"/>
      </ac:txMk>
    </ac:txMkLst>
    <p188:pos x="7465541" y="339811"/>
    <p188:replyLst>
      <p188:reply id="{72212600-1E39-41C8-8436-B278CD5F3FE0}" authorId="{125AB1C0-0FE6-5DCC-2E2E-C3F9D5A58160}" created="2022-01-24T18:25:55.235">
        <p188:txBody>
          <a:bodyPr/>
          <a:lstStyle/>
          <a:p>
            <a:r>
              <a:rPr lang="en-US"/>
              <a:t>Is this the purpose again?  Improves</a:t>
            </a:r>
          </a:p>
        </p188:txBody>
      </p188:reply>
      <p188:reply id="{37DE25A9-CAEE-46F1-ADF9-F247878EB10E}" authorId="{D36DCE7F-D403-688B-8CB1-8AFF403E419C}" created="2022-01-26T15:39:56.294">
        <p188:txBody>
          <a:bodyPr/>
          <a:lstStyle/>
          <a:p>
            <a:r>
              <a:rPr lang="en-US"/>
              <a:t>Yes this is the purpose of project impact improvements.  Program is to promote public safety, improve resistance and simplify permit process. </a:t>
            </a:r>
          </a:p>
        </p188:txBody>
      </p188:reply>
    </p188:replyLst>
    <p188:txBody>
      <a:bodyPr/>
      <a:lstStyle/>
      <a:p>
        <a:r>
          <a:rPr lang="en-US"/>
          <a:t>Be consisstent with bullets</a:t>
        </a:r>
      </a:p>
    </p188:txBody>
  </p188:cm>
  <p188:cm id="{A9139066-87B1-4DDB-B58A-CA99B276FA1E}" authorId="{125AB1C0-0FE6-5DCC-2E2E-C3F9D5A58160}" status="resolved" created="2022-01-24T18:28:45.942">
    <ac:txMkLst xmlns:ac="http://schemas.microsoft.com/office/drawing/2013/main/command">
      <pc:docMk xmlns:pc="http://schemas.microsoft.com/office/powerpoint/2013/main/command"/>
      <pc:sldMk xmlns:pc="http://schemas.microsoft.com/office/powerpoint/2013/main/command" cId="2869781128" sldId="274"/>
      <ac:spMk id="4" creationId="{2407E84C-7BCE-4A94-8CCA-041995F96402}"/>
      <ac:txMk cp="131">
        <ac:context len="356" hash="1067382570"/>
      </ac:txMk>
    </ac:txMkLst>
    <p188:pos x="7239000" y="1003300"/>
    <p188:replyLst>
      <p188:reply id="{1D48D5C2-92E9-4815-BDE2-829E549DC17E}" authorId="{D36DCE7F-D403-688B-8CB1-8AFF403E419C}" created="2022-01-26T15:40:29.214">
        <p188:txBody>
          <a:bodyPr/>
          <a:lstStyle/>
          <a:p>
            <a:r>
              <a:rPr lang="en-US"/>
              <a:t>revised to more descriptive of the type of homes, and simplified.</a:t>
            </a:r>
          </a:p>
        </p188:txBody>
      </p188:reply>
      <p188:reply id="{0D775112-25E1-4D4F-9AE2-A94D170D5B4B}" authorId="{B35142C8-DF6D-BBBF-32A3-F015F0BBF065}" created="2022-01-27T15:58:33.259">
        <p188:txBody>
          <a:bodyPr/>
          <a:lstStyle/>
          <a:p>
            <a:r>
              <a:rPr lang="en-US"/>
              <a:t>?</a:t>
            </a:r>
          </a:p>
        </p188:txBody>
      </p188:reply>
    </p188:replyLst>
    <p188:txBody>
      <a:bodyPr/>
      <a:lstStyle/>
      <a:p>
        <a:r>
          <a:rPr lang="en-US"/>
          <a:t>Already stated this</a:t>
        </a:r>
      </a:p>
    </p188:txBody>
  </p188:cm>
  <p188:cm id="{806F1103-961E-49E2-9823-05FD60F2D209}" authorId="{125AB1C0-0FE6-5DCC-2E2E-C3F9D5A58160}" status="resolved" created="2022-01-24T18:30:44.203">
    <ac:txMkLst xmlns:ac="http://schemas.microsoft.com/office/drawing/2013/main/command">
      <pc:docMk xmlns:pc="http://schemas.microsoft.com/office/powerpoint/2013/main/command"/>
      <pc:sldMk xmlns:pc="http://schemas.microsoft.com/office/powerpoint/2013/main/command" cId="2869781128" sldId="274"/>
      <ac:spMk id="4" creationId="{2407E84C-7BCE-4A94-8CCA-041995F96402}"/>
      <ac:txMk cp="198" len="17">
        <ac:context len="347" hash="2895670137"/>
      </ac:txMk>
    </ac:txMkLst>
    <p188:pos x="7315200" y="1790700"/>
    <p188:replyLst>
      <p188:reply id="{712F16F8-3985-4781-94ED-304AED22DFBA}" authorId="{125AB1C0-0FE6-5DCC-2E2E-C3F9D5A58160}" created="2022-01-24T18:33:33.862">
        <p188:txBody>
          <a:bodyPr/>
          <a:lstStyle/>
          <a:p>
            <a:r>
              <a:rPr lang="en-US"/>
              <a:t>Briefly describe a typical project that this can be applied to as opposed to "general range"</a:t>
            </a:r>
          </a:p>
        </p188:txBody>
      </p188:reply>
      <p188:reply id="{68B8D0A5-43FD-4CAB-AFCF-030C8084A7A2}" authorId="{D36DCE7F-D403-688B-8CB1-8AFF403E419C}" created="2022-01-26T15:40:44.369">
        <p188:txBody>
          <a:bodyPr/>
          <a:lstStyle/>
          <a:p>
            <a:r>
              <a:rPr lang="en-US"/>
              <a:t>description added</a:t>
            </a:r>
          </a:p>
        </p188:txBody>
      </p188:reply>
    </p188:replyLst>
    <p188:txBody>
      <a:bodyPr/>
      <a:lstStyle/>
      <a:p>
        <a:r>
          <a:rPr lang="en-US"/>
          <a:t>Awkward - what does this mean?</a:t>
        </a:r>
      </a:p>
    </p188:txBody>
  </p188:cm>
  <p188:cm id="{156ACBF7-6721-488D-8356-FF93D401B004}" authorId="{125AB1C0-0FE6-5DCC-2E2E-C3F9D5A58160}" status="resolved" created="2022-01-24T18:32:35.328">
    <ac:txMkLst xmlns:ac="http://schemas.microsoft.com/office/drawing/2013/main/command">
      <pc:docMk xmlns:pc="http://schemas.microsoft.com/office/powerpoint/2013/main/command"/>
      <pc:sldMk xmlns:pc="http://schemas.microsoft.com/office/powerpoint/2013/main/command" cId="2869781128" sldId="274"/>
      <ac:spMk id="4" creationId="{2407E84C-7BCE-4A94-8CCA-041995F96402}"/>
      <ac:txMk cp="304">
        <ac:context len="356" hash="1067382570"/>
      </ac:txMk>
    </ac:txMkLst>
    <p188:pos x="7454900" y="3009900"/>
    <p188:replyLst>
      <p188:reply id="{7D4E4ACD-9A90-4CDB-BED1-5C4E219BEC39}" authorId="{D36DCE7F-D403-688B-8CB1-8AFF403E419C}" created="2022-01-26T15:41:02.465">
        <p188:txBody>
          <a:bodyPr/>
          <a:lstStyle/>
          <a:p>
            <a:r>
              <a:rPr lang="en-US"/>
              <a:t>Unrelated bulleted points removed</a:t>
            </a:r>
          </a:p>
        </p188:txBody>
      </p188:reply>
    </p188:replyLst>
    <p188:txBody>
      <a:bodyPr/>
      <a:lstStyle/>
      <a:p>
        <a:r>
          <a:rPr lang="en-US"/>
          <a:t>Do these bullets align with subject they are under?</a:t>
        </a:r>
      </a:p>
    </p188:txBody>
  </p188:cm>
  <p188:cm id="{87659EE5-70AA-40D5-8650-E5A5217B060A}" authorId="{125AB1C0-0FE6-5DCC-2E2E-C3F9D5A58160}" status="resolved" created="2022-01-26T19:18:45.714">
    <ac:txMkLst xmlns:ac="http://schemas.microsoft.com/office/drawing/2013/main/command">
      <pc:docMk xmlns:pc="http://schemas.microsoft.com/office/powerpoint/2013/main/command"/>
      <pc:sldMk xmlns:pc="http://schemas.microsoft.com/office/powerpoint/2013/main/command" cId="2869781128" sldId="274"/>
      <ac:spMk id="2" creationId="{835A75DF-7A28-44B1-95A8-C6BF425AC1AF}"/>
      <ac:txMk cp="0" len="14">
        <ac:context len="25" hash="2603047197"/>
      </ac:txMk>
    </ac:txMkLst>
    <p188:pos x="7048500" y="663575"/>
    <p188:txBody>
      <a:bodyPr/>
      <a:lstStyle/>
      <a:p>
        <a:r>
          <a:rPr lang="en-US"/>
          <a:t>Suggest - Project Impact - Purpose</a:t>
        </a:r>
      </a:p>
    </p188:txBody>
  </p188:cm>
  <p188:cm id="{3B1DC1F9-B767-4429-A84D-D4416B90A311}" authorId="{125AB1C0-0FE6-5DCC-2E2E-C3F9D5A58160}" status="resolved" created="2022-01-26T19:23:58.955">
    <pc:sldMkLst xmlns:pc="http://schemas.microsoft.com/office/powerpoint/2013/main/command">
      <pc:docMk/>
      <pc:sldMk cId="2869781128" sldId="274"/>
    </pc:sldMkLst>
    <p188:txBody>
      <a:bodyPr/>
      <a:lstStyle/>
      <a:p>
        <a:r>
          <a:rPr lang="en-US"/>
          <a:t>Repeated "program".  Suggest - 
-A prescriptive earthquake home retrofit program for ease of use.</a:t>
        </a:r>
      </a:p>
    </p188:txBody>
  </p188:cm>
  <p188:cm id="{3757EF5E-C19A-4A90-A382-B8AF3FA77A9E}" authorId="{125AB1C0-0FE6-5DCC-2E2E-C3F9D5A58160}" status="resolved" created="2022-01-26T19:27:58.958">
    <ac:txMkLst xmlns:ac="http://schemas.microsoft.com/office/drawing/2013/main/command">
      <pc:docMk xmlns:pc="http://schemas.microsoft.com/office/powerpoint/2013/main/command"/>
      <pc:sldMk xmlns:pc="http://schemas.microsoft.com/office/powerpoint/2013/main/command" cId="2869781128" sldId="274"/>
      <ac:spMk id="4" creationId="{2407E84C-7BCE-4A94-8CCA-041995F96402}"/>
      <ac:txMk cp="182" len="80">
        <ac:context len="347" hash="2895670137"/>
      </ac:txMk>
    </ac:txMkLst>
    <p188:pos x="5499100" y="1789112"/>
    <p188:txBody>
      <a:bodyPr/>
      <a:lstStyle/>
      <a:p>
        <a:r>
          <a:rPr lang="en-US"/>
          <a:t>Suggest - 
-Designed for typical 2-story, wood- frame residences</a:t>
        </a:r>
      </a:p>
    </p188:txBody>
  </p188:cm>
  <p188:cm id="{043B6D81-F8C4-4087-A85C-0B4F3B9D8704}" authorId="{125AB1C0-0FE6-5DCC-2E2E-C3F9D5A58160}" status="resolved" created="2022-01-26T19:32:48.194">
    <ac:txMkLst xmlns:ac="http://schemas.microsoft.com/office/drawing/2013/main/command">
      <pc:docMk xmlns:pc="http://schemas.microsoft.com/office/powerpoint/2013/main/command"/>
      <pc:sldMk xmlns:pc="http://schemas.microsoft.com/office/powerpoint/2013/main/command" cId="2869781128" sldId="274"/>
      <ac:spMk id="4" creationId="{2407E84C-7BCE-4A94-8CCA-041995F96402}"/>
      <ac:txMk cp="263" len="48">
        <ac:context len="347" hash="2895670137"/>
      </ac:txMk>
    </ac:txMkLst>
    <p188:pos x="5067300" y="3224212"/>
    <p188:txBody>
      <a:bodyPr/>
      <a:lstStyle/>
      <a:p>
        <a:r>
          <a:rPr lang="en-US"/>
          <a:t>Suggest - There are other improvement options for homes that aren't eligible for the Project Impact program</a:t>
        </a:r>
      </a:p>
    </p188:txBody>
  </p188:cm>
</p188:cmLst>
</file>

<file path=ppt/comments/modernComment_11A_2FE5B9A3.xml><?xml version="1.0" encoding="utf-8"?>
<p188:cmLst xmlns:a="http://schemas.openxmlformats.org/drawingml/2006/main" xmlns:r="http://schemas.openxmlformats.org/officeDocument/2006/relationships" xmlns:p188="http://schemas.microsoft.com/office/powerpoint/2018/8/main">
  <p188:cm id="{D73A3E9B-BA9A-4C30-88C1-6986D3C97FDE}" authorId="{125AB1C0-0FE6-5DCC-2E2E-C3F9D5A58160}" status="resolved" created="2022-01-24T18:01:36.045">
    <pc:sldMkLst xmlns:pc="http://schemas.microsoft.com/office/powerpoint/2013/main/command">
      <pc:docMk/>
      <pc:sldMk cId="803584419" sldId="282"/>
    </pc:sldMkLst>
    <p188:replyLst>
      <p188:reply id="{5C961C1C-8503-4626-B78A-E9B47B9FDAB3}" authorId="{D36DCE7F-D403-688B-8CB1-8AFF403E419C}" created="2022-01-25T14:21:03.581">
        <p188:txBody>
          <a:bodyPr/>
          <a:lstStyle/>
          <a:p>
            <a:r>
              <a:rPr lang="en-US"/>
              <a:t>revised </a:t>
            </a:r>
          </a:p>
        </p188:txBody>
      </p188:reply>
      <p188:reply id="{CEF26081-E35C-4D90-9E05-402866E293D8}" authorId="{B35142C8-DF6D-BBBF-32A3-F015F0BBF065}" created="2022-01-27T16:32:19.108">
        <p188:txBody>
          <a:bodyPr/>
          <a:lstStyle/>
          <a:p>
            <a:r>
              <a:rPr lang="en-US"/>
              <a:t>No.  I like this as a transition into the built environment.</a:t>
            </a:r>
          </a:p>
        </p188:txBody>
      </p188:reply>
    </p188:replyLst>
    <p188:txBody>
      <a:bodyPr/>
      <a:lstStyle/>
      <a:p>
        <a:r>
          <a:rPr lang="en-US"/>
          <a:t>Should the general public safety and welfare come first since that is a broader discussion?</a:t>
        </a:r>
      </a:p>
    </p188:txBody>
  </p188:cm>
  <p188:cm id="{C3F8BFF3-C90B-4C86-A22A-7774C3170B7E}" authorId="{125AB1C0-0FE6-5DCC-2E2E-C3F9D5A58160}" status="resolved" created="2022-01-24T18:08:18.235">
    <ac:txMkLst xmlns:ac="http://schemas.microsoft.com/office/drawing/2013/main/command">
      <pc:docMk xmlns:pc="http://schemas.microsoft.com/office/powerpoint/2013/main/command"/>
      <pc:sldMk xmlns:pc="http://schemas.microsoft.com/office/powerpoint/2013/main/command" cId="803584419" sldId="282"/>
      <ac:spMk id="3" creationId="{375BF405-1DA8-4F4E-9D3E-73E38A164164}"/>
      <ac:txMk cp="0" len="18">
        <ac:context len="86" hash="2334737757"/>
      </ac:txMk>
    </ac:txMkLst>
    <p188:pos x="8318157" y="335820"/>
    <p188:txBody>
      <a:bodyPr/>
      <a:lstStyle/>
      <a:p>
        <a:r>
          <a:rPr lang="en-US"/>
          <a:t>Incomplete sentence</a:t>
        </a:r>
      </a:p>
    </p188:txBody>
  </p188:cm>
  <p188:cm id="{9FB1DF83-E633-48FA-BDAA-4FCACD76541B}" authorId="{125AB1C0-0FE6-5DCC-2E2E-C3F9D5A58160}" status="resolved" created="2022-01-24T18:09:33.937">
    <ac:txMkLst xmlns:ac="http://schemas.microsoft.com/office/drawing/2013/main/command">
      <pc:docMk xmlns:pc="http://schemas.microsoft.com/office/powerpoint/2013/main/command"/>
      <pc:sldMk xmlns:pc="http://schemas.microsoft.com/office/powerpoint/2013/main/command" cId="803584419" sldId="282"/>
      <ac:spMk id="3" creationId="{375BF405-1DA8-4F4E-9D3E-73E38A164164}"/>
      <ac:txMk cp="62">
        <ac:context len="86" hash="2334737757"/>
      </ac:txMk>
    </ac:txMkLst>
    <p188:pos x="6563497" y="718880"/>
    <p188:replyLst>
      <p188:reply id="{C153B771-E63C-4D16-82DF-1EC63B7B07F3}" authorId="{D36DCE7F-D403-688B-8CB1-8AFF403E419C}" created="2022-01-26T15:37:27.338">
        <p188:txBody>
          <a:bodyPr/>
          <a:lstStyle/>
          <a:p>
            <a:r>
              <a:rPr lang="en-US"/>
              <a:t>No, I think this is better as a title.</a:t>
            </a:r>
          </a:p>
        </p188:txBody>
      </p188:reply>
      <p188:reply id="{4918E112-3AD3-4F45-9193-7D40CE8CE103}" authorId="{B35142C8-DF6D-BBBF-32A3-F015F0BBF065}" created="2022-01-27T16:33:52.469">
        <p188:txBody>
          <a:bodyPr/>
          <a:lstStyle/>
          <a:p>
            <a:r>
              <a:rPr lang="en-US"/>
              <a:t>could be. Iike it at a first statemetn of what PI is, bulleted items explain what is does</a:t>
            </a:r>
          </a:p>
        </p188:txBody>
      </p188:reply>
    </p188:replyLst>
    <p188:txBody>
      <a:bodyPr/>
      <a:lstStyle/>
      <a:p>
        <a:r>
          <a:rPr lang="en-US"/>
          <a:t>Should this be a bullet item?</a:t>
        </a:r>
      </a:p>
    </p188:txBody>
  </p188:cm>
  <p188:cm id="{1F9750BD-75FF-4E7E-AAEB-11F5CC114688}" authorId="{125AB1C0-0FE6-5DCC-2E2E-C3F9D5A58160}" status="resolved" created="2022-01-24T18:10:42.534">
    <ac:txMkLst xmlns:ac="http://schemas.microsoft.com/office/drawing/2013/main/command">
      <pc:docMk xmlns:pc="http://schemas.microsoft.com/office/powerpoint/2013/main/command"/>
      <pc:sldMk xmlns:pc="http://schemas.microsoft.com/office/powerpoint/2013/main/command" cId="803584419" sldId="282"/>
      <ac:spMk id="3" creationId="{375BF405-1DA8-4F4E-9D3E-73E38A164164}"/>
      <ac:txMk cp="62">
        <ac:context len="86" hash="2334737757"/>
      </ac:txMk>
    </ac:txMkLst>
    <p188:pos x="9640330" y="718880"/>
    <p188:replyLst>
      <p188:reply id="{2EA6E036-B855-491C-8816-1CACC6B71513}" authorId="{D36DCE7F-D403-688B-8CB1-8AFF403E419C}" created="2022-01-25T14:21:53.052">
        <p188:txBody>
          <a:bodyPr/>
          <a:lstStyle/>
          <a:p>
            <a:r>
              <a:rPr lang="en-US"/>
              <a:t>Will mention other options verbally, but this show is all about the prescriptive project impact program.</a:t>
            </a:r>
          </a:p>
        </p188:txBody>
      </p188:reply>
    </p188:replyLst>
    <p188:txBody>
      <a:bodyPr/>
      <a:lstStyle/>
      <a:p>
        <a:r>
          <a:rPr lang="en-US"/>
          <a:t>Purpose of this statement?  What are other ones?</a:t>
        </a:r>
      </a:p>
    </p188:txBody>
  </p188:cm>
  <p188:cm id="{74CE3154-3817-4021-9B6B-CD8D08A71587}" authorId="{125AB1C0-0FE6-5DCC-2E2E-C3F9D5A58160}" status="resolved" created="2022-01-24T18:15:19.887">
    <ac:txMkLst xmlns:ac="http://schemas.microsoft.com/office/drawing/2013/main/command">
      <pc:docMk xmlns:pc="http://schemas.microsoft.com/office/powerpoint/2013/main/command"/>
      <pc:sldMk xmlns:pc="http://schemas.microsoft.com/office/powerpoint/2013/main/command" cId="803584419" sldId="282"/>
      <ac:spMk id="6" creationId="{9072DAEC-D1C5-499B-A045-6849D9F8C03A}"/>
      <ac:txMk cp="0" len="175">
        <ac:context len="319" hash="664391697"/>
      </ac:txMk>
    </ac:txMkLst>
    <p188:pos x="6699422" y="1190462"/>
    <p188:replyLst>
      <p188:reply id="{43ECF9A7-948F-4BFF-BD16-3B46335D4D22}" authorId="{D36DCE7F-D403-688B-8CB1-8AFF403E419C}" created="2022-01-25T14:22:47.801">
        <p188:txBody>
          <a:bodyPr/>
          <a:lstStyle/>
          <a:p>
            <a:r>
              <a:rPr lang="en-US"/>
              <a:t>?</a:t>
            </a:r>
          </a:p>
        </p188:txBody>
      </p188:reply>
      <p188:reply id="{458F1FE0-645D-449B-8BA1-76CB352F9D0B}" authorId="{D36DCE7F-D403-688B-8CB1-8AFF403E419C}" created="2022-01-26T15:38:16.762">
        <p188:txBody>
          <a:bodyPr/>
          <a:lstStyle/>
          <a:p>
            <a:r>
              <a:rPr lang="en-US"/>
              <a:t>This is to illustrate "help"  to promote, improve and simplify</a:t>
            </a:r>
          </a:p>
        </p188:txBody>
      </p188:reply>
    </p188:replyLst>
    <p188:txBody>
      <a:bodyPr/>
      <a:lstStyle/>
      <a:p>
        <a:r>
          <a:rPr lang="en-US"/>
          <a:t>The bulleted items need to be part of the "Intended to..." statement.  Bulleted items should have the same verb tense.  How does the promoting public safety and welfare come in?</a:t>
        </a:r>
      </a:p>
    </p188:txBody>
  </p188:cm>
  <p188:cm id="{821E6778-FB22-48C1-B878-26367EE0F2D9}" authorId="{125AB1C0-0FE6-5DCC-2E2E-C3F9D5A58160}" status="resolved" created="2022-01-24T18:16:06.827">
    <pc:sldMkLst xmlns:pc="http://schemas.microsoft.com/office/powerpoint/2013/main/command">
      <pc:docMk/>
      <pc:sldMk cId="803584419" sldId="282"/>
    </pc:sldMkLst>
    <p188:txBody>
      <a:bodyPr/>
      <a:lstStyle/>
      <a:p>
        <a:r>
          <a:rPr lang="en-US"/>
          <a:t>Slides need to stand/be understandable on their own</a:t>
        </a:r>
      </a:p>
    </p188:txBody>
  </p188:cm>
  <p188:cm id="{DEE547DC-E1C2-4865-B9DD-7B1148D16596}" authorId="{125AB1C0-0FE6-5DCC-2E2E-C3F9D5A58160}" status="resolved" created="2022-01-26T19:03:26.450">
    <ac:txMkLst xmlns:ac="http://schemas.microsoft.com/office/drawing/2013/main/command">
      <pc:docMk xmlns:pc="http://schemas.microsoft.com/office/powerpoint/2013/main/command"/>
      <pc:sldMk xmlns:pc="http://schemas.microsoft.com/office/powerpoint/2013/main/command" cId="803584419" sldId="282"/>
      <ac:spMk id="2" creationId="{78465B7E-AE51-4475-949B-49997C78B15D}"/>
      <ac:txMk cp="17" len="15">
        <ac:context len="33" hash="2624921001"/>
      </ac:txMk>
    </ac:txMkLst>
    <p188:pos x="8521700" y="663575"/>
    <p188:txBody>
      <a:bodyPr/>
      <a:lstStyle/>
      <a:p>
        <a:r>
          <a:rPr lang="en-US"/>
          <a:t>Suggestion - Project Impact - Public Safety</a:t>
        </a:r>
      </a:p>
    </p188:txBody>
  </p188:cm>
</p188:cmLst>
</file>

<file path=ppt/comments/modernComment_121_B266F291.xml><?xml version="1.0" encoding="utf-8"?>
<p188:cmLst xmlns:a="http://schemas.openxmlformats.org/drawingml/2006/main" xmlns:r="http://schemas.openxmlformats.org/officeDocument/2006/relationships" xmlns:p188="http://schemas.microsoft.com/office/powerpoint/2018/8/main">
  <p188:cm id="{01FAC776-6234-4402-8CE9-00B0B3702E1B}" authorId="{125AB1C0-0FE6-5DCC-2E2E-C3F9D5A58160}" status="resolved" created="2022-01-24T18:21:02.412">
    <ac:txMkLst xmlns:ac="http://schemas.microsoft.com/office/drawing/2013/main/command">
      <pc:docMk xmlns:pc="http://schemas.microsoft.com/office/powerpoint/2013/main/command"/>
      <pc:sldMk xmlns:pc="http://schemas.microsoft.com/office/powerpoint/2013/main/command" cId="2993091217" sldId="289"/>
      <ac:spMk id="2" creationId="{48BB465D-A609-4A20-8948-6257482D3646}"/>
      <ac:txMk cp="0" len="35">
        <ac:context len="36" hash="2803721763"/>
      </ac:txMk>
    </ac:txMkLst>
    <p188:pos x="10221097" y="660486"/>
    <p188:replyLst>
      <p188:reply id="{355FD44F-3822-470A-8140-48018B6D0114}" authorId="{D36DCE7F-D403-688B-8CB1-8AFF403E419C}" created="2022-01-25T14:20:20.764">
        <p188:txBody>
          <a:bodyPr/>
          <a:lstStyle/>
          <a:p>
            <a:r>
              <a:rPr lang="en-US"/>
              <a:t>Right</a:t>
            </a:r>
          </a:p>
        </p188:txBody>
      </p188:reply>
      <p188:reply id="{A94CB3A2-4AF9-41ED-A5D4-01321C2C6623}" authorId="{D36DCE7F-D403-688B-8CB1-8AFF403E419C}" created="2022-01-26T15:35:27.449">
        <p188:txBody>
          <a:bodyPr/>
          <a:lstStyle/>
          <a:p>
            <a:r>
              <a:rPr lang="en-US"/>
              <a:t>see previous slide</a:t>
            </a:r>
          </a:p>
        </p188:txBody>
      </p188:reply>
    </p188:replyLst>
    <p188:txBody>
      <a:bodyPr/>
      <a:lstStyle/>
      <a:p>
        <a:r>
          <a:rPr lang="en-US"/>
          <a:t>Should this be a subtitle as part of a 3-prong approach?  This is specifically part of the office of emergency recommendations right?</a:t>
        </a:r>
      </a:p>
    </p188:txBody>
  </p188:cm>
</p188:cmLst>
</file>

<file path=ppt/comments/modernComment_12A_549FE802.xml><?xml version="1.0" encoding="utf-8"?>
<p188:cmLst xmlns:a="http://schemas.openxmlformats.org/drawingml/2006/main" xmlns:r="http://schemas.openxmlformats.org/officeDocument/2006/relationships" xmlns:p188="http://schemas.microsoft.com/office/powerpoint/2018/8/main">
  <p188:cm id="{5DE776CF-0B81-4C6F-9870-25C3BB3D4CF6}" authorId="{125AB1C0-0FE6-5DCC-2E2E-C3F9D5A58160}" status="resolved" created="2022-01-24T19:28:32.080">
    <ac:txMkLst xmlns:ac="http://schemas.microsoft.com/office/drawing/2013/main/command">
      <pc:docMk xmlns:pc="http://schemas.microsoft.com/office/powerpoint/2013/main/command"/>
      <pc:sldMk xmlns:pc="http://schemas.microsoft.com/office/powerpoint/2013/main/command" cId="1419765762" sldId="298"/>
      <ac:spMk id="2" creationId="{5C37CB6C-2B78-4DC7-9011-F527A9651595}"/>
      <ac:txMk cp="0" len="23">
        <ac:context len="34" hash="3611753887"/>
      </ac:txMk>
    </ac:txMkLst>
    <p188:pos x="10553700" y="663575"/>
    <p188:replyLst>
      <p188:reply id="{0DB76E40-4FED-4EA4-9CD5-B7FAAF563EF2}" authorId="{D36DCE7F-D403-688B-8CB1-8AFF403E419C}" created="2022-01-26T15:47:04.240">
        <p188:txBody>
          <a:bodyPr/>
          <a:lstStyle/>
          <a:p>
            <a:r>
              <a:rPr lang="en-US"/>
              <a:t>Title revised</a:t>
            </a:r>
          </a:p>
        </p188:txBody>
      </p188:reply>
    </p188:replyLst>
    <p188:txBody>
      <a:bodyPr/>
      <a:lstStyle/>
      <a:p>
        <a:r>
          <a:rPr lang="en-US"/>
          <a:t>Title needed</a:t>
        </a:r>
      </a:p>
    </p188:txBody>
  </p188:cm>
  <p188:cm id="{0FCE0207-2DB2-4C1C-A368-843683CAA0A0}" authorId="{125AB1C0-0FE6-5DCC-2E2E-C3F9D5A58160}" status="resolved" created="2022-01-24T19:29:26.372">
    <ac:txMkLst xmlns:ac="http://schemas.microsoft.com/office/drawing/2013/main/command">
      <pc:docMk xmlns:pc="http://schemas.microsoft.com/office/powerpoint/2013/main/command"/>
      <pc:sldMk xmlns:pc="http://schemas.microsoft.com/office/powerpoint/2013/main/command" cId="1419765762" sldId="298"/>
      <ac:spMk id="3" creationId="{7F341051-E299-45EF-8480-4ADE3CC1A91C}"/>
      <ac:txMk cp="297">
        <ac:context len="338" hash="4114584504"/>
      </ac:txMk>
    </ac:txMkLst>
    <p188:pos x="8712200" y="3444875"/>
    <p188:replyLst>
      <p188:reply id="{404D2D64-29C4-4F49-B39F-9060C1A8661F}" authorId="{D36DCE7F-D403-688B-8CB1-8AFF403E419C}" created="2022-01-26T15:47:20.461">
        <p188:txBody>
          <a:bodyPr/>
          <a:lstStyle/>
          <a:p>
            <a:r>
              <a:rPr lang="en-US"/>
              <a:t>?</a:t>
            </a:r>
          </a:p>
        </p188:txBody>
      </p188:reply>
    </p188:replyLst>
    <p188:txBody>
      <a:bodyPr/>
      <a:lstStyle/>
      <a:p>
        <a:r>
          <a:rPr lang="en-US"/>
          <a:t>So it looks like an applciant can download the WABO plan and submit to SDCI</a:t>
        </a:r>
      </a:p>
    </p188:txBody>
  </p188:cm>
  <p188:cm id="{D3396CAA-5051-44E2-925B-4EBC260FA0A3}" authorId="{125AB1C0-0FE6-5DCC-2E2E-C3F9D5A58160}" status="resolved" created="2022-01-24T19:33:09.661">
    <ac:txMkLst xmlns:ac="http://schemas.microsoft.com/office/drawing/2013/main/command">
      <pc:docMk xmlns:pc="http://schemas.microsoft.com/office/powerpoint/2013/main/command"/>
      <pc:sldMk xmlns:pc="http://schemas.microsoft.com/office/powerpoint/2013/main/command" cId="1419765762" sldId="298"/>
      <ac:spMk id="3" creationId="{7F341051-E299-45EF-8480-4ADE3CC1A91C}"/>
      <ac:txMk cp="28">
        <ac:context len="161" hash="2218770821"/>
      </ac:txMk>
    </ac:txMkLst>
    <p188:pos x="2819400" y="1133475"/>
    <p188:replyLst>
      <p188:reply id="{E16462FA-DA7E-4C3B-A951-9F2FC0620A33}" authorId="{D36DCE7F-D403-688B-8CB1-8AFF403E419C}" created="2022-01-26T15:47:36.265">
        <p188:txBody>
          <a:bodyPr/>
          <a:lstStyle/>
          <a:p>
            <a:r>
              <a:rPr lang="en-US"/>
              <a:t>Bullets have been revised.</a:t>
            </a:r>
          </a:p>
        </p188:txBody>
      </p188:reply>
    </p188:replyLst>
    <p188:txBody>
      <a:bodyPr/>
      <a:lstStyle/>
      <a:p>
        <a:r>
          <a:rPr lang="en-US"/>
          <a:t>This is a sub-bullet of the introduction bullet.  What is the intent of this slide?</a:t>
        </a:r>
      </a:p>
    </p188:txBody>
  </p188:cm>
</p188:cmLst>
</file>

<file path=ppt/comments/modernComment_12B_D08660EA.xml><?xml version="1.0" encoding="utf-8"?>
<p188:cmLst xmlns:a="http://schemas.openxmlformats.org/drawingml/2006/main" xmlns:r="http://schemas.openxmlformats.org/officeDocument/2006/relationships" xmlns:p188="http://schemas.microsoft.com/office/powerpoint/2018/8/main">
  <p188:cm id="{08FF382C-F47C-48E1-9738-C29E4CA35762}" authorId="{125AB1C0-0FE6-5DCC-2E2E-C3F9D5A58160}" status="resolved" created="2022-01-24T19:45:46.046">
    <ac:txMkLst xmlns:ac="http://schemas.microsoft.com/office/drawing/2013/main/command">
      <pc:docMk xmlns:pc="http://schemas.microsoft.com/office/powerpoint/2013/main/command"/>
      <pc:sldMk xmlns:pc="http://schemas.microsoft.com/office/powerpoint/2013/main/command" cId="3498467562" sldId="299"/>
      <ac:spMk id="2" creationId="{2953DFD8-7846-45D8-9C24-D725FEE943DA}"/>
      <ac:txMk cp="0" len="1">
        <ac:context len="41" hash="1642267899"/>
      </ac:txMk>
    </ac:txMkLst>
    <p188:pos x="6477000" y="663575"/>
    <p188:replyLst>
      <p188:reply id="{D6D0A65D-0742-4E41-BC07-568E24561AAF}" authorId="{D36DCE7F-D403-688B-8CB1-8AFF403E419C}" created="2022-01-26T15:53:25.057">
        <p188:txBody>
          <a:bodyPr/>
          <a:lstStyle/>
          <a:p>
            <a:r>
              <a:rPr lang="en-US"/>
              <a:t>Revised</a:t>
            </a:r>
          </a:p>
        </p188:txBody>
      </p188:reply>
    </p188:replyLst>
    <p188:txBody>
      <a:bodyPr/>
      <a:lstStyle/>
      <a:p>
        <a:r>
          <a:rPr lang="en-US"/>
          <a:t>Title</a:t>
        </a:r>
      </a:p>
    </p188:txBody>
  </p188:cm>
  <p188:cm id="{282F3FE4-9AFF-46EC-A8A0-558C5C624907}" authorId="{125AB1C0-0FE6-5DCC-2E2E-C3F9D5A58160}" status="resolved" created="2022-01-24T19:46:29.148">
    <ac:txMkLst xmlns:ac="http://schemas.microsoft.com/office/drawing/2013/main/command">
      <pc:docMk xmlns:pc="http://schemas.microsoft.com/office/powerpoint/2013/main/command"/>
      <pc:sldMk xmlns:pc="http://schemas.microsoft.com/office/powerpoint/2013/main/command" cId="3498467562" sldId="299"/>
      <ac:spMk id="8" creationId="{B479A019-DF5D-423F-BA52-532CA259D97A}"/>
      <ac:txMk cp="276">
        <ac:context len="277" hash="2014811017"/>
      </ac:txMk>
    </ac:txMkLst>
    <p188:pos x="4214549" y="4109296"/>
    <p188:replyLst>
      <p188:reply id="{F3DB7EF5-78DD-4FFD-AC2A-C0C129D1623B}" authorId="{D36DCE7F-D403-688B-8CB1-8AFF403E419C}" created="2022-01-26T15:53:08.090">
        <p188:txBody>
          <a:bodyPr/>
          <a:lstStyle/>
          <a:p>
            <a:r>
              <a:rPr lang="en-US"/>
              <a:t>Attics are, if they are habitable spaces, but basements are not. </a:t>
            </a:r>
          </a:p>
        </p188:txBody>
      </p188:reply>
    </p188:replyLst>
    <p188:txBody>
      <a:bodyPr/>
      <a:lstStyle/>
      <a:p>
        <a:r>
          <a:rPr lang="en-US"/>
          <a:t>Are attics and basements counted in the max area?</a:t>
        </a:r>
      </a:p>
    </p188:txBody>
  </p188:cm>
</p188:cmLst>
</file>

<file path=ppt/comments/modernComment_12D_A72C780.xml><?xml version="1.0" encoding="utf-8"?>
<p188:cmLst xmlns:a="http://schemas.openxmlformats.org/drawingml/2006/main" xmlns:r="http://schemas.openxmlformats.org/officeDocument/2006/relationships" xmlns:p188="http://schemas.microsoft.com/office/powerpoint/2018/8/main">
  <p188:cm id="{F6D41734-9AF5-4233-A7FC-33FFCBF4F92A}" authorId="{125AB1C0-0FE6-5DCC-2E2E-C3F9D5A58160}" status="resolved" created="2022-01-24T19:49:01.354">
    <ac:deMkLst xmlns:ac="http://schemas.microsoft.com/office/drawing/2013/main/command">
      <pc:docMk xmlns:pc="http://schemas.microsoft.com/office/powerpoint/2013/main/command"/>
      <pc:sldMk xmlns:pc="http://schemas.microsoft.com/office/powerpoint/2013/main/command" cId="175294336" sldId="301"/>
      <ac:picMk id="6" creationId="{92A4C23F-C095-4938-A593-DB058DDCF0A2}"/>
    </ac:deMkLst>
    <p188:txBody>
      <a:bodyPr/>
      <a:lstStyle/>
      <a:p>
        <a:r>
          <a:rPr lang="en-US"/>
          <a:t>Should have a title for this section of presentation.  The purpose is to discuss how to create a floor or foundation plan right?</a:t>
        </a:r>
      </a:p>
    </p188:txBody>
  </p188:cm>
  <p188:cm id="{98281011-F5B6-402B-A200-15FCA1689CC8}" authorId="{125AB1C0-0FE6-5DCC-2E2E-C3F9D5A58160}" status="resolved" created="2022-01-24T19:49:47.105">
    <ac:txMkLst xmlns:ac="http://schemas.microsoft.com/office/drawing/2013/main/command">
      <pc:docMk xmlns:pc="http://schemas.microsoft.com/office/powerpoint/2013/main/command"/>
      <pc:sldMk xmlns:pc="http://schemas.microsoft.com/office/powerpoint/2013/main/command" cId="175294336" sldId="301"/>
      <ac:spMk id="7" creationId="{411AEE40-A7A7-4DE9-9904-5EBBD94D3188}"/>
      <ac:txMk cp="92">
        <ac:context len="283" hash="806606478"/>
      </ac:txMk>
    </ac:txMkLst>
    <p188:pos x="1854200" y="1128712"/>
    <p188:txBody>
      <a:bodyPr/>
      <a:lstStyle/>
      <a:p>
        <a:r>
          <a:rPr lang="en-US"/>
          <a:t>Conditions being what?</a:t>
        </a:r>
      </a:p>
    </p188:txBody>
  </p188:cm>
  <p188:cm id="{F10FE77C-4D9C-4279-9E80-647143B8CD37}" authorId="{125AB1C0-0FE6-5DCC-2E2E-C3F9D5A58160}" status="resolved" created="2022-01-24T19:51:08.041">
    <ac:deMkLst xmlns:ac="http://schemas.microsoft.com/office/drawing/2013/main/command">
      <pc:docMk xmlns:pc="http://schemas.microsoft.com/office/powerpoint/2013/main/command"/>
      <pc:sldMk xmlns:pc="http://schemas.microsoft.com/office/powerpoint/2013/main/command" cId="175294336" sldId="301"/>
      <ac:picMk id="6" creationId="{92A4C23F-C095-4938-A593-DB058DDCF0A2}"/>
    </ac:deMkLst>
    <p188:txBody>
      <a:bodyPr/>
      <a:lstStyle/>
      <a:p>
        <a:r>
          <a:rPr lang="en-US"/>
          <a:t>Red clouded area?  image is a bit hard to read</a:t>
        </a:r>
      </a:p>
    </p188:txBody>
  </p188:cm>
  <p188:cm id="{2B85D16B-EEDF-4A3B-8F4B-3045A64EF22E}" authorId="{125AB1C0-0FE6-5DCC-2E2E-C3F9D5A58160}" created="2022-01-24T19:54:53.827">
    <ac:txMkLst xmlns:ac="http://schemas.microsoft.com/office/drawing/2013/main/command">
      <pc:docMk xmlns:pc="http://schemas.microsoft.com/office/powerpoint/2013/main/command"/>
      <pc:sldMk xmlns:pc="http://schemas.microsoft.com/office/powerpoint/2013/main/command" cId="175294336" sldId="301"/>
      <ac:spMk id="7" creationId="{411AEE40-A7A7-4DE9-9904-5EBBD94D3188}"/>
      <ac:txMk cp="36" len="7">
        <ac:context len="283" hash="806606478"/>
      </ac:txMk>
    </ac:txMkLst>
    <p188:pos x="2781300" y="341312"/>
    <p188:replyLst>
      <p188:reply id="{D4D021EF-143D-4C19-9EFD-DB81FA3340D7}" authorId="{B35142C8-DF6D-BBBF-32A3-F015F0BBF065}" created="2022-01-27T16:23:20.974">
        <p188:txBody>
          <a:bodyPr/>
          <a:lstStyle/>
          <a:p>
            <a:r>
              <a:rPr lang="en-US"/>
              <a:t>there are LOTS of different conditions.  I am looking at introducing the floor plan as a key page here and giving them the tip to look at the examples that are part of the plan set showing the different conditions. </a:t>
            </a:r>
          </a:p>
        </p188:txBody>
      </p188:reply>
    </p188:replyLst>
    <p188:txBody>
      <a:bodyPr/>
      <a:lstStyle/>
      <a:p>
        <a:r>
          <a:rPr lang="en-US"/>
          <a:t>So this is an example for a basement.  What are the different conditions a homeowner may have?  1.  Full height basement with no cripple walls, 2 cripple wall basement 3  crawlspace with no cripple walls 4  crawlspace with cripple walls.  5 slab-on-grade...</a:t>
        </a:r>
      </a:p>
    </p188:txBody>
  </p188:cm>
</p188:cmLst>
</file>

<file path=ppt/comments/modernComment_130_7293B0E3.xml><?xml version="1.0" encoding="utf-8"?>
<p188:cmLst xmlns:a="http://schemas.openxmlformats.org/drawingml/2006/main" xmlns:r="http://schemas.openxmlformats.org/officeDocument/2006/relationships" xmlns:p188="http://schemas.microsoft.com/office/powerpoint/2018/8/main">
  <p188:cm id="{B4F13594-5F9E-4B97-A3AA-A385770D79FA}" authorId="{125AB1C0-0FE6-5DCC-2E2E-C3F9D5A58160}" status="resolved" created="2022-01-24T20:05:23.783">
    <ac:txMkLst xmlns:ac="http://schemas.microsoft.com/office/drawing/2013/main/command">
      <pc:docMk xmlns:pc="http://schemas.microsoft.com/office/powerpoint/2013/main/command"/>
      <pc:sldMk xmlns:pc="http://schemas.microsoft.com/office/powerpoint/2013/main/command" cId="1922281699" sldId="304"/>
      <ac:spMk id="2" creationId="{91F67BC0-8C6B-4441-A614-ECB338BC7017}"/>
      <ac:txMk cp="17" len="19">
        <ac:context len="37" hash="3186065346"/>
      </ac:txMk>
    </ac:txMkLst>
    <p188:pos x="5346700" y="663575"/>
    <p188:txBody>
      <a:bodyPr/>
      <a:lstStyle/>
      <a:p>
        <a:r>
          <a:rPr lang="en-US"/>
          <a:t>So the presentation has moved to SDCI building permit process</a:t>
        </a:r>
      </a:p>
    </p188:txBody>
  </p188:cm>
  <p188:cm id="{5B41E483-5688-4F23-A9BD-28CEADAB89C9}" authorId="{125AB1C0-0FE6-5DCC-2E2E-C3F9D5A58160}" status="resolved" created="2022-01-24T20:07:01.463">
    <ac:txMkLst xmlns:ac="http://schemas.microsoft.com/office/drawing/2013/main/command">
      <pc:docMk xmlns:pc="http://schemas.microsoft.com/office/powerpoint/2013/main/command"/>
      <pc:sldMk xmlns:pc="http://schemas.microsoft.com/office/powerpoint/2013/main/command" cId="1922281699" sldId="304"/>
      <ac:spMk id="5" creationId="{574E8395-DA81-42E6-B6DD-AA8DD3295224}"/>
      <ac:txMk cp="109" len="286">
        <ac:context len="449" hash="1078147782"/>
      </ac:txMk>
    </ac:txMkLst>
    <p188:pos x="6769101" y="1274481"/>
    <p188:txBody>
      <a:bodyPr/>
      <a:lstStyle/>
      <a:p>
        <a:r>
          <a:rPr lang="en-US"/>
          <a:t>Word dense.  As a process summary can you reduce bullets to the basics?  note the bullets under the CN are not sub sets of getting a CN</a:t>
        </a:r>
      </a:p>
    </p188:txBody>
  </p188:cm>
</p188:cmLst>
</file>

<file path=ppt/comments/modernComment_131_986413D6.xml><?xml version="1.0" encoding="utf-8"?>
<p188:cmLst xmlns:a="http://schemas.openxmlformats.org/drawingml/2006/main" xmlns:r="http://schemas.openxmlformats.org/officeDocument/2006/relationships" xmlns:p188="http://schemas.microsoft.com/office/powerpoint/2018/8/main">
  <p188:cm id="{FC59D324-1D95-4F2D-9987-87B61AA42A47}" authorId="{125AB1C0-0FE6-5DCC-2E2E-C3F9D5A58160}" status="resolved" created="2022-01-24T19:58:35.924">
    <ac:txMkLst xmlns:ac="http://schemas.microsoft.com/office/drawing/2013/main/command">
      <pc:docMk xmlns:pc="http://schemas.microsoft.com/office/powerpoint/2013/main/command"/>
      <pc:sldMk xmlns:pc="http://schemas.microsoft.com/office/powerpoint/2013/main/command" cId="2556695510" sldId="305"/>
      <ac:spMk id="3" creationId="{7D15DE5A-F7AE-4290-B82A-20CD89C79838}"/>
      <ac:txMk cp="0" len="36">
        <ac:context len="37" hash="3026473256"/>
      </ac:txMk>
    </ac:txMkLst>
    <p188:pos x="8940800" y="663575"/>
    <p188:replyLst>
      <p188:reply id="{1166A377-A564-43AB-9968-F7BCC8C4BE7C}" authorId="{D36DCE7F-D403-688B-8CB1-8AFF403E419C}" created="2022-01-25T15:32:24.223">
        <p188:txBody>
          <a:bodyPr/>
          <a:lstStyle/>
          <a:p>
            <a:r>
              <a:rPr lang="en-US"/>
              <a:t>To show how prescriptive table works</a:t>
            </a:r>
          </a:p>
        </p188:txBody>
      </p188:reply>
    </p188:replyLst>
    <p188:txBody>
      <a:bodyPr/>
      <a:lstStyle/>
      <a:p>
        <a:r>
          <a:rPr lang="en-US"/>
          <a:t>Title.  What is the intent of the slide?</a:t>
        </a:r>
      </a:p>
    </p188:txBody>
  </p188:cm>
  <p188:cm id="{CF593716-8ACB-430B-BA49-2F4B5A730FEE}" authorId="{125AB1C0-0FE6-5DCC-2E2E-C3F9D5A58160}" status="resolved" created="2022-01-24T20:02:42.056">
    <ac:txMkLst xmlns:ac="http://schemas.microsoft.com/office/drawing/2013/main/command">
      <pc:docMk xmlns:pc="http://schemas.microsoft.com/office/powerpoint/2013/main/command"/>
      <pc:sldMk xmlns:pc="http://schemas.microsoft.com/office/powerpoint/2013/main/command" cId="2556695510" sldId="305"/>
      <ac:spMk id="13" creationId="{2FB3E17D-6E5F-4E2D-9923-32A8B3EC20EA}"/>
      <ac:txMk cp="227" len="30">
        <ac:context len="280" hash="2990166287"/>
      </ac:txMk>
    </ac:txMkLst>
    <p188:pos x="3606800" y="3846512"/>
    <p188:txBody>
      <a:bodyPr/>
      <a:lstStyle/>
      <a:p>
        <a:r>
          <a:rPr lang="en-US"/>
          <a:t>Make sure to be clear that this is at each perimeter wall line</a:t>
        </a:r>
      </a:p>
    </p188:txBody>
  </p188:cm>
</p188:cmLst>
</file>

<file path=ppt/comments/modernComment_134_AA57F260.xml><?xml version="1.0" encoding="utf-8"?>
<p188:cmLst xmlns:a="http://schemas.openxmlformats.org/drawingml/2006/main" xmlns:r="http://schemas.openxmlformats.org/officeDocument/2006/relationships" xmlns:p188="http://schemas.microsoft.com/office/powerpoint/2018/8/main">
  <p188:cm id="{733372AD-B578-4A5B-9EEB-22F8A8609EDC}" authorId="{125AB1C0-0FE6-5DCC-2E2E-C3F9D5A58160}" status="resolved" created="2022-01-24T20:12:35.255">
    <ac:txMkLst xmlns:ac="http://schemas.microsoft.com/office/drawing/2013/main/command">
      <pc:docMk xmlns:pc="http://schemas.microsoft.com/office/powerpoint/2013/main/command"/>
      <pc:sldMk xmlns:pc="http://schemas.microsoft.com/office/powerpoint/2013/main/command" cId="2857890400" sldId="308"/>
      <ac:spMk id="3" creationId="{52C3DFAD-3563-4C21-B0AD-4F5AAE8E0A5F}"/>
      <ac:txMk cp="106" len="156">
        <ac:context len="512" hash="2098069564"/>
      </ac:txMk>
    </ac:txMkLst>
    <p188:pos x="6743700" y="554610"/>
    <p188:replyLst>
      <p188:reply id="{52717CB3-FE5F-4B39-826A-1719D3A4BE67}" authorId="{D36DCE7F-D403-688B-8CB1-8AFF403E419C}" created="2022-01-26T15:31:08.292">
        <p188:txBody>
          <a:bodyPr/>
          <a:lstStyle/>
          <a:p>
            <a:r>
              <a:rPr lang="en-US"/>
              <a:t>Wabo planset is currently the best place to see this new planset, which we will be using with only minor changes to first pages  I want to keep this</a:t>
            </a:r>
          </a:p>
        </p188:txBody>
      </p188:reply>
    </p188:replyLst>
    <p188:txBody>
      <a:bodyPr/>
      <a:lstStyle/>
      <a:p>
        <a:r>
          <a:rPr lang="en-US"/>
          <a:t>WABO Prescriptive PLANSET is not part of SDCI nor is KC.  Should this be for Project Impact resources specifically?
</a:t>
        </a:r>
      </a:p>
    </p188:txBody>
  </p188:cm>
  <p188:cm id="{CFF79CFA-256F-4345-B1D4-EA125A52ABDD}" authorId="{125AB1C0-0FE6-5DCC-2E2E-C3F9D5A58160}" status="resolved" created="2022-01-24T20:12:48.929">
    <ac:deMkLst xmlns:ac="http://schemas.microsoft.com/office/drawing/2013/main/command">
      <pc:docMk xmlns:pc="http://schemas.microsoft.com/office/powerpoint/2013/main/command"/>
      <pc:sldMk xmlns:pc="http://schemas.microsoft.com/office/powerpoint/2013/main/command" cId="2857890400" sldId="308"/>
      <ac:picMk id="6" creationId="{3D482DED-04F9-4A3B-BBA5-2D2A89921044}"/>
    </ac:deMkLst>
    <p188:replyLst>
      <p188:reply id="{42AF3D3C-7C03-4503-85A3-270BC6121189}" authorId="{D36DCE7F-D403-688B-8CB1-8AFF403E419C}" created="2022-01-26T15:31:45.621">
        <p188:txBody>
          <a:bodyPr/>
          <a:lstStyle/>
          <a:p>
            <a:r>
              <a:rPr lang="en-US"/>
              <a:t>This is the symbol for the new zendesk chat bot and online chat option.  I am going to tell participants to look for it</a:t>
            </a:r>
          </a:p>
        </p188:txBody>
      </p188:reply>
    </p188:replyLst>
    <p188:txBody>
      <a:bodyPr/>
      <a:lstStyle/>
      <a:p>
        <a:r>
          <a:rPr lang="en-US"/>
          <a:t>What is this?</a:t>
        </a:r>
      </a:p>
    </p188:txBody>
  </p188:cm>
  <p188:cm id="{36240EFC-FFFA-48B3-87D1-7AFD38F698B4}" authorId="{125AB1C0-0FE6-5DCC-2E2E-C3F9D5A58160}" status="resolved" created="2022-01-24T20:13:17.906">
    <ac:deMkLst xmlns:ac="http://schemas.microsoft.com/office/drawing/2013/main/command">
      <pc:docMk xmlns:pc="http://schemas.microsoft.com/office/powerpoint/2013/main/command"/>
      <pc:sldMk xmlns:pc="http://schemas.microsoft.com/office/powerpoint/2013/main/command" cId="2857890400" sldId="308"/>
      <ac:picMk id="5" creationId="{7DFF5A8D-04F9-4428-A96A-0B0D611AF433}"/>
    </ac:deMkLst>
    <p188:replyLst>
      <p188:reply id="{3F22E357-2D78-4647-BE35-25CD53554267}" authorId="{D36DCE7F-D403-688B-8CB1-8AFF403E419C}" created="2022-01-26T15:32:07.921">
        <p188:txBody>
          <a:bodyPr/>
          <a:lstStyle/>
          <a:p>
            <a:r>
              <a:rPr lang="en-US"/>
              <a:t>Yes, this is now the top link on this page</a:t>
            </a:r>
          </a:p>
        </p188:txBody>
      </p188:reply>
    </p188:replyLst>
    <p188:txBody>
      <a:bodyPr/>
      <a:lstStyle/>
      <a:p>
        <a:r>
          <a:rPr lang="en-US"/>
          <a:t>Is this viewable?</a:t>
        </a:r>
      </a:p>
    </p188:txBody>
  </p188:cm>
</p188:cmLst>
</file>

<file path=ppt/comments/modernComment_135_42BB8EF.xml><?xml version="1.0" encoding="utf-8"?>
<p188:cmLst xmlns:a="http://schemas.openxmlformats.org/drawingml/2006/main" xmlns:r="http://schemas.openxmlformats.org/officeDocument/2006/relationships" xmlns:p188="http://schemas.microsoft.com/office/powerpoint/2018/8/main">
  <p188:cm id="{8BD51663-DA8C-43BD-BA6B-6B106167A50B}" authorId="{125AB1C0-0FE6-5DCC-2E2E-C3F9D5A58160}" status="resolved" created="2022-01-24T19:55:18.770">
    <ac:txMkLst xmlns:ac="http://schemas.microsoft.com/office/drawing/2013/main/command">
      <pc:docMk xmlns:pc="http://schemas.microsoft.com/office/powerpoint/2013/main/command"/>
      <pc:sldMk xmlns:pc="http://schemas.microsoft.com/office/powerpoint/2013/main/command" cId="69974255" sldId="309"/>
      <ac:spMk id="2" creationId="{56822242-26AC-4675-81B2-646CAA83EF10}"/>
      <ac:txMk cp="17" len="17">
        <ac:context len="36" hash="4074078563"/>
      </ac:txMk>
    </ac:txMkLst>
    <p188:pos x="8153400" y="663575"/>
    <p188:txBody>
      <a:bodyPr/>
      <a:lstStyle/>
      <a:p>
        <a:r>
          <a:rPr lang="en-US"/>
          <a:t>Title needed</a:t>
        </a:r>
      </a:p>
    </p188:txBody>
  </p188:cm>
  <p188:cm id="{E687D6BC-FEBF-407F-B544-43C644FB4CC6}" authorId="{125AB1C0-0FE6-5DCC-2E2E-C3F9D5A58160}" status="resolved" created="2022-01-24T19:56:09.408">
    <ac:txMkLst xmlns:ac="http://schemas.microsoft.com/office/drawing/2013/main/command">
      <pc:docMk xmlns:pc="http://schemas.microsoft.com/office/powerpoint/2013/main/command"/>
      <pc:sldMk xmlns:pc="http://schemas.microsoft.com/office/powerpoint/2013/main/command" cId="69974255" sldId="309"/>
      <ac:spMk id="3" creationId="{FFD213BE-074C-4C61-9D4C-6D31B717343D}"/>
      <ac:txMk cp="107">
        <ac:context len="324" hash="2672417045"/>
      </ac:txMk>
    </ac:txMkLst>
    <p188:pos x="3543300" y="1412875"/>
    <p188:replyLst>
      <p188:reply id="{10337B17-3B67-4337-9261-644CE3A3CD71}" authorId="{D36DCE7F-D403-688B-8CB1-8AFF403E419C}" created="2022-01-25T15:31:26.244">
        <p188:txBody>
          <a:bodyPr/>
          <a:lstStyle/>
          <a:p>
            <a:r>
              <a:rPr lang="en-US"/>
              <a:t>?</a:t>
            </a:r>
          </a:p>
        </p188:txBody>
      </p188:reply>
      <p188:reply id="{CA6866F0-1DF7-43BF-8B66-A83E4697E7B1}" authorId="{B35142C8-DF6D-BBBF-32A3-F015F0BBF065}" created="2022-01-27T16:24:10.162">
        <p188:txBody>
          <a:bodyPr/>
          <a:lstStyle/>
          <a:p>
            <a:r>
              <a:rPr lang="en-US"/>
              <a:t>Text revised to clarify</a:t>
            </a:r>
          </a:p>
        </p188:txBody>
      </p188:reply>
    </p188:replyLst>
    <p188:txBody>
      <a:bodyPr/>
      <a:lstStyle/>
      <a:p>
        <a:r>
          <a:rPr lang="en-US"/>
          <a:t>Can this be clarified better?</a:t>
        </a:r>
      </a:p>
    </p188:txBody>
  </p188:cm>
  <p188:cm id="{82FD588D-C7C9-46A3-AEE7-2CD283D87BEA}" authorId="{125AB1C0-0FE6-5DCC-2E2E-C3F9D5A58160}" status="resolved" created="2022-01-24T19:58:09.756">
    <ac:txMkLst xmlns:ac="http://schemas.microsoft.com/office/drawing/2013/main/command">
      <pc:docMk xmlns:pc="http://schemas.microsoft.com/office/powerpoint/2013/main/command"/>
      <pc:sldMk xmlns:pc="http://schemas.microsoft.com/office/powerpoint/2013/main/command" cId="69974255" sldId="309"/>
      <ac:spMk id="3" creationId="{FFD213BE-074C-4C61-9D4C-6D31B717343D}"/>
      <ac:txMk cp="179" len="53">
        <ac:context len="324" hash="2672417045"/>
      </ac:txMk>
    </ac:txMkLst>
    <p188:pos x="4241800" y="2149475"/>
    <p188:txBody>
      <a:bodyPr/>
      <a:lstStyle/>
      <a:p>
        <a:r>
          <a:rPr lang="en-US"/>
          <a:t>Clarify these heights are for the cripple wall.  note that you are using pony wall and cripple wall interchangeably which could be confusing.  What toes the plans call them?</a:t>
        </a:r>
      </a:p>
    </p188:txBody>
  </p188:cm>
  <p188:cm id="{2F48AF8F-728A-4139-B46E-F7D8328E4641}" authorId="{125AB1C0-0FE6-5DCC-2E2E-C3F9D5A58160}" status="resolved" created="2022-01-24T19:59:30.777">
    <ac:txMkLst xmlns:ac="http://schemas.microsoft.com/office/drawing/2013/main/command">
      <pc:docMk xmlns:pc="http://schemas.microsoft.com/office/powerpoint/2013/main/command"/>
      <pc:sldMk xmlns:pc="http://schemas.microsoft.com/office/powerpoint/2013/main/command" cId="69974255" sldId="309"/>
      <ac:spMk id="3" creationId="{FFD213BE-074C-4C61-9D4C-6D31B717343D}"/>
      <ac:txMk cp="208" len="24">
        <ac:context len="324" hash="2672417045"/>
      </ac:txMk>
    </ac:txMkLst>
    <p188:pos x="3644900" y="2555875"/>
    <p188:txBody>
      <a:bodyPr/>
      <a:lstStyle/>
      <a:p>
        <a:r>
          <a:rPr lang="en-US"/>
          <a:t>So less than 2ft ht disqualifies it or what is the implication?</a:t>
        </a:r>
      </a:p>
    </p188:txBody>
  </p188:cm>
</p188:cmLst>
</file>

<file path=ppt/comments/modernComment_136_9DF3FE6.xml><?xml version="1.0" encoding="utf-8"?>
<p188:cmLst xmlns:a="http://schemas.openxmlformats.org/drawingml/2006/main" xmlns:r="http://schemas.openxmlformats.org/officeDocument/2006/relationships" xmlns:p188="http://schemas.microsoft.com/office/powerpoint/2018/8/main">
  <p188:cm id="{0BE05D0A-82AA-412C-87A6-C911EB9C3FCC}" authorId="{125AB1C0-0FE6-5DCC-2E2E-C3F9D5A58160}" status="resolved" created="2022-01-24T19:05:24.921">
    <ac:txMkLst xmlns:ac="http://schemas.microsoft.com/office/drawing/2013/main/command">
      <pc:docMk xmlns:pc="http://schemas.microsoft.com/office/powerpoint/2013/main/command"/>
      <pc:sldMk xmlns:pc="http://schemas.microsoft.com/office/powerpoint/2013/main/command" cId="165625830" sldId="310"/>
      <ac:spMk id="2" creationId="{81780D34-7367-423E-A99F-881CF0E55C23}"/>
      <ac:txMk cp="0">
        <ac:context len="36" hash="2880402180"/>
      </ac:txMk>
    </ac:txMkLst>
    <p188:pos x="10095415" y="339757"/>
    <p188:replyLst>
      <p188:reply id="{218D5106-C3F3-45F4-BB15-43EF797ADDF4}" authorId="{125AB1C0-0FE6-5DCC-2E2E-C3F9D5A58160}" created="2022-01-24T19:10:47">
        <p188:txBody>
          <a:bodyPr/>
          <a:lstStyle/>
          <a:p>
            <a:r>
              <a:rPr lang="en-US"/>
              <a:t>Age is a factor...were anchor bolts added into the late 70s UBC?</a:t>
            </a:r>
          </a:p>
        </p188:txBody>
      </p188:reply>
      <p188:reply id="{90DEF68D-BCAE-4A73-885B-269C859CBAD4}" authorId="{125AB1C0-0FE6-5DCC-2E2E-C3F9D5A58160}" created="2022-01-24T19:14:01.024">
        <p188:txBody>
          <a:bodyPr/>
          <a:lstStyle/>
          <a:p>
            <a:r>
              <a:rPr lang="en-US"/>
              <a:t>Updated plans limit scope to SFR, duplex, and townhouses</a:t>
            </a:r>
          </a:p>
        </p188:txBody>
      </p188:reply>
    </p188:replyLst>
    <p188:txBody>
      <a:bodyPr/>
      <a:lstStyle/>
      <a:p>
        <a:r>
          <a:rPr lang="en-US"/>
          <a:t>Is this a subtitle?  We are talking about the scope of Project Impact right?</a:t>
        </a:r>
      </a:p>
    </p188:txBody>
  </p188:cm>
  <p188:cm id="{C6F4A463-E54E-4B17-AC1C-1EE5B32F48C2}" authorId="{125AB1C0-0FE6-5DCC-2E2E-C3F9D5A58160}" status="resolved" created="2022-01-24T19:07:13.512">
    <ac:txMkLst xmlns:ac="http://schemas.microsoft.com/office/drawing/2013/main/command">
      <pc:docMk xmlns:pc="http://schemas.microsoft.com/office/powerpoint/2013/main/command"/>
      <pc:sldMk xmlns:pc="http://schemas.microsoft.com/office/powerpoint/2013/main/command" cId="165625830" sldId="310"/>
      <ac:spMk id="3" creationId="{03D7D9CD-DE09-4D23-BD42-9812BE95EDC8}"/>
      <ac:txMk cp="76" len="41">
        <ac:context len="279" hash="572485404"/>
      </ac:txMk>
    </ac:txMkLst>
    <p188:pos x="3136900" y="1328970"/>
    <p188:txBody>
      <a:bodyPr/>
      <a:lstStyle/>
      <a:p>
        <a:r>
          <a:rPr lang="en-US"/>
          <a:t>Have you been bolding the A, B, Cs?</a:t>
        </a:r>
      </a:p>
    </p188:txBody>
  </p188:cm>
  <p188:cm id="{9402580E-1988-4399-B53B-29A5B975DC98}" authorId="{125AB1C0-0FE6-5DCC-2E2E-C3F9D5A58160}" status="resolved" created="2022-01-24T19:08:56.824">
    <ac:txMkLst xmlns:ac="http://schemas.microsoft.com/office/drawing/2013/main/command">
      <pc:docMk xmlns:pc="http://schemas.microsoft.com/office/powerpoint/2013/main/command"/>
      <pc:sldMk xmlns:pc="http://schemas.microsoft.com/office/powerpoint/2013/main/command" cId="165625830" sldId="310"/>
      <ac:spMk id="3" creationId="{03D7D9CD-DE09-4D23-BD42-9812BE95EDC8}"/>
      <ac:txMk cp="216">
        <ac:context len="279" hash="572485404"/>
      </ac:txMk>
    </ac:txMkLst>
    <p188:pos x="3454400" y="2446570"/>
    <p188:txBody>
      <a:bodyPr/>
      <a:lstStyle/>
      <a:p>
        <a:r>
          <a:rPr lang="en-US"/>
          <a:t>What is this bullet asking?  What portion of the code is being referenced?</a:t>
        </a:r>
      </a:p>
    </p188:txBody>
  </p188:cm>
  <p188:cm id="{37F5ACE1-9C23-4034-BF3E-67F4B5C4CB74}" authorId="{125AB1C0-0FE6-5DCC-2E2E-C3F9D5A58160}" status="resolved" created="2022-01-24T19:12:48.671">
    <ac:txMkLst xmlns:ac="http://schemas.microsoft.com/office/drawing/2013/main/command">
      <pc:docMk xmlns:pc="http://schemas.microsoft.com/office/powerpoint/2013/main/command"/>
      <pc:sldMk xmlns:pc="http://schemas.microsoft.com/office/powerpoint/2013/main/command" cId="165625830" sldId="310"/>
      <ac:spMk id="3" creationId="{03D7D9CD-DE09-4D23-BD42-9812BE95EDC8}"/>
      <ac:txMk cp="219" len="58">
        <ac:context len="279" hash="572485404"/>
      </ac:txMk>
    </ac:txMkLst>
    <p188:pos x="3517900" y="3094270"/>
    <p188:replyLst>
      <p188:reply id="{91D67E01-EBBC-4069-A91B-5FEC077EAA80}" authorId="{D36DCE7F-D403-688B-8CB1-8AFF403E419C}" created="2022-01-26T15:43:11.870">
        <p188:txBody>
          <a:bodyPr/>
          <a:lstStyle/>
          <a:p>
            <a:r>
              <a:rPr lang="en-US"/>
              <a:t>Contractor, sometimes engineer  bottom bullet revised to include contractor</a:t>
            </a:r>
          </a:p>
        </p188:txBody>
      </p188:reply>
    </p188:replyLst>
    <p188:txBody>
      <a:bodyPr/>
      <a:lstStyle/>
      <a:p>
        <a:r>
          <a:rPr lang="en-US"/>
          <a:t>Do owners typically use an engineer with project impact or consult with a specialty contractor?</a:t>
        </a:r>
      </a:p>
    </p188:txBody>
  </p188:cm>
  <p188:cm id="{B649EB95-6A2A-42B0-AE1B-DE1E11ACF3E7}" authorId="{125AB1C0-0FE6-5DCC-2E2E-C3F9D5A58160}" status="resolved" created="2022-01-24T20:33:45.166">
    <ac:txMkLst xmlns:ac="http://schemas.microsoft.com/office/drawing/2013/main/command">
      <pc:docMk xmlns:pc="http://schemas.microsoft.com/office/powerpoint/2013/main/command"/>
      <pc:sldMk xmlns:pc="http://schemas.microsoft.com/office/powerpoint/2013/main/command" cId="165625830" sldId="310"/>
      <ac:spMk id="2" creationId="{81780D34-7367-423E-A99F-881CF0E55C23}"/>
      <ac:txMk cp="0">
        <ac:context len="36" hash="2880402180"/>
      </ac:txMk>
    </ac:txMkLst>
    <p188:pos x="9968415" y="339757"/>
    <p188:replyLst>
      <p188:reply id="{C48F871A-2BE6-4467-9EBC-F717C2DBE8AD}" authorId="{D36DCE7F-D403-688B-8CB1-8AFF403E419C}" created="2022-01-26T15:44:34.868">
        <p188:txBody>
          <a:bodyPr/>
          <a:lstStyle/>
          <a:p>
            <a:r>
              <a:rPr lang="en-US"/>
              <a:t>I think this talks about retrofit.  I will discuss this term with audience and it is easier than constantly stating "Prescriptive Home Earthquake Improvements to existing homes".  I would like to keep it.</a:t>
            </a:r>
          </a:p>
        </p188:txBody>
      </p188:reply>
    </p188:replyLst>
    <p188:txBody>
      <a:bodyPr/>
      <a:lstStyle/>
      <a:p>
        <a:r>
          <a:rPr lang="en-US"/>
          <a:t>This is a new term, do we think the audience understands what it means?  It may be nice to state what PI doesn't cover...URM chimneys, wall framing above the main floor, etc. somewhere in this presentation.</a:t>
        </a:r>
      </a:p>
    </p188:txBody>
  </p188:cm>
  <p188:cm id="{00A437E2-F169-41C6-8065-E3605AEE25FF}" authorId="{125AB1C0-0FE6-5DCC-2E2E-C3F9D5A58160}" status="resolved" created="2022-01-26T19:50:33.414">
    <pc:sldMkLst xmlns:pc="http://schemas.microsoft.com/office/powerpoint/2013/main/command">
      <pc:docMk/>
      <pc:sldMk cId="165625830" sldId="310"/>
    </pc:sldMkLst>
    <p188:replyLst>
      <p188:reply id="{C9488B5F-472F-403A-B7C3-1C30129AF8F9}" authorId="{B35142C8-DF6D-BBBF-32A3-F015F0BBF065}" created="2022-01-27T16:37:19.426">
        <p188:txBody>
          <a:bodyPr/>
          <a:lstStyle/>
          <a:p>
            <a:r>
              <a:rPr lang="en-US"/>
              <a:t>I like WHEN is it needed</a:t>
            </a:r>
          </a:p>
        </p188:txBody>
      </p188:reply>
    </p188:replyLst>
    <p188:txBody>
      <a:bodyPr/>
      <a:lstStyle/>
      <a:p>
        <a:r>
          <a:rPr lang="en-US"/>
          <a:t>Suggest - Project Impact - Applications</a:t>
        </a:r>
      </a:p>
    </p188:txBody>
  </p188:cm>
</p188:cmLst>
</file>

<file path=ppt/comments/modernComment_13D_B202DD39.xml><?xml version="1.0" encoding="utf-8"?>
<p188:cmLst xmlns:a="http://schemas.openxmlformats.org/drawingml/2006/main" xmlns:r="http://schemas.openxmlformats.org/officeDocument/2006/relationships" xmlns:p188="http://schemas.microsoft.com/office/powerpoint/2018/8/main">
  <p188:cm id="{EE32AF19-250E-4695-B397-7CB1F3D2999E}" authorId="{125AB1C0-0FE6-5DCC-2E2E-C3F9D5A58160}" created="2022-01-24T19:34:33.222">
    <pc:sldMkLst xmlns:pc="http://schemas.microsoft.com/office/powerpoint/2013/main/command">
      <pc:docMk/>
      <pc:sldMk cId="2986532153" sldId="317"/>
    </pc:sldMkLst>
    <p188:replyLst>
      <p188:reply id="{62178D7C-0956-4FD6-80E3-FDFDD08309B4}" authorId="{125AB1C0-0FE6-5DCC-2E2E-C3F9D5A58160}" created="2022-01-24T19:36:49.223">
        <p188:txBody>
          <a:bodyPr/>
          <a:lstStyle/>
          <a:p>
            <a:r>
              <a:rPr lang="en-US"/>
              <a:t>What is the partial sheet shown?  A qualifying checklist of your existing home conditions right?</a:t>
            </a:r>
          </a:p>
        </p188:txBody>
      </p188:reply>
      <p188:reply id="{A003969D-F34F-4603-8EAF-5E648C274DED}" authorId="{125AB1C0-0FE6-5DCC-2E2E-C3F9D5A58160}" created="2022-01-24T19:38:08.148">
        <p188:txBody>
          <a:bodyPr/>
          <a:lstStyle/>
          <a:p>
            <a:r>
              <a:rPr lang="en-US"/>
              <a:t>The top is cut off - are these basically yes/no answers?</a:t>
            </a:r>
          </a:p>
        </p188:txBody>
      </p188:reply>
      <p188:reply id="{3CF5CEAF-F6CA-40E8-8FB6-39E8503CDB6C}" authorId="{D36DCE7F-D403-688B-8CB1-8AFF403E419C}" created="2022-01-26T15:52:34.648">
        <p188:txBody>
          <a:bodyPr/>
          <a:lstStyle/>
          <a:p>
            <a:r>
              <a:rPr lang="en-US"/>
              <a:t>Yes.</a:t>
            </a:r>
          </a:p>
        </p188:txBody>
      </p188:reply>
    </p188:replyLst>
    <p188:txBody>
      <a:bodyPr/>
      <a:lstStyle/>
      <a:p>
        <a:r>
          <a:rPr lang="en-US"/>
          <a:t>Title and subtitle needed</a:t>
        </a:r>
      </a:p>
    </p188:txBody>
  </p188:cm>
  <p188:cm id="{00F543AB-2C09-4A77-9850-679310F76DBB}" authorId="{125AB1C0-0FE6-5DCC-2E2E-C3F9D5A58160}" created="2022-01-24T19:39:57.675">
    <ac:deMkLst xmlns:ac="http://schemas.microsoft.com/office/drawing/2013/main/command">
      <pc:docMk xmlns:pc="http://schemas.microsoft.com/office/powerpoint/2013/main/command"/>
      <pc:sldMk xmlns:pc="http://schemas.microsoft.com/office/powerpoint/2013/main/command" cId="2986532153" sldId="317"/>
      <ac:picMk id="5" creationId="{82769E3D-633F-4576-866B-2738AAF96688}"/>
    </ac:deMkLst>
    <p188:replyLst>
      <p188:reply id="{400F2BBA-4046-4F8D-A219-39EBDE4057CE}" authorId="{125AB1C0-0FE6-5DCC-2E2E-C3F9D5A58160}" created="2022-01-24T19:42:24.092">
        <p188:txBody>
          <a:bodyPr/>
          <a:lstStyle/>
          <a:p>
            <a:r>
              <a:rPr lang="en-US"/>
              <a:t>Example of why item #7 may be a problem for a tile roof or why a brick house may have a problem with #8, etc.</a:t>
            </a:r>
          </a:p>
        </p188:txBody>
      </p188:reply>
      <p188:reply id="{A2982F90-C120-402A-AFA8-025B412F7C39}" authorId="{B35142C8-DF6D-BBBF-32A3-F015F0BBF065}" created="2022-01-27T16:15:39.309">
        <p188:txBody>
          <a:bodyPr/>
          <a:lstStyle/>
          <a:p>
            <a:r>
              <a:rPr lang="en-US"/>
              <a:t>Cannot change the image, but I can go over several of the items verbally</a:t>
            </a:r>
          </a:p>
        </p188:txBody>
      </p188:reply>
    </p188:replyLst>
    <p188:txBody>
      <a:bodyPr/>
      <a:lstStyle/>
      <a:p>
        <a:r>
          <a:rPr lang="en-US"/>
          <a:t>Maybe highlight/bullet the conditions needed to use Project Impact...</a:t>
        </a:r>
      </a:p>
    </p188:txBody>
  </p188:cm>
  <p188:cm id="{C3115FB6-49C2-4905-BEA6-17D07E9906B9}" authorId="{125AB1C0-0FE6-5DCC-2E2E-C3F9D5A58160}" created="2022-01-24T19:43:44.379">
    <ac:txMkLst xmlns:ac="http://schemas.microsoft.com/office/drawing/2013/main/command">
      <pc:docMk xmlns:pc="http://schemas.microsoft.com/office/powerpoint/2013/main/command"/>
      <pc:sldMk xmlns:pc="http://schemas.microsoft.com/office/powerpoint/2013/main/command" cId="2986532153" sldId="317"/>
      <ac:spMk id="3" creationId="{E92FAE69-0DE7-4A07-949C-BBD9447DD102}"/>
      <ac:txMk cp="157">
        <ac:context len="286" hash="2539474047"/>
      </ac:txMk>
    </ac:txMkLst>
    <p188:pos x="4406900" y="1336676"/>
    <p188:replyLst>
      <p188:reply id="{E54CAFC9-6BD7-4A15-9F24-79B6B1C16937}" authorId="{B35142C8-DF6D-BBBF-32A3-F015F0BBF065}" created="2022-01-27T16:18:05.093">
        <p188:txBody>
          <a:bodyPr/>
          <a:lstStyle/>
          <a:p>
            <a:r>
              <a:rPr lang="en-US"/>
              <a:t>I like the flow of the existing bulleted items and will work into next slide.  going into each of teh 11 items as bullets would be too wordy.</a:t>
            </a:r>
          </a:p>
        </p188:txBody>
      </p188:reply>
    </p188:replyLst>
    <p188:txBody>
      <a:bodyPr/>
      <a:lstStyle/>
      <a:p>
        <a:r>
          <a:rPr lang="en-US"/>
          <a:t>I think the reference to talking with SDCI, an engineer, or architect can be provided one time at the end...</a:t>
        </a:r>
      </a:p>
    </p188:txBody>
  </p188:cm>
  <p188:cm id="{975D11BA-EE2D-4985-8050-732F925FDF0F}" authorId="{125AB1C0-0FE6-5DCC-2E2E-C3F9D5A58160}" status="resolved" created="2022-01-24T19:45:02.660">
    <ac:txMkLst xmlns:ac="http://schemas.microsoft.com/office/drawing/2013/main/command">
      <pc:docMk xmlns:pc="http://schemas.microsoft.com/office/powerpoint/2013/main/command"/>
      <pc:sldMk xmlns:pc="http://schemas.microsoft.com/office/powerpoint/2013/main/command" cId="2986532153" sldId="317"/>
      <ac:spMk id="3" creationId="{E92FAE69-0DE7-4A07-949C-BBD9447DD102}"/>
      <ac:txMk cp="228">
        <ac:context len="286" hash="2539474047"/>
      </ac:txMk>
    </ac:txMkLst>
    <p188:pos x="4457700" y="3609976"/>
    <p188:txBody>
      <a:bodyPr/>
      <a:lstStyle/>
      <a:p>
        <a:r>
          <a:rPr lang="en-US"/>
          <a:t>Why do we exclude contractors, especially specialty contractors?  The SRC does not require architects or engineers...</a:t>
        </a:r>
      </a:p>
    </p188:txBody>
  </p188:cm>
  <p188:cm id="{E7B41E22-2C18-4700-8403-C7C8A174CE0C}" authorId="{125AB1C0-0FE6-5DCC-2E2E-C3F9D5A58160}" status="resolved" created="2022-01-26T20:28:50.224">
    <ac:txMkLst xmlns:ac="http://schemas.microsoft.com/office/drawing/2013/main/command">
      <pc:docMk xmlns:pc="http://schemas.microsoft.com/office/powerpoint/2013/main/command"/>
      <pc:sldMk xmlns:pc="http://schemas.microsoft.com/office/powerpoint/2013/main/command" cId="2986532153" sldId="317"/>
      <ac:spMk id="2" creationId="{D6FEF12E-4632-41F6-ADEC-22869E9A04C5}"/>
      <ac:txMk cp="0" len="37">
        <ac:context len="38" hash="3787290802"/>
      </ac:txMk>
    </ac:txMkLst>
    <p188:pos x="9575800" y="663575"/>
    <p188:txBody>
      <a:bodyPr/>
      <a:lstStyle/>
      <a:p>
        <a:r>
          <a:rPr lang="en-US"/>
          <a:t>Suggest - Project Impact - Qualifying Projects</a:t>
        </a:r>
      </a:p>
    </p188:txBody>
  </p188:cm>
</p188:cmLst>
</file>

<file path=ppt/comments/modernComment_140_C28A8EF6.xml><?xml version="1.0" encoding="utf-8"?>
<p188:cmLst xmlns:a="http://schemas.openxmlformats.org/drawingml/2006/main" xmlns:r="http://schemas.openxmlformats.org/officeDocument/2006/relationships" xmlns:p188="http://schemas.microsoft.com/office/powerpoint/2018/8/main">
  <p188:cm id="{7F6931B9-3E12-4CC5-837E-FE5C91181153}" authorId="{125AB1C0-0FE6-5DCC-2E2E-C3F9D5A58160}" status="resolved" created="2022-01-26T18:56:03.412">
    <ac:txMkLst xmlns:ac="http://schemas.microsoft.com/office/drawing/2013/main/command">
      <pc:docMk xmlns:pc="http://schemas.microsoft.com/office/powerpoint/2013/main/command"/>
      <pc:sldMk xmlns:pc="http://schemas.microsoft.com/office/powerpoint/2013/main/command" cId="3263860470" sldId="320"/>
      <ac:spMk id="3" creationId="{3815B186-495F-40A5-96F7-D0CA48D08D47}"/>
      <ac:txMk cp="57" len="273">
        <ac:context len="642" hash="405639498"/>
      </ac:txMk>
    </ac:txMkLst>
    <p188:pos x="8089901" y="925512"/>
    <p188:txBody>
      <a:bodyPr/>
      <a:lstStyle/>
      <a:p>
        <a:r>
          <a:rPr lang="en-US"/>
          <a:t>Suggest...
-What is Project Impact.
-Why it is needed
-Who can use it
-When can it be used 
-How to apply it</a:t>
        </a:r>
      </a:p>
    </p188:txBody>
  </p188:cm>
</p188:cmLst>
</file>

<file path=ppt/comments/modernComment_143_6CE4E207.xml><?xml version="1.0" encoding="utf-8"?>
<p188:cmLst xmlns:a="http://schemas.openxmlformats.org/drawingml/2006/main" xmlns:r="http://schemas.openxmlformats.org/officeDocument/2006/relationships" xmlns:p188="http://schemas.microsoft.com/office/powerpoint/2018/8/main">
  <p188:cm id="{8E11BDCA-0C3D-4E91-BE59-C6C5B47EFDC5}" authorId="{125AB1C0-0FE6-5DCC-2E2E-C3F9D5A58160}" status="resolved" created="2022-01-26T20:10:15.740">
    <ac:txMkLst xmlns:ac="http://schemas.microsoft.com/office/drawing/2013/main/command">
      <pc:docMk xmlns:pc="http://schemas.microsoft.com/office/powerpoint/2013/main/command"/>
      <pc:sldMk xmlns:pc="http://schemas.microsoft.com/office/powerpoint/2013/main/command" cId="1826939399" sldId="323"/>
      <ac:spMk id="2" creationId="{81780D34-7367-423E-A99F-881CF0E55C23}"/>
      <ac:txMk cp="33">
        <ac:context len="34" hash="3576867650"/>
      </ac:txMk>
    </ac:txMkLst>
    <p188:pos x="7568115" y="339757"/>
    <p188:replyLst>
      <p188:reply id="{DCD991F6-B223-4AA4-99FC-4C43831E3C0B}" authorId="{B35142C8-DF6D-BBBF-32A3-F015F0BBF065}" created="2022-01-27T16:05:14.048">
        <p188:txBody>
          <a:bodyPr/>
          <a:lstStyle/>
          <a:p>
            <a:r>
              <a:rPr lang="en-US"/>
              <a:t>Nice slide.  Where do the pictues come from?  do they need to be credited ? </a:t>
            </a:r>
          </a:p>
        </p188:txBody>
      </p188:reply>
    </p188:replyLst>
    <p188:txBody>
      <a:bodyPr/>
      <a:lstStyle/>
      <a:p>
        <a:r>
          <a:rPr lang="en-US"/>
          <a:t>Reflects the type of houses targeted by PI</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7DCB8C-AB3A-4678-8E5D-52DF26ACB5D3}"/>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C2EA03DB-A420-4221-A279-D891A0CCC93A}"/>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1AB7FDE6-117F-4169-B28C-B09012D6C7D4}" type="datetimeFigureOut">
              <a:rPr lang="en-US" smtClean="0"/>
              <a:t>1/25/2023</a:t>
            </a:fld>
            <a:endParaRPr lang="en-US"/>
          </a:p>
        </p:txBody>
      </p:sp>
      <p:sp>
        <p:nvSpPr>
          <p:cNvPr id="4" name="Footer Placeholder 3">
            <a:extLst>
              <a:ext uri="{FF2B5EF4-FFF2-40B4-BE49-F238E27FC236}">
                <a16:creationId xmlns:a16="http://schemas.microsoft.com/office/drawing/2014/main" id="{1F604A0D-1232-46B2-A11E-685764C8F4A6}"/>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E2ECFE1-075E-477D-A671-692887E02824}"/>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7D6AA96E-A8FF-4A72-84E9-7594D8DAA96B}" type="slidenum">
              <a:rPr lang="en-US" smtClean="0"/>
              <a:t>‹#›</a:t>
            </a:fld>
            <a:endParaRPr lang="en-US"/>
          </a:p>
        </p:txBody>
      </p:sp>
    </p:spTree>
    <p:extLst>
      <p:ext uri="{BB962C8B-B14F-4D97-AF65-F5344CB8AC3E}">
        <p14:creationId xmlns:p14="http://schemas.microsoft.com/office/powerpoint/2010/main" val="904033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FFD543A-85DA-44BD-801B-F533F81DF5F5}" type="datetimeFigureOut">
              <a:rPr lang="en-US" smtClean="0"/>
              <a:t>1/25/2023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0C1C4EE6-4BC6-43CF-B29D-B05C4979CF90}" type="slidenum">
              <a:rPr lang="en-US" smtClean="0"/>
              <a:t>‹#›</a:t>
            </a:fld>
            <a:endParaRPr lang="en-US"/>
          </a:p>
        </p:txBody>
      </p:sp>
    </p:spTree>
    <p:extLst>
      <p:ext uri="{BB962C8B-B14F-4D97-AF65-F5344CB8AC3E}">
        <p14:creationId xmlns:p14="http://schemas.microsoft.com/office/powerpoint/2010/main" val="10843816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this is a presentation on the Prescriptive earthquake home retrofit program, also known as Project Impact. The presentation is about to begin and should last just over a half an hour, with time for further discussion after.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My name is Dean Greenleaf and with me today is Kristen Malec.  (Introductions here………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have any difficulty hearing me or understanding what I am saying, please let me know.   - best experience is if you can use the Web ex application and not just your browser, but you should be able to hear me on both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presentation also has closed captioning  and several translation options.  HOVER OVER CC icons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general you will be muted, but you can unmute yourselves if you need to and I encourage you to use the “raise hand” feature and chat.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More on that in a minute.  Can everyone hear me?  Great!  Lets get started.  Please be aware, this presentation will be recorded and the finished recording will be available on the SDCI website.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0C1C4EE6-4BC6-43CF-B29D-B05C4979CF90}" type="slidenum">
              <a:rPr lang="en-US" smtClean="0"/>
              <a:t>1</a:t>
            </a:fld>
            <a:endParaRPr lang="en-US"/>
          </a:p>
        </p:txBody>
      </p:sp>
    </p:spTree>
    <p:extLst>
      <p:ext uri="{BB962C8B-B14F-4D97-AF65-F5344CB8AC3E}">
        <p14:creationId xmlns:p14="http://schemas.microsoft.com/office/powerpoint/2010/main" val="37073095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looking into retrofitting a home to better resist earthquake forces; these issues are great places to start looking for places to provide improvement.</a:t>
            </a:r>
          </a:p>
        </p:txBody>
      </p:sp>
      <p:sp>
        <p:nvSpPr>
          <p:cNvPr id="4" name="Slide Number Placeholder 3"/>
          <p:cNvSpPr>
            <a:spLocks noGrp="1"/>
          </p:cNvSpPr>
          <p:nvPr>
            <p:ph type="sldNum" sz="quarter" idx="10"/>
          </p:nvPr>
        </p:nvSpPr>
        <p:spPr/>
        <p:txBody>
          <a:bodyPr/>
          <a:lstStyle/>
          <a:p>
            <a:fld id="{0C1C4EE6-4BC6-43CF-B29D-B05C4979CF90}" type="slidenum">
              <a:rPr lang="en-US" smtClean="0"/>
              <a:t>11</a:t>
            </a:fld>
            <a:endParaRPr lang="en-US"/>
          </a:p>
        </p:txBody>
      </p:sp>
    </p:spTree>
    <p:extLst>
      <p:ext uri="{BB962C8B-B14F-4D97-AF65-F5344CB8AC3E}">
        <p14:creationId xmlns:p14="http://schemas.microsoft.com/office/powerpoint/2010/main" val="11534267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Hiram Burnett home photo was taken in early 1900’s, but the home was built on what is now the corner of fourth and Columbia in 1865.    You can see the old First Methodist Church behind it and just a corner of the Rainier Club Building, both of which are still standing today. </a:t>
            </a:r>
          </a:p>
          <a:p>
            <a:endParaRPr lang="en-US" dirty="0"/>
          </a:p>
          <a:p>
            <a:r>
              <a:rPr lang="en-US" dirty="0"/>
              <a:t>The building on the right has a full height concrete wall and was fully engineered under current building codes.  It would not need a retrofit as it is current.  It is also very skinny, with the total building width being 15-20 feet.  </a:t>
            </a:r>
          </a:p>
          <a:p>
            <a:endParaRPr lang="en-US" dirty="0"/>
          </a:p>
          <a:p>
            <a:r>
              <a:rPr lang="en-US" dirty="0"/>
              <a:t>PAUSE FOR QUESTIONS – Does anyone know where the Hiram Burnet house is?  The corner of Fourth and Columbia, in what is now the parking lot for the Rainer Club.  Behind it is the 1</a:t>
            </a:r>
            <a:r>
              <a:rPr lang="en-US" baseline="30000" dirty="0"/>
              <a:t>st</a:t>
            </a:r>
            <a:r>
              <a:rPr lang="en-US" dirty="0"/>
              <a:t> Methodist Episcopal Church, This </a:t>
            </a:r>
            <a:r>
              <a:rPr lang="en-US" b="0" i="0" dirty="0">
                <a:solidFill>
                  <a:srgbClr val="333333"/>
                </a:solidFill>
                <a:effectLst/>
                <a:latin typeface="Helvetica Neue"/>
              </a:rPr>
              <a:t> important landmark church was largely designed by the Seattle architect James H. Schack and his firm between 1906 and 1907.  It is now an event space called the “Sanctuary”.  </a:t>
            </a:r>
            <a:endParaRPr lang="en-US" dirty="0"/>
          </a:p>
        </p:txBody>
      </p:sp>
      <p:sp>
        <p:nvSpPr>
          <p:cNvPr id="4" name="Slide Number Placeholder 3"/>
          <p:cNvSpPr>
            <a:spLocks noGrp="1"/>
          </p:cNvSpPr>
          <p:nvPr>
            <p:ph type="sldNum" sz="quarter" idx="10"/>
          </p:nvPr>
        </p:nvSpPr>
        <p:spPr/>
        <p:txBody>
          <a:bodyPr/>
          <a:lstStyle/>
          <a:p>
            <a:fld id="{0C1C4EE6-4BC6-43CF-B29D-B05C4979CF90}" type="slidenum">
              <a:rPr lang="en-US" smtClean="0"/>
              <a:t>12</a:t>
            </a:fld>
            <a:endParaRPr lang="en-US"/>
          </a:p>
        </p:txBody>
      </p:sp>
    </p:spTree>
    <p:extLst>
      <p:ext uri="{BB962C8B-B14F-4D97-AF65-F5344CB8AC3E}">
        <p14:creationId xmlns:p14="http://schemas.microsoft.com/office/powerpoint/2010/main" val="28758443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examples of residential light-wood framing construction.  On the left we have a mid century modern type of home, often built in 60’s and early 70’s here.  On the right is an older home, probably build in the early 1900’s to the early 1920’s, known as craftsman construction style..  </a:t>
            </a:r>
          </a:p>
        </p:txBody>
      </p:sp>
      <p:sp>
        <p:nvSpPr>
          <p:cNvPr id="4" name="Slide Number Placeholder 3"/>
          <p:cNvSpPr>
            <a:spLocks noGrp="1"/>
          </p:cNvSpPr>
          <p:nvPr>
            <p:ph type="sldNum" sz="quarter" idx="10"/>
          </p:nvPr>
        </p:nvSpPr>
        <p:spPr/>
        <p:txBody>
          <a:bodyPr/>
          <a:lstStyle/>
          <a:p>
            <a:fld id="{0C1C4EE6-4BC6-43CF-B29D-B05C4979CF90}" type="slidenum">
              <a:rPr lang="en-US" smtClean="0"/>
              <a:t>13</a:t>
            </a:fld>
            <a:endParaRPr lang="en-US"/>
          </a:p>
        </p:txBody>
      </p:sp>
    </p:spTree>
    <p:extLst>
      <p:ext uri="{BB962C8B-B14F-4D97-AF65-F5344CB8AC3E}">
        <p14:creationId xmlns:p14="http://schemas.microsoft.com/office/powerpoint/2010/main" val="17533186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floor plan is a two dimensional representation of this three dimensional space, if you have questions on how to do this, you can go to a designer, architect or engineer.  </a:t>
            </a:r>
          </a:p>
        </p:txBody>
      </p:sp>
      <p:sp>
        <p:nvSpPr>
          <p:cNvPr id="4" name="Slide Number Placeholder 3"/>
          <p:cNvSpPr>
            <a:spLocks noGrp="1"/>
          </p:cNvSpPr>
          <p:nvPr>
            <p:ph type="sldNum" sz="quarter" idx="10"/>
          </p:nvPr>
        </p:nvSpPr>
        <p:spPr/>
        <p:txBody>
          <a:bodyPr/>
          <a:lstStyle/>
          <a:p>
            <a:fld id="{0C1C4EE6-4BC6-43CF-B29D-B05C4979CF90}" type="slidenum">
              <a:rPr lang="en-US" smtClean="0"/>
              <a:t>14</a:t>
            </a:fld>
            <a:endParaRPr lang="en-US"/>
          </a:p>
        </p:txBody>
      </p:sp>
    </p:spTree>
    <p:extLst>
      <p:ext uri="{BB962C8B-B14F-4D97-AF65-F5344CB8AC3E}">
        <p14:creationId xmlns:p14="http://schemas.microsoft.com/office/powerpoint/2010/main" val="39194384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fundamental to seismic retrofits:  the ABC’s  Anchor, Brace and Connect.  </a:t>
            </a:r>
          </a:p>
          <a:p>
            <a:endParaRPr lang="en-US" dirty="0"/>
          </a:p>
          <a:p>
            <a:r>
              <a:rPr lang="en-US" dirty="0"/>
              <a:t>There are several different kinds of bolts, plates and clips, more information on the different kinds is shown in the plan set and discussed in Project Impact publications. </a:t>
            </a:r>
          </a:p>
          <a:p>
            <a:endParaRPr lang="en-US" dirty="0"/>
          </a:p>
          <a:p>
            <a:r>
              <a:rPr lang="en-US" dirty="0"/>
              <a:t>PAUSE FOR QUESTIONS _ CHAT.</a:t>
            </a:r>
          </a:p>
        </p:txBody>
      </p:sp>
      <p:sp>
        <p:nvSpPr>
          <p:cNvPr id="4" name="Slide Number Placeholder 3"/>
          <p:cNvSpPr>
            <a:spLocks noGrp="1"/>
          </p:cNvSpPr>
          <p:nvPr>
            <p:ph type="sldNum" sz="quarter" idx="10"/>
          </p:nvPr>
        </p:nvSpPr>
        <p:spPr/>
        <p:txBody>
          <a:bodyPr/>
          <a:lstStyle/>
          <a:p>
            <a:fld id="{0C1C4EE6-4BC6-43CF-B29D-B05C4979CF90}" type="slidenum">
              <a:rPr lang="en-US" smtClean="0"/>
              <a:t>15</a:t>
            </a:fld>
            <a:endParaRPr lang="en-US"/>
          </a:p>
        </p:txBody>
      </p:sp>
    </p:spTree>
    <p:extLst>
      <p:ext uri="{BB962C8B-B14F-4D97-AF65-F5344CB8AC3E}">
        <p14:creationId xmlns:p14="http://schemas.microsoft.com/office/powerpoint/2010/main" val="15159564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ALRIGHT!  Now to the main part of the Project Impact Program for Earthquake Home Retrofits: the standard project impact planset.</a:t>
            </a:r>
          </a:p>
        </p:txBody>
      </p:sp>
      <p:sp>
        <p:nvSpPr>
          <p:cNvPr id="4" name="Slide Number Placeholder 3"/>
          <p:cNvSpPr>
            <a:spLocks noGrp="1"/>
          </p:cNvSpPr>
          <p:nvPr>
            <p:ph type="sldNum" sz="quarter" idx="10"/>
          </p:nvPr>
        </p:nvSpPr>
        <p:spPr/>
        <p:txBody>
          <a:bodyPr/>
          <a:lstStyle/>
          <a:p>
            <a:fld id="{0C1C4EE6-4BC6-43CF-B29D-B05C4979CF90}" type="slidenum">
              <a:rPr lang="en-US" smtClean="0"/>
              <a:t>16</a:t>
            </a:fld>
            <a:endParaRPr lang="en-US"/>
          </a:p>
        </p:txBody>
      </p:sp>
    </p:spTree>
    <p:extLst>
      <p:ext uri="{BB962C8B-B14F-4D97-AF65-F5344CB8AC3E}">
        <p14:creationId xmlns:p14="http://schemas.microsoft.com/office/powerpoint/2010/main" val="1008056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Item #7 is new and is different from the older earthquake retrofit prescriptive plan set.  </a:t>
            </a:r>
          </a:p>
          <a:p>
            <a:r>
              <a:rPr lang="en-US" dirty="0"/>
              <a:t>So is Item #9, but that does not come up often, especially in older homes. </a:t>
            </a:r>
          </a:p>
          <a:p>
            <a:r>
              <a:rPr lang="en-US" dirty="0"/>
              <a:t>Item 11, is a little tricky and references additions or partial work to an existing building.  When in doubt.  ASK us!  We are here to help. </a:t>
            </a:r>
          </a:p>
        </p:txBody>
      </p:sp>
      <p:sp>
        <p:nvSpPr>
          <p:cNvPr id="4" name="Slide Number Placeholder 3"/>
          <p:cNvSpPr>
            <a:spLocks noGrp="1"/>
          </p:cNvSpPr>
          <p:nvPr>
            <p:ph type="sldNum" sz="quarter" idx="5"/>
          </p:nvPr>
        </p:nvSpPr>
        <p:spPr/>
        <p:txBody>
          <a:bodyPr/>
          <a:lstStyle/>
          <a:p>
            <a:fld id="{0C1C4EE6-4BC6-43CF-B29D-B05C4979CF90}" type="slidenum">
              <a:rPr lang="en-US" smtClean="0"/>
              <a:t>17</a:t>
            </a:fld>
            <a:endParaRPr lang="en-US"/>
          </a:p>
        </p:txBody>
      </p:sp>
    </p:spTree>
    <p:extLst>
      <p:ext uri="{BB962C8B-B14F-4D97-AF65-F5344CB8AC3E}">
        <p14:creationId xmlns:p14="http://schemas.microsoft.com/office/powerpoint/2010/main" val="16493239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bulleted items.</a:t>
            </a:r>
          </a:p>
        </p:txBody>
      </p:sp>
      <p:sp>
        <p:nvSpPr>
          <p:cNvPr id="4" name="Slide Number Placeholder 3"/>
          <p:cNvSpPr>
            <a:spLocks noGrp="1"/>
          </p:cNvSpPr>
          <p:nvPr>
            <p:ph type="sldNum" sz="quarter" idx="10"/>
          </p:nvPr>
        </p:nvSpPr>
        <p:spPr/>
        <p:txBody>
          <a:bodyPr/>
          <a:lstStyle/>
          <a:p>
            <a:fld id="{0C1C4EE6-4BC6-43CF-B29D-B05C4979CF90}" type="slidenum">
              <a:rPr lang="en-US" smtClean="0"/>
              <a:t>18</a:t>
            </a:fld>
            <a:endParaRPr lang="en-US"/>
          </a:p>
        </p:txBody>
      </p:sp>
    </p:spTree>
    <p:extLst>
      <p:ext uri="{BB962C8B-B14F-4D97-AF65-F5344CB8AC3E}">
        <p14:creationId xmlns:p14="http://schemas.microsoft.com/office/powerpoint/2010/main" val="10778712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the assessment is complete, it is time to show how the existing foundation or pony wall below the first floor will be anchored, braced and connected to the first floor framing.</a:t>
            </a:r>
          </a:p>
          <a:p>
            <a:r>
              <a:rPr lang="en-US" dirty="0"/>
              <a:t> </a:t>
            </a:r>
          </a:p>
          <a:p>
            <a:r>
              <a:rPr lang="en-US" dirty="0"/>
              <a:t>The plan set has general sheets to help with this and also some good example plan sets at the end of the plan set.  </a:t>
            </a:r>
          </a:p>
        </p:txBody>
      </p:sp>
      <p:sp>
        <p:nvSpPr>
          <p:cNvPr id="4" name="Slide Number Placeholder 3"/>
          <p:cNvSpPr>
            <a:spLocks noGrp="1"/>
          </p:cNvSpPr>
          <p:nvPr>
            <p:ph type="sldNum" sz="quarter" idx="10"/>
          </p:nvPr>
        </p:nvSpPr>
        <p:spPr/>
        <p:txBody>
          <a:bodyPr/>
          <a:lstStyle/>
          <a:p>
            <a:fld id="{0C1C4EE6-4BC6-43CF-B29D-B05C4979CF90}" type="slidenum">
              <a:rPr lang="en-US" smtClean="0"/>
              <a:t>19</a:t>
            </a:fld>
            <a:endParaRPr lang="en-US"/>
          </a:p>
        </p:txBody>
      </p:sp>
    </p:spTree>
    <p:extLst>
      <p:ext uri="{BB962C8B-B14F-4D97-AF65-F5344CB8AC3E}">
        <p14:creationId xmlns:p14="http://schemas.microsoft.com/office/powerpoint/2010/main" val="25219859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wood braced wall panel is shown here, with a hole for ventilation and nailing around the perimeter to stiffen and brace that short pony wall.  </a:t>
            </a:r>
          </a:p>
          <a:p>
            <a:endParaRPr lang="en-US" dirty="0"/>
          </a:p>
          <a:p>
            <a:r>
              <a:rPr lang="en-US" dirty="0"/>
              <a:t>The side anchor plates are another way to connect the sill plate to the foundation.  </a:t>
            </a:r>
          </a:p>
          <a:p>
            <a:r>
              <a:rPr lang="en-US" dirty="0"/>
              <a:t> </a:t>
            </a:r>
          </a:p>
          <a:p>
            <a:r>
              <a:rPr lang="en-US" dirty="0"/>
              <a:t>PAUSE FOR QUESTIONS – NOTE what URFP means    - Universal Retrofit Foundation Plate</a:t>
            </a:r>
          </a:p>
        </p:txBody>
      </p:sp>
      <p:sp>
        <p:nvSpPr>
          <p:cNvPr id="4" name="Slide Number Placeholder 3"/>
          <p:cNvSpPr>
            <a:spLocks noGrp="1"/>
          </p:cNvSpPr>
          <p:nvPr>
            <p:ph type="sldNum" sz="quarter" idx="10"/>
          </p:nvPr>
        </p:nvSpPr>
        <p:spPr/>
        <p:txBody>
          <a:bodyPr/>
          <a:lstStyle/>
          <a:p>
            <a:fld id="{0C1C4EE6-4BC6-43CF-B29D-B05C4979CF90}" type="slidenum">
              <a:rPr lang="en-US" smtClean="0"/>
              <a:t>20</a:t>
            </a:fld>
            <a:endParaRPr lang="en-US"/>
          </a:p>
        </p:txBody>
      </p:sp>
    </p:spTree>
    <p:extLst>
      <p:ext uri="{BB962C8B-B14F-4D97-AF65-F5344CB8AC3E}">
        <p14:creationId xmlns:p14="http://schemas.microsoft.com/office/powerpoint/2010/main" val="2437084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have been working for The Seattle Department of Construction and Inspections or SDCI for over 15 years and have worked to become a subject matter expert on this voluntary earthquake home retrofit program. </a:t>
            </a:r>
          </a:p>
          <a:p>
            <a:endParaRPr lang="en-US" dirty="0"/>
          </a:p>
          <a:p>
            <a:r>
              <a:rPr lang="en-US" dirty="0"/>
              <a:t> I am familiar with residential construction and have experience as both a residential contractor, permit specialist and building plans examiner.  I am happy to bring both to my service for this great City.  This is good . . . . . service is one of the specific values SDCI uses to help people build a safe, livable and inclusive Seattle. </a:t>
            </a:r>
          </a:p>
        </p:txBody>
      </p:sp>
      <p:sp>
        <p:nvSpPr>
          <p:cNvPr id="4" name="Slide Number Placeholder 3"/>
          <p:cNvSpPr>
            <a:spLocks noGrp="1"/>
          </p:cNvSpPr>
          <p:nvPr>
            <p:ph type="sldNum" sz="quarter" idx="10"/>
          </p:nvPr>
        </p:nvSpPr>
        <p:spPr/>
        <p:txBody>
          <a:bodyPr/>
          <a:lstStyle/>
          <a:p>
            <a:fld id="{0C1C4EE6-4BC6-43CF-B29D-B05C4979CF90}" type="slidenum">
              <a:rPr lang="en-US" smtClean="0"/>
              <a:t>2</a:t>
            </a:fld>
            <a:endParaRPr lang="en-US"/>
          </a:p>
        </p:txBody>
      </p:sp>
    </p:spTree>
    <p:extLst>
      <p:ext uri="{BB962C8B-B14F-4D97-AF65-F5344CB8AC3E}">
        <p14:creationId xmlns:p14="http://schemas.microsoft.com/office/powerpoint/2010/main" val="8808538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pretty complex table.  The circled numbers can help.  Remember there are two, very similar looking tables, one for single story and one for two story condition!!  *** first animation</a:t>
            </a:r>
          </a:p>
          <a:p>
            <a:r>
              <a:rPr lang="en-US" dirty="0"/>
              <a:t>1.) Most projects will fall into a light construction table.  Tile roofs or brick veneer construction can add weight and seismic mass to a residence.  See plan set. </a:t>
            </a:r>
          </a:p>
          <a:p>
            <a:r>
              <a:rPr lang="en-US" dirty="0"/>
              <a:t> </a:t>
            </a:r>
          </a:p>
          <a:p>
            <a:r>
              <a:rPr lang="en-US" dirty="0"/>
              <a:t>2.) Total Square footage, place to mark which rot applies.  *** second animation.  </a:t>
            </a:r>
          </a:p>
          <a:p>
            <a:endParaRPr lang="en-US" dirty="0"/>
          </a:p>
          <a:p>
            <a:r>
              <a:rPr lang="en-US" dirty="0"/>
              <a:t>3.)  The cripple wall height is shown as a range, with different values for braced wall sections; one with and one without tie downs… *** Third animation.</a:t>
            </a:r>
          </a:p>
          <a:p>
            <a:r>
              <a:rPr lang="en-US" dirty="0"/>
              <a:t> </a:t>
            </a:r>
          </a:p>
          <a:p>
            <a:r>
              <a:rPr lang="en-US" dirty="0"/>
              <a:t>4.)  leaving two length shown.  ***Last Animation.    This would be the length of one of two required braced wall sections.  To make this more usable, this can be the total of ALL the braced wall sections that are over 24” long.. </a:t>
            </a:r>
          </a:p>
        </p:txBody>
      </p:sp>
      <p:sp>
        <p:nvSpPr>
          <p:cNvPr id="4" name="Slide Number Placeholder 3"/>
          <p:cNvSpPr>
            <a:spLocks noGrp="1"/>
          </p:cNvSpPr>
          <p:nvPr>
            <p:ph type="sldNum" sz="quarter" idx="10"/>
          </p:nvPr>
        </p:nvSpPr>
        <p:spPr/>
        <p:txBody>
          <a:bodyPr/>
          <a:lstStyle/>
          <a:p>
            <a:fld id="{0C1C4EE6-4BC6-43CF-B29D-B05C4979CF90}" type="slidenum">
              <a:rPr lang="en-US" smtClean="0"/>
              <a:t>21</a:t>
            </a:fld>
            <a:endParaRPr lang="en-US"/>
          </a:p>
        </p:txBody>
      </p:sp>
    </p:spTree>
    <p:extLst>
      <p:ext uri="{BB962C8B-B14F-4D97-AF65-F5344CB8AC3E}">
        <p14:creationId xmlns:p14="http://schemas.microsoft.com/office/powerpoint/2010/main" val="18319217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Research, Assessment, Floor Plan… Now Application.    </a:t>
            </a:r>
            <a:br>
              <a:rPr lang="en-US" dirty="0"/>
            </a:br>
            <a:r>
              <a:rPr lang="en-US" dirty="0"/>
              <a:t> </a:t>
            </a:r>
            <a:br>
              <a:rPr lang="en-US" dirty="0"/>
            </a:br>
            <a:r>
              <a:rPr lang="en-US" dirty="0"/>
              <a:t>PAUSE for QUESTIONS</a:t>
            </a:r>
          </a:p>
        </p:txBody>
      </p:sp>
      <p:sp>
        <p:nvSpPr>
          <p:cNvPr id="4" name="Slide Number Placeholder 3"/>
          <p:cNvSpPr>
            <a:spLocks noGrp="1"/>
          </p:cNvSpPr>
          <p:nvPr>
            <p:ph type="sldNum" sz="quarter" idx="10"/>
          </p:nvPr>
        </p:nvSpPr>
        <p:spPr/>
        <p:txBody>
          <a:bodyPr/>
          <a:lstStyle/>
          <a:p>
            <a:fld id="{0C1C4EE6-4BC6-43CF-B29D-B05C4979CF90}" type="slidenum">
              <a:rPr lang="en-US" smtClean="0"/>
              <a:t>22</a:t>
            </a:fld>
            <a:endParaRPr lang="en-US"/>
          </a:p>
        </p:txBody>
      </p:sp>
    </p:spTree>
    <p:extLst>
      <p:ext uri="{BB962C8B-B14F-4D97-AF65-F5344CB8AC3E}">
        <p14:creationId xmlns:p14="http://schemas.microsoft.com/office/powerpoint/2010/main" val="17504903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While we cannot prevent earthquakes, we can better prepare ourselves and our homes for when they occur. </a:t>
            </a:r>
          </a:p>
          <a:p>
            <a:endParaRPr lang="en-US"/>
          </a:p>
        </p:txBody>
      </p:sp>
      <p:sp>
        <p:nvSpPr>
          <p:cNvPr id="4" name="Slide Number Placeholder 3"/>
          <p:cNvSpPr>
            <a:spLocks noGrp="1"/>
          </p:cNvSpPr>
          <p:nvPr>
            <p:ph type="sldNum" sz="quarter" idx="10"/>
          </p:nvPr>
        </p:nvSpPr>
        <p:spPr/>
        <p:txBody>
          <a:bodyPr/>
          <a:lstStyle/>
          <a:p>
            <a:fld id="{0C1C4EE6-4BC6-43CF-B29D-B05C4979CF90}" type="slidenum">
              <a:rPr lang="en-US" smtClean="0"/>
              <a:t>23</a:t>
            </a:fld>
            <a:endParaRPr lang="en-US"/>
          </a:p>
        </p:txBody>
      </p:sp>
    </p:spTree>
    <p:extLst>
      <p:ext uri="{BB962C8B-B14F-4D97-AF65-F5344CB8AC3E}">
        <p14:creationId xmlns:p14="http://schemas.microsoft.com/office/powerpoint/2010/main" val="24000037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1C4EE6-4BC6-43CF-B29D-B05C4979CF90}" type="slidenum">
              <a:rPr lang="en-US" smtClean="0"/>
              <a:t>24</a:t>
            </a:fld>
            <a:endParaRPr lang="en-US"/>
          </a:p>
        </p:txBody>
      </p:sp>
    </p:spTree>
    <p:extLst>
      <p:ext uri="{BB962C8B-B14F-4D97-AF65-F5344CB8AC3E}">
        <p14:creationId xmlns:p14="http://schemas.microsoft.com/office/powerpoint/2010/main" val="25329205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C1C4EE6-4BC6-43CF-B29D-B05C4979CF90}" type="slidenum">
              <a:rPr lang="en-US" smtClean="0"/>
              <a:t>25</a:t>
            </a:fld>
            <a:endParaRPr lang="en-US"/>
          </a:p>
        </p:txBody>
      </p:sp>
    </p:spTree>
    <p:extLst>
      <p:ext uri="{BB962C8B-B14F-4D97-AF65-F5344CB8AC3E}">
        <p14:creationId xmlns:p14="http://schemas.microsoft.com/office/powerpoint/2010/main" val="24562063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Raise hand option is next to your participants name and also an option if you click on the smiley face with a plus icon… let’s try it.</a:t>
            </a:r>
          </a:p>
        </p:txBody>
      </p:sp>
      <p:sp>
        <p:nvSpPr>
          <p:cNvPr id="4" name="Slide Number Placeholder 3"/>
          <p:cNvSpPr>
            <a:spLocks noGrp="1"/>
          </p:cNvSpPr>
          <p:nvPr>
            <p:ph type="sldNum" sz="quarter" idx="5"/>
          </p:nvPr>
        </p:nvSpPr>
        <p:spPr/>
        <p:txBody>
          <a:bodyPr/>
          <a:lstStyle/>
          <a:p>
            <a:fld id="{0C1C4EE6-4BC6-43CF-B29D-B05C4979CF90}" type="slidenum">
              <a:rPr lang="en-US" smtClean="0"/>
              <a:t>3</a:t>
            </a:fld>
            <a:endParaRPr lang="en-US"/>
          </a:p>
        </p:txBody>
      </p:sp>
    </p:spTree>
    <p:extLst>
      <p:ext uri="{BB962C8B-B14F-4D97-AF65-F5344CB8AC3E}">
        <p14:creationId xmlns:p14="http://schemas.microsoft.com/office/powerpoint/2010/main" val="28693721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information on emergency preparedness is available at the City of Seattle Office of Emergency Management.  </a:t>
            </a:r>
          </a:p>
          <a:p>
            <a:endParaRPr lang="en-US" dirty="0"/>
          </a:p>
          <a:p>
            <a:r>
              <a:rPr lang="en-US" dirty="0"/>
              <a:t>The intent is to PROTECT yourself from falling debris and get to a safe place.  Standing in a doorway or running out of the building may NOT be the safest place to protect yourself in a seismic event.</a:t>
            </a:r>
          </a:p>
          <a:p>
            <a:endParaRPr lang="en-US" dirty="0"/>
          </a:p>
          <a:p>
            <a:r>
              <a:rPr lang="en-US" dirty="0"/>
              <a:t>Please visit the site and develop a personal emergency plan.  It is better to think of this before, rather than after an emergency.  </a:t>
            </a:r>
          </a:p>
        </p:txBody>
      </p:sp>
      <p:sp>
        <p:nvSpPr>
          <p:cNvPr id="4" name="Slide Number Placeholder 3"/>
          <p:cNvSpPr>
            <a:spLocks noGrp="1"/>
          </p:cNvSpPr>
          <p:nvPr>
            <p:ph type="sldNum" sz="quarter" idx="10"/>
          </p:nvPr>
        </p:nvSpPr>
        <p:spPr/>
        <p:txBody>
          <a:bodyPr/>
          <a:lstStyle/>
          <a:p>
            <a:fld id="{0C1C4EE6-4BC6-43CF-B29D-B05C4979CF90}" type="slidenum">
              <a:rPr lang="en-US" smtClean="0"/>
              <a:t>5</a:t>
            </a:fld>
            <a:endParaRPr lang="en-US"/>
          </a:p>
        </p:txBody>
      </p:sp>
    </p:spTree>
    <p:extLst>
      <p:ext uri="{BB962C8B-B14F-4D97-AF65-F5344CB8AC3E}">
        <p14:creationId xmlns:p14="http://schemas.microsoft.com/office/powerpoint/2010/main" val="27591312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THING THAT YOU CAN DO IS HAVE AN EMERGENCY PLAN&gt;</a:t>
            </a:r>
          </a:p>
          <a:p>
            <a:endParaRPr lang="en-US" dirty="0"/>
          </a:p>
          <a:p>
            <a:r>
              <a:rPr lang="en-US" dirty="0"/>
              <a:t>A personal emergency plan should include emergency supplies, one of which many people don’t think about is a pair of sturdy shoes.  </a:t>
            </a:r>
          </a:p>
          <a:p>
            <a:endParaRPr lang="en-US" dirty="0"/>
          </a:p>
          <a:p>
            <a:r>
              <a:rPr lang="en-US" dirty="0"/>
              <a:t>Also, You and your family should have an evacuation plan and share a common contact person, preferably NOT a local contact.  </a:t>
            </a:r>
          </a:p>
          <a:p>
            <a:endParaRPr lang="en-US" dirty="0"/>
          </a:p>
          <a:p>
            <a:r>
              <a:rPr lang="en-US" dirty="0"/>
              <a:t>In an emergency: texting may work better on damaged or disrupted networks than a phone call.   A new item that has been added to the list is a charging bank.  </a:t>
            </a:r>
          </a:p>
          <a:p>
            <a:r>
              <a:rPr lang="en-US" dirty="0"/>
              <a:t> </a:t>
            </a:r>
          </a:p>
          <a:p>
            <a:r>
              <a:rPr lang="en-US" dirty="0"/>
              <a:t>Not a bad idea to have in your home.  </a:t>
            </a:r>
          </a:p>
          <a:p>
            <a:endParaRPr lang="en-US" dirty="0"/>
          </a:p>
        </p:txBody>
      </p:sp>
      <p:sp>
        <p:nvSpPr>
          <p:cNvPr id="4" name="Slide Number Placeholder 3"/>
          <p:cNvSpPr>
            <a:spLocks noGrp="1"/>
          </p:cNvSpPr>
          <p:nvPr>
            <p:ph type="sldNum" sz="quarter" idx="10"/>
          </p:nvPr>
        </p:nvSpPr>
        <p:spPr/>
        <p:txBody>
          <a:bodyPr/>
          <a:lstStyle/>
          <a:p>
            <a:fld id="{0C1C4EE6-4BC6-43CF-B29D-B05C4979CF90}" type="slidenum">
              <a:rPr lang="en-US" smtClean="0"/>
              <a:t>6</a:t>
            </a:fld>
            <a:endParaRPr lang="en-US"/>
          </a:p>
        </p:txBody>
      </p:sp>
    </p:spTree>
    <p:extLst>
      <p:ext uri="{BB962C8B-B14F-4D97-AF65-F5344CB8AC3E}">
        <p14:creationId xmlns:p14="http://schemas.microsoft.com/office/powerpoint/2010/main" val="1906948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C1C4EE6-4BC6-43CF-B29D-B05C4979CF90}" type="slidenum">
              <a:rPr lang="en-US" smtClean="0"/>
              <a:t>7</a:t>
            </a:fld>
            <a:endParaRPr lang="en-US"/>
          </a:p>
        </p:txBody>
      </p:sp>
    </p:spTree>
    <p:extLst>
      <p:ext uri="{BB962C8B-B14F-4D97-AF65-F5344CB8AC3E}">
        <p14:creationId xmlns:p14="http://schemas.microsoft.com/office/powerpoint/2010/main" val="29054366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More information on this program is available in the Home Earthquake Retrofit Series Overview, one of three publications that support the Project Impact Program.  This also discusses the input of Tom Kinsman from the City of Seattle DCLU and Linda </a:t>
            </a:r>
            <a:r>
              <a:rPr lang="en-US" err="1"/>
              <a:t>Noson</a:t>
            </a:r>
            <a:r>
              <a:rPr lang="en-US"/>
              <a:t> from the Permitting and Standards Committee.  </a:t>
            </a:r>
          </a:p>
        </p:txBody>
      </p:sp>
      <p:sp>
        <p:nvSpPr>
          <p:cNvPr id="4" name="Slide Number Placeholder 3"/>
          <p:cNvSpPr>
            <a:spLocks noGrp="1"/>
          </p:cNvSpPr>
          <p:nvPr>
            <p:ph type="sldNum" sz="quarter" idx="10"/>
          </p:nvPr>
        </p:nvSpPr>
        <p:spPr/>
        <p:txBody>
          <a:bodyPr/>
          <a:lstStyle/>
          <a:p>
            <a:fld id="{0C1C4EE6-4BC6-43CF-B29D-B05C4979CF90}" type="slidenum">
              <a:rPr lang="en-US" smtClean="0"/>
              <a:t>8</a:t>
            </a:fld>
            <a:endParaRPr lang="en-US"/>
          </a:p>
        </p:txBody>
      </p:sp>
    </p:spTree>
    <p:extLst>
      <p:ext uri="{BB962C8B-B14F-4D97-AF65-F5344CB8AC3E}">
        <p14:creationId xmlns:p14="http://schemas.microsoft.com/office/powerpoint/2010/main" val="27399887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Earthquake Home Retrofit should Improve Resistance to a Seismic Event.  </a:t>
            </a:r>
          </a:p>
          <a:p>
            <a:endParaRPr lang="en-US" dirty="0"/>
          </a:p>
          <a:p>
            <a:r>
              <a:rPr lang="en-US" dirty="0"/>
              <a:t>Seismic forces are greatest between the ground floor and the foundation, noted by the BIG arrow in the house elevation.  This slide also includes a picture of the front desk at the SDCI Applicant Services Center, with my good friend Parmenter Welty.</a:t>
            </a:r>
          </a:p>
          <a:p>
            <a:endParaRPr lang="en-US" dirty="0"/>
          </a:p>
          <a:p>
            <a:r>
              <a:rPr lang="en-US" dirty="0"/>
              <a:t>Project Impact Earthquake Home Retrofit is a PRESCRIPTIVE METHOD.  It is meant to help homeowners and contractors construct improvements to their homes without extensive engineering at a reduced permit cost.  It is a “belt and suspenders approach” and is one of several earthquake home retrofit options.  These would also include a ‘braced wall method’ design, as described in the Seattle Residential Building Code or a fully engineered design, specific to the residence and designed to resolve specific building issues.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PAUSE FOR QUESTIONS&gt;  remind we are recording, check chat.</a:t>
            </a:r>
          </a:p>
          <a:p>
            <a:endParaRPr lang="en-US" dirty="0"/>
          </a:p>
        </p:txBody>
      </p:sp>
      <p:sp>
        <p:nvSpPr>
          <p:cNvPr id="4" name="Slide Number Placeholder 3"/>
          <p:cNvSpPr>
            <a:spLocks noGrp="1"/>
          </p:cNvSpPr>
          <p:nvPr>
            <p:ph type="sldNum" sz="quarter" idx="10"/>
          </p:nvPr>
        </p:nvSpPr>
        <p:spPr/>
        <p:txBody>
          <a:bodyPr/>
          <a:lstStyle/>
          <a:p>
            <a:fld id="{0C1C4EE6-4BC6-43CF-B29D-B05C4979CF90}" type="slidenum">
              <a:rPr lang="en-US" smtClean="0"/>
              <a:t>9</a:t>
            </a:fld>
            <a:endParaRPr lang="en-US"/>
          </a:p>
        </p:txBody>
      </p:sp>
    </p:spTree>
    <p:extLst>
      <p:ext uri="{BB962C8B-B14F-4D97-AF65-F5344CB8AC3E}">
        <p14:creationId xmlns:p14="http://schemas.microsoft.com/office/powerpoint/2010/main" val="2257292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1C4EE6-4BC6-43CF-B29D-B05C4979CF90}" type="slidenum">
              <a:rPr lang="en-US" smtClean="0"/>
              <a:t>10</a:t>
            </a:fld>
            <a:endParaRPr lang="en-US"/>
          </a:p>
        </p:txBody>
      </p:sp>
    </p:spTree>
    <p:extLst>
      <p:ext uri="{BB962C8B-B14F-4D97-AF65-F5344CB8AC3E}">
        <p14:creationId xmlns:p14="http://schemas.microsoft.com/office/powerpoint/2010/main" val="8115741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C5A43-4700-4A03-83E9-A9D775F5845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88865CF-973C-4551-835A-C343AA5E18E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95E9FE16-5151-4023-BED6-72369BE79B31}"/>
              </a:ext>
            </a:extLst>
          </p:cNvPr>
          <p:cNvSpPr>
            <a:spLocks noGrp="1"/>
          </p:cNvSpPr>
          <p:nvPr>
            <p:ph type="sldNum" sz="quarter" idx="12"/>
          </p:nvPr>
        </p:nvSpPr>
        <p:spPr>
          <a:xfrm>
            <a:off x="9383684" y="6439477"/>
            <a:ext cx="2743200" cy="365125"/>
          </a:xfrm>
          <a:prstGeom prst="rect">
            <a:avLst/>
          </a:prstGeom>
        </p:spPr>
        <p:txBody>
          <a:bodyPr/>
          <a:lstStyle/>
          <a:p>
            <a:endParaRPr lang="en-US"/>
          </a:p>
        </p:txBody>
      </p:sp>
      <p:cxnSp>
        <p:nvCxnSpPr>
          <p:cNvPr id="9" name="Straight Connector 8">
            <a:extLst>
              <a:ext uri="{FF2B5EF4-FFF2-40B4-BE49-F238E27FC236}">
                <a16:creationId xmlns:a16="http://schemas.microsoft.com/office/drawing/2014/main" id="{7AD826A7-F9FC-485A-99DB-958CFB17FDBD}"/>
              </a:ext>
            </a:extLst>
          </p:cNvPr>
          <p:cNvCxnSpPr>
            <a:cxnSpLocks/>
          </p:cNvCxnSpPr>
          <p:nvPr userDrawn="1"/>
        </p:nvCxnSpPr>
        <p:spPr>
          <a:xfrm>
            <a:off x="838200" y="3537415"/>
            <a:ext cx="10521950" cy="12390"/>
          </a:xfrm>
          <a:prstGeom prst="line">
            <a:avLst/>
          </a:prstGeom>
          <a:ln w="38100">
            <a:solidFill>
              <a:srgbClr val="DB4D6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02941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E463F-659D-4855-8E86-D5DE58B2D0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CECC6B3-428C-427A-834E-660B9001597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3F39EE-9D67-4CC7-9EE4-D7679535D0FB}"/>
              </a:ext>
            </a:extLst>
          </p:cNvPr>
          <p:cNvSpPr>
            <a:spLocks noGrp="1"/>
          </p:cNvSpPr>
          <p:nvPr>
            <p:ph type="dt" sz="half" idx="10"/>
          </p:nvPr>
        </p:nvSpPr>
        <p:spPr/>
        <p:txBody>
          <a:bodyPr/>
          <a:lstStyle/>
          <a:p>
            <a:fld id="{6937ACD1-4D65-42E4-AE1E-A19350D11C0B}" type="datetimeFigureOut">
              <a:rPr lang="en-US" smtClean="0"/>
              <a:t>1/25/2023</a:t>
            </a:fld>
            <a:endParaRPr lang="en-US"/>
          </a:p>
        </p:txBody>
      </p:sp>
      <p:sp>
        <p:nvSpPr>
          <p:cNvPr id="5" name="Footer Placeholder 4">
            <a:extLst>
              <a:ext uri="{FF2B5EF4-FFF2-40B4-BE49-F238E27FC236}">
                <a16:creationId xmlns:a16="http://schemas.microsoft.com/office/drawing/2014/main" id="{2E6F55AE-140A-445A-85F5-EE46BE3901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B04A92-7106-44B9-90BA-10A209EA886D}"/>
              </a:ext>
            </a:extLst>
          </p:cNvPr>
          <p:cNvSpPr>
            <a:spLocks noGrp="1"/>
          </p:cNvSpPr>
          <p:nvPr>
            <p:ph type="sldNum" sz="quarter" idx="12"/>
          </p:nvPr>
        </p:nvSpPr>
        <p:spPr>
          <a:xfrm>
            <a:off x="9383684" y="6439477"/>
            <a:ext cx="2743200" cy="365125"/>
          </a:xfrm>
          <a:prstGeom prst="rect">
            <a:avLst/>
          </a:prstGeom>
        </p:spPr>
        <p:txBody>
          <a:bodyPr/>
          <a:lstStyle/>
          <a:p>
            <a:fld id="{7174A51C-4C13-44E0-9EDF-9EEF996B1F62}" type="slidenum">
              <a:rPr lang="en-US" smtClean="0"/>
              <a:t>‹#›</a:t>
            </a:fld>
            <a:endParaRPr lang="en-US"/>
          </a:p>
        </p:txBody>
      </p:sp>
    </p:spTree>
    <p:extLst>
      <p:ext uri="{BB962C8B-B14F-4D97-AF65-F5344CB8AC3E}">
        <p14:creationId xmlns:p14="http://schemas.microsoft.com/office/powerpoint/2010/main" val="18886797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A7A3012-6C59-43FA-9839-8F74FC2FF3C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9C61767-92E5-4F34-A112-5E3E6C0D25E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F34918-DDC1-4C0B-8239-E644C092037B}"/>
              </a:ext>
            </a:extLst>
          </p:cNvPr>
          <p:cNvSpPr>
            <a:spLocks noGrp="1"/>
          </p:cNvSpPr>
          <p:nvPr>
            <p:ph type="dt" sz="half" idx="10"/>
          </p:nvPr>
        </p:nvSpPr>
        <p:spPr/>
        <p:txBody>
          <a:bodyPr/>
          <a:lstStyle/>
          <a:p>
            <a:fld id="{6937ACD1-4D65-42E4-AE1E-A19350D11C0B}" type="datetimeFigureOut">
              <a:rPr lang="en-US" smtClean="0"/>
              <a:t>1/25/2023</a:t>
            </a:fld>
            <a:endParaRPr lang="en-US"/>
          </a:p>
        </p:txBody>
      </p:sp>
      <p:sp>
        <p:nvSpPr>
          <p:cNvPr id="5" name="Footer Placeholder 4">
            <a:extLst>
              <a:ext uri="{FF2B5EF4-FFF2-40B4-BE49-F238E27FC236}">
                <a16:creationId xmlns:a16="http://schemas.microsoft.com/office/drawing/2014/main" id="{34562F37-1AB0-49E3-822E-C83E59206B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E9DA85-208C-40E7-9588-43A4ED33C26F}"/>
              </a:ext>
            </a:extLst>
          </p:cNvPr>
          <p:cNvSpPr>
            <a:spLocks noGrp="1"/>
          </p:cNvSpPr>
          <p:nvPr>
            <p:ph type="sldNum" sz="quarter" idx="12"/>
          </p:nvPr>
        </p:nvSpPr>
        <p:spPr>
          <a:xfrm>
            <a:off x="9383684" y="6439477"/>
            <a:ext cx="2743200" cy="365125"/>
          </a:xfrm>
          <a:prstGeom prst="rect">
            <a:avLst/>
          </a:prstGeom>
        </p:spPr>
        <p:txBody>
          <a:bodyPr/>
          <a:lstStyle/>
          <a:p>
            <a:fld id="{7174A51C-4C13-44E0-9EDF-9EEF996B1F62}" type="slidenum">
              <a:rPr lang="en-US" smtClean="0"/>
              <a:t>‹#›</a:t>
            </a:fld>
            <a:endParaRPr lang="en-US"/>
          </a:p>
        </p:txBody>
      </p:sp>
    </p:spTree>
    <p:extLst>
      <p:ext uri="{BB962C8B-B14F-4D97-AF65-F5344CB8AC3E}">
        <p14:creationId xmlns:p14="http://schemas.microsoft.com/office/powerpoint/2010/main" val="29445717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880405" y="-152267"/>
            <a:ext cx="9144000" cy="2387600"/>
          </a:xfrm>
        </p:spPr>
        <p:txBody>
          <a:bodyPr anchor="b">
            <a:normAutofit/>
          </a:bodyPr>
          <a:lstStyle>
            <a:lvl1pPr algn="l">
              <a:defRPr sz="4500" spc="0"/>
            </a:lvl1pPr>
          </a:lstStyle>
          <a:p>
            <a:r>
              <a:rPr lang="en-US"/>
              <a:t>Click to edit Master title style</a:t>
            </a:r>
          </a:p>
        </p:txBody>
      </p:sp>
      <p:sp>
        <p:nvSpPr>
          <p:cNvPr id="8" name="Subtitle 2"/>
          <p:cNvSpPr>
            <a:spLocks noGrp="1"/>
          </p:cNvSpPr>
          <p:nvPr>
            <p:ph type="subTitle" idx="1" hasCustomPrompt="1"/>
          </p:nvPr>
        </p:nvSpPr>
        <p:spPr>
          <a:xfrm>
            <a:off x="931236" y="2458684"/>
            <a:ext cx="9144000" cy="1655762"/>
          </a:xfrm>
        </p:spPr>
        <p:txBody>
          <a:bodyPr/>
          <a:lstStyle>
            <a:lvl1pPr marL="0" indent="0" algn="l">
              <a:buNone/>
              <a:defRPr sz="2400" b="0" spc="600">
                <a:solidFill>
                  <a:schemeClr val="bg2">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9" name="Straight Connector 8"/>
          <p:cNvCxnSpPr/>
          <p:nvPr userDrawn="1"/>
        </p:nvCxnSpPr>
        <p:spPr>
          <a:xfrm>
            <a:off x="1001576" y="2235333"/>
            <a:ext cx="11202649" cy="0"/>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002730"/>
            <a:ext cx="2048948" cy="504984"/>
          </a:xfrm>
          <a:prstGeom prst="rect">
            <a:avLst/>
          </a:prstGeom>
        </p:spPr>
      </p:pic>
      <p:sp>
        <p:nvSpPr>
          <p:cNvPr id="11" name="Date Placeholder 3"/>
          <p:cNvSpPr>
            <a:spLocks noGrp="1"/>
          </p:cNvSpPr>
          <p:nvPr>
            <p:ph type="dt" sz="half" idx="2"/>
          </p:nvPr>
        </p:nvSpPr>
        <p:spPr>
          <a:xfrm>
            <a:off x="9208479" y="649287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1CEAC7-411D-4BD4-AB63-7A528AD86D2B}" type="datetimeFigureOut">
              <a:rPr lang="en-US" smtClean="0"/>
              <a:pPr/>
              <a:t>1/25/2023</a:t>
            </a:fld>
            <a:endParaRPr lang="en-US"/>
          </a:p>
        </p:txBody>
      </p:sp>
      <p:sp>
        <p:nvSpPr>
          <p:cNvPr id="12" name="Footer Placeholder 4"/>
          <p:cNvSpPr>
            <a:spLocks noGrp="1"/>
          </p:cNvSpPr>
          <p:nvPr>
            <p:ph type="ftr" sz="quarter" idx="3"/>
          </p:nvPr>
        </p:nvSpPr>
        <p:spPr>
          <a:xfrm>
            <a:off x="423204" y="6492875"/>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Tree>
    <p:extLst>
      <p:ext uri="{BB962C8B-B14F-4D97-AF65-F5344CB8AC3E}">
        <p14:creationId xmlns:p14="http://schemas.microsoft.com/office/powerpoint/2010/main" val="2935351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ingle Chart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937ACD1-4D65-42E4-AE1E-A19350D11C0B}" type="datetimeFigureOut">
              <a:rPr lang="en-US" smtClean="0"/>
              <a:t>1/25/2023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9383684" y="6439477"/>
            <a:ext cx="2743200" cy="365125"/>
          </a:xfrm>
          <a:prstGeom prst="rect">
            <a:avLst/>
          </a:prstGeom>
        </p:spPr>
        <p:txBody>
          <a:bodyPr/>
          <a:lstStyle/>
          <a:p>
            <a:fld id="{7174A51C-4C13-44E0-9EDF-9EEF996B1F62}" type="slidenum">
              <a:rPr lang="en-US" smtClean="0"/>
              <a:t>‹#›</a:t>
            </a:fld>
            <a:endParaRPr lang="en-US"/>
          </a:p>
        </p:txBody>
      </p:sp>
      <p:sp>
        <p:nvSpPr>
          <p:cNvPr id="8" name="Title 1"/>
          <p:cNvSpPr>
            <a:spLocks noGrp="1"/>
          </p:cNvSpPr>
          <p:nvPr>
            <p:ph type="title" hasCustomPrompt="1"/>
          </p:nvPr>
        </p:nvSpPr>
        <p:spPr>
          <a:xfrm>
            <a:off x="838200" y="365125"/>
            <a:ext cx="10515600" cy="1325563"/>
          </a:xfrm>
        </p:spPr>
        <p:txBody>
          <a:bodyPr/>
          <a:lstStyle/>
          <a:p>
            <a:r>
              <a:rPr lang="en-US"/>
              <a:t>CLICK TO EDIT MASTER TITLE STYLE</a:t>
            </a:r>
          </a:p>
        </p:txBody>
      </p:sp>
      <p:sp>
        <p:nvSpPr>
          <p:cNvPr id="9" name="Chart Placeholder 5"/>
          <p:cNvSpPr>
            <a:spLocks noGrp="1"/>
          </p:cNvSpPr>
          <p:nvPr>
            <p:ph type="chart" sz="quarter" idx="13"/>
          </p:nvPr>
        </p:nvSpPr>
        <p:spPr>
          <a:xfrm>
            <a:off x="838200" y="1941513"/>
            <a:ext cx="10515600" cy="3840162"/>
          </a:xfrm>
        </p:spPr>
        <p:txBody>
          <a:bodyPr/>
          <a:lstStyle/>
          <a:p>
            <a:r>
              <a:rPr lang="en-US"/>
              <a:t>Click icon to add chart</a:t>
            </a:r>
          </a:p>
        </p:txBody>
      </p:sp>
    </p:spTree>
    <p:extLst>
      <p:ext uri="{BB962C8B-B14F-4D97-AF65-F5344CB8AC3E}">
        <p14:creationId xmlns:p14="http://schemas.microsoft.com/office/powerpoint/2010/main" val="29448394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harts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937ACD1-4D65-42E4-AE1E-A19350D11C0B}" type="datetimeFigureOut">
              <a:rPr lang="en-US" smtClean="0"/>
              <a:t>1/25/2023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9383684" y="6439477"/>
            <a:ext cx="2743200" cy="365125"/>
          </a:xfrm>
          <a:prstGeom prst="rect">
            <a:avLst/>
          </a:prstGeom>
        </p:spPr>
        <p:txBody>
          <a:bodyPr/>
          <a:lstStyle/>
          <a:p>
            <a:fld id="{7174A51C-4C13-44E0-9EDF-9EEF996B1F62}" type="slidenum">
              <a:rPr lang="en-US" smtClean="0"/>
              <a:t>‹#›</a:t>
            </a:fld>
            <a:endParaRPr lang="en-US"/>
          </a:p>
        </p:txBody>
      </p:sp>
      <p:sp>
        <p:nvSpPr>
          <p:cNvPr id="6" name="Title 1"/>
          <p:cNvSpPr>
            <a:spLocks noGrp="1"/>
          </p:cNvSpPr>
          <p:nvPr>
            <p:ph type="title" hasCustomPrompt="1"/>
          </p:nvPr>
        </p:nvSpPr>
        <p:spPr>
          <a:xfrm>
            <a:off x="838200" y="365125"/>
            <a:ext cx="10515600" cy="1325563"/>
          </a:xfrm>
        </p:spPr>
        <p:txBody>
          <a:bodyPr/>
          <a:lstStyle/>
          <a:p>
            <a:r>
              <a:rPr lang="en-US"/>
              <a:t>CLICK TO EDIT MASTER TITLE STYLE</a:t>
            </a:r>
          </a:p>
        </p:txBody>
      </p:sp>
      <p:sp>
        <p:nvSpPr>
          <p:cNvPr id="7" name="Chart Placeholder 5"/>
          <p:cNvSpPr>
            <a:spLocks noGrp="1"/>
          </p:cNvSpPr>
          <p:nvPr>
            <p:ph type="chart" sz="quarter" idx="13"/>
          </p:nvPr>
        </p:nvSpPr>
        <p:spPr>
          <a:xfrm>
            <a:off x="838200" y="1941513"/>
            <a:ext cx="5168705" cy="3840162"/>
          </a:xfrm>
        </p:spPr>
        <p:txBody>
          <a:bodyPr/>
          <a:lstStyle/>
          <a:p>
            <a:r>
              <a:rPr lang="en-US"/>
              <a:t>Click icon to add chart</a:t>
            </a:r>
          </a:p>
        </p:txBody>
      </p:sp>
      <p:sp>
        <p:nvSpPr>
          <p:cNvPr id="8" name="Chart Placeholder 5"/>
          <p:cNvSpPr>
            <a:spLocks noGrp="1"/>
          </p:cNvSpPr>
          <p:nvPr>
            <p:ph type="chart" sz="quarter" idx="14"/>
          </p:nvPr>
        </p:nvSpPr>
        <p:spPr>
          <a:xfrm>
            <a:off x="6185095" y="1941513"/>
            <a:ext cx="5168705" cy="3840162"/>
          </a:xfrm>
        </p:spPr>
        <p:txBody>
          <a:bodyPr/>
          <a:lstStyle/>
          <a:p>
            <a:r>
              <a:rPr lang="en-US"/>
              <a:t>Click icon to add chart</a:t>
            </a:r>
          </a:p>
        </p:txBody>
      </p:sp>
    </p:spTree>
    <p:extLst>
      <p:ext uri="{BB962C8B-B14F-4D97-AF65-F5344CB8AC3E}">
        <p14:creationId xmlns:p14="http://schemas.microsoft.com/office/powerpoint/2010/main" val="5506120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ouble Chart and Caption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937ACD1-4D65-42E4-AE1E-A19350D11C0B}" type="datetimeFigureOut">
              <a:rPr lang="en-US" smtClean="0"/>
              <a:t>1/25/2023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9383684" y="6439477"/>
            <a:ext cx="2743200" cy="365125"/>
          </a:xfrm>
          <a:prstGeom prst="rect">
            <a:avLst/>
          </a:prstGeom>
        </p:spPr>
        <p:txBody>
          <a:bodyPr/>
          <a:lstStyle/>
          <a:p>
            <a:fld id="{7174A51C-4C13-44E0-9EDF-9EEF996B1F62}" type="slidenum">
              <a:rPr lang="en-US" smtClean="0"/>
              <a:t>‹#›</a:t>
            </a:fld>
            <a:endParaRPr lang="en-US"/>
          </a:p>
        </p:txBody>
      </p:sp>
      <p:sp>
        <p:nvSpPr>
          <p:cNvPr id="6" name="Title 1"/>
          <p:cNvSpPr>
            <a:spLocks noGrp="1"/>
          </p:cNvSpPr>
          <p:nvPr>
            <p:ph type="title" hasCustomPrompt="1"/>
          </p:nvPr>
        </p:nvSpPr>
        <p:spPr>
          <a:xfrm>
            <a:off x="838200" y="365125"/>
            <a:ext cx="10515600" cy="1325563"/>
          </a:xfrm>
        </p:spPr>
        <p:txBody>
          <a:bodyPr/>
          <a:lstStyle/>
          <a:p>
            <a:r>
              <a:rPr lang="en-US"/>
              <a:t>CLICK TO EDIT MASTER TITLE STYLE</a:t>
            </a:r>
          </a:p>
        </p:txBody>
      </p:sp>
      <p:sp>
        <p:nvSpPr>
          <p:cNvPr id="7" name="Text Placeholder 2"/>
          <p:cNvSpPr>
            <a:spLocks noGrp="1"/>
          </p:cNvSpPr>
          <p:nvPr>
            <p:ph type="body" idx="1"/>
          </p:nvPr>
        </p:nvSpPr>
        <p:spPr>
          <a:xfrm>
            <a:off x="839788" y="5197964"/>
            <a:ext cx="5157787" cy="823912"/>
          </a:xfrm>
        </p:spPr>
        <p:txBody>
          <a:bodyPr anchor="t">
            <a:normAutofit/>
          </a:bodyPr>
          <a:lstStyle>
            <a:lvl1pPr marL="0" indent="0">
              <a:buNone/>
              <a:defRPr sz="2000" b="0">
                <a:solidFill>
                  <a:schemeClr val="bg2">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Content Placeholder 3"/>
          <p:cNvSpPr>
            <a:spLocks noGrp="1"/>
          </p:cNvSpPr>
          <p:nvPr>
            <p:ph sz="half" idx="2"/>
          </p:nvPr>
        </p:nvSpPr>
        <p:spPr>
          <a:xfrm>
            <a:off x="838200" y="1699223"/>
            <a:ext cx="5157787" cy="3470605"/>
          </a:xfrm>
        </p:spPr>
        <p:txBody>
          <a:bodyPr/>
          <a:lstStyle/>
          <a:p>
            <a:pPr lvl="0"/>
            <a:r>
              <a:rPr lang="en-US"/>
              <a:t>Edit Master text styles</a:t>
            </a:r>
          </a:p>
          <a:p>
            <a:pPr lvl="1"/>
            <a:r>
              <a:rPr lang="en-US"/>
              <a:t>Second level</a:t>
            </a:r>
          </a:p>
          <a:p>
            <a:pPr lvl="2"/>
            <a:r>
              <a:rPr lang="en-US"/>
              <a:t>Third level</a:t>
            </a:r>
          </a:p>
        </p:txBody>
      </p:sp>
      <p:sp>
        <p:nvSpPr>
          <p:cNvPr id="9" name="Text Placeholder 4"/>
          <p:cNvSpPr>
            <a:spLocks noGrp="1"/>
          </p:cNvSpPr>
          <p:nvPr>
            <p:ph type="body" sz="quarter" idx="3"/>
          </p:nvPr>
        </p:nvSpPr>
        <p:spPr>
          <a:xfrm>
            <a:off x="6146799" y="5197964"/>
            <a:ext cx="5183188" cy="823912"/>
          </a:xfrm>
        </p:spPr>
        <p:txBody>
          <a:bodyPr anchor="t">
            <a:normAutofit/>
          </a:bodyPr>
          <a:lstStyle>
            <a:lvl1pPr marL="0" indent="0">
              <a:buNone/>
              <a:defRPr sz="2000" b="0">
                <a:solidFill>
                  <a:schemeClr val="bg2">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Content Placeholder 5"/>
          <p:cNvSpPr>
            <a:spLocks noGrp="1"/>
          </p:cNvSpPr>
          <p:nvPr>
            <p:ph sz="quarter" idx="4"/>
          </p:nvPr>
        </p:nvSpPr>
        <p:spPr>
          <a:xfrm>
            <a:off x="6146799" y="1699223"/>
            <a:ext cx="5183188" cy="3470605"/>
          </a:xfrm>
        </p:spPr>
        <p:txBody>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0556587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ingle Chart and Caption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937ACD1-4D65-42E4-AE1E-A19350D11C0B}" type="datetimeFigureOut">
              <a:rPr lang="en-US" smtClean="0"/>
              <a:t>1/25/2023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9383684" y="6439477"/>
            <a:ext cx="2743200" cy="365125"/>
          </a:xfrm>
          <a:prstGeom prst="rect">
            <a:avLst/>
          </a:prstGeom>
        </p:spPr>
        <p:txBody>
          <a:bodyPr/>
          <a:lstStyle/>
          <a:p>
            <a:fld id="{7174A51C-4C13-44E0-9EDF-9EEF996B1F62}" type="slidenum">
              <a:rPr lang="en-US" smtClean="0"/>
              <a:t>‹#›</a:t>
            </a:fld>
            <a:endParaRPr lang="en-US"/>
          </a:p>
        </p:txBody>
      </p:sp>
      <p:sp>
        <p:nvSpPr>
          <p:cNvPr id="6" name="Title 1"/>
          <p:cNvSpPr>
            <a:spLocks noGrp="1"/>
          </p:cNvSpPr>
          <p:nvPr>
            <p:ph type="title" hasCustomPrompt="1"/>
          </p:nvPr>
        </p:nvSpPr>
        <p:spPr>
          <a:xfrm>
            <a:off x="838200" y="365125"/>
            <a:ext cx="10515600" cy="1325563"/>
          </a:xfrm>
        </p:spPr>
        <p:txBody>
          <a:bodyPr/>
          <a:lstStyle/>
          <a:p>
            <a:r>
              <a:rPr lang="en-US"/>
              <a:t>CLICK TO EDIT MASTER TITLE STYLE</a:t>
            </a:r>
          </a:p>
        </p:txBody>
      </p:sp>
      <p:sp>
        <p:nvSpPr>
          <p:cNvPr id="7" name="Text Placeholder 2"/>
          <p:cNvSpPr>
            <a:spLocks noGrp="1"/>
          </p:cNvSpPr>
          <p:nvPr>
            <p:ph type="body" idx="1"/>
          </p:nvPr>
        </p:nvSpPr>
        <p:spPr>
          <a:xfrm>
            <a:off x="839788" y="5366780"/>
            <a:ext cx="10515600" cy="823912"/>
          </a:xfrm>
        </p:spPr>
        <p:txBody>
          <a:bodyPr anchor="t">
            <a:normAutofit/>
          </a:bodyPr>
          <a:lstStyle>
            <a:lvl1pPr marL="0" indent="0">
              <a:buNone/>
              <a:defRPr sz="2000" b="0">
                <a:solidFill>
                  <a:schemeClr val="bg2">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Content Placeholder 3"/>
          <p:cNvSpPr>
            <a:spLocks noGrp="1"/>
          </p:cNvSpPr>
          <p:nvPr>
            <p:ph sz="half" idx="2"/>
          </p:nvPr>
        </p:nvSpPr>
        <p:spPr>
          <a:xfrm>
            <a:off x="838200" y="1868039"/>
            <a:ext cx="10515600" cy="3470605"/>
          </a:xfrm>
        </p:spPr>
        <p:txBody>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485713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ingle Tabl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937ACD1-4D65-42E4-AE1E-A19350D11C0B}" type="datetimeFigureOut">
              <a:rPr lang="en-US" smtClean="0"/>
              <a:t>1/25/2023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9383684" y="6439477"/>
            <a:ext cx="2743200" cy="365125"/>
          </a:xfrm>
          <a:prstGeom prst="rect">
            <a:avLst/>
          </a:prstGeom>
        </p:spPr>
        <p:txBody>
          <a:bodyPr/>
          <a:lstStyle/>
          <a:p>
            <a:fld id="{7174A51C-4C13-44E0-9EDF-9EEF996B1F62}" type="slidenum">
              <a:rPr lang="en-US" smtClean="0"/>
              <a:t>‹#›</a:t>
            </a:fld>
            <a:endParaRPr lang="en-US"/>
          </a:p>
        </p:txBody>
      </p:sp>
      <p:sp>
        <p:nvSpPr>
          <p:cNvPr id="6" name="Title 1"/>
          <p:cNvSpPr>
            <a:spLocks noGrp="1"/>
          </p:cNvSpPr>
          <p:nvPr>
            <p:ph type="title" hasCustomPrompt="1"/>
          </p:nvPr>
        </p:nvSpPr>
        <p:spPr>
          <a:xfrm>
            <a:off x="838200" y="365125"/>
            <a:ext cx="10515600" cy="1325563"/>
          </a:xfrm>
        </p:spPr>
        <p:txBody>
          <a:bodyPr/>
          <a:lstStyle/>
          <a:p>
            <a:r>
              <a:rPr lang="en-US"/>
              <a:t>CLICK TO EDIT MASTER TITLE STYLE</a:t>
            </a:r>
          </a:p>
        </p:txBody>
      </p:sp>
      <p:sp>
        <p:nvSpPr>
          <p:cNvPr id="7" name="Table Placeholder 5"/>
          <p:cNvSpPr>
            <a:spLocks noGrp="1"/>
          </p:cNvSpPr>
          <p:nvPr>
            <p:ph type="tbl" sz="quarter" idx="13"/>
          </p:nvPr>
        </p:nvSpPr>
        <p:spPr>
          <a:xfrm>
            <a:off x="838201" y="1955801"/>
            <a:ext cx="10515600" cy="3826022"/>
          </a:xfrm>
        </p:spPr>
        <p:txBody>
          <a:bodyPr/>
          <a:lstStyle/>
          <a:p>
            <a:r>
              <a:rPr lang="en-US"/>
              <a:t>Click icon to add table</a:t>
            </a:r>
          </a:p>
        </p:txBody>
      </p:sp>
    </p:spTree>
    <p:extLst>
      <p:ext uri="{BB962C8B-B14F-4D97-AF65-F5344CB8AC3E}">
        <p14:creationId xmlns:p14="http://schemas.microsoft.com/office/powerpoint/2010/main" val="38831906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ingle Table and Caption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937ACD1-4D65-42E4-AE1E-A19350D11C0B}" type="datetimeFigureOut">
              <a:rPr lang="en-US" smtClean="0"/>
              <a:t>1/25/2023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9383684" y="6439477"/>
            <a:ext cx="2743200" cy="365125"/>
          </a:xfrm>
          <a:prstGeom prst="rect">
            <a:avLst/>
          </a:prstGeom>
        </p:spPr>
        <p:txBody>
          <a:bodyPr/>
          <a:lstStyle/>
          <a:p>
            <a:fld id="{7174A51C-4C13-44E0-9EDF-9EEF996B1F62}" type="slidenum">
              <a:rPr lang="en-US" smtClean="0"/>
              <a:t>‹#›</a:t>
            </a:fld>
            <a:endParaRPr lang="en-US"/>
          </a:p>
        </p:txBody>
      </p:sp>
      <p:sp>
        <p:nvSpPr>
          <p:cNvPr id="6" name="Title 1"/>
          <p:cNvSpPr>
            <a:spLocks noGrp="1"/>
          </p:cNvSpPr>
          <p:nvPr>
            <p:ph type="title" hasCustomPrompt="1"/>
          </p:nvPr>
        </p:nvSpPr>
        <p:spPr>
          <a:xfrm>
            <a:off x="838200" y="365125"/>
            <a:ext cx="10515600" cy="1325563"/>
          </a:xfrm>
        </p:spPr>
        <p:txBody>
          <a:bodyPr/>
          <a:lstStyle/>
          <a:p>
            <a:r>
              <a:rPr lang="en-US"/>
              <a:t>CLICK TO EDIT MASTER TITLE STYLE</a:t>
            </a:r>
          </a:p>
        </p:txBody>
      </p:sp>
      <p:sp>
        <p:nvSpPr>
          <p:cNvPr id="7" name="Table Placeholder 5"/>
          <p:cNvSpPr>
            <a:spLocks noGrp="1"/>
          </p:cNvSpPr>
          <p:nvPr>
            <p:ph type="tbl" sz="quarter" idx="13"/>
          </p:nvPr>
        </p:nvSpPr>
        <p:spPr>
          <a:xfrm>
            <a:off x="838201" y="1955801"/>
            <a:ext cx="10515600" cy="3052297"/>
          </a:xfrm>
        </p:spPr>
        <p:txBody>
          <a:bodyPr/>
          <a:lstStyle/>
          <a:p>
            <a:r>
              <a:rPr lang="en-US"/>
              <a:t>Click icon to add table</a:t>
            </a:r>
          </a:p>
        </p:txBody>
      </p:sp>
      <p:sp>
        <p:nvSpPr>
          <p:cNvPr id="8" name="Text Placeholder 2"/>
          <p:cNvSpPr>
            <a:spLocks noGrp="1"/>
          </p:cNvSpPr>
          <p:nvPr>
            <p:ph type="body" idx="1"/>
          </p:nvPr>
        </p:nvSpPr>
        <p:spPr>
          <a:xfrm>
            <a:off x="839788" y="5197964"/>
            <a:ext cx="10514012" cy="823912"/>
          </a:xfrm>
        </p:spPr>
        <p:txBody>
          <a:bodyPr anchor="t">
            <a:normAutofit/>
          </a:bodyPr>
          <a:lstStyle>
            <a:lvl1pPr marL="0" indent="0">
              <a:buNone/>
              <a:defRPr sz="2000" b="0">
                <a:solidFill>
                  <a:schemeClr val="bg2">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Tree>
    <p:extLst>
      <p:ext uri="{BB962C8B-B14F-4D97-AF65-F5344CB8AC3E}">
        <p14:creationId xmlns:p14="http://schemas.microsoft.com/office/powerpoint/2010/main" val="1010584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ingle Table and Caption 2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937ACD1-4D65-42E4-AE1E-A19350D11C0B}" type="datetimeFigureOut">
              <a:rPr lang="en-US" smtClean="0"/>
              <a:t>1/25/2023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9383684" y="6439477"/>
            <a:ext cx="2743200" cy="365125"/>
          </a:xfrm>
          <a:prstGeom prst="rect">
            <a:avLst/>
          </a:prstGeom>
        </p:spPr>
        <p:txBody>
          <a:bodyPr/>
          <a:lstStyle/>
          <a:p>
            <a:fld id="{7174A51C-4C13-44E0-9EDF-9EEF996B1F62}" type="slidenum">
              <a:rPr lang="en-US" smtClean="0"/>
              <a:t>‹#›</a:t>
            </a:fld>
            <a:endParaRPr lang="en-US"/>
          </a:p>
        </p:txBody>
      </p:sp>
      <p:sp>
        <p:nvSpPr>
          <p:cNvPr id="9" name="Title 1"/>
          <p:cNvSpPr>
            <a:spLocks noGrp="1"/>
          </p:cNvSpPr>
          <p:nvPr>
            <p:ph type="title" hasCustomPrompt="1"/>
          </p:nvPr>
        </p:nvSpPr>
        <p:spPr>
          <a:xfrm>
            <a:off x="838200" y="365125"/>
            <a:ext cx="10515600" cy="1325563"/>
          </a:xfrm>
        </p:spPr>
        <p:txBody>
          <a:bodyPr/>
          <a:lstStyle/>
          <a:p>
            <a:r>
              <a:rPr lang="en-US"/>
              <a:t>CLICK TO EDIT MASTER TITLE STYLE</a:t>
            </a:r>
          </a:p>
        </p:txBody>
      </p:sp>
      <p:sp>
        <p:nvSpPr>
          <p:cNvPr id="10" name="Table Placeholder 5"/>
          <p:cNvSpPr>
            <a:spLocks noGrp="1"/>
          </p:cNvSpPr>
          <p:nvPr>
            <p:ph type="tbl" sz="quarter" idx="13"/>
          </p:nvPr>
        </p:nvSpPr>
        <p:spPr>
          <a:xfrm>
            <a:off x="838201" y="1955801"/>
            <a:ext cx="5239042" cy="3952630"/>
          </a:xfrm>
        </p:spPr>
        <p:txBody>
          <a:bodyPr/>
          <a:lstStyle/>
          <a:p>
            <a:r>
              <a:rPr lang="en-US"/>
              <a:t>Click icon to add table</a:t>
            </a:r>
          </a:p>
        </p:txBody>
      </p:sp>
      <p:sp>
        <p:nvSpPr>
          <p:cNvPr id="11" name="Text Placeholder 2"/>
          <p:cNvSpPr>
            <a:spLocks noGrp="1"/>
          </p:cNvSpPr>
          <p:nvPr>
            <p:ph type="body" idx="1"/>
          </p:nvPr>
        </p:nvSpPr>
        <p:spPr>
          <a:xfrm>
            <a:off x="6312120" y="1955801"/>
            <a:ext cx="5041680" cy="3952630"/>
          </a:xfrm>
        </p:spPr>
        <p:txBody>
          <a:bodyPr anchor="t">
            <a:normAutofit/>
          </a:bodyPr>
          <a:lstStyle>
            <a:lvl1pPr marL="0" indent="0">
              <a:buNone/>
              <a:defRPr sz="2000" b="0">
                <a:solidFill>
                  <a:schemeClr val="bg2">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Tree>
    <p:extLst>
      <p:ext uri="{BB962C8B-B14F-4D97-AF65-F5344CB8AC3E}">
        <p14:creationId xmlns:p14="http://schemas.microsoft.com/office/powerpoint/2010/main" val="1949798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3FD89-5092-4CB1-A1BF-D6BBFC9E1C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40E534-BE91-4C50-98E7-FF29D54C34B1}"/>
              </a:ext>
            </a:extLst>
          </p:cNvPr>
          <p:cNvSpPr>
            <a:spLocks noGrp="1"/>
          </p:cNvSpPr>
          <p:nvPr>
            <p:ph idx="1"/>
          </p:nvPr>
        </p:nvSpPr>
        <p:spPr/>
        <p:txBody>
          <a:bodyPr/>
          <a:lstStyle>
            <a:lvl1pPr>
              <a:buClr>
                <a:srgbClr val="0046AD"/>
              </a:buClr>
              <a:defRPr sz="2400"/>
            </a:lvl1pPr>
            <a:lvl2pPr>
              <a:buClr>
                <a:srgbClr val="0046AD"/>
              </a:buClr>
              <a:defRPr sz="2000"/>
            </a:lvl2pPr>
            <a:lvl3pPr>
              <a:buClr>
                <a:srgbClr val="0046AD"/>
              </a:buClr>
              <a:defRPr sz="1800"/>
            </a:lvl3pPr>
            <a:lvl4pPr>
              <a:buClr>
                <a:srgbClr val="0046AD"/>
              </a:buClr>
              <a:defRPr sz="1600"/>
            </a:lvl4pPr>
            <a:lvl5pPr>
              <a:buClr>
                <a:srgbClr val="0046AD"/>
              </a:buCl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146391A-A964-45F0-9F74-8474DC016E59}"/>
              </a:ext>
            </a:extLst>
          </p:cNvPr>
          <p:cNvSpPr>
            <a:spLocks noGrp="1"/>
          </p:cNvSpPr>
          <p:nvPr>
            <p:ph type="sldNum" sz="quarter" idx="12"/>
          </p:nvPr>
        </p:nvSpPr>
        <p:spPr>
          <a:xfrm>
            <a:off x="9383684" y="6439477"/>
            <a:ext cx="2743200" cy="365125"/>
          </a:xfrm>
          <a:prstGeom prst="rect">
            <a:avLst/>
          </a:prstGeom>
        </p:spPr>
        <p:txBody>
          <a:bodyPr/>
          <a:lstStyle/>
          <a:p>
            <a:endParaRPr lang="en-US"/>
          </a:p>
        </p:txBody>
      </p:sp>
      <p:cxnSp>
        <p:nvCxnSpPr>
          <p:cNvPr id="7" name="Straight Connector 6">
            <a:extLst>
              <a:ext uri="{FF2B5EF4-FFF2-40B4-BE49-F238E27FC236}">
                <a16:creationId xmlns:a16="http://schemas.microsoft.com/office/drawing/2014/main" id="{AE00676B-841E-4591-A504-5ADFB44471D5}"/>
              </a:ext>
            </a:extLst>
          </p:cNvPr>
          <p:cNvCxnSpPr>
            <a:cxnSpLocks/>
          </p:cNvCxnSpPr>
          <p:nvPr userDrawn="1"/>
        </p:nvCxnSpPr>
        <p:spPr>
          <a:xfrm>
            <a:off x="838200" y="1381580"/>
            <a:ext cx="10521950" cy="12390"/>
          </a:xfrm>
          <a:prstGeom prst="line">
            <a:avLst/>
          </a:prstGeom>
          <a:ln w="38100">
            <a:solidFill>
              <a:srgbClr val="DB4D6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9701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5E686-39F8-4147-9EEF-918E625F273E}"/>
              </a:ext>
            </a:extLst>
          </p:cNvPr>
          <p:cNvSpPr>
            <a:spLocks noGrp="1"/>
          </p:cNvSpPr>
          <p:nvPr>
            <p:ph type="title"/>
          </p:nvPr>
        </p:nvSpPr>
        <p:spPr>
          <a:xfrm>
            <a:off x="815225" y="230073"/>
            <a:ext cx="10515600" cy="2852737"/>
          </a:xfrm>
        </p:spPr>
        <p:txBody>
          <a:bodyPr anchor="b"/>
          <a:lstStyle>
            <a:lvl1pPr>
              <a:defRPr sz="6000">
                <a:solidFill>
                  <a:srgbClr val="0046AD"/>
                </a:solidFill>
              </a:defRPr>
            </a:lvl1pPr>
          </a:lstStyle>
          <a:p>
            <a:r>
              <a:rPr lang="en-US"/>
              <a:t>Click to edit Master title style</a:t>
            </a:r>
          </a:p>
        </p:txBody>
      </p:sp>
      <p:sp>
        <p:nvSpPr>
          <p:cNvPr id="3" name="Text Placeholder 2">
            <a:extLst>
              <a:ext uri="{FF2B5EF4-FFF2-40B4-BE49-F238E27FC236}">
                <a16:creationId xmlns:a16="http://schemas.microsoft.com/office/drawing/2014/main" id="{4D31D84F-83D4-4278-BF9E-D4B00536CE02}"/>
              </a:ext>
            </a:extLst>
          </p:cNvPr>
          <p:cNvSpPr>
            <a:spLocks noGrp="1"/>
          </p:cNvSpPr>
          <p:nvPr>
            <p:ph type="body" idx="1"/>
          </p:nvPr>
        </p:nvSpPr>
        <p:spPr>
          <a:xfrm>
            <a:off x="815225" y="3109798"/>
            <a:ext cx="10515600" cy="1500187"/>
          </a:xfrm>
        </p:spPr>
        <p:txBody>
          <a:bodyPr/>
          <a:lstStyle>
            <a:lvl1pPr marL="0" indent="0">
              <a:buNone/>
              <a:defRPr sz="2400">
                <a:solidFill>
                  <a:srgbClr val="0046AD"/>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cxnSp>
        <p:nvCxnSpPr>
          <p:cNvPr id="7" name="Straight Connector 6">
            <a:extLst>
              <a:ext uri="{FF2B5EF4-FFF2-40B4-BE49-F238E27FC236}">
                <a16:creationId xmlns:a16="http://schemas.microsoft.com/office/drawing/2014/main" id="{4DFACE8C-F093-4642-999D-F7BF1D98F243}"/>
              </a:ext>
            </a:extLst>
          </p:cNvPr>
          <p:cNvCxnSpPr>
            <a:cxnSpLocks/>
          </p:cNvCxnSpPr>
          <p:nvPr userDrawn="1"/>
        </p:nvCxnSpPr>
        <p:spPr>
          <a:xfrm>
            <a:off x="815225" y="3097408"/>
            <a:ext cx="10521950" cy="12390"/>
          </a:xfrm>
          <a:prstGeom prst="line">
            <a:avLst/>
          </a:prstGeom>
          <a:ln w="38100">
            <a:solidFill>
              <a:srgbClr val="DB4D6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1369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0EC02-4AF2-4A59-BC50-FB32AA6AB8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939C66-6A4C-4725-B489-6DBA8FBEA04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923D88E-77ED-4DCF-80BD-DC95C483376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E1BDA62-B91D-41B3-A97B-DFF102ADFC30}"/>
              </a:ext>
            </a:extLst>
          </p:cNvPr>
          <p:cNvSpPr>
            <a:spLocks noGrp="1"/>
          </p:cNvSpPr>
          <p:nvPr>
            <p:ph type="dt" sz="half" idx="10"/>
          </p:nvPr>
        </p:nvSpPr>
        <p:spPr/>
        <p:txBody>
          <a:bodyPr/>
          <a:lstStyle/>
          <a:p>
            <a:fld id="{6937ACD1-4D65-42E4-AE1E-A19350D11C0B}" type="datetimeFigureOut">
              <a:rPr lang="en-US" smtClean="0"/>
              <a:t>1/25/2023</a:t>
            </a:fld>
            <a:endParaRPr lang="en-US"/>
          </a:p>
        </p:txBody>
      </p:sp>
      <p:sp>
        <p:nvSpPr>
          <p:cNvPr id="6" name="Footer Placeholder 5">
            <a:extLst>
              <a:ext uri="{FF2B5EF4-FFF2-40B4-BE49-F238E27FC236}">
                <a16:creationId xmlns:a16="http://schemas.microsoft.com/office/drawing/2014/main" id="{88B0F5B9-BCE7-4FC5-8845-EA33B71853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946391-0C9F-4EC2-8327-50354AC4AF90}"/>
              </a:ext>
            </a:extLst>
          </p:cNvPr>
          <p:cNvSpPr>
            <a:spLocks noGrp="1"/>
          </p:cNvSpPr>
          <p:nvPr>
            <p:ph type="sldNum" sz="quarter" idx="12"/>
          </p:nvPr>
        </p:nvSpPr>
        <p:spPr>
          <a:xfrm>
            <a:off x="9383684" y="6439477"/>
            <a:ext cx="2743200" cy="365125"/>
          </a:xfrm>
          <a:prstGeom prst="rect">
            <a:avLst/>
          </a:prstGeom>
        </p:spPr>
        <p:txBody>
          <a:bodyPr/>
          <a:lstStyle/>
          <a:p>
            <a:fld id="{7174A51C-4C13-44E0-9EDF-9EEF996B1F62}" type="slidenum">
              <a:rPr lang="en-US" smtClean="0"/>
              <a:t>‹#›</a:t>
            </a:fld>
            <a:endParaRPr lang="en-US"/>
          </a:p>
        </p:txBody>
      </p:sp>
    </p:spTree>
    <p:extLst>
      <p:ext uri="{BB962C8B-B14F-4D97-AF65-F5344CB8AC3E}">
        <p14:creationId xmlns:p14="http://schemas.microsoft.com/office/powerpoint/2010/main" val="8128682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E2E4C-0E6F-4BFA-AA21-217357A9736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67DD0C1-C185-4947-B936-FEDDFE6AA88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84BE244-5B69-4572-AC79-CBF57A53070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B83B6F3-2CC6-4649-861C-B1748D7A7E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5643044-6BAB-4B8B-B68B-9A8D6A12714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B8A1BAF-D09A-45B5-A0F3-24F436E9D0D5}"/>
              </a:ext>
            </a:extLst>
          </p:cNvPr>
          <p:cNvSpPr>
            <a:spLocks noGrp="1"/>
          </p:cNvSpPr>
          <p:nvPr>
            <p:ph type="dt" sz="half" idx="10"/>
          </p:nvPr>
        </p:nvSpPr>
        <p:spPr/>
        <p:txBody>
          <a:bodyPr/>
          <a:lstStyle/>
          <a:p>
            <a:fld id="{6937ACD1-4D65-42E4-AE1E-A19350D11C0B}" type="datetimeFigureOut">
              <a:rPr lang="en-US" smtClean="0"/>
              <a:t>1/25/2023</a:t>
            </a:fld>
            <a:endParaRPr lang="en-US"/>
          </a:p>
        </p:txBody>
      </p:sp>
      <p:sp>
        <p:nvSpPr>
          <p:cNvPr id="8" name="Footer Placeholder 7">
            <a:extLst>
              <a:ext uri="{FF2B5EF4-FFF2-40B4-BE49-F238E27FC236}">
                <a16:creationId xmlns:a16="http://schemas.microsoft.com/office/drawing/2014/main" id="{E6DEC7F4-CF11-49F8-9772-DFA96AA54E5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75C033-0B3D-4B6E-88E6-7B0930AEC491}"/>
              </a:ext>
            </a:extLst>
          </p:cNvPr>
          <p:cNvSpPr>
            <a:spLocks noGrp="1"/>
          </p:cNvSpPr>
          <p:nvPr>
            <p:ph type="sldNum" sz="quarter" idx="12"/>
          </p:nvPr>
        </p:nvSpPr>
        <p:spPr>
          <a:xfrm>
            <a:off x="9383684" y="6439477"/>
            <a:ext cx="2743200" cy="365125"/>
          </a:xfrm>
          <a:prstGeom prst="rect">
            <a:avLst/>
          </a:prstGeom>
        </p:spPr>
        <p:txBody>
          <a:bodyPr/>
          <a:lstStyle/>
          <a:p>
            <a:fld id="{7174A51C-4C13-44E0-9EDF-9EEF996B1F62}" type="slidenum">
              <a:rPr lang="en-US" smtClean="0"/>
              <a:t>‹#›</a:t>
            </a:fld>
            <a:endParaRPr lang="en-US"/>
          </a:p>
        </p:txBody>
      </p:sp>
    </p:spTree>
    <p:extLst>
      <p:ext uri="{BB962C8B-B14F-4D97-AF65-F5344CB8AC3E}">
        <p14:creationId xmlns:p14="http://schemas.microsoft.com/office/powerpoint/2010/main" val="14304936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794B3-D270-48F1-BD52-202EB58C8C2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D1C75E9-8D26-4192-8D34-61604F01085A}"/>
              </a:ext>
            </a:extLst>
          </p:cNvPr>
          <p:cNvSpPr>
            <a:spLocks noGrp="1"/>
          </p:cNvSpPr>
          <p:nvPr>
            <p:ph type="dt" sz="half" idx="10"/>
          </p:nvPr>
        </p:nvSpPr>
        <p:spPr/>
        <p:txBody>
          <a:bodyPr/>
          <a:lstStyle/>
          <a:p>
            <a:fld id="{6937ACD1-4D65-42E4-AE1E-A19350D11C0B}" type="datetimeFigureOut">
              <a:rPr lang="en-US" smtClean="0"/>
              <a:t>1/25/2023</a:t>
            </a:fld>
            <a:endParaRPr lang="en-US"/>
          </a:p>
        </p:txBody>
      </p:sp>
      <p:sp>
        <p:nvSpPr>
          <p:cNvPr id="4" name="Footer Placeholder 3">
            <a:extLst>
              <a:ext uri="{FF2B5EF4-FFF2-40B4-BE49-F238E27FC236}">
                <a16:creationId xmlns:a16="http://schemas.microsoft.com/office/drawing/2014/main" id="{14980E99-4CF4-4D1B-A902-D184904AD0F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BF1B5B1-E2C0-48B7-AC95-F107201A9A90}"/>
              </a:ext>
            </a:extLst>
          </p:cNvPr>
          <p:cNvSpPr>
            <a:spLocks noGrp="1"/>
          </p:cNvSpPr>
          <p:nvPr>
            <p:ph type="sldNum" sz="quarter" idx="12"/>
          </p:nvPr>
        </p:nvSpPr>
        <p:spPr>
          <a:xfrm>
            <a:off x="9383684" y="6439477"/>
            <a:ext cx="2743200" cy="365125"/>
          </a:xfrm>
          <a:prstGeom prst="rect">
            <a:avLst/>
          </a:prstGeom>
        </p:spPr>
        <p:txBody>
          <a:bodyPr/>
          <a:lstStyle/>
          <a:p>
            <a:fld id="{7174A51C-4C13-44E0-9EDF-9EEF996B1F62}" type="slidenum">
              <a:rPr lang="en-US" smtClean="0"/>
              <a:t>‹#›</a:t>
            </a:fld>
            <a:endParaRPr lang="en-US"/>
          </a:p>
        </p:txBody>
      </p:sp>
    </p:spTree>
    <p:extLst>
      <p:ext uri="{BB962C8B-B14F-4D97-AF65-F5344CB8AC3E}">
        <p14:creationId xmlns:p14="http://schemas.microsoft.com/office/powerpoint/2010/main" val="1933988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2C78C4-435E-408C-97E9-FAF563436CD6}"/>
              </a:ext>
            </a:extLst>
          </p:cNvPr>
          <p:cNvSpPr>
            <a:spLocks noGrp="1"/>
          </p:cNvSpPr>
          <p:nvPr>
            <p:ph type="dt" sz="half" idx="10"/>
          </p:nvPr>
        </p:nvSpPr>
        <p:spPr/>
        <p:txBody>
          <a:bodyPr/>
          <a:lstStyle/>
          <a:p>
            <a:fld id="{6937ACD1-4D65-42E4-AE1E-A19350D11C0B}" type="datetimeFigureOut">
              <a:rPr lang="en-US" smtClean="0"/>
              <a:t>1/25/2023</a:t>
            </a:fld>
            <a:endParaRPr lang="en-US"/>
          </a:p>
        </p:txBody>
      </p:sp>
      <p:sp>
        <p:nvSpPr>
          <p:cNvPr id="3" name="Footer Placeholder 2">
            <a:extLst>
              <a:ext uri="{FF2B5EF4-FFF2-40B4-BE49-F238E27FC236}">
                <a16:creationId xmlns:a16="http://schemas.microsoft.com/office/drawing/2014/main" id="{8B4426FC-CC60-486B-956D-CF3FBF69C18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495E4EC-5967-4B08-98A2-EEA1043D87A3}"/>
              </a:ext>
            </a:extLst>
          </p:cNvPr>
          <p:cNvSpPr>
            <a:spLocks noGrp="1"/>
          </p:cNvSpPr>
          <p:nvPr>
            <p:ph type="sldNum" sz="quarter" idx="12"/>
          </p:nvPr>
        </p:nvSpPr>
        <p:spPr>
          <a:xfrm>
            <a:off x="9383684" y="6439477"/>
            <a:ext cx="2743200" cy="365125"/>
          </a:xfrm>
          <a:prstGeom prst="rect">
            <a:avLst/>
          </a:prstGeom>
        </p:spPr>
        <p:txBody>
          <a:bodyPr/>
          <a:lstStyle/>
          <a:p>
            <a:fld id="{7174A51C-4C13-44E0-9EDF-9EEF996B1F62}" type="slidenum">
              <a:rPr lang="en-US" smtClean="0"/>
              <a:t>‹#›</a:t>
            </a:fld>
            <a:endParaRPr lang="en-US"/>
          </a:p>
        </p:txBody>
      </p:sp>
    </p:spTree>
    <p:extLst>
      <p:ext uri="{BB962C8B-B14F-4D97-AF65-F5344CB8AC3E}">
        <p14:creationId xmlns:p14="http://schemas.microsoft.com/office/powerpoint/2010/main" val="3886417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06A53-80A1-47D8-BA25-B0D6CCA778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0F0BA8C-BC55-4F77-97CE-BC324BA894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3BFD2D-4A6E-488B-AC13-D918E729D9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3AF1BFC-3671-423D-9F2F-63B38A3B7475}"/>
              </a:ext>
            </a:extLst>
          </p:cNvPr>
          <p:cNvSpPr>
            <a:spLocks noGrp="1"/>
          </p:cNvSpPr>
          <p:nvPr>
            <p:ph type="dt" sz="half" idx="10"/>
          </p:nvPr>
        </p:nvSpPr>
        <p:spPr/>
        <p:txBody>
          <a:bodyPr/>
          <a:lstStyle/>
          <a:p>
            <a:fld id="{6937ACD1-4D65-42E4-AE1E-A19350D11C0B}" type="datetimeFigureOut">
              <a:rPr lang="en-US" smtClean="0"/>
              <a:t>1/25/2023</a:t>
            </a:fld>
            <a:endParaRPr lang="en-US"/>
          </a:p>
        </p:txBody>
      </p:sp>
      <p:sp>
        <p:nvSpPr>
          <p:cNvPr id="6" name="Footer Placeholder 5">
            <a:extLst>
              <a:ext uri="{FF2B5EF4-FFF2-40B4-BE49-F238E27FC236}">
                <a16:creationId xmlns:a16="http://schemas.microsoft.com/office/drawing/2014/main" id="{97A42F4E-3A55-4769-8902-7845A06B18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547CE0-2EEA-4E6B-ACE1-91B9B12227EC}"/>
              </a:ext>
            </a:extLst>
          </p:cNvPr>
          <p:cNvSpPr>
            <a:spLocks noGrp="1"/>
          </p:cNvSpPr>
          <p:nvPr>
            <p:ph type="sldNum" sz="quarter" idx="12"/>
          </p:nvPr>
        </p:nvSpPr>
        <p:spPr>
          <a:xfrm>
            <a:off x="9383684" y="6439477"/>
            <a:ext cx="2743200" cy="365125"/>
          </a:xfrm>
          <a:prstGeom prst="rect">
            <a:avLst/>
          </a:prstGeom>
        </p:spPr>
        <p:txBody>
          <a:bodyPr/>
          <a:lstStyle/>
          <a:p>
            <a:fld id="{7174A51C-4C13-44E0-9EDF-9EEF996B1F62}" type="slidenum">
              <a:rPr lang="en-US" smtClean="0"/>
              <a:t>‹#›</a:t>
            </a:fld>
            <a:endParaRPr lang="en-US"/>
          </a:p>
        </p:txBody>
      </p:sp>
    </p:spTree>
    <p:extLst>
      <p:ext uri="{BB962C8B-B14F-4D97-AF65-F5344CB8AC3E}">
        <p14:creationId xmlns:p14="http://schemas.microsoft.com/office/powerpoint/2010/main" val="323032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F8B22-3E31-4009-B6DA-31D9D2C347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0633F6-8D22-474A-8E2F-954A4FDFB0E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58D089C-4C93-4C49-AAEE-4A4DD31FC3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4C33533-96EE-4278-A2E3-CE270B82B9EB}"/>
              </a:ext>
            </a:extLst>
          </p:cNvPr>
          <p:cNvSpPr>
            <a:spLocks noGrp="1"/>
          </p:cNvSpPr>
          <p:nvPr>
            <p:ph type="dt" sz="half" idx="10"/>
          </p:nvPr>
        </p:nvSpPr>
        <p:spPr/>
        <p:txBody>
          <a:bodyPr/>
          <a:lstStyle/>
          <a:p>
            <a:fld id="{6937ACD1-4D65-42E4-AE1E-A19350D11C0B}" type="datetimeFigureOut">
              <a:rPr lang="en-US" smtClean="0"/>
              <a:t>1/25/2023</a:t>
            </a:fld>
            <a:endParaRPr lang="en-US"/>
          </a:p>
        </p:txBody>
      </p:sp>
      <p:sp>
        <p:nvSpPr>
          <p:cNvPr id="6" name="Footer Placeholder 5">
            <a:extLst>
              <a:ext uri="{FF2B5EF4-FFF2-40B4-BE49-F238E27FC236}">
                <a16:creationId xmlns:a16="http://schemas.microsoft.com/office/drawing/2014/main" id="{8FD566FC-C78D-43E8-9A48-F41737BB44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2EAE4A-0734-47C3-8909-89F8DDF8BE9A}"/>
              </a:ext>
            </a:extLst>
          </p:cNvPr>
          <p:cNvSpPr>
            <a:spLocks noGrp="1"/>
          </p:cNvSpPr>
          <p:nvPr>
            <p:ph type="sldNum" sz="quarter" idx="12"/>
          </p:nvPr>
        </p:nvSpPr>
        <p:spPr>
          <a:xfrm>
            <a:off x="9383684" y="6439477"/>
            <a:ext cx="2743200" cy="365125"/>
          </a:xfrm>
          <a:prstGeom prst="rect">
            <a:avLst/>
          </a:prstGeom>
        </p:spPr>
        <p:txBody>
          <a:bodyPr/>
          <a:lstStyle/>
          <a:p>
            <a:fld id="{7174A51C-4C13-44E0-9EDF-9EEF996B1F62}" type="slidenum">
              <a:rPr lang="en-US" smtClean="0"/>
              <a:t>‹#›</a:t>
            </a:fld>
            <a:endParaRPr lang="en-US"/>
          </a:p>
        </p:txBody>
      </p:sp>
    </p:spTree>
    <p:extLst>
      <p:ext uri="{BB962C8B-B14F-4D97-AF65-F5344CB8AC3E}">
        <p14:creationId xmlns:p14="http://schemas.microsoft.com/office/powerpoint/2010/main" val="12531063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6B483CA-F849-4DD7-B9B3-516C613A04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E046033-6D6B-47B3-9355-4BAC433DD4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F7B1A6-9CAB-4F7D-A8CC-D31CFE38F9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37ACD1-4D65-42E4-AE1E-A19350D11C0B}" type="datetimeFigureOut">
              <a:rPr lang="en-US" smtClean="0"/>
              <a:t>1/25/2023</a:t>
            </a:fld>
            <a:endParaRPr lang="en-US"/>
          </a:p>
        </p:txBody>
      </p:sp>
      <p:sp>
        <p:nvSpPr>
          <p:cNvPr id="5" name="Footer Placeholder 4">
            <a:extLst>
              <a:ext uri="{FF2B5EF4-FFF2-40B4-BE49-F238E27FC236}">
                <a16:creationId xmlns:a16="http://schemas.microsoft.com/office/drawing/2014/main" id="{696CC40A-C0B9-4BB2-B745-DDE6CBB4D6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7" name="Rectangle 6">
            <a:extLst>
              <a:ext uri="{FF2B5EF4-FFF2-40B4-BE49-F238E27FC236}">
                <a16:creationId xmlns:a16="http://schemas.microsoft.com/office/drawing/2014/main" id="{6CFDF0D1-329D-4E4E-BBE3-ABDFE361E59F}"/>
              </a:ext>
            </a:extLst>
          </p:cNvPr>
          <p:cNvSpPr/>
          <p:nvPr userDrawn="1"/>
        </p:nvSpPr>
        <p:spPr>
          <a:xfrm>
            <a:off x="0" y="6425738"/>
            <a:ext cx="12192000" cy="432262"/>
          </a:xfrm>
          <a:prstGeom prst="rect">
            <a:avLst/>
          </a:prstGeom>
          <a:solidFill>
            <a:srgbClr val="448A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D7ACF18-69F4-4715-AA92-B4DB020B522F}"/>
              </a:ext>
            </a:extLst>
          </p:cNvPr>
          <p:cNvPicPr>
            <a:picLocks noChangeAspect="1"/>
          </p:cNvPicPr>
          <p:nvPr userDrawn="1"/>
        </p:nvPicPr>
        <p:blipFill rotWithShape="1">
          <a:blip r:embed="rId21">
            <a:extLst>
              <a:ext uri="{28A0092B-C50C-407E-A947-70E740481C1C}">
                <a14:useLocalDpi xmlns:a14="http://schemas.microsoft.com/office/drawing/2010/main" val="0"/>
              </a:ext>
            </a:extLst>
          </a:blip>
          <a:srcRect l="6316" t="21752" b="20478"/>
          <a:stretch/>
        </p:blipFill>
        <p:spPr>
          <a:xfrm>
            <a:off x="66501" y="6425738"/>
            <a:ext cx="2277687" cy="432262"/>
          </a:xfrm>
          <a:prstGeom prst="rect">
            <a:avLst/>
          </a:prstGeom>
        </p:spPr>
      </p:pic>
      <p:sp>
        <p:nvSpPr>
          <p:cNvPr id="8" name="TextBox 7">
            <a:extLst>
              <a:ext uri="{FF2B5EF4-FFF2-40B4-BE49-F238E27FC236}">
                <a16:creationId xmlns:a16="http://schemas.microsoft.com/office/drawing/2014/main" id="{706D6D34-A280-4A38-A604-693C7FDD8E00}"/>
              </a:ext>
            </a:extLst>
          </p:cNvPr>
          <p:cNvSpPr txBox="1"/>
          <p:nvPr userDrawn="1"/>
        </p:nvSpPr>
        <p:spPr>
          <a:xfrm>
            <a:off x="10913225" y="6472592"/>
            <a:ext cx="881149" cy="338554"/>
          </a:xfrm>
          <a:prstGeom prst="rect">
            <a:avLst/>
          </a:prstGeom>
          <a:noFill/>
        </p:spPr>
        <p:txBody>
          <a:bodyPr wrap="square" rtlCol="0">
            <a:spAutoFit/>
          </a:bodyPr>
          <a:lstStyle/>
          <a:p>
            <a:pPr algn="r"/>
            <a:fld id="{E4F1067C-40C9-489E-B245-D955619FACD0}" type="slidenum">
              <a:rPr lang="en-US" sz="1600" smtClean="0">
                <a:solidFill>
                  <a:schemeClr val="bg1"/>
                </a:solidFill>
              </a:rPr>
              <a:pPr algn="r"/>
              <a:t>‹#›</a:t>
            </a:fld>
            <a:endParaRPr lang="en-US" sz="1600">
              <a:solidFill>
                <a:schemeClr val="bg1"/>
              </a:solidFill>
            </a:endParaRPr>
          </a:p>
        </p:txBody>
      </p:sp>
    </p:spTree>
    <p:extLst>
      <p:ext uri="{BB962C8B-B14F-4D97-AF65-F5344CB8AC3E}">
        <p14:creationId xmlns:p14="http://schemas.microsoft.com/office/powerpoint/2010/main" val="133637228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649" r:id="rId12"/>
    <p:sldLayoutId id="2147483660" r:id="rId13"/>
    <p:sldLayoutId id="2147483661" r:id="rId14"/>
    <p:sldLayoutId id="2147483662" r:id="rId15"/>
    <p:sldLayoutId id="2147483663" r:id="rId16"/>
    <p:sldLayoutId id="2147483664" r:id="rId17"/>
    <p:sldLayoutId id="2147483665" r:id="rId18"/>
    <p:sldLayoutId id="2147483666" r:id="rId19"/>
  </p:sldLayoutIdLst>
  <p:txStyles>
    <p:titleStyle>
      <a:lvl1pPr algn="l" defTabSz="914400" rtl="0" eaLnBrk="1" latinLnBrk="0" hangingPunct="1">
        <a:lnSpc>
          <a:spcPct val="90000"/>
        </a:lnSpc>
        <a:spcBef>
          <a:spcPct val="0"/>
        </a:spcBef>
        <a:buNone/>
        <a:defRPr sz="4400" kern="1200">
          <a:solidFill>
            <a:srgbClr val="0046AD"/>
          </a:solidFill>
          <a:latin typeface="+mj-lt"/>
          <a:ea typeface="+mj-ea"/>
          <a:cs typeface="+mj-cs"/>
        </a:defRPr>
      </a:lvl1pPr>
    </p:titleStyle>
    <p:bodyStyle>
      <a:lvl1pPr marL="365760" indent="-228600" algn="l" defTabSz="914400" rtl="0" eaLnBrk="1" latinLnBrk="0" hangingPunct="1">
        <a:lnSpc>
          <a:spcPct val="90000"/>
        </a:lnSpc>
        <a:spcBef>
          <a:spcPts val="1000"/>
        </a:spcBef>
        <a:buClr>
          <a:srgbClr val="0046AD"/>
        </a:buClr>
        <a:buFont typeface="Arial" panose="020B0604020202020204" pitchFamily="34" charset="0"/>
        <a:buChar char="•"/>
        <a:defRPr sz="2400" kern="1200">
          <a:solidFill>
            <a:schemeClr val="tx1"/>
          </a:solidFill>
          <a:latin typeface="+mn-lt"/>
          <a:ea typeface="+mn-ea"/>
          <a:cs typeface="+mn-cs"/>
        </a:defRPr>
      </a:lvl1pPr>
      <a:lvl2pPr marL="731520" indent="-228600" algn="l" defTabSz="914400" rtl="0" eaLnBrk="1" latinLnBrk="0" hangingPunct="1">
        <a:lnSpc>
          <a:spcPct val="90000"/>
        </a:lnSpc>
        <a:spcBef>
          <a:spcPts val="600"/>
        </a:spcBef>
        <a:buClr>
          <a:srgbClr val="0046AD"/>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46AD"/>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0046AD"/>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0046AD"/>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microsoft.com/office/2018/10/relationships/comments" Target="../comments/modernComment_104_6DAEEBE5.xm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microsoft.com/office/2018/10/relationships/comments" Target="../comments/modernComment_136_9DF3FE6.xm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microsoft.com/office/2018/10/relationships/comments" Target="../comments/modernComment_143_6CE4E207.xm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18/10/relationships/comments" Target="../comments/modernComment_10C_A54D0F60.xml"/><Relationship Id="rId7"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microsoft.com/office/2018/10/relationships/comments" Target="../comments/modernComment_12A_549FE802.xm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microsoft.com/office/2018/10/relationships/comments" Target="../comments/modernComment_13D_B202DD39.xm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microsoft.com/office/2018/10/relationships/comments" Target="../comments/modernComment_12B_D08660EA.xm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3" Type="http://schemas.microsoft.com/office/2018/10/relationships/comments" Target="../comments/modernComment_12D_A72C780.xml"/><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18/10/relationships/comments" Target="../comments/modernComment_135_42BB8EF.xm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1.xml.rels><?xml version="1.0" encoding="UTF-8" standalone="yes"?>
<Relationships xmlns="http://schemas.openxmlformats.org/package/2006/relationships"><Relationship Id="rId3" Type="http://schemas.microsoft.com/office/2018/10/relationships/comments" Target="../comments/modernComment_131_986413D6.xm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microsoft.com/office/2018/10/relationships/comments" Target="../comments/modernComment_130_7293B0E3.xml"/><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43.png"/><Relationship Id="rId3" Type="http://schemas.microsoft.com/office/2018/10/relationships/comments" Target="../comments/modernComment_134_AA57F260.xml"/><Relationship Id="rId7" Type="http://schemas.openxmlformats.org/officeDocument/2006/relationships/hyperlink" Target="http://www.seattle.gov/sdci/resources/send-us-a-question"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www.seattle.gov/sdci/about-us/who-we-are/emergency-management---landslides-and-earthquakes" TargetMode="External"/><Relationship Id="rId5" Type="http://schemas.openxmlformats.org/officeDocument/2006/relationships/hyperlink" Target="https://www.wabo.org/index.php?option=com_content&amp;view=article&amp;id=236:earthquake-home-retrofit&amp;catid=20:site-content&amp;Itemid=175" TargetMode="External"/><Relationship Id="rId4" Type="http://schemas.openxmlformats.org/officeDocument/2006/relationships/hyperlink" Target="http://www.seattle.gov/sdci/permits/permits-we-issue-(a-z)/earthquake-home-retrofit-permit" TargetMode="External"/><Relationship Id="rId9"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hyperlink" Target="http://www.seattle.gov/sdci"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microsoft.com/office/2018/10/relationships/comments" Target="../comments/modernComment_140_C28A8EF6.xm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18/10/relationships/comments" Target="../comments/modernComment_10A_947122E9.xml"/><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emf"/></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18/10/relationships/comments" Target="../comments/modernComment_121_B266F291.xml"/><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microsoft.com/office/2018/10/relationships/comments" Target="../comments/modernComment_11A_2FE5B9A3.xm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microsoft.com/office/2018/10/relationships/comments" Target="../comments/modernComment_10E_34D5F729.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microsoft.com/office/2018/10/relationships/comments" Target="../comments/modernComment_112_AB0D6288.xm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A1344AF-B83A-4AA4-8E79-365FC74EF68B}"/>
              </a:ext>
            </a:extLst>
          </p:cNvPr>
          <p:cNvSpPr/>
          <p:nvPr/>
        </p:nvSpPr>
        <p:spPr>
          <a:xfrm>
            <a:off x="1" y="1287041"/>
            <a:ext cx="12191999" cy="1088572"/>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9B15198-C020-497D-BB94-16B2DE68F1D6}"/>
              </a:ext>
            </a:extLst>
          </p:cNvPr>
          <p:cNvSpPr/>
          <p:nvPr/>
        </p:nvSpPr>
        <p:spPr>
          <a:xfrm>
            <a:off x="0" y="5521234"/>
            <a:ext cx="12192001" cy="1336766"/>
          </a:xfrm>
          <a:prstGeom prst="rect">
            <a:avLst/>
          </a:prstGeom>
          <a:solidFill>
            <a:srgbClr val="388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72BDD41-45FD-47AA-BE12-F8362B4C2547}"/>
              </a:ext>
            </a:extLst>
          </p:cNvPr>
          <p:cNvSpPr txBox="1"/>
          <p:nvPr/>
        </p:nvSpPr>
        <p:spPr>
          <a:xfrm>
            <a:off x="1994263" y="5820285"/>
            <a:ext cx="10032274" cy="738664"/>
          </a:xfrm>
          <a:prstGeom prst="rect">
            <a:avLst/>
          </a:prstGeom>
          <a:noFill/>
        </p:spPr>
        <p:txBody>
          <a:bodyPr wrap="square" rtlCol="0">
            <a:spAutoFit/>
          </a:bodyPr>
          <a:lstStyle/>
          <a:p>
            <a:pPr algn="r"/>
            <a:r>
              <a:rPr lang="en-US" sz="2400" dirty="0">
                <a:solidFill>
                  <a:schemeClr val="bg1"/>
                </a:solidFill>
              </a:rPr>
              <a:t>Seattle Home Fair – Prescriptive Earthquake Home Retrofit</a:t>
            </a:r>
          </a:p>
          <a:p>
            <a:pPr algn="r"/>
            <a:r>
              <a:rPr lang="en-US" dirty="0">
                <a:solidFill>
                  <a:schemeClr val="bg1"/>
                </a:solidFill>
              </a:rPr>
              <a:t>Kristen Malec / Dean Greenleaf / January 28,</a:t>
            </a:r>
            <a:r>
              <a:rPr lang="en-US" baseline="30000" dirty="0">
                <a:solidFill>
                  <a:schemeClr val="bg1"/>
                </a:solidFill>
              </a:rPr>
              <a:t> </a:t>
            </a:r>
            <a:r>
              <a:rPr lang="en-US" dirty="0">
                <a:solidFill>
                  <a:schemeClr val="bg1"/>
                </a:solidFill>
              </a:rPr>
              <a:t>2023</a:t>
            </a:r>
          </a:p>
        </p:txBody>
      </p:sp>
      <p:pic>
        <p:nvPicPr>
          <p:cNvPr id="7" name="Picture 6">
            <a:extLst>
              <a:ext uri="{FF2B5EF4-FFF2-40B4-BE49-F238E27FC236}">
                <a16:creationId xmlns:a16="http://schemas.microsoft.com/office/drawing/2014/main" id="{6ADC50DC-77E0-4D58-813B-7B56925C56CF}"/>
              </a:ext>
            </a:extLst>
          </p:cNvPr>
          <p:cNvPicPr>
            <a:picLocks noChangeAspect="1"/>
          </p:cNvPicPr>
          <p:nvPr/>
        </p:nvPicPr>
        <p:blipFill rotWithShape="1">
          <a:blip r:embed="rId3">
            <a:extLst>
              <a:ext uri="{28A0092B-C50C-407E-A947-70E740481C1C}">
                <a14:useLocalDpi xmlns:a14="http://schemas.microsoft.com/office/drawing/2010/main" val="0"/>
              </a:ext>
            </a:extLst>
          </a:blip>
          <a:srcRect l="7490" t="21497" r="6443" b="21129"/>
          <a:stretch/>
        </p:blipFill>
        <p:spPr>
          <a:xfrm>
            <a:off x="165463" y="5820285"/>
            <a:ext cx="4121426" cy="845558"/>
          </a:xfrm>
          <a:prstGeom prst="rect">
            <a:avLst/>
          </a:prstGeom>
        </p:spPr>
      </p:pic>
      <p:sp>
        <p:nvSpPr>
          <p:cNvPr id="2" name="Rectangle 1">
            <a:extLst>
              <a:ext uri="{FF2B5EF4-FFF2-40B4-BE49-F238E27FC236}">
                <a16:creationId xmlns:a16="http://schemas.microsoft.com/office/drawing/2014/main" id="{53436F87-8619-7C4C-FDD4-AB4B272B4A18}"/>
              </a:ext>
            </a:extLst>
          </p:cNvPr>
          <p:cNvSpPr/>
          <p:nvPr/>
        </p:nvSpPr>
        <p:spPr>
          <a:xfrm>
            <a:off x="1002845" y="2043207"/>
            <a:ext cx="9991774" cy="2031325"/>
          </a:xfrm>
          <a:prstGeom prst="rect">
            <a:avLst/>
          </a:prstGeom>
          <a:noFill/>
        </p:spPr>
        <p:txBody>
          <a:bodyPr wrap="none" lIns="91440" tIns="45720" rIns="91440" bIns="45720">
            <a:spAutoFit/>
          </a:bodyPr>
          <a:lstStyle/>
          <a:p>
            <a:pPr algn="ctr"/>
            <a:r>
              <a:rPr lang="en-US" sz="7200" dirty="0">
                <a:ln w="0"/>
                <a:solidFill>
                  <a:schemeClr val="accent1"/>
                </a:solidFill>
                <a:effectLst>
                  <a:outerShdw blurRad="38100" dist="25400" dir="5400000" algn="ctr" rotWithShape="0">
                    <a:srgbClr val="6E747A">
                      <a:alpha val="43000"/>
                    </a:srgbClr>
                  </a:outerShdw>
                </a:effectLst>
                <a:latin typeface="+mj-lt"/>
              </a:rPr>
              <a:t>Earthquake Home Retrofit</a:t>
            </a:r>
          </a:p>
          <a:p>
            <a:pPr algn="ctr"/>
            <a:r>
              <a:rPr lang="en-US" sz="5400" dirty="0">
                <a:ln w="0"/>
                <a:effectLst>
                  <a:outerShdw blurRad="38100" dist="19050" dir="2700000" algn="tl" rotWithShape="0">
                    <a:schemeClr val="dk1">
                      <a:alpha val="40000"/>
                    </a:schemeClr>
                  </a:outerShdw>
                </a:effectLst>
              </a:rPr>
              <a:t>Prescriptive Approach and Plan Set</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9030244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A75DF-7A28-44B1-95A8-C6BF425AC1AF}"/>
              </a:ext>
            </a:extLst>
          </p:cNvPr>
          <p:cNvSpPr>
            <a:spLocks noGrp="1"/>
          </p:cNvSpPr>
          <p:nvPr>
            <p:ph type="title"/>
          </p:nvPr>
        </p:nvSpPr>
        <p:spPr/>
        <p:txBody>
          <a:bodyPr/>
          <a:lstStyle/>
          <a:p>
            <a:r>
              <a:rPr lang="en-US"/>
              <a:t>PROJECT IMPACT - PURPOSE</a:t>
            </a:r>
            <a:endParaRPr lang="en-US" strike="sngStrike"/>
          </a:p>
        </p:txBody>
      </p:sp>
      <p:pic>
        <p:nvPicPr>
          <p:cNvPr id="5" name="Picture 4">
            <a:extLst>
              <a:ext uri="{FF2B5EF4-FFF2-40B4-BE49-F238E27FC236}">
                <a16:creationId xmlns:a16="http://schemas.microsoft.com/office/drawing/2014/main" id="{DE42850E-474A-40F1-84ED-A59B8B5BFF1A}"/>
              </a:ext>
            </a:extLst>
          </p:cNvPr>
          <p:cNvPicPr>
            <a:picLocks noChangeAspect="1"/>
          </p:cNvPicPr>
          <p:nvPr/>
        </p:nvPicPr>
        <p:blipFill rotWithShape="1">
          <a:blip r:embed="rId3"/>
          <a:srcRect r="2997"/>
          <a:stretch/>
        </p:blipFill>
        <p:spPr>
          <a:xfrm>
            <a:off x="5833252" y="1770549"/>
            <a:ext cx="5520548" cy="3316902"/>
          </a:xfrm>
          <a:prstGeom prst="rect">
            <a:avLst/>
          </a:prstGeom>
        </p:spPr>
      </p:pic>
      <p:sp>
        <p:nvSpPr>
          <p:cNvPr id="6" name="TextBox 5">
            <a:extLst>
              <a:ext uri="{FF2B5EF4-FFF2-40B4-BE49-F238E27FC236}">
                <a16:creationId xmlns:a16="http://schemas.microsoft.com/office/drawing/2014/main" id="{CA4864F7-8866-424B-B70F-E3355ED1ECA3}"/>
              </a:ext>
            </a:extLst>
          </p:cNvPr>
          <p:cNvSpPr txBox="1"/>
          <p:nvPr/>
        </p:nvSpPr>
        <p:spPr>
          <a:xfrm>
            <a:off x="8694174" y="5087451"/>
            <a:ext cx="3443749" cy="307777"/>
          </a:xfrm>
          <a:prstGeom prst="rect">
            <a:avLst/>
          </a:prstGeom>
          <a:noFill/>
        </p:spPr>
        <p:txBody>
          <a:bodyPr wrap="square" rtlCol="0">
            <a:spAutoFit/>
          </a:bodyPr>
          <a:lstStyle/>
          <a:p>
            <a:r>
              <a:rPr lang="en-US" sz="1400" dirty="0"/>
              <a:t>Photo – 1994 California Earthquake</a:t>
            </a:r>
          </a:p>
        </p:txBody>
      </p:sp>
      <p:sp>
        <p:nvSpPr>
          <p:cNvPr id="8" name="TextBox 7">
            <a:extLst>
              <a:ext uri="{FF2B5EF4-FFF2-40B4-BE49-F238E27FC236}">
                <a16:creationId xmlns:a16="http://schemas.microsoft.com/office/drawing/2014/main" id="{39ECB405-E484-42F8-81AA-26743315F043}"/>
              </a:ext>
            </a:extLst>
          </p:cNvPr>
          <p:cNvSpPr txBox="1"/>
          <p:nvPr/>
        </p:nvSpPr>
        <p:spPr>
          <a:xfrm>
            <a:off x="838200" y="1690688"/>
            <a:ext cx="5090885" cy="1200329"/>
          </a:xfrm>
          <a:prstGeom prst="rect">
            <a:avLst/>
          </a:prstGeom>
          <a:noFill/>
        </p:spPr>
        <p:txBody>
          <a:bodyPr wrap="square">
            <a:spAutoFit/>
          </a:bodyPr>
          <a:lstStyle/>
          <a:p>
            <a:r>
              <a:rPr lang="en-US" sz="2400">
                <a:solidFill>
                  <a:schemeClr val="accent1"/>
                </a:solidFill>
              </a:rPr>
              <a:t>These are examples of the type of damage to a home that Project Impact Program is designed to reduce.</a:t>
            </a:r>
          </a:p>
        </p:txBody>
      </p:sp>
      <p:pic>
        <p:nvPicPr>
          <p:cNvPr id="9" name="Picture 8">
            <a:extLst>
              <a:ext uri="{FF2B5EF4-FFF2-40B4-BE49-F238E27FC236}">
                <a16:creationId xmlns:a16="http://schemas.microsoft.com/office/drawing/2014/main" id="{05F72DE5-F7C6-4DB0-AF10-CD135814BC0F}"/>
              </a:ext>
            </a:extLst>
          </p:cNvPr>
          <p:cNvPicPr>
            <a:picLocks noChangeAspect="1"/>
          </p:cNvPicPr>
          <p:nvPr/>
        </p:nvPicPr>
        <p:blipFill rotWithShape="1">
          <a:blip r:embed="rId4"/>
          <a:srcRect l="2403" t="6891" r="17081"/>
          <a:stretch/>
        </p:blipFill>
        <p:spPr>
          <a:xfrm>
            <a:off x="1667877" y="2835797"/>
            <a:ext cx="4340408" cy="3322124"/>
          </a:xfrm>
          <a:prstGeom prst="rect">
            <a:avLst/>
          </a:prstGeom>
        </p:spPr>
      </p:pic>
      <p:sp>
        <p:nvSpPr>
          <p:cNvPr id="10" name="TextBox 9">
            <a:extLst>
              <a:ext uri="{FF2B5EF4-FFF2-40B4-BE49-F238E27FC236}">
                <a16:creationId xmlns:a16="http://schemas.microsoft.com/office/drawing/2014/main" id="{2D1D057A-AFC3-4B5E-B8CB-A8D343C7E04D}"/>
              </a:ext>
            </a:extLst>
          </p:cNvPr>
          <p:cNvSpPr txBox="1"/>
          <p:nvPr/>
        </p:nvSpPr>
        <p:spPr>
          <a:xfrm>
            <a:off x="1576394" y="6093253"/>
            <a:ext cx="4134009" cy="307777"/>
          </a:xfrm>
          <a:prstGeom prst="rect">
            <a:avLst/>
          </a:prstGeom>
          <a:noFill/>
        </p:spPr>
        <p:txBody>
          <a:bodyPr wrap="square" rtlCol="0">
            <a:spAutoFit/>
          </a:bodyPr>
          <a:lstStyle/>
          <a:p>
            <a:r>
              <a:rPr lang="en-US" sz="1400" dirty="0"/>
              <a:t>Photo – Washington Association of Building Officials</a:t>
            </a:r>
          </a:p>
        </p:txBody>
      </p:sp>
    </p:spTree>
    <p:extLst>
      <p:ext uri="{BB962C8B-B14F-4D97-AF65-F5344CB8AC3E}">
        <p14:creationId xmlns:p14="http://schemas.microsoft.com/office/powerpoint/2010/main" val="9864526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744" y="409983"/>
            <a:ext cx="11151908" cy="1325563"/>
          </a:xfrm>
        </p:spPr>
        <p:txBody>
          <a:bodyPr/>
          <a:lstStyle/>
          <a:p>
            <a:r>
              <a:rPr lang="en-US" dirty="0"/>
              <a:t>PROJECT IMPACT – WHERE IT IS NEEDED</a:t>
            </a:r>
            <a:endParaRPr lang="en-US" strike="sngStrike" dirty="0"/>
          </a:p>
        </p:txBody>
      </p:sp>
      <p:sp>
        <p:nvSpPr>
          <p:cNvPr id="4" name="TextBox 3"/>
          <p:cNvSpPr txBox="1"/>
          <p:nvPr/>
        </p:nvSpPr>
        <p:spPr>
          <a:xfrm>
            <a:off x="838198" y="1618181"/>
            <a:ext cx="6119650" cy="4167054"/>
          </a:xfrm>
          <a:prstGeom prst="rect">
            <a:avLst/>
          </a:prstGeom>
          <a:noFill/>
        </p:spPr>
        <p:txBody>
          <a:bodyPr wrap="square" rtlCol="0">
            <a:spAutoFit/>
          </a:bodyPr>
          <a:lstStyle/>
          <a:p>
            <a:pPr marL="342900" lvl="0" indent="-342900">
              <a:lnSpc>
                <a:spcPct val="90000"/>
              </a:lnSpc>
              <a:spcBef>
                <a:spcPts val="1000"/>
              </a:spcBef>
              <a:buClr>
                <a:srgbClr val="0046AD"/>
              </a:buClr>
              <a:buFont typeface="Arial" panose="020B0604020202020204" pitchFamily="34" charset="0"/>
              <a:buChar char="•"/>
            </a:pPr>
            <a:r>
              <a:rPr lang="en-US" sz="2400"/>
              <a:t>The </a:t>
            </a:r>
            <a:r>
              <a:rPr lang="en-US" sz="2400" b="1"/>
              <a:t>foundation</a:t>
            </a:r>
            <a:r>
              <a:rPr lang="en-US" sz="2400"/>
              <a:t> below the exterior walls needs repair. </a:t>
            </a:r>
          </a:p>
          <a:p>
            <a:pPr marL="342900" indent="-342900">
              <a:lnSpc>
                <a:spcPct val="90000"/>
              </a:lnSpc>
              <a:spcBef>
                <a:spcPts val="1000"/>
              </a:spcBef>
              <a:buClr>
                <a:srgbClr val="0046AD"/>
              </a:buClr>
              <a:buFont typeface="Arial" panose="020B0604020202020204" pitchFamily="34" charset="0"/>
              <a:buChar char="•"/>
            </a:pPr>
            <a:r>
              <a:rPr lang="en-US" sz="2400"/>
              <a:t>The </a:t>
            </a:r>
            <a:r>
              <a:rPr lang="en-US" sz="2400" b="1"/>
              <a:t>connections</a:t>
            </a:r>
            <a:r>
              <a:rPr lang="en-US" sz="2400"/>
              <a:t> between the home’s first floor framing, exterior wall and the underlying foundation are inadequate.</a:t>
            </a:r>
          </a:p>
          <a:p>
            <a:pPr marL="342900" lvl="0" indent="-342900">
              <a:lnSpc>
                <a:spcPct val="90000"/>
              </a:lnSpc>
              <a:spcBef>
                <a:spcPts val="1000"/>
              </a:spcBef>
              <a:buClr>
                <a:srgbClr val="0046AD"/>
              </a:buClr>
              <a:buFont typeface="Arial" panose="020B0604020202020204" pitchFamily="34" charset="0"/>
              <a:buChar char="•"/>
            </a:pPr>
            <a:r>
              <a:rPr lang="en-US" sz="2400"/>
              <a:t>The short wall between the foundation and the first floor, commonly called the pony wall or </a:t>
            </a:r>
            <a:r>
              <a:rPr lang="en-US" sz="2400" b="1"/>
              <a:t>cripple wall</a:t>
            </a:r>
            <a:r>
              <a:rPr lang="en-US" sz="2400"/>
              <a:t>, is not structurally braced.</a:t>
            </a:r>
          </a:p>
          <a:p>
            <a:pPr marL="342900" lvl="0" indent="-342900">
              <a:lnSpc>
                <a:spcPct val="90000"/>
              </a:lnSpc>
              <a:spcBef>
                <a:spcPts val="1000"/>
              </a:spcBef>
              <a:buClr>
                <a:srgbClr val="0046AD"/>
              </a:buClr>
              <a:buFont typeface="Arial" panose="020B0604020202020204" pitchFamily="34" charset="0"/>
              <a:buChar char="•"/>
            </a:pPr>
            <a:r>
              <a:rPr lang="en-US" sz="2400"/>
              <a:t>To the right is an example of where the foundation and connection to the exterior wall have been broken. </a:t>
            </a:r>
          </a:p>
        </p:txBody>
      </p:sp>
      <p:pic>
        <p:nvPicPr>
          <p:cNvPr id="3" name="Picture 2">
            <a:extLst>
              <a:ext uri="{FF2B5EF4-FFF2-40B4-BE49-F238E27FC236}">
                <a16:creationId xmlns:a16="http://schemas.microsoft.com/office/drawing/2014/main" id="{68E41E7F-92F0-489D-8A89-D74C85CCB414}"/>
              </a:ext>
            </a:extLst>
          </p:cNvPr>
          <p:cNvPicPr>
            <a:picLocks noChangeAspect="1"/>
          </p:cNvPicPr>
          <p:nvPr/>
        </p:nvPicPr>
        <p:blipFill>
          <a:blip r:embed="rId4"/>
          <a:stretch>
            <a:fillRect/>
          </a:stretch>
        </p:blipFill>
        <p:spPr>
          <a:xfrm>
            <a:off x="7030388" y="1672295"/>
            <a:ext cx="4404868" cy="4346333"/>
          </a:xfrm>
          <a:prstGeom prst="rect">
            <a:avLst/>
          </a:prstGeom>
        </p:spPr>
      </p:pic>
      <p:sp>
        <p:nvSpPr>
          <p:cNvPr id="9" name="TextBox 8">
            <a:extLst>
              <a:ext uri="{FF2B5EF4-FFF2-40B4-BE49-F238E27FC236}">
                <a16:creationId xmlns:a16="http://schemas.microsoft.com/office/drawing/2014/main" id="{C40047BB-326B-4D8F-9830-6C52B334C693}"/>
              </a:ext>
            </a:extLst>
          </p:cNvPr>
          <p:cNvSpPr txBox="1"/>
          <p:nvPr/>
        </p:nvSpPr>
        <p:spPr>
          <a:xfrm>
            <a:off x="5593699" y="6018628"/>
            <a:ext cx="5980603" cy="307777"/>
          </a:xfrm>
          <a:prstGeom prst="rect">
            <a:avLst/>
          </a:prstGeom>
          <a:noFill/>
        </p:spPr>
        <p:txBody>
          <a:bodyPr wrap="square" rtlCol="0">
            <a:spAutoFit/>
          </a:bodyPr>
          <a:lstStyle/>
          <a:p>
            <a:r>
              <a:rPr lang="en-US" sz="1400" dirty="0"/>
              <a:t>Photos from Bay Area Retrofit ™ Examples of San Fernando Earthquake Damage</a:t>
            </a:r>
          </a:p>
        </p:txBody>
      </p:sp>
    </p:spTree>
    <p:extLst>
      <p:ext uri="{BB962C8B-B14F-4D97-AF65-F5344CB8AC3E}">
        <p14:creationId xmlns:p14="http://schemas.microsoft.com/office/powerpoint/2010/main" val="1840180197"/>
      </p:ext>
    </p:extLst>
  </p:cSld>
  <p:clrMapOvr>
    <a:masterClrMapping/>
  </p:clrMapOvr>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80D34-7367-423E-A99F-881CF0E55C23}"/>
              </a:ext>
            </a:extLst>
          </p:cNvPr>
          <p:cNvSpPr>
            <a:spLocks noGrp="1"/>
          </p:cNvSpPr>
          <p:nvPr>
            <p:ph type="title"/>
          </p:nvPr>
        </p:nvSpPr>
        <p:spPr>
          <a:xfrm>
            <a:off x="775785" y="714343"/>
            <a:ext cx="10515600" cy="1325563"/>
          </a:xfrm>
        </p:spPr>
        <p:txBody>
          <a:bodyPr anchor="t"/>
          <a:lstStyle/>
          <a:p>
            <a:r>
              <a:rPr lang="en-US" dirty="0"/>
              <a:t>PROJECT IMPACT – WHEN IS IT NEEDED?</a:t>
            </a:r>
          </a:p>
        </p:txBody>
      </p:sp>
      <p:pic>
        <p:nvPicPr>
          <p:cNvPr id="7" name="Picture Placeholder 6">
            <a:extLst>
              <a:ext uri="{FF2B5EF4-FFF2-40B4-BE49-F238E27FC236}">
                <a16:creationId xmlns:a16="http://schemas.microsoft.com/office/drawing/2014/main" id="{04B08E4C-515C-49BD-8069-606EC00D7117}"/>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16242" t="5254" r="34697" b="1253"/>
          <a:stretch/>
        </p:blipFill>
        <p:spPr>
          <a:xfrm>
            <a:off x="5096919" y="1592030"/>
            <a:ext cx="2789150" cy="4068181"/>
          </a:xfrm>
        </p:spPr>
      </p:pic>
      <p:sp>
        <p:nvSpPr>
          <p:cNvPr id="3" name="Content Placeholder 2">
            <a:extLst>
              <a:ext uri="{FF2B5EF4-FFF2-40B4-BE49-F238E27FC236}">
                <a16:creationId xmlns:a16="http://schemas.microsoft.com/office/drawing/2014/main" id="{03D7D9CD-DE09-4D23-BD42-9812BE95EDC8}"/>
              </a:ext>
            </a:extLst>
          </p:cNvPr>
          <p:cNvSpPr>
            <a:spLocks noGrp="1"/>
          </p:cNvSpPr>
          <p:nvPr>
            <p:ph type="body" sz="half" idx="4294967295"/>
          </p:nvPr>
        </p:nvSpPr>
        <p:spPr>
          <a:xfrm>
            <a:off x="838199" y="1592029"/>
            <a:ext cx="4023143" cy="4551627"/>
          </a:xfrm>
        </p:spPr>
        <p:txBody>
          <a:bodyPr>
            <a:normAutofit/>
          </a:bodyPr>
          <a:lstStyle/>
          <a:p>
            <a:pPr marL="285750" indent="-285750">
              <a:buFont typeface="Arial" panose="020B0604020202020204" pitchFamily="34" charset="0"/>
              <a:buChar char="•"/>
            </a:pPr>
            <a:r>
              <a:rPr lang="en-US" sz="2400" dirty="0"/>
              <a:t>If the house was built after the early 1980’s, it may already have required </a:t>
            </a:r>
            <a:r>
              <a:rPr lang="en-US" sz="2400" b="1" dirty="0"/>
              <a:t>anchors</a:t>
            </a:r>
            <a:r>
              <a:rPr lang="en-US" sz="2400" dirty="0"/>
              <a:t>, </a:t>
            </a:r>
            <a:r>
              <a:rPr lang="en-US" sz="2400" b="1" dirty="0"/>
              <a:t>bracing</a:t>
            </a:r>
            <a:r>
              <a:rPr lang="en-US" sz="2400" dirty="0"/>
              <a:t>, and framing </a:t>
            </a:r>
            <a:r>
              <a:rPr lang="en-US" sz="2400" b="1" dirty="0"/>
              <a:t>connections</a:t>
            </a:r>
            <a:r>
              <a:rPr lang="en-US" sz="2400" dirty="0"/>
              <a:t>.  </a:t>
            </a:r>
          </a:p>
          <a:p>
            <a:pPr marL="285750" indent="-285750">
              <a:buFont typeface="Arial" panose="020B0604020202020204" pitchFamily="34" charset="0"/>
              <a:buChar char="•"/>
            </a:pPr>
            <a:r>
              <a:rPr lang="en-US" dirty="0"/>
              <a:t>If your home could be considered “craftsman” or “mid-century modern”, you may need to retrofit.  </a:t>
            </a:r>
            <a:endParaRPr lang="en-US" sz="2400" dirty="0"/>
          </a:p>
          <a:p>
            <a:pPr marL="285750" indent="-285750">
              <a:buFont typeface="Arial" panose="020B0604020202020204" pitchFamily="34" charset="0"/>
              <a:buChar char="•"/>
            </a:pPr>
            <a:r>
              <a:rPr lang="en-US" sz="2400" dirty="0"/>
              <a:t>Visit us online or consult with a contractor or architect.</a:t>
            </a:r>
            <a:endParaRPr lang="en-US" sz="2400" dirty="0">
              <a:solidFill>
                <a:schemeClr val="tx1">
                  <a:lumMod val="75000"/>
                </a:schemeClr>
              </a:solidFill>
            </a:endParaRPr>
          </a:p>
          <a:p>
            <a:endParaRPr lang="en-US" dirty="0"/>
          </a:p>
        </p:txBody>
      </p:sp>
      <p:pic>
        <p:nvPicPr>
          <p:cNvPr id="9" name="Picture 8">
            <a:extLst>
              <a:ext uri="{FF2B5EF4-FFF2-40B4-BE49-F238E27FC236}">
                <a16:creationId xmlns:a16="http://schemas.microsoft.com/office/drawing/2014/main" id="{7F1D0DAE-9F3F-4870-B26D-FDC11D24C153}"/>
              </a:ext>
            </a:extLst>
          </p:cNvPr>
          <p:cNvPicPr>
            <a:picLocks noChangeAspect="1"/>
          </p:cNvPicPr>
          <p:nvPr/>
        </p:nvPicPr>
        <p:blipFill rotWithShape="1">
          <a:blip r:embed="rId5">
            <a:extLst>
              <a:ext uri="{28A0092B-C50C-407E-A947-70E740481C1C}">
                <a14:useLocalDpi xmlns:a14="http://schemas.microsoft.com/office/drawing/2010/main" val="0"/>
              </a:ext>
            </a:extLst>
          </a:blip>
          <a:srcRect l="18955" r="18492"/>
          <a:stretch/>
        </p:blipFill>
        <p:spPr>
          <a:xfrm>
            <a:off x="8137452" y="1592030"/>
            <a:ext cx="3278763" cy="4068181"/>
          </a:xfrm>
          <a:prstGeom prst="rect">
            <a:avLst/>
          </a:prstGeom>
        </p:spPr>
      </p:pic>
      <p:sp>
        <p:nvSpPr>
          <p:cNvPr id="10" name="TextBox 9">
            <a:extLst>
              <a:ext uri="{FF2B5EF4-FFF2-40B4-BE49-F238E27FC236}">
                <a16:creationId xmlns:a16="http://schemas.microsoft.com/office/drawing/2014/main" id="{33DB7939-84CF-46D9-9A61-BF519C8088B0}"/>
              </a:ext>
            </a:extLst>
          </p:cNvPr>
          <p:cNvSpPr txBox="1"/>
          <p:nvPr/>
        </p:nvSpPr>
        <p:spPr>
          <a:xfrm>
            <a:off x="4986173" y="5698928"/>
            <a:ext cx="3151279" cy="646331"/>
          </a:xfrm>
          <a:prstGeom prst="rect">
            <a:avLst/>
          </a:prstGeom>
          <a:noFill/>
        </p:spPr>
        <p:txBody>
          <a:bodyPr wrap="square" rtlCol="0">
            <a:spAutoFit/>
          </a:bodyPr>
          <a:lstStyle/>
          <a:p>
            <a:r>
              <a:rPr lang="en-US" dirty="0"/>
              <a:t>Seattle Times – Hiram Burnett Home built in 1865 </a:t>
            </a:r>
          </a:p>
        </p:txBody>
      </p:sp>
      <p:sp>
        <p:nvSpPr>
          <p:cNvPr id="11" name="TextBox 10">
            <a:extLst>
              <a:ext uri="{FF2B5EF4-FFF2-40B4-BE49-F238E27FC236}">
                <a16:creationId xmlns:a16="http://schemas.microsoft.com/office/drawing/2014/main" id="{B4F2B275-3A18-458E-B12E-4DF078912983}"/>
              </a:ext>
            </a:extLst>
          </p:cNvPr>
          <p:cNvSpPr txBox="1"/>
          <p:nvPr/>
        </p:nvSpPr>
        <p:spPr>
          <a:xfrm>
            <a:off x="8075420" y="5698928"/>
            <a:ext cx="3631898" cy="646331"/>
          </a:xfrm>
          <a:prstGeom prst="rect">
            <a:avLst/>
          </a:prstGeom>
          <a:noFill/>
        </p:spPr>
        <p:txBody>
          <a:bodyPr wrap="square" rtlCol="0">
            <a:spAutoFit/>
          </a:bodyPr>
          <a:lstStyle/>
          <a:p>
            <a:r>
              <a:rPr lang="en-US" dirty="0"/>
              <a:t>Sustainable Connections – modern infill housing  “Skinny House”</a:t>
            </a:r>
          </a:p>
        </p:txBody>
      </p:sp>
    </p:spTree>
    <p:extLst>
      <p:ext uri="{BB962C8B-B14F-4D97-AF65-F5344CB8AC3E}">
        <p14:creationId xmlns:p14="http://schemas.microsoft.com/office/powerpoint/2010/main" val="165625830"/>
      </p:ext>
    </p:extLst>
  </p:cSld>
  <p:clrMapOvr>
    <a:masterClrMapping/>
  </p:clrMapOvr>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80D34-7367-423E-A99F-881CF0E55C23}"/>
              </a:ext>
            </a:extLst>
          </p:cNvPr>
          <p:cNvSpPr>
            <a:spLocks noGrp="1"/>
          </p:cNvSpPr>
          <p:nvPr>
            <p:ph type="title"/>
          </p:nvPr>
        </p:nvSpPr>
        <p:spPr>
          <a:xfrm>
            <a:off x="775785" y="714343"/>
            <a:ext cx="10515600" cy="1325563"/>
          </a:xfrm>
        </p:spPr>
        <p:txBody>
          <a:bodyPr anchor="t"/>
          <a:lstStyle/>
          <a:p>
            <a:r>
              <a:rPr lang="en-US" dirty="0"/>
              <a:t>PROJECT IMPACT - APPLICATIONS</a:t>
            </a:r>
          </a:p>
        </p:txBody>
      </p:sp>
      <p:sp>
        <p:nvSpPr>
          <p:cNvPr id="3" name="Content Placeholder 2">
            <a:extLst>
              <a:ext uri="{FF2B5EF4-FFF2-40B4-BE49-F238E27FC236}">
                <a16:creationId xmlns:a16="http://schemas.microsoft.com/office/drawing/2014/main" id="{03D7D9CD-DE09-4D23-BD42-9812BE95EDC8}"/>
              </a:ext>
            </a:extLst>
          </p:cNvPr>
          <p:cNvSpPr>
            <a:spLocks noGrp="1"/>
          </p:cNvSpPr>
          <p:nvPr>
            <p:ph type="body" sz="half" idx="4294967295"/>
          </p:nvPr>
        </p:nvSpPr>
        <p:spPr>
          <a:xfrm>
            <a:off x="775785" y="1592030"/>
            <a:ext cx="6839948" cy="4551627"/>
          </a:xfrm>
        </p:spPr>
        <p:txBody>
          <a:bodyPr>
            <a:normAutofit/>
          </a:bodyPr>
          <a:lstStyle/>
          <a:p>
            <a:pPr marL="285750" indent="-285750">
              <a:buFont typeface="Arial" panose="020B0604020202020204" pitchFamily="34" charset="0"/>
              <a:buChar char="•"/>
            </a:pPr>
            <a:r>
              <a:rPr lang="en-US" dirty="0">
                <a:solidFill>
                  <a:srgbClr val="0046AD"/>
                </a:solidFill>
              </a:rPr>
              <a:t>Which types of houses benefit from an earthquake retrofit?</a:t>
            </a:r>
            <a:endParaRPr lang="en-US" sz="2400" dirty="0">
              <a:solidFill>
                <a:srgbClr val="0046AD"/>
              </a:solidFill>
            </a:endParaRPr>
          </a:p>
          <a:p>
            <a:pPr marL="651510" lvl="1" indent="-285750"/>
            <a:r>
              <a:rPr lang="en-US" sz="2400" dirty="0"/>
              <a:t>Prior to 1980, homes were typically constructed without adequate foundation </a:t>
            </a:r>
            <a:r>
              <a:rPr lang="en-US" sz="2400" b="1" dirty="0"/>
              <a:t>anchorage</a:t>
            </a:r>
            <a:r>
              <a:rPr lang="en-US" sz="2400" dirty="0"/>
              <a:t>, pony wall </a:t>
            </a:r>
            <a:r>
              <a:rPr lang="en-US" sz="2400" b="1" dirty="0"/>
              <a:t>bracing</a:t>
            </a:r>
            <a:r>
              <a:rPr lang="en-US" sz="2400" dirty="0"/>
              <a:t>, or framing </a:t>
            </a:r>
            <a:r>
              <a:rPr lang="en-US" sz="2400" b="1" dirty="0"/>
              <a:t>connections</a:t>
            </a:r>
          </a:p>
        </p:txBody>
      </p:sp>
      <p:pic>
        <p:nvPicPr>
          <p:cNvPr id="6" name="Content Placeholder 5">
            <a:extLst>
              <a:ext uri="{FF2B5EF4-FFF2-40B4-BE49-F238E27FC236}">
                <a16:creationId xmlns:a16="http://schemas.microsoft.com/office/drawing/2014/main" id="{1F0178EB-F879-4F34-92E1-B9BA78C05CE9}"/>
              </a:ext>
            </a:extLst>
          </p:cNvPr>
          <p:cNvPicPr>
            <a:picLocks noGrp="1" noChangeAspect="1"/>
          </p:cNvPicPr>
          <p:nvPr>
            <p:ph idx="1"/>
          </p:nvPr>
        </p:nvPicPr>
        <p:blipFill rotWithShape="1">
          <a:blip r:embed="rId4"/>
          <a:srcRect l="46" r="-224" b="26998"/>
          <a:stretch/>
        </p:blipFill>
        <p:spPr>
          <a:xfrm>
            <a:off x="7650578" y="1625991"/>
            <a:ext cx="3807235" cy="2774423"/>
          </a:xfrm>
          <a:prstGeom prst="rect">
            <a:avLst/>
          </a:prstGeom>
        </p:spPr>
      </p:pic>
      <p:pic>
        <p:nvPicPr>
          <p:cNvPr id="8" name="Picture 7">
            <a:extLst>
              <a:ext uri="{FF2B5EF4-FFF2-40B4-BE49-F238E27FC236}">
                <a16:creationId xmlns:a16="http://schemas.microsoft.com/office/drawing/2014/main" id="{08203842-EFDD-42BB-8EEB-21EE03A77217}"/>
              </a:ext>
            </a:extLst>
          </p:cNvPr>
          <p:cNvPicPr>
            <a:picLocks noChangeAspect="1"/>
          </p:cNvPicPr>
          <p:nvPr/>
        </p:nvPicPr>
        <p:blipFill rotWithShape="1">
          <a:blip r:embed="rId5"/>
          <a:srcRect t="31752" b="8056"/>
          <a:stretch/>
        </p:blipFill>
        <p:spPr>
          <a:xfrm>
            <a:off x="939065" y="3693863"/>
            <a:ext cx="6554484" cy="2630184"/>
          </a:xfrm>
          <a:prstGeom prst="rect">
            <a:avLst/>
          </a:prstGeom>
        </p:spPr>
      </p:pic>
      <p:sp>
        <p:nvSpPr>
          <p:cNvPr id="4" name="TextBox 3">
            <a:extLst>
              <a:ext uri="{FF2B5EF4-FFF2-40B4-BE49-F238E27FC236}">
                <a16:creationId xmlns:a16="http://schemas.microsoft.com/office/drawing/2014/main" id="{F90C3C1B-1332-49E0-93C0-2F83CB5D933F}"/>
              </a:ext>
            </a:extLst>
          </p:cNvPr>
          <p:cNvSpPr txBox="1"/>
          <p:nvPr/>
        </p:nvSpPr>
        <p:spPr>
          <a:xfrm>
            <a:off x="7576842" y="4576045"/>
            <a:ext cx="4064897"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0046AD"/>
                </a:solidFill>
                <a:cs typeface="Calibri"/>
              </a:rPr>
              <a:t>What is NOT in Project Impact?</a:t>
            </a:r>
          </a:p>
          <a:p>
            <a:pPr marL="285750" indent="-285750">
              <a:buFont typeface="Arial"/>
              <a:buChar char="•"/>
            </a:pPr>
            <a:r>
              <a:rPr lang="en-US" sz="2400" dirty="0">
                <a:cs typeface="Calibri"/>
              </a:rPr>
              <a:t>Chimneys</a:t>
            </a:r>
          </a:p>
          <a:p>
            <a:pPr marL="285750" indent="-285750">
              <a:buFont typeface="Arial"/>
              <a:buChar char="•"/>
            </a:pPr>
            <a:r>
              <a:rPr lang="en-US" sz="2400" dirty="0">
                <a:cs typeface="Calibri"/>
              </a:rPr>
              <a:t>Work above the first floor</a:t>
            </a:r>
          </a:p>
          <a:p>
            <a:pPr marL="285750" indent="-285750">
              <a:buFont typeface="Arial"/>
              <a:buChar char="•"/>
            </a:pPr>
            <a:r>
              <a:rPr lang="en-US" sz="2400" dirty="0">
                <a:cs typeface="Calibri"/>
              </a:rPr>
              <a:t>Interior walls or columns</a:t>
            </a:r>
          </a:p>
        </p:txBody>
      </p:sp>
    </p:spTree>
    <p:extLst>
      <p:ext uri="{BB962C8B-B14F-4D97-AF65-F5344CB8AC3E}">
        <p14:creationId xmlns:p14="http://schemas.microsoft.com/office/powerpoint/2010/main" val="1826939399"/>
      </p:ext>
    </p:extLst>
  </p:cSld>
  <p:clrMapOvr>
    <a:masterClrMapping/>
  </p:clrMapOvr>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4EBC718-BE5F-4521-97E8-2E0F21D89539}"/>
              </a:ext>
            </a:extLst>
          </p:cNvPr>
          <p:cNvSpPr>
            <a:spLocks noGrp="1"/>
          </p:cNvSpPr>
          <p:nvPr>
            <p:ph type="title"/>
          </p:nvPr>
        </p:nvSpPr>
        <p:spPr/>
        <p:txBody>
          <a:bodyPr/>
          <a:lstStyle/>
          <a:p>
            <a:r>
              <a:rPr lang="en-US" dirty="0"/>
              <a:t>PROJECT IMPACT </a:t>
            </a:r>
            <a:r>
              <a:rPr lang="en-US"/>
              <a:t>– WHERE WORK IS DONE</a:t>
            </a:r>
            <a:endParaRPr lang="en-US" dirty="0"/>
          </a:p>
        </p:txBody>
      </p:sp>
      <p:pic>
        <p:nvPicPr>
          <p:cNvPr id="9" name="Picture Placeholder 8">
            <a:extLst>
              <a:ext uri="{FF2B5EF4-FFF2-40B4-BE49-F238E27FC236}">
                <a16:creationId xmlns:a16="http://schemas.microsoft.com/office/drawing/2014/main" id="{9D763FEF-C8DE-4D64-A927-9B7CBB98068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4165" y="1690688"/>
            <a:ext cx="5574320" cy="4351338"/>
          </a:xfrm>
        </p:spPr>
      </p:pic>
      <p:sp>
        <p:nvSpPr>
          <p:cNvPr id="11" name="Content Placeholder 10">
            <a:extLst>
              <a:ext uri="{FF2B5EF4-FFF2-40B4-BE49-F238E27FC236}">
                <a16:creationId xmlns:a16="http://schemas.microsoft.com/office/drawing/2014/main" id="{87638E6E-E3A7-4200-AD2C-DB4E89BAE98D}"/>
              </a:ext>
            </a:extLst>
          </p:cNvPr>
          <p:cNvSpPr>
            <a:spLocks noGrp="1"/>
          </p:cNvSpPr>
          <p:nvPr>
            <p:ph sz="half" idx="4294967295"/>
          </p:nvPr>
        </p:nvSpPr>
        <p:spPr>
          <a:xfrm>
            <a:off x="6013232" y="1690688"/>
            <a:ext cx="5226696" cy="4486275"/>
          </a:xfrm>
        </p:spPr>
        <p:txBody>
          <a:bodyPr>
            <a:normAutofit/>
          </a:bodyPr>
          <a:lstStyle/>
          <a:p>
            <a:r>
              <a:rPr lang="en-US" sz="2800">
                <a:solidFill>
                  <a:srgbClr val="0046AD"/>
                </a:solidFill>
              </a:rPr>
              <a:t>The Project Impact program consists of a set of plans that provide prescriptive improvements to specific areas based on your home’s characteristics:</a:t>
            </a:r>
          </a:p>
          <a:p>
            <a:pPr lvl="1"/>
            <a:r>
              <a:rPr lang="en-US" sz="2400">
                <a:solidFill>
                  <a:srgbClr val="0046AD"/>
                </a:solidFill>
              </a:rPr>
              <a:t>Basement or crawlspace</a:t>
            </a:r>
          </a:p>
          <a:p>
            <a:pPr lvl="1"/>
            <a:r>
              <a:rPr lang="en-US" sz="2400">
                <a:solidFill>
                  <a:srgbClr val="0046AD"/>
                </a:solidFill>
              </a:rPr>
              <a:t>One or two stories</a:t>
            </a:r>
          </a:p>
          <a:p>
            <a:pPr lvl="1"/>
            <a:r>
              <a:rPr lang="en-US" sz="2400">
                <a:solidFill>
                  <a:srgbClr val="0046AD"/>
                </a:solidFill>
              </a:rPr>
              <a:t>Square footage</a:t>
            </a:r>
          </a:p>
          <a:p>
            <a:pPr lvl="1"/>
            <a:r>
              <a:rPr lang="en-US" sz="2400">
                <a:solidFill>
                  <a:srgbClr val="0046AD"/>
                </a:solidFill>
              </a:rPr>
              <a:t>Wall and roof finishes</a:t>
            </a:r>
          </a:p>
          <a:p>
            <a:endParaRPr lang="en-US"/>
          </a:p>
          <a:p>
            <a:endParaRPr lang="en-US"/>
          </a:p>
          <a:p>
            <a:pPr marL="502920" lvl="1" indent="0">
              <a:buNone/>
            </a:pPr>
            <a:endParaRPr lang="en-US"/>
          </a:p>
        </p:txBody>
      </p:sp>
      <p:sp>
        <p:nvSpPr>
          <p:cNvPr id="2" name="TextBox 1">
            <a:extLst>
              <a:ext uri="{FF2B5EF4-FFF2-40B4-BE49-F238E27FC236}">
                <a16:creationId xmlns:a16="http://schemas.microsoft.com/office/drawing/2014/main" id="{C0B1937C-4DA5-47C4-A6AD-96A1B75044DD}"/>
              </a:ext>
            </a:extLst>
          </p:cNvPr>
          <p:cNvSpPr txBox="1"/>
          <p:nvPr/>
        </p:nvSpPr>
        <p:spPr>
          <a:xfrm>
            <a:off x="394667" y="6042026"/>
            <a:ext cx="3968496" cy="369332"/>
          </a:xfrm>
          <a:prstGeom prst="rect">
            <a:avLst/>
          </a:prstGeom>
          <a:noFill/>
        </p:spPr>
        <p:txBody>
          <a:bodyPr wrap="square" rtlCol="0">
            <a:spAutoFit/>
          </a:bodyPr>
          <a:lstStyle/>
          <a:p>
            <a:r>
              <a:rPr lang="en-US" sz="1400" dirty="0"/>
              <a:t>Crawl space illustration from Seismic Safety, Inc</a:t>
            </a:r>
            <a:r>
              <a:rPr lang="en-US" dirty="0"/>
              <a:t>.</a:t>
            </a:r>
          </a:p>
        </p:txBody>
      </p:sp>
    </p:spTree>
    <p:extLst>
      <p:ext uri="{BB962C8B-B14F-4D97-AF65-F5344CB8AC3E}">
        <p14:creationId xmlns:p14="http://schemas.microsoft.com/office/powerpoint/2010/main" val="2925448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fade">
                                      <p:cBhvr>
                                        <p:cTn id="22" dur="500"/>
                                        <p:tgtEl>
                                          <p:spTgt spid="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fade">
                                      <p:cBhvr>
                                        <p:cTn id="27"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8B9C7-7A4B-42A7-A520-4F3E0699B385}"/>
              </a:ext>
            </a:extLst>
          </p:cNvPr>
          <p:cNvSpPr>
            <a:spLocks noGrp="1"/>
          </p:cNvSpPr>
          <p:nvPr>
            <p:ph type="title"/>
          </p:nvPr>
        </p:nvSpPr>
        <p:spPr/>
        <p:txBody>
          <a:bodyPr/>
          <a:lstStyle/>
          <a:p>
            <a:r>
              <a:rPr lang="en-US" dirty="0"/>
              <a:t>PROJECT IMPACT - A B C’s </a:t>
            </a:r>
          </a:p>
        </p:txBody>
      </p:sp>
      <p:sp>
        <p:nvSpPr>
          <p:cNvPr id="3" name="Content Placeholder 2">
            <a:extLst>
              <a:ext uri="{FF2B5EF4-FFF2-40B4-BE49-F238E27FC236}">
                <a16:creationId xmlns:a16="http://schemas.microsoft.com/office/drawing/2014/main" id="{E66A2ED8-2A85-4E2F-A62A-ABEF005EC015}"/>
              </a:ext>
            </a:extLst>
          </p:cNvPr>
          <p:cNvSpPr>
            <a:spLocks noGrp="1"/>
          </p:cNvSpPr>
          <p:nvPr>
            <p:ph idx="1"/>
          </p:nvPr>
        </p:nvSpPr>
        <p:spPr>
          <a:xfrm>
            <a:off x="838200" y="1690688"/>
            <a:ext cx="3445476" cy="4364639"/>
          </a:xfrm>
        </p:spPr>
        <p:txBody>
          <a:bodyPr>
            <a:normAutofit/>
          </a:bodyPr>
          <a:lstStyle/>
          <a:p>
            <a:pPr marL="0" indent="0">
              <a:buNone/>
            </a:pPr>
            <a:r>
              <a:rPr lang="en-US" sz="2800">
                <a:solidFill>
                  <a:srgbClr val="0046AD"/>
                </a:solidFill>
              </a:rPr>
              <a:t>Anchor to Foundation</a:t>
            </a:r>
            <a:endParaRPr lang="en-US" sz="2800"/>
          </a:p>
          <a:p>
            <a:pPr marL="137160" indent="0">
              <a:buNone/>
            </a:pPr>
            <a:endParaRPr lang="en-US"/>
          </a:p>
        </p:txBody>
      </p:sp>
      <p:sp>
        <p:nvSpPr>
          <p:cNvPr id="4" name="TextBox 3">
            <a:extLst>
              <a:ext uri="{FF2B5EF4-FFF2-40B4-BE49-F238E27FC236}">
                <a16:creationId xmlns:a16="http://schemas.microsoft.com/office/drawing/2014/main" id="{F87D4B2E-0837-4432-8F12-363E41588456}"/>
              </a:ext>
            </a:extLst>
          </p:cNvPr>
          <p:cNvSpPr txBox="1"/>
          <p:nvPr/>
        </p:nvSpPr>
        <p:spPr>
          <a:xfrm>
            <a:off x="4786185" y="1661849"/>
            <a:ext cx="3122141" cy="1231106"/>
          </a:xfrm>
          <a:prstGeom prst="rect">
            <a:avLst/>
          </a:prstGeom>
          <a:noFill/>
        </p:spPr>
        <p:txBody>
          <a:bodyPr wrap="square" rtlCol="0">
            <a:spAutoFit/>
          </a:bodyPr>
          <a:lstStyle/>
          <a:p>
            <a:r>
              <a:rPr lang="en-US" sz="2800">
                <a:solidFill>
                  <a:srgbClr val="0046AD"/>
                </a:solidFill>
              </a:rPr>
              <a:t>Brace Walls Below 1</a:t>
            </a:r>
            <a:r>
              <a:rPr lang="en-US" sz="2800" baseline="30000">
                <a:solidFill>
                  <a:srgbClr val="0046AD"/>
                </a:solidFill>
              </a:rPr>
              <a:t>st</a:t>
            </a:r>
            <a:r>
              <a:rPr lang="en-US" sz="2800">
                <a:solidFill>
                  <a:srgbClr val="0046AD"/>
                </a:solidFill>
              </a:rPr>
              <a:t> Floor</a:t>
            </a:r>
          </a:p>
          <a:p>
            <a:endParaRPr lang="en-US"/>
          </a:p>
        </p:txBody>
      </p:sp>
      <p:sp>
        <p:nvSpPr>
          <p:cNvPr id="6" name="TextBox 5">
            <a:extLst>
              <a:ext uri="{FF2B5EF4-FFF2-40B4-BE49-F238E27FC236}">
                <a16:creationId xmlns:a16="http://schemas.microsoft.com/office/drawing/2014/main" id="{D82C9B5A-2C36-4B72-8583-675B17134162}"/>
              </a:ext>
            </a:extLst>
          </p:cNvPr>
          <p:cNvSpPr txBox="1"/>
          <p:nvPr/>
        </p:nvSpPr>
        <p:spPr>
          <a:xfrm>
            <a:off x="8592065" y="1690688"/>
            <a:ext cx="3023287" cy="1260858"/>
          </a:xfrm>
          <a:prstGeom prst="rect">
            <a:avLst/>
          </a:prstGeom>
          <a:noFill/>
        </p:spPr>
        <p:txBody>
          <a:bodyPr wrap="square" rtlCol="0">
            <a:spAutoFit/>
          </a:bodyPr>
          <a:lstStyle/>
          <a:p>
            <a:r>
              <a:rPr lang="en-US" sz="2800">
                <a:solidFill>
                  <a:srgbClr val="0046AD"/>
                </a:solidFill>
              </a:rPr>
              <a:t>Connect Framing</a:t>
            </a:r>
          </a:p>
          <a:p>
            <a:pPr marL="137160">
              <a:lnSpc>
                <a:spcPct val="90000"/>
              </a:lnSpc>
              <a:spcBef>
                <a:spcPts val="1000"/>
              </a:spcBef>
              <a:buClr>
                <a:srgbClr val="0046AD"/>
              </a:buClr>
            </a:pPr>
            <a:endParaRPr lang="en-US" sz="2400"/>
          </a:p>
          <a:p>
            <a:endParaRPr lang="en-US"/>
          </a:p>
        </p:txBody>
      </p:sp>
      <p:pic>
        <p:nvPicPr>
          <p:cNvPr id="7" name="Picture 6">
            <a:extLst>
              <a:ext uri="{FF2B5EF4-FFF2-40B4-BE49-F238E27FC236}">
                <a16:creationId xmlns:a16="http://schemas.microsoft.com/office/drawing/2014/main" id="{14C2EDAA-9288-47DA-A917-7B2F895F86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022" y="2477636"/>
            <a:ext cx="3213262" cy="3173096"/>
          </a:xfrm>
          <a:prstGeom prst="rect">
            <a:avLst/>
          </a:prstGeom>
        </p:spPr>
      </p:pic>
      <p:pic>
        <p:nvPicPr>
          <p:cNvPr id="9" name="Picture 8">
            <a:extLst>
              <a:ext uri="{FF2B5EF4-FFF2-40B4-BE49-F238E27FC236}">
                <a16:creationId xmlns:a16="http://schemas.microsoft.com/office/drawing/2014/main" id="{9EA15257-BEFA-4D75-88B3-783ED12965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79654" y="2538854"/>
            <a:ext cx="4194830" cy="3359327"/>
          </a:xfrm>
          <a:prstGeom prst="rect">
            <a:avLst/>
          </a:prstGeom>
        </p:spPr>
      </p:pic>
      <p:pic>
        <p:nvPicPr>
          <p:cNvPr id="15" name="Picture 14">
            <a:extLst>
              <a:ext uri="{FF2B5EF4-FFF2-40B4-BE49-F238E27FC236}">
                <a16:creationId xmlns:a16="http://schemas.microsoft.com/office/drawing/2014/main" id="{E4EDDF45-8437-4180-8382-497E572765E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74484" y="2562225"/>
            <a:ext cx="2771775" cy="1733550"/>
          </a:xfrm>
          <a:prstGeom prst="rect">
            <a:avLst/>
          </a:prstGeom>
        </p:spPr>
      </p:pic>
      <p:pic>
        <p:nvPicPr>
          <p:cNvPr id="16" name="Picture 15">
            <a:extLst>
              <a:ext uri="{FF2B5EF4-FFF2-40B4-BE49-F238E27FC236}">
                <a16:creationId xmlns:a16="http://schemas.microsoft.com/office/drawing/2014/main" id="{D2682C90-668C-40B1-8B3F-DB911BA26EB0}"/>
              </a:ext>
            </a:extLst>
          </p:cNvPr>
          <p:cNvPicPr>
            <a:picLocks noChangeAspect="1"/>
          </p:cNvPicPr>
          <p:nvPr/>
        </p:nvPicPr>
        <p:blipFill>
          <a:blip r:embed="rId7"/>
          <a:stretch>
            <a:fillRect/>
          </a:stretch>
        </p:blipFill>
        <p:spPr>
          <a:xfrm>
            <a:off x="8592065" y="4138254"/>
            <a:ext cx="2695962" cy="2058116"/>
          </a:xfrm>
          <a:prstGeom prst="rect">
            <a:avLst/>
          </a:prstGeom>
        </p:spPr>
      </p:pic>
      <p:sp>
        <p:nvSpPr>
          <p:cNvPr id="5" name="TextBox 4">
            <a:extLst>
              <a:ext uri="{FF2B5EF4-FFF2-40B4-BE49-F238E27FC236}">
                <a16:creationId xmlns:a16="http://schemas.microsoft.com/office/drawing/2014/main" id="{33536A50-400F-4704-A983-E4AB450BB1BE}"/>
              </a:ext>
            </a:extLst>
          </p:cNvPr>
          <p:cNvSpPr txBox="1"/>
          <p:nvPr/>
        </p:nvSpPr>
        <p:spPr>
          <a:xfrm>
            <a:off x="376099" y="6055327"/>
            <a:ext cx="7815154" cy="307777"/>
          </a:xfrm>
          <a:prstGeom prst="rect">
            <a:avLst/>
          </a:prstGeom>
          <a:noFill/>
        </p:spPr>
        <p:txBody>
          <a:bodyPr wrap="square" rtlCol="0">
            <a:spAutoFit/>
          </a:bodyPr>
          <a:lstStyle/>
          <a:p>
            <a:r>
              <a:rPr lang="en-US" sz="1400" dirty="0"/>
              <a:t>Images courtesy of Walnut creek Construction, Hipspro.com and Simpson Strong tie Catalog</a:t>
            </a:r>
            <a:r>
              <a:rPr lang="en-US" sz="1200" dirty="0"/>
              <a:t>.</a:t>
            </a:r>
          </a:p>
        </p:txBody>
      </p:sp>
    </p:spTree>
    <p:extLst>
      <p:ext uri="{BB962C8B-B14F-4D97-AF65-F5344CB8AC3E}">
        <p14:creationId xmlns:p14="http://schemas.microsoft.com/office/powerpoint/2010/main" val="2773290848"/>
      </p:ext>
    </p:extLst>
  </p:cSld>
  <p:clrMapOvr>
    <a:masterClrMapping/>
  </p:clrMapOvr>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7CB6C-2B78-4DC7-9011-F527A9651595}"/>
              </a:ext>
            </a:extLst>
          </p:cNvPr>
          <p:cNvSpPr>
            <a:spLocks noGrp="1"/>
          </p:cNvSpPr>
          <p:nvPr>
            <p:ph type="title"/>
          </p:nvPr>
        </p:nvSpPr>
        <p:spPr/>
        <p:txBody>
          <a:bodyPr/>
          <a:lstStyle/>
          <a:p>
            <a:r>
              <a:rPr lang="en-US"/>
              <a:t>PROJECT IMPACT- PLANSET KEY PAGES</a:t>
            </a:r>
          </a:p>
        </p:txBody>
      </p:sp>
      <p:sp>
        <p:nvSpPr>
          <p:cNvPr id="3" name="Text Placeholder 2">
            <a:extLst>
              <a:ext uri="{FF2B5EF4-FFF2-40B4-BE49-F238E27FC236}">
                <a16:creationId xmlns:a16="http://schemas.microsoft.com/office/drawing/2014/main" id="{7F341051-E299-45EF-8480-4ADE3CC1A91C}"/>
              </a:ext>
            </a:extLst>
          </p:cNvPr>
          <p:cNvSpPr>
            <a:spLocks noGrp="1"/>
          </p:cNvSpPr>
          <p:nvPr>
            <p:ph idx="1"/>
          </p:nvPr>
        </p:nvSpPr>
        <p:spPr>
          <a:xfrm>
            <a:off x="837075" y="2582453"/>
            <a:ext cx="4781887" cy="3257359"/>
          </a:xfrm>
        </p:spPr>
        <p:txBody>
          <a:bodyPr vert="horz" lIns="91440" tIns="45720" rIns="91440" bIns="45720" rtlCol="0" anchor="t">
            <a:normAutofit/>
          </a:bodyPr>
          <a:lstStyle/>
          <a:p>
            <a:r>
              <a:rPr lang="en-US" dirty="0">
                <a:ea typeface="+mn-lt"/>
                <a:cs typeface="+mn-lt"/>
              </a:rPr>
              <a:t>These are the Key Pages in the prescriptive 21 page plan set</a:t>
            </a:r>
            <a:r>
              <a:rPr lang="en-US" dirty="0"/>
              <a:t>:</a:t>
            </a:r>
          </a:p>
          <a:p>
            <a:pPr lvl="1">
              <a:buFont typeface="Courier New" panose="020B0604020202020204" pitchFamily="34" charset="0"/>
              <a:buChar char="o"/>
            </a:pPr>
            <a:r>
              <a:rPr lang="en-US" sz="2400" dirty="0"/>
              <a:t>Coversheet: Sheet S0</a:t>
            </a:r>
            <a:endParaRPr lang="en-US" sz="2400" dirty="0">
              <a:cs typeface="Calibri"/>
            </a:endParaRPr>
          </a:p>
          <a:p>
            <a:pPr lvl="1">
              <a:buFont typeface="Courier New" panose="020B0604020202020204" pitchFamily="34" charset="0"/>
              <a:buChar char="o"/>
            </a:pPr>
            <a:r>
              <a:rPr lang="en-US" sz="2400" dirty="0"/>
              <a:t>Foundation and retrofit layout plan: Sheet S4</a:t>
            </a:r>
            <a:endParaRPr lang="en-US" sz="2400" dirty="0">
              <a:cs typeface="Calibri"/>
            </a:endParaRPr>
          </a:p>
          <a:p>
            <a:pPr lvl="1">
              <a:buFont typeface="Courier New" panose="020B0604020202020204" pitchFamily="34" charset="0"/>
              <a:buChar char="o"/>
            </a:pPr>
            <a:r>
              <a:rPr lang="en-US" sz="2400" dirty="0"/>
              <a:t>Earthquake retrofit schedule: Sheet S3.1 </a:t>
            </a:r>
            <a:endParaRPr lang="en-US" sz="2400" dirty="0">
              <a:cs typeface="Calibri"/>
            </a:endParaRPr>
          </a:p>
          <a:p>
            <a:pPr lvl="1">
              <a:buFont typeface="Courier New" panose="020B0604020202020204" pitchFamily="34" charset="0"/>
              <a:buChar char="o"/>
            </a:pPr>
            <a:r>
              <a:rPr lang="en-US" sz="2400" dirty="0"/>
              <a:t>Examples: Sheets 17-21</a:t>
            </a:r>
            <a:endParaRPr lang="en-US" sz="2400" dirty="0">
              <a:cs typeface="Calibri"/>
            </a:endParaRPr>
          </a:p>
        </p:txBody>
      </p:sp>
      <p:sp>
        <p:nvSpPr>
          <p:cNvPr id="4" name="TextBox 3">
            <a:extLst>
              <a:ext uri="{FF2B5EF4-FFF2-40B4-BE49-F238E27FC236}">
                <a16:creationId xmlns:a16="http://schemas.microsoft.com/office/drawing/2014/main" id="{2777DF60-DACE-4721-81CF-2116BB126871}"/>
              </a:ext>
            </a:extLst>
          </p:cNvPr>
          <p:cNvSpPr txBox="1"/>
          <p:nvPr/>
        </p:nvSpPr>
        <p:spPr>
          <a:xfrm>
            <a:off x="838200" y="1590269"/>
            <a:ext cx="10515600" cy="830997"/>
          </a:xfrm>
          <a:prstGeom prst="rect">
            <a:avLst/>
          </a:prstGeom>
          <a:noFill/>
        </p:spPr>
        <p:txBody>
          <a:bodyPr wrap="square" lIns="91440" tIns="45720" rIns="91440" bIns="45720" rtlCol="0" anchor="t">
            <a:spAutoFit/>
          </a:bodyPr>
          <a:lstStyle/>
          <a:p>
            <a:r>
              <a:rPr lang="en-US" sz="2400" dirty="0">
                <a:solidFill>
                  <a:srgbClr val="0046AD"/>
                </a:solidFill>
              </a:rPr>
              <a:t>The prescriptive plan set is a complete package, with instructions on how to fill it out, details and descriptions of each connection and example of the retrofit layout. </a:t>
            </a:r>
          </a:p>
        </p:txBody>
      </p:sp>
      <p:pic>
        <p:nvPicPr>
          <p:cNvPr id="6" name="Picture 5">
            <a:extLst>
              <a:ext uri="{FF2B5EF4-FFF2-40B4-BE49-F238E27FC236}">
                <a16:creationId xmlns:a16="http://schemas.microsoft.com/office/drawing/2014/main" id="{D71EB4A9-7DD4-4125-9805-0B6E85A57152}"/>
              </a:ext>
            </a:extLst>
          </p:cNvPr>
          <p:cNvPicPr>
            <a:picLocks noChangeAspect="1"/>
          </p:cNvPicPr>
          <p:nvPr/>
        </p:nvPicPr>
        <p:blipFill>
          <a:blip r:embed="rId4"/>
          <a:stretch>
            <a:fillRect/>
          </a:stretch>
        </p:blipFill>
        <p:spPr>
          <a:xfrm>
            <a:off x="7047441" y="2620651"/>
            <a:ext cx="4645969" cy="3327662"/>
          </a:xfrm>
          <a:prstGeom prst="rect">
            <a:avLst/>
          </a:prstGeom>
        </p:spPr>
      </p:pic>
      <p:pic>
        <p:nvPicPr>
          <p:cNvPr id="8" name="Picture 7">
            <a:extLst>
              <a:ext uri="{FF2B5EF4-FFF2-40B4-BE49-F238E27FC236}">
                <a16:creationId xmlns:a16="http://schemas.microsoft.com/office/drawing/2014/main" id="{533D247D-5F37-4C41-AB40-74397BD35F86}"/>
              </a:ext>
            </a:extLst>
          </p:cNvPr>
          <p:cNvPicPr>
            <a:picLocks noChangeAspect="1"/>
          </p:cNvPicPr>
          <p:nvPr/>
        </p:nvPicPr>
        <p:blipFill>
          <a:blip r:embed="rId5"/>
          <a:stretch>
            <a:fillRect/>
          </a:stretch>
        </p:blipFill>
        <p:spPr>
          <a:xfrm>
            <a:off x="5619361" y="3536476"/>
            <a:ext cx="953277" cy="2496679"/>
          </a:xfrm>
          <a:prstGeom prst="rect">
            <a:avLst/>
          </a:prstGeom>
        </p:spPr>
      </p:pic>
    </p:spTree>
    <p:extLst>
      <p:ext uri="{BB962C8B-B14F-4D97-AF65-F5344CB8AC3E}">
        <p14:creationId xmlns:p14="http://schemas.microsoft.com/office/powerpoint/2010/main" val="1419765762"/>
      </p:ext>
    </p:extLst>
  </p:cSld>
  <p:clrMapOvr>
    <a:masterClrMapping/>
  </p:clrMapOvr>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EF12E-4632-41F6-ADEC-22869E9A04C5}"/>
              </a:ext>
            </a:extLst>
          </p:cNvPr>
          <p:cNvSpPr>
            <a:spLocks noGrp="1"/>
          </p:cNvSpPr>
          <p:nvPr>
            <p:ph type="title"/>
          </p:nvPr>
        </p:nvSpPr>
        <p:spPr/>
        <p:txBody>
          <a:bodyPr/>
          <a:lstStyle/>
          <a:p>
            <a:r>
              <a:rPr lang="en-US" dirty="0">
                <a:ea typeface="+mj-lt"/>
                <a:cs typeface="+mj-lt"/>
              </a:rPr>
              <a:t>PROJECT IMPACT - </a:t>
            </a:r>
            <a:r>
              <a:rPr lang="en-US" dirty="0"/>
              <a:t>QUALIFYING PROJECTS </a:t>
            </a:r>
          </a:p>
        </p:txBody>
      </p:sp>
      <p:sp>
        <p:nvSpPr>
          <p:cNvPr id="3" name="Content Placeholder 2">
            <a:extLst>
              <a:ext uri="{FF2B5EF4-FFF2-40B4-BE49-F238E27FC236}">
                <a16:creationId xmlns:a16="http://schemas.microsoft.com/office/drawing/2014/main" id="{E92FAE69-0DE7-4A07-949C-BBD9447DD102}"/>
              </a:ext>
            </a:extLst>
          </p:cNvPr>
          <p:cNvSpPr>
            <a:spLocks noGrp="1"/>
          </p:cNvSpPr>
          <p:nvPr>
            <p:ph idx="1"/>
          </p:nvPr>
        </p:nvSpPr>
        <p:spPr>
          <a:xfrm>
            <a:off x="838200" y="1666400"/>
            <a:ext cx="4695092" cy="4371975"/>
          </a:xfrm>
        </p:spPr>
        <p:txBody>
          <a:bodyPr>
            <a:normAutofit lnSpcReduction="10000"/>
          </a:bodyPr>
          <a:lstStyle/>
          <a:p>
            <a:pPr marL="137160" indent="0">
              <a:buNone/>
            </a:pPr>
            <a:r>
              <a:rPr lang="en-US" sz="2800" dirty="0">
                <a:solidFill>
                  <a:srgbClr val="0070C0"/>
                </a:solidFill>
              </a:rPr>
              <a:t>How to determine if a home is eligible for Project Impact</a:t>
            </a:r>
          </a:p>
          <a:p>
            <a:r>
              <a:rPr lang="en-US" dirty="0"/>
              <a:t>Cover Sheet: S0</a:t>
            </a:r>
          </a:p>
          <a:p>
            <a:r>
              <a:rPr lang="en-US" dirty="0"/>
              <a:t>If the answer to any of these questions is NO or “Non-compliant,” the home is not eligible.</a:t>
            </a:r>
          </a:p>
          <a:p>
            <a:r>
              <a:rPr lang="en-US" dirty="0"/>
              <a:t>Details and examples of connections are provided.</a:t>
            </a:r>
          </a:p>
          <a:p>
            <a:r>
              <a:rPr lang="en-US" dirty="0"/>
              <a:t>Look for classes through the Seattle Office of Emergency Management.</a:t>
            </a:r>
          </a:p>
          <a:p>
            <a:pPr lvl="1"/>
            <a:endParaRPr lang="en-US" dirty="0"/>
          </a:p>
        </p:txBody>
      </p:sp>
      <p:pic>
        <p:nvPicPr>
          <p:cNvPr id="5" name="Picture 4">
            <a:extLst>
              <a:ext uri="{FF2B5EF4-FFF2-40B4-BE49-F238E27FC236}">
                <a16:creationId xmlns:a16="http://schemas.microsoft.com/office/drawing/2014/main" id="{82769E3D-633F-4576-866B-2738AAF96688}"/>
              </a:ext>
            </a:extLst>
          </p:cNvPr>
          <p:cNvPicPr>
            <a:picLocks noChangeAspect="1"/>
          </p:cNvPicPr>
          <p:nvPr/>
        </p:nvPicPr>
        <p:blipFill rotWithShape="1">
          <a:blip r:embed="rId4"/>
          <a:srcRect t="1063" r="18255" b="18289"/>
          <a:stretch/>
        </p:blipFill>
        <p:spPr>
          <a:xfrm>
            <a:off x="5956259" y="1421230"/>
            <a:ext cx="5397541" cy="4852681"/>
          </a:xfrm>
          <a:prstGeom prst="rect">
            <a:avLst/>
          </a:prstGeom>
        </p:spPr>
      </p:pic>
    </p:spTree>
    <p:extLst>
      <p:ext uri="{BB962C8B-B14F-4D97-AF65-F5344CB8AC3E}">
        <p14:creationId xmlns:p14="http://schemas.microsoft.com/office/powerpoint/2010/main" val="2986532153"/>
      </p:ext>
    </p:extLst>
  </p:cSld>
  <p:clrMapOvr>
    <a:masterClrMapping/>
  </p:clrMapOvr>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3DFD8-7846-45D8-9C24-D725FEE943DA}"/>
              </a:ext>
            </a:extLst>
          </p:cNvPr>
          <p:cNvSpPr>
            <a:spLocks noGrp="1"/>
          </p:cNvSpPr>
          <p:nvPr>
            <p:ph type="title"/>
          </p:nvPr>
        </p:nvSpPr>
        <p:spPr>
          <a:xfrm>
            <a:off x="804081" y="365125"/>
            <a:ext cx="10925032" cy="1348309"/>
          </a:xfrm>
        </p:spPr>
        <p:txBody>
          <a:bodyPr>
            <a:normAutofit/>
          </a:bodyPr>
          <a:lstStyle/>
          <a:p>
            <a:r>
              <a:rPr lang="en-US" dirty="0"/>
              <a:t>PROJECT IMPACT – DOES THIS HOME QUALIFY?</a:t>
            </a:r>
          </a:p>
        </p:txBody>
      </p:sp>
      <p:sp>
        <p:nvSpPr>
          <p:cNvPr id="8" name="Content Placeholder 3">
            <a:extLst>
              <a:ext uri="{FF2B5EF4-FFF2-40B4-BE49-F238E27FC236}">
                <a16:creationId xmlns:a16="http://schemas.microsoft.com/office/drawing/2014/main" id="{B479A019-DF5D-423F-BA52-532CA259D97A}"/>
              </a:ext>
            </a:extLst>
          </p:cNvPr>
          <p:cNvSpPr>
            <a:spLocks noGrp="1"/>
          </p:cNvSpPr>
          <p:nvPr>
            <p:ph idx="1"/>
          </p:nvPr>
        </p:nvSpPr>
        <p:spPr>
          <a:xfrm>
            <a:off x="700351" y="1631103"/>
            <a:ext cx="5489175" cy="4351407"/>
          </a:xfrm>
        </p:spPr>
        <p:txBody>
          <a:bodyPr>
            <a:normAutofit/>
          </a:bodyPr>
          <a:lstStyle/>
          <a:p>
            <a:pPr marL="137160" lvl="1" indent="0">
              <a:spcBef>
                <a:spcPts val="1000"/>
              </a:spcBef>
              <a:buNone/>
            </a:pPr>
            <a:r>
              <a:rPr lang="en-US" sz="2800" dirty="0"/>
              <a:t>Answers to Questions 1-11 help determine if the home qualifies. </a:t>
            </a:r>
            <a:r>
              <a:rPr lang="en-US" sz="2400" dirty="0"/>
              <a:t> </a:t>
            </a:r>
          </a:p>
          <a:p>
            <a:pPr marL="731520" lvl="3">
              <a:spcBef>
                <a:spcPts val="600"/>
              </a:spcBef>
            </a:pPr>
            <a:r>
              <a:rPr lang="en-US" sz="2400" dirty="0"/>
              <a:t>One or two family? Two Stories?</a:t>
            </a:r>
          </a:p>
          <a:p>
            <a:pPr marL="731520" lvl="3">
              <a:spcBef>
                <a:spcPts val="600"/>
              </a:spcBef>
            </a:pPr>
            <a:r>
              <a:rPr lang="en-US" sz="2400" dirty="0"/>
              <a:t>Crawlspace/Basement? Foundation?</a:t>
            </a:r>
          </a:p>
          <a:p>
            <a:pPr marL="731520" lvl="3">
              <a:spcBef>
                <a:spcPts val="600"/>
              </a:spcBef>
            </a:pPr>
            <a:r>
              <a:rPr lang="en-US" sz="2400" dirty="0"/>
              <a:t>Cripple Walls Under 7 feet tall? </a:t>
            </a:r>
          </a:p>
          <a:p>
            <a:pPr marL="731520" lvl="3">
              <a:spcBef>
                <a:spcPts val="600"/>
              </a:spcBef>
            </a:pPr>
            <a:r>
              <a:rPr lang="en-US" sz="2400" dirty="0"/>
              <a:t>Under 30% slope?</a:t>
            </a:r>
          </a:p>
          <a:p>
            <a:pPr marL="731520" lvl="3">
              <a:spcBef>
                <a:spcPts val="600"/>
              </a:spcBef>
            </a:pPr>
            <a:r>
              <a:rPr lang="en-US" sz="2400" dirty="0"/>
              <a:t>Does it have a lightweight roof? Brick exterior?</a:t>
            </a:r>
          </a:p>
          <a:p>
            <a:pPr marL="731520" lvl="3">
              <a:spcBef>
                <a:spcPts val="600"/>
              </a:spcBef>
            </a:pPr>
            <a:r>
              <a:rPr lang="en-US" sz="2400" dirty="0"/>
              <a:t>Maximum Square footage of 4,000 Square Feet?</a:t>
            </a:r>
            <a:br>
              <a:rPr lang="en-US" sz="2400" dirty="0"/>
            </a:br>
            <a:endParaRPr lang="en-US" sz="2400" dirty="0">
              <a:solidFill>
                <a:srgbClr val="C00000"/>
              </a:solidFill>
            </a:endParaRPr>
          </a:p>
        </p:txBody>
      </p:sp>
      <p:sp>
        <p:nvSpPr>
          <p:cNvPr id="6" name="TextBox 5">
            <a:extLst>
              <a:ext uri="{FF2B5EF4-FFF2-40B4-BE49-F238E27FC236}">
                <a16:creationId xmlns:a16="http://schemas.microsoft.com/office/drawing/2014/main" id="{8CCBA3D3-4C27-4851-B19D-CE72FE3A2F83}"/>
              </a:ext>
            </a:extLst>
          </p:cNvPr>
          <p:cNvSpPr txBox="1"/>
          <p:nvPr/>
        </p:nvSpPr>
        <p:spPr>
          <a:xfrm>
            <a:off x="6819383" y="5643797"/>
            <a:ext cx="4909730" cy="523220"/>
          </a:xfrm>
          <a:prstGeom prst="rect">
            <a:avLst/>
          </a:prstGeom>
          <a:noFill/>
        </p:spPr>
        <p:txBody>
          <a:bodyPr wrap="square" rtlCol="0">
            <a:spAutoFit/>
          </a:bodyPr>
          <a:lstStyle/>
          <a:p>
            <a:r>
              <a:rPr lang="en-US" sz="1400" dirty="0"/>
              <a:t>The Admiral’s House – Formerly Fort Lawton, Magnolia. 2001 W. Garfield Street.  Photo courtesy of Cooper Jacobs Real Estate.</a:t>
            </a:r>
          </a:p>
        </p:txBody>
      </p:sp>
      <p:sp>
        <p:nvSpPr>
          <p:cNvPr id="4" name="TextBox 3">
            <a:extLst>
              <a:ext uri="{FF2B5EF4-FFF2-40B4-BE49-F238E27FC236}">
                <a16:creationId xmlns:a16="http://schemas.microsoft.com/office/drawing/2014/main" id="{83F0250A-A0C0-4DCB-88E7-23F05B001C82}"/>
              </a:ext>
            </a:extLst>
          </p:cNvPr>
          <p:cNvSpPr txBox="1"/>
          <p:nvPr/>
        </p:nvSpPr>
        <p:spPr>
          <a:xfrm>
            <a:off x="434464" y="2394934"/>
            <a:ext cx="803563" cy="369332"/>
          </a:xfrm>
          <a:prstGeom prst="rect">
            <a:avLst/>
          </a:prstGeom>
          <a:noFill/>
        </p:spPr>
        <p:txBody>
          <a:bodyPr wrap="square" rtlCol="0">
            <a:spAutoFit/>
          </a:bodyPr>
          <a:lstStyle/>
          <a:p>
            <a:r>
              <a:rPr lang="en-US">
                <a:solidFill>
                  <a:srgbClr val="C00000"/>
                </a:solidFill>
              </a:rPr>
              <a:t>yup!</a:t>
            </a:r>
          </a:p>
        </p:txBody>
      </p:sp>
      <p:pic>
        <p:nvPicPr>
          <p:cNvPr id="1026" name="Picture 2" descr="Seattle Historic Mansions">
            <a:extLst>
              <a:ext uri="{FF2B5EF4-FFF2-40B4-BE49-F238E27FC236}">
                <a16:creationId xmlns:a16="http://schemas.microsoft.com/office/drawing/2014/main" id="{14AE4058-8F5A-425A-B92E-5AFF734E3D7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927" t="-14842" r="9335" b="9915"/>
          <a:stretch/>
        </p:blipFill>
        <p:spPr bwMode="auto">
          <a:xfrm>
            <a:off x="5931632" y="1060489"/>
            <a:ext cx="5349283" cy="453200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FFBE50F-3DF6-4F4F-953A-6021A8335DF6}"/>
              </a:ext>
            </a:extLst>
          </p:cNvPr>
          <p:cNvSpPr txBox="1"/>
          <p:nvPr/>
        </p:nvSpPr>
        <p:spPr>
          <a:xfrm>
            <a:off x="398179" y="2758612"/>
            <a:ext cx="803563" cy="369332"/>
          </a:xfrm>
          <a:prstGeom prst="rect">
            <a:avLst/>
          </a:prstGeom>
          <a:noFill/>
        </p:spPr>
        <p:txBody>
          <a:bodyPr wrap="square" rtlCol="0">
            <a:spAutoFit/>
          </a:bodyPr>
          <a:lstStyle/>
          <a:p>
            <a:r>
              <a:rPr lang="en-US">
                <a:solidFill>
                  <a:srgbClr val="C00000"/>
                </a:solidFill>
              </a:rPr>
              <a:t>Sure!</a:t>
            </a:r>
          </a:p>
        </p:txBody>
      </p:sp>
      <p:sp>
        <p:nvSpPr>
          <p:cNvPr id="11" name="TextBox 10">
            <a:extLst>
              <a:ext uri="{FF2B5EF4-FFF2-40B4-BE49-F238E27FC236}">
                <a16:creationId xmlns:a16="http://schemas.microsoft.com/office/drawing/2014/main" id="{C05D8870-A846-424A-8870-49EEC28BFEFE}"/>
              </a:ext>
            </a:extLst>
          </p:cNvPr>
          <p:cNvSpPr txBox="1"/>
          <p:nvPr/>
        </p:nvSpPr>
        <p:spPr>
          <a:xfrm>
            <a:off x="398180" y="3114917"/>
            <a:ext cx="803563" cy="369332"/>
          </a:xfrm>
          <a:prstGeom prst="rect">
            <a:avLst/>
          </a:prstGeom>
          <a:noFill/>
        </p:spPr>
        <p:txBody>
          <a:bodyPr wrap="square" rtlCol="0">
            <a:spAutoFit/>
          </a:bodyPr>
          <a:lstStyle/>
          <a:p>
            <a:r>
              <a:rPr lang="en-US">
                <a:solidFill>
                  <a:srgbClr val="C00000"/>
                </a:solidFill>
              </a:rPr>
              <a:t>Yes!</a:t>
            </a:r>
          </a:p>
        </p:txBody>
      </p:sp>
      <p:sp>
        <p:nvSpPr>
          <p:cNvPr id="12" name="TextBox 11">
            <a:extLst>
              <a:ext uri="{FF2B5EF4-FFF2-40B4-BE49-F238E27FC236}">
                <a16:creationId xmlns:a16="http://schemas.microsoft.com/office/drawing/2014/main" id="{57929591-4497-48C3-94F3-68CB68719C42}"/>
              </a:ext>
            </a:extLst>
          </p:cNvPr>
          <p:cNvSpPr txBox="1"/>
          <p:nvPr/>
        </p:nvSpPr>
        <p:spPr>
          <a:xfrm>
            <a:off x="101600" y="3893028"/>
            <a:ext cx="1136427" cy="646331"/>
          </a:xfrm>
          <a:prstGeom prst="rect">
            <a:avLst/>
          </a:prstGeom>
          <a:noFill/>
        </p:spPr>
        <p:txBody>
          <a:bodyPr wrap="square" rtlCol="0">
            <a:spAutoFit/>
          </a:bodyPr>
          <a:lstStyle/>
          <a:p>
            <a:r>
              <a:rPr lang="en-US">
                <a:solidFill>
                  <a:srgbClr val="C00000"/>
                </a:solidFill>
              </a:rPr>
              <a:t>Light roof, no brick</a:t>
            </a:r>
          </a:p>
        </p:txBody>
      </p:sp>
      <p:sp>
        <p:nvSpPr>
          <p:cNvPr id="13" name="TextBox 12">
            <a:extLst>
              <a:ext uri="{FF2B5EF4-FFF2-40B4-BE49-F238E27FC236}">
                <a16:creationId xmlns:a16="http://schemas.microsoft.com/office/drawing/2014/main" id="{F04EF070-67CF-4FF3-BE38-19DCE5341F62}"/>
              </a:ext>
            </a:extLst>
          </p:cNvPr>
          <p:cNvSpPr txBox="1"/>
          <p:nvPr/>
        </p:nvSpPr>
        <p:spPr>
          <a:xfrm>
            <a:off x="398181" y="3484249"/>
            <a:ext cx="803563" cy="369332"/>
          </a:xfrm>
          <a:prstGeom prst="rect">
            <a:avLst/>
          </a:prstGeom>
          <a:noFill/>
        </p:spPr>
        <p:txBody>
          <a:bodyPr wrap="square" rtlCol="0">
            <a:spAutoFit/>
          </a:bodyPr>
          <a:lstStyle/>
          <a:p>
            <a:r>
              <a:rPr lang="en-US">
                <a:solidFill>
                  <a:srgbClr val="C00000"/>
                </a:solidFill>
              </a:rPr>
              <a:t>FLAT!</a:t>
            </a:r>
          </a:p>
        </p:txBody>
      </p:sp>
      <p:sp>
        <p:nvSpPr>
          <p:cNvPr id="14" name="TextBox 13">
            <a:extLst>
              <a:ext uri="{FF2B5EF4-FFF2-40B4-BE49-F238E27FC236}">
                <a16:creationId xmlns:a16="http://schemas.microsoft.com/office/drawing/2014/main" id="{4EDB5E27-FD35-4869-B137-5A674C09602D}"/>
              </a:ext>
            </a:extLst>
          </p:cNvPr>
          <p:cNvSpPr txBox="1"/>
          <p:nvPr/>
        </p:nvSpPr>
        <p:spPr>
          <a:xfrm>
            <a:off x="406531" y="4671138"/>
            <a:ext cx="803563" cy="646331"/>
          </a:xfrm>
          <a:prstGeom prst="rect">
            <a:avLst/>
          </a:prstGeom>
          <a:noFill/>
        </p:spPr>
        <p:txBody>
          <a:bodyPr wrap="square" rtlCol="0">
            <a:spAutoFit/>
          </a:bodyPr>
          <a:lstStyle/>
          <a:p>
            <a:r>
              <a:rPr lang="en-US">
                <a:solidFill>
                  <a:srgbClr val="C00000"/>
                </a:solidFill>
              </a:rPr>
              <a:t>Um….</a:t>
            </a:r>
          </a:p>
          <a:p>
            <a:r>
              <a:rPr lang="en-US">
                <a:solidFill>
                  <a:srgbClr val="C00000"/>
                </a:solidFill>
              </a:rPr>
              <a:t>NOPE.</a:t>
            </a:r>
          </a:p>
        </p:txBody>
      </p:sp>
      <p:sp>
        <p:nvSpPr>
          <p:cNvPr id="3" name="TextBox 2">
            <a:extLst>
              <a:ext uri="{FF2B5EF4-FFF2-40B4-BE49-F238E27FC236}">
                <a16:creationId xmlns:a16="http://schemas.microsoft.com/office/drawing/2014/main" id="{EE81ED08-9155-497E-8990-EC080FD15E14}"/>
              </a:ext>
            </a:extLst>
          </p:cNvPr>
          <p:cNvSpPr txBox="1"/>
          <p:nvPr/>
        </p:nvSpPr>
        <p:spPr>
          <a:xfrm>
            <a:off x="175098" y="5474345"/>
            <a:ext cx="6014428" cy="830997"/>
          </a:xfrm>
          <a:prstGeom prst="rect">
            <a:avLst/>
          </a:prstGeom>
          <a:noFill/>
        </p:spPr>
        <p:txBody>
          <a:bodyPr wrap="square" rtlCol="0">
            <a:spAutoFit/>
          </a:bodyPr>
          <a:lstStyle/>
          <a:p>
            <a:r>
              <a:rPr lang="en-US" sz="2400" dirty="0">
                <a:solidFill>
                  <a:srgbClr val="C00000"/>
                </a:solidFill>
              </a:rPr>
              <a:t>Actual square footage is 7,300 square feet with ballroom and NOT including basement.</a:t>
            </a:r>
            <a:endParaRPr lang="en-US" sz="2400" dirty="0"/>
          </a:p>
        </p:txBody>
      </p:sp>
    </p:spTree>
    <p:extLst>
      <p:ext uri="{BB962C8B-B14F-4D97-AF65-F5344CB8AC3E}">
        <p14:creationId xmlns:p14="http://schemas.microsoft.com/office/powerpoint/2010/main" val="3498467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8">
                                            <p:txEl>
                                              <p:pRg st="2" end="2"/>
                                            </p:txEl>
                                          </p:spTgt>
                                        </p:tgtEl>
                                        <p:attrNameLst>
                                          <p:attrName>style.visibility</p:attrName>
                                        </p:attrNameLst>
                                      </p:cBhvr>
                                      <p:to>
                                        <p:strVal val="visible"/>
                                      </p:to>
                                    </p:set>
                                    <p:animEffect transition="in" filter="fade">
                                      <p:cBhvr>
                                        <p:cTn id="16" dur="500"/>
                                        <p:tgtEl>
                                          <p:spTgt spid="8">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Effect transition="in" filter="fade">
                                      <p:cBhvr>
                                        <p:cTn id="25" dur="500"/>
                                        <p:tgtEl>
                                          <p:spTgt spid="8">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8">
                                            <p:txEl>
                                              <p:pRg st="4" end="4"/>
                                            </p:txEl>
                                          </p:spTgt>
                                        </p:tgtEl>
                                        <p:attrNameLst>
                                          <p:attrName>style.visibility</p:attrName>
                                        </p:attrNameLst>
                                      </p:cBhvr>
                                      <p:to>
                                        <p:strVal val="visible"/>
                                      </p:to>
                                    </p:set>
                                    <p:animEffect transition="in" filter="fade">
                                      <p:cBhvr>
                                        <p:cTn id="34" dur="500"/>
                                        <p:tgtEl>
                                          <p:spTgt spid="8">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8">
                                            <p:txEl>
                                              <p:pRg st="5" end="5"/>
                                            </p:txEl>
                                          </p:spTgt>
                                        </p:tgtEl>
                                        <p:attrNameLst>
                                          <p:attrName>style.visibility</p:attrName>
                                        </p:attrNameLst>
                                      </p:cBhvr>
                                      <p:to>
                                        <p:strVal val="visible"/>
                                      </p:to>
                                    </p:set>
                                    <p:animEffect transition="in" filter="fade">
                                      <p:cBhvr>
                                        <p:cTn id="43" dur="500"/>
                                        <p:tgtEl>
                                          <p:spTgt spid="8">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2"/>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P spid="12" grpId="0"/>
      <p:bldP spid="13" grpId="0"/>
      <p:bldP spid="14" grpId="0"/>
    </p:bldLst>
  </p:timing>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0DC1A-2101-47CE-8D96-D4EE546CF7E2}"/>
              </a:ext>
            </a:extLst>
          </p:cNvPr>
          <p:cNvSpPr>
            <a:spLocks noGrp="1"/>
          </p:cNvSpPr>
          <p:nvPr>
            <p:ph type="title"/>
          </p:nvPr>
        </p:nvSpPr>
        <p:spPr/>
        <p:txBody>
          <a:bodyPr/>
          <a:lstStyle/>
          <a:p>
            <a:r>
              <a:rPr lang="en-US" dirty="0"/>
              <a:t>FLOOR PLAN – PROJECT IMPACT</a:t>
            </a:r>
          </a:p>
        </p:txBody>
      </p:sp>
      <p:sp>
        <p:nvSpPr>
          <p:cNvPr id="7" name="Content Placeholder 6">
            <a:extLst>
              <a:ext uri="{FF2B5EF4-FFF2-40B4-BE49-F238E27FC236}">
                <a16:creationId xmlns:a16="http://schemas.microsoft.com/office/drawing/2014/main" id="{411AEE40-A7A7-4DE9-9904-5EBBD94D3188}"/>
              </a:ext>
            </a:extLst>
          </p:cNvPr>
          <p:cNvSpPr>
            <a:spLocks noGrp="1"/>
          </p:cNvSpPr>
          <p:nvPr>
            <p:ph idx="1"/>
          </p:nvPr>
        </p:nvSpPr>
        <p:spPr>
          <a:xfrm>
            <a:off x="838200" y="1630727"/>
            <a:ext cx="4046415" cy="4620171"/>
          </a:xfrm>
        </p:spPr>
        <p:txBody>
          <a:bodyPr>
            <a:noAutofit/>
          </a:bodyPr>
          <a:lstStyle/>
          <a:p>
            <a:pPr marL="137160" indent="0">
              <a:buNone/>
            </a:pPr>
            <a:r>
              <a:rPr lang="en-US" dirty="0">
                <a:solidFill>
                  <a:srgbClr val="0046AD"/>
                </a:solidFill>
              </a:rPr>
              <a:t>Draw Floor Plan - Sheet S4</a:t>
            </a:r>
          </a:p>
          <a:p>
            <a:r>
              <a:rPr lang="en-US" dirty="0"/>
              <a:t>Refer to example floor plans, Sheets 17-21. </a:t>
            </a:r>
          </a:p>
          <a:p>
            <a:r>
              <a:rPr lang="en-US" dirty="0"/>
              <a:t>Measure and mark existing basement walls, doors and windows.</a:t>
            </a:r>
          </a:p>
          <a:p>
            <a:r>
              <a:rPr lang="en-US" dirty="0"/>
              <a:t>Show which of the details provided will be used.</a:t>
            </a:r>
          </a:p>
          <a:p>
            <a:r>
              <a:rPr lang="en-US" dirty="0"/>
              <a:t>Determine and mark wall bracing layout for each exterior wall line and length of braced wall panels.</a:t>
            </a:r>
          </a:p>
        </p:txBody>
      </p:sp>
      <p:pic>
        <p:nvPicPr>
          <p:cNvPr id="6" name="Picture 5">
            <a:extLst>
              <a:ext uri="{FF2B5EF4-FFF2-40B4-BE49-F238E27FC236}">
                <a16:creationId xmlns:a16="http://schemas.microsoft.com/office/drawing/2014/main" id="{92A4C23F-C095-4938-A593-DB058DDCF0A2}"/>
              </a:ext>
            </a:extLst>
          </p:cNvPr>
          <p:cNvPicPr>
            <a:picLocks noChangeAspect="1"/>
          </p:cNvPicPr>
          <p:nvPr/>
        </p:nvPicPr>
        <p:blipFill rotWithShape="1">
          <a:blip r:embed="rId4"/>
          <a:srcRect b="13234"/>
          <a:stretch/>
        </p:blipFill>
        <p:spPr>
          <a:xfrm>
            <a:off x="6245274" y="1691431"/>
            <a:ext cx="5462010" cy="4390259"/>
          </a:xfrm>
          <a:prstGeom prst="rect">
            <a:avLst/>
          </a:prstGeom>
        </p:spPr>
      </p:pic>
      <p:pic>
        <p:nvPicPr>
          <p:cNvPr id="4" name="Picture 3">
            <a:extLst>
              <a:ext uri="{FF2B5EF4-FFF2-40B4-BE49-F238E27FC236}">
                <a16:creationId xmlns:a16="http://schemas.microsoft.com/office/drawing/2014/main" id="{AD4324EB-CA34-43A0-BAE0-0F197702FEAC}"/>
              </a:ext>
            </a:extLst>
          </p:cNvPr>
          <p:cNvPicPr>
            <a:picLocks noChangeAspect="1"/>
          </p:cNvPicPr>
          <p:nvPr/>
        </p:nvPicPr>
        <p:blipFill>
          <a:blip r:embed="rId5"/>
          <a:stretch>
            <a:fillRect/>
          </a:stretch>
        </p:blipFill>
        <p:spPr>
          <a:xfrm>
            <a:off x="5056978" y="1775928"/>
            <a:ext cx="2702696" cy="30675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5294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65B7E-AE51-4475-949B-49997C78B15D}"/>
              </a:ext>
            </a:extLst>
          </p:cNvPr>
          <p:cNvSpPr>
            <a:spLocks noGrp="1"/>
          </p:cNvSpPr>
          <p:nvPr>
            <p:ph type="title"/>
          </p:nvPr>
        </p:nvSpPr>
        <p:spPr/>
        <p:txBody>
          <a:bodyPr/>
          <a:lstStyle/>
          <a:p>
            <a:r>
              <a:rPr lang="en-US" dirty="0"/>
              <a:t>SDCI PURPOSE AND VALUES</a:t>
            </a:r>
          </a:p>
        </p:txBody>
      </p:sp>
      <p:sp>
        <p:nvSpPr>
          <p:cNvPr id="3" name="Content Placeholder 2">
            <a:extLst>
              <a:ext uri="{FF2B5EF4-FFF2-40B4-BE49-F238E27FC236}">
                <a16:creationId xmlns:a16="http://schemas.microsoft.com/office/drawing/2014/main" id="{375BF405-1DA8-4F4E-9D3E-73E38A164164}"/>
              </a:ext>
            </a:extLst>
          </p:cNvPr>
          <p:cNvSpPr>
            <a:spLocks noGrp="1"/>
          </p:cNvSpPr>
          <p:nvPr>
            <p:ph idx="1"/>
          </p:nvPr>
        </p:nvSpPr>
        <p:spPr>
          <a:xfrm>
            <a:off x="838200" y="1751883"/>
            <a:ext cx="10515600" cy="4351338"/>
          </a:xfrm>
        </p:spPr>
        <p:txBody>
          <a:bodyPr>
            <a:normAutofit/>
          </a:bodyPr>
          <a:lstStyle/>
          <a:p>
            <a:pPr marL="0" indent="0">
              <a:buNone/>
            </a:pPr>
            <a:r>
              <a:rPr lang="en-US" sz="2800" dirty="0">
                <a:solidFill>
                  <a:srgbClr val="0046AD"/>
                </a:solidFill>
              </a:rPr>
              <a:t>Seattle Department of Construction and Inspections’ Purpose</a:t>
            </a:r>
          </a:p>
          <a:p>
            <a:pPr marL="0" indent="0">
              <a:buNone/>
            </a:pPr>
            <a:r>
              <a:rPr lang="en-US" dirty="0"/>
              <a:t>Helping people build a safe, livable, and inclusive Seattle.</a:t>
            </a:r>
          </a:p>
          <a:p>
            <a:pPr marL="0" indent="0">
              <a:buNone/>
            </a:pPr>
            <a:endParaRPr lang="en-US" dirty="0"/>
          </a:p>
        </p:txBody>
      </p:sp>
      <p:sp>
        <p:nvSpPr>
          <p:cNvPr id="6" name="TextBox 5">
            <a:extLst>
              <a:ext uri="{FF2B5EF4-FFF2-40B4-BE49-F238E27FC236}">
                <a16:creationId xmlns:a16="http://schemas.microsoft.com/office/drawing/2014/main" id="{9072DAEC-D1C5-499B-A045-6849D9F8C03A}"/>
              </a:ext>
            </a:extLst>
          </p:cNvPr>
          <p:cNvSpPr txBox="1"/>
          <p:nvPr/>
        </p:nvSpPr>
        <p:spPr>
          <a:xfrm>
            <a:off x="838200" y="2907188"/>
            <a:ext cx="2621281" cy="3103414"/>
          </a:xfrm>
          <a:prstGeom prst="rect">
            <a:avLst/>
          </a:prstGeom>
          <a:noFill/>
        </p:spPr>
        <p:txBody>
          <a:bodyPr wrap="square" rtlCol="0">
            <a:spAutoFit/>
          </a:bodyPr>
          <a:lstStyle/>
          <a:p>
            <a:r>
              <a:rPr lang="en-US" sz="2800">
                <a:solidFill>
                  <a:srgbClr val="0046AD"/>
                </a:solidFill>
              </a:rPr>
              <a:t>Our Values </a:t>
            </a:r>
          </a:p>
          <a:p>
            <a:pPr marL="365760" indent="-228600">
              <a:lnSpc>
                <a:spcPct val="90000"/>
              </a:lnSpc>
              <a:spcBef>
                <a:spcPts val="1000"/>
              </a:spcBef>
              <a:buClr>
                <a:srgbClr val="0046AD"/>
              </a:buClr>
              <a:buFont typeface="Arial" panose="020B0604020202020204" pitchFamily="34" charset="0"/>
              <a:buChar char="•"/>
            </a:pPr>
            <a:r>
              <a:rPr lang="en-US" sz="2400"/>
              <a:t>Equity</a:t>
            </a:r>
          </a:p>
          <a:p>
            <a:pPr marL="365760" indent="-228600">
              <a:lnSpc>
                <a:spcPct val="90000"/>
              </a:lnSpc>
              <a:spcBef>
                <a:spcPts val="1000"/>
              </a:spcBef>
              <a:buClr>
                <a:srgbClr val="0046AD"/>
              </a:buClr>
              <a:buFont typeface="Arial" panose="020B0604020202020204" pitchFamily="34" charset="0"/>
              <a:buChar char="•"/>
            </a:pPr>
            <a:r>
              <a:rPr lang="en-US" sz="2400"/>
              <a:t>Respect</a:t>
            </a:r>
          </a:p>
          <a:p>
            <a:pPr marL="365760" indent="-228600">
              <a:lnSpc>
                <a:spcPct val="90000"/>
              </a:lnSpc>
              <a:spcBef>
                <a:spcPts val="1000"/>
              </a:spcBef>
              <a:buClr>
                <a:srgbClr val="0046AD"/>
              </a:buClr>
              <a:buFont typeface="Arial" panose="020B0604020202020204" pitchFamily="34" charset="0"/>
              <a:buChar char="•"/>
            </a:pPr>
            <a:r>
              <a:rPr lang="en-US" sz="2400"/>
              <a:t>Service</a:t>
            </a:r>
          </a:p>
          <a:p>
            <a:pPr marL="365760" indent="-228600">
              <a:lnSpc>
                <a:spcPct val="90000"/>
              </a:lnSpc>
              <a:spcBef>
                <a:spcPts val="1000"/>
              </a:spcBef>
              <a:buClr>
                <a:srgbClr val="0046AD"/>
              </a:buClr>
              <a:buFont typeface="Arial" panose="020B0604020202020204" pitchFamily="34" charset="0"/>
              <a:buChar char="•"/>
            </a:pPr>
            <a:r>
              <a:rPr lang="en-US" sz="2400"/>
              <a:t>Quality</a:t>
            </a:r>
          </a:p>
          <a:p>
            <a:pPr marL="365760" indent="-228600">
              <a:lnSpc>
                <a:spcPct val="90000"/>
              </a:lnSpc>
              <a:spcBef>
                <a:spcPts val="1000"/>
              </a:spcBef>
              <a:buClr>
                <a:srgbClr val="0046AD"/>
              </a:buClr>
              <a:buFont typeface="Arial" panose="020B0604020202020204" pitchFamily="34" charset="0"/>
              <a:buChar char="•"/>
            </a:pPr>
            <a:r>
              <a:rPr lang="en-US" sz="2400"/>
              <a:t>Integrity</a:t>
            </a:r>
          </a:p>
          <a:p>
            <a:endParaRPr lang="en-US"/>
          </a:p>
        </p:txBody>
      </p:sp>
      <p:pic>
        <p:nvPicPr>
          <p:cNvPr id="5" name="Picture 4" descr="A view of a city at sunset&#10;&#10;Description automatically generated">
            <a:extLst>
              <a:ext uri="{FF2B5EF4-FFF2-40B4-BE49-F238E27FC236}">
                <a16:creationId xmlns:a16="http://schemas.microsoft.com/office/drawing/2014/main" id="{BBD29245-65FC-40A3-AB40-1A1812AA2ED9}"/>
              </a:ext>
            </a:extLst>
          </p:cNvPr>
          <p:cNvPicPr>
            <a:picLocks noChangeAspect="1"/>
          </p:cNvPicPr>
          <p:nvPr/>
        </p:nvPicPr>
        <p:blipFill rotWithShape="1">
          <a:blip r:embed="rId3">
            <a:extLst>
              <a:ext uri="{28A0092B-C50C-407E-A947-70E740481C1C}">
                <a14:useLocalDpi xmlns:a14="http://schemas.microsoft.com/office/drawing/2010/main" val="0"/>
              </a:ext>
            </a:extLst>
          </a:blip>
          <a:srcRect t="12618" b="8645"/>
          <a:stretch/>
        </p:blipFill>
        <p:spPr>
          <a:xfrm>
            <a:off x="3999071" y="3016251"/>
            <a:ext cx="7967264" cy="2994351"/>
          </a:xfrm>
          <a:prstGeom prst="rect">
            <a:avLst/>
          </a:prstGeom>
        </p:spPr>
      </p:pic>
    </p:spTree>
    <p:extLst>
      <p:ext uri="{BB962C8B-B14F-4D97-AF65-F5344CB8AC3E}">
        <p14:creationId xmlns:p14="http://schemas.microsoft.com/office/powerpoint/2010/main" val="2855780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22242-26AC-4675-81B2-646CAA83EF10}"/>
              </a:ext>
            </a:extLst>
          </p:cNvPr>
          <p:cNvSpPr>
            <a:spLocks noGrp="1"/>
          </p:cNvSpPr>
          <p:nvPr>
            <p:ph type="title"/>
          </p:nvPr>
        </p:nvSpPr>
        <p:spPr/>
        <p:txBody>
          <a:bodyPr/>
          <a:lstStyle/>
          <a:p>
            <a:r>
              <a:rPr lang="en-US" dirty="0"/>
              <a:t>PROJECT IMPACT - BRACED WALL PANELS</a:t>
            </a:r>
          </a:p>
        </p:txBody>
      </p:sp>
      <p:sp>
        <p:nvSpPr>
          <p:cNvPr id="3" name="Content Placeholder 2">
            <a:extLst>
              <a:ext uri="{FF2B5EF4-FFF2-40B4-BE49-F238E27FC236}">
                <a16:creationId xmlns:a16="http://schemas.microsoft.com/office/drawing/2014/main" id="{FFD213BE-074C-4C61-9D4C-6D31B717343D}"/>
              </a:ext>
            </a:extLst>
          </p:cNvPr>
          <p:cNvSpPr>
            <a:spLocks noGrp="1"/>
          </p:cNvSpPr>
          <p:nvPr>
            <p:ph idx="1"/>
          </p:nvPr>
        </p:nvSpPr>
        <p:spPr>
          <a:xfrm>
            <a:off x="838200" y="1690688"/>
            <a:ext cx="4970489" cy="4351338"/>
          </a:xfrm>
        </p:spPr>
        <p:txBody>
          <a:bodyPr>
            <a:normAutofit/>
          </a:bodyPr>
          <a:lstStyle/>
          <a:p>
            <a:pPr marL="137160" indent="0">
              <a:buNone/>
            </a:pPr>
            <a:r>
              <a:rPr lang="en-US" dirty="0">
                <a:solidFill>
                  <a:srgbClr val="0046AD"/>
                </a:solidFill>
              </a:rPr>
              <a:t>Strengthening the Cripple Wall Using Braced Wall Panels - Sheet S3.1</a:t>
            </a:r>
          </a:p>
          <a:p>
            <a:pPr marL="365760" lvl="1"/>
            <a:r>
              <a:rPr lang="en-US" sz="2400" dirty="0"/>
              <a:t>Creating a “braced wall panel” beneath the first-floor framing at basement wall or cripple wall.</a:t>
            </a:r>
          </a:p>
          <a:p>
            <a:pPr marL="365760" lvl="1"/>
            <a:r>
              <a:rPr lang="en-US" sz="2400" dirty="0"/>
              <a:t>Cripple Wall Maximum height is 7 feet and minimum length is 2 feet</a:t>
            </a:r>
          </a:p>
          <a:p>
            <a:pPr marL="365760" lvl="1"/>
            <a:r>
              <a:rPr lang="en-US" sz="2400" dirty="0"/>
              <a:t>All exterior wall lines are required to have a minimum total length of braced wall panels</a:t>
            </a:r>
          </a:p>
          <a:p>
            <a:pPr lvl="1"/>
            <a:endParaRPr lang="en-US" dirty="0"/>
          </a:p>
        </p:txBody>
      </p:sp>
      <p:pic>
        <p:nvPicPr>
          <p:cNvPr id="6" name="Picture 5">
            <a:extLst>
              <a:ext uri="{FF2B5EF4-FFF2-40B4-BE49-F238E27FC236}">
                <a16:creationId xmlns:a16="http://schemas.microsoft.com/office/drawing/2014/main" id="{4F5F22E0-0628-46CC-B2C7-FFB19A89B490}"/>
              </a:ext>
            </a:extLst>
          </p:cNvPr>
          <p:cNvPicPr>
            <a:picLocks noChangeAspect="1"/>
          </p:cNvPicPr>
          <p:nvPr/>
        </p:nvPicPr>
        <p:blipFill rotWithShape="1">
          <a:blip r:embed="rId4">
            <a:extLst>
              <a:ext uri="{28A0092B-C50C-407E-A947-70E740481C1C}">
                <a14:useLocalDpi xmlns:a14="http://schemas.microsoft.com/office/drawing/2010/main" val="0"/>
              </a:ext>
            </a:extLst>
          </a:blip>
          <a:srcRect l="17335" b="20230"/>
          <a:stretch/>
        </p:blipFill>
        <p:spPr>
          <a:xfrm>
            <a:off x="5695585" y="1690688"/>
            <a:ext cx="5897142" cy="4268015"/>
          </a:xfrm>
          <a:prstGeom prst="rect">
            <a:avLst/>
          </a:prstGeom>
        </p:spPr>
      </p:pic>
      <p:sp>
        <p:nvSpPr>
          <p:cNvPr id="4" name="TextBox 3">
            <a:extLst>
              <a:ext uri="{FF2B5EF4-FFF2-40B4-BE49-F238E27FC236}">
                <a16:creationId xmlns:a16="http://schemas.microsoft.com/office/drawing/2014/main" id="{0EBFEAB0-0523-49CA-ACC8-2E5B7DCE23A8}"/>
              </a:ext>
            </a:extLst>
          </p:cNvPr>
          <p:cNvSpPr txBox="1"/>
          <p:nvPr/>
        </p:nvSpPr>
        <p:spPr>
          <a:xfrm>
            <a:off x="5996065" y="5958703"/>
            <a:ext cx="5795561" cy="307777"/>
          </a:xfrm>
          <a:prstGeom prst="rect">
            <a:avLst/>
          </a:prstGeom>
          <a:noFill/>
        </p:spPr>
        <p:txBody>
          <a:bodyPr wrap="square" rtlCol="0">
            <a:spAutoFit/>
          </a:bodyPr>
          <a:lstStyle/>
          <a:p>
            <a:r>
              <a:rPr lang="en-US" sz="1400" dirty="0"/>
              <a:t>OSB braced wall panel (with hole) and URFP courtesy of Simpson Strong Tie </a:t>
            </a:r>
          </a:p>
        </p:txBody>
      </p:sp>
    </p:spTree>
    <p:extLst>
      <p:ext uri="{BB962C8B-B14F-4D97-AF65-F5344CB8AC3E}">
        <p14:creationId xmlns:p14="http://schemas.microsoft.com/office/powerpoint/2010/main" val="69974255"/>
      </p:ext>
    </p:extLst>
  </p:cSld>
  <p:clrMapOvr>
    <a:masterClrMapping/>
  </p:clrMapOvr>
  <p:extLst>
    <p:ext uri="{6950BFC3-D8DA-4A85-94F7-54DA5524770B}">
      <p188:commentRel xmlns:p188="http://schemas.microsoft.com/office/powerpoint/2018/8/main" r:id="rId3"/>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a:extLst>
              <a:ext uri="{FF2B5EF4-FFF2-40B4-BE49-F238E27FC236}">
                <a16:creationId xmlns:a16="http://schemas.microsoft.com/office/drawing/2014/main" id="{4BB55B8A-1318-4EB3-AA3A-5690ABCD2B62}"/>
              </a:ext>
            </a:extLst>
          </p:cNvPr>
          <p:cNvPicPr>
            <a:picLocks noGrp="1" noChangeAspect="1"/>
          </p:cNvPicPr>
          <p:nvPr>
            <p:ph idx="1"/>
          </p:nvPr>
        </p:nvPicPr>
        <p:blipFill>
          <a:blip r:embed="rId4"/>
          <a:stretch>
            <a:fillRect/>
          </a:stretch>
        </p:blipFill>
        <p:spPr>
          <a:xfrm>
            <a:off x="4556033" y="1423739"/>
            <a:ext cx="7502026" cy="4896484"/>
          </a:xfrm>
        </p:spPr>
      </p:pic>
      <p:sp>
        <p:nvSpPr>
          <p:cNvPr id="3" name="Title 2">
            <a:extLst>
              <a:ext uri="{FF2B5EF4-FFF2-40B4-BE49-F238E27FC236}">
                <a16:creationId xmlns:a16="http://schemas.microsoft.com/office/drawing/2014/main" id="{7D15DE5A-F7AE-4290-B82A-20CD89C79838}"/>
              </a:ext>
            </a:extLst>
          </p:cNvPr>
          <p:cNvSpPr>
            <a:spLocks noGrp="1"/>
          </p:cNvSpPr>
          <p:nvPr>
            <p:ph type="title"/>
          </p:nvPr>
        </p:nvSpPr>
        <p:spPr>
          <a:xfrm>
            <a:off x="667603" y="342379"/>
            <a:ext cx="10515600" cy="1325563"/>
          </a:xfrm>
        </p:spPr>
        <p:txBody>
          <a:bodyPr/>
          <a:lstStyle/>
          <a:p>
            <a:r>
              <a:rPr lang="en-US" dirty="0"/>
              <a:t>PROJECT IMPACT – BRACED WALL LENGTH </a:t>
            </a:r>
          </a:p>
        </p:txBody>
      </p:sp>
      <p:sp>
        <p:nvSpPr>
          <p:cNvPr id="4" name="Rectangle: Rounded Corners 3">
            <a:extLst>
              <a:ext uri="{FF2B5EF4-FFF2-40B4-BE49-F238E27FC236}">
                <a16:creationId xmlns:a16="http://schemas.microsoft.com/office/drawing/2014/main" id="{067A8DBC-C584-4D77-BC2E-A6F6DF1F600B}"/>
              </a:ext>
            </a:extLst>
          </p:cNvPr>
          <p:cNvSpPr/>
          <p:nvPr/>
        </p:nvSpPr>
        <p:spPr>
          <a:xfrm>
            <a:off x="5941753" y="1566413"/>
            <a:ext cx="6116306" cy="916652"/>
          </a:xfrm>
          <a:prstGeom prst="roundRect">
            <a:avLst/>
          </a:prstGeom>
          <a:noFill/>
          <a:ln w="38100">
            <a:solidFill>
              <a:srgbClr val="DB4D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9FD0A133-67D7-4A19-A87D-33B44DCECCD9}"/>
              </a:ext>
            </a:extLst>
          </p:cNvPr>
          <p:cNvSpPr/>
          <p:nvPr/>
        </p:nvSpPr>
        <p:spPr>
          <a:xfrm>
            <a:off x="5941753" y="2570783"/>
            <a:ext cx="5718286" cy="712150"/>
          </a:xfrm>
          <a:prstGeom prst="roundRect">
            <a:avLst/>
          </a:prstGeom>
          <a:noFill/>
          <a:ln w="38100">
            <a:solidFill>
              <a:srgbClr val="DB4D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91B9AB5B-5380-4B8C-A361-DD9E56FCCE67}"/>
              </a:ext>
            </a:extLst>
          </p:cNvPr>
          <p:cNvSpPr/>
          <p:nvPr/>
        </p:nvSpPr>
        <p:spPr>
          <a:xfrm>
            <a:off x="4980381" y="2918019"/>
            <a:ext cx="947163" cy="3379245"/>
          </a:xfrm>
          <a:prstGeom prst="roundRect">
            <a:avLst/>
          </a:prstGeom>
          <a:noFill/>
          <a:ln w="38100">
            <a:solidFill>
              <a:srgbClr val="DB4D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CF036487-DDFD-471E-925A-E9FCBB8E6F49}"/>
              </a:ext>
            </a:extLst>
          </p:cNvPr>
          <p:cNvSpPr/>
          <p:nvPr/>
        </p:nvSpPr>
        <p:spPr>
          <a:xfrm>
            <a:off x="6876501" y="3909296"/>
            <a:ext cx="784703" cy="184827"/>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FB3E17D-6E5F-4E2D-9923-32A8B3EC20EA}"/>
              </a:ext>
            </a:extLst>
          </p:cNvPr>
          <p:cNvSpPr txBox="1"/>
          <p:nvPr/>
        </p:nvSpPr>
        <p:spPr>
          <a:xfrm>
            <a:off x="583527" y="1507525"/>
            <a:ext cx="4055930" cy="4593472"/>
          </a:xfrm>
          <a:prstGeom prst="rect">
            <a:avLst/>
          </a:prstGeom>
          <a:noFill/>
        </p:spPr>
        <p:txBody>
          <a:bodyPr wrap="square" lIns="91440" tIns="45720" rIns="91440" bIns="45720" rtlCol="0" anchor="t">
            <a:spAutoFit/>
          </a:bodyPr>
          <a:lstStyle/>
          <a:p>
            <a:r>
              <a:rPr lang="en-US" sz="2400" dirty="0">
                <a:solidFill>
                  <a:srgbClr val="0046AD"/>
                </a:solidFill>
              </a:rPr>
              <a:t>Braced Wall Section length - See Sheet S3.1</a:t>
            </a:r>
          </a:p>
          <a:p>
            <a:pPr marL="285750" indent="-285750">
              <a:buFont typeface="Arial" panose="020B0604020202020204" pitchFamily="34" charset="0"/>
              <a:buChar char="•"/>
            </a:pPr>
            <a:r>
              <a:rPr lang="en-US" sz="2400" dirty="0"/>
              <a:t>This Table is for One-story</a:t>
            </a:r>
            <a:endParaRPr lang="en-US" sz="2400" dirty="0">
              <a:cs typeface="Calibri"/>
            </a:endParaRPr>
          </a:p>
          <a:p>
            <a:pPr marL="285750" indent="-285750">
              <a:buFont typeface="Arial" panose="020B0604020202020204" pitchFamily="34" charset="0"/>
              <a:buChar char="•"/>
            </a:pPr>
            <a:r>
              <a:rPr lang="en-US" sz="2400" dirty="0"/>
              <a:t>Total = 2x value</a:t>
            </a:r>
            <a:endParaRPr lang="en-US" sz="2400" dirty="0">
              <a:cs typeface="Calibri"/>
            </a:endParaRPr>
          </a:p>
          <a:p>
            <a:pPr marL="285750" indent="-285750">
              <a:buFont typeface="Arial" panose="020B0604020202020204" pitchFamily="34" charset="0"/>
              <a:buChar char="•"/>
            </a:pPr>
            <a:r>
              <a:rPr lang="en-US" sz="2400" dirty="0"/>
              <a:t>Cripple Wall Height</a:t>
            </a:r>
            <a:endParaRPr lang="en-US" sz="2400" dirty="0">
              <a:cs typeface="Calibri"/>
            </a:endParaRPr>
          </a:p>
          <a:p>
            <a:pPr marL="285750" indent="-285750">
              <a:buFont typeface="Arial" panose="020B0604020202020204" pitchFamily="34" charset="0"/>
              <a:buChar char="•"/>
            </a:pPr>
            <a:r>
              <a:rPr lang="en-US" sz="2400" dirty="0"/>
              <a:t>Total building area.</a:t>
            </a:r>
            <a:endParaRPr lang="en-US" sz="2400" dirty="0">
              <a:cs typeface="Calibri"/>
            </a:endParaRPr>
          </a:p>
          <a:p>
            <a:r>
              <a:rPr lang="en-US" sz="2400" dirty="0"/>
              <a:t>EXAMPLE: single-story house, with a 4-foot (4’-0”) cripple wall and 1,400 square feet area would need two braced wall sections of about ___ in length</a:t>
            </a:r>
            <a:endParaRPr lang="en-US" sz="2400" dirty="0">
              <a:cs typeface="Calibri" panose="020F0502020204030204"/>
            </a:endParaRPr>
          </a:p>
        </p:txBody>
      </p:sp>
    </p:spTree>
    <p:extLst>
      <p:ext uri="{BB962C8B-B14F-4D97-AF65-F5344CB8AC3E}">
        <p14:creationId xmlns:p14="http://schemas.microsoft.com/office/powerpoint/2010/main" val="2556695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Lst>
  </p:timing>
  <p:extLst>
    <p:ext uri="{6950BFC3-D8DA-4A85-94F7-54DA5524770B}">
      <p188:commentRel xmlns:p188="http://schemas.microsoft.com/office/powerpoint/2018/8/main" r:id="rId3"/>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67BC0-8C6B-4441-A614-ECB338BC7017}"/>
              </a:ext>
            </a:extLst>
          </p:cNvPr>
          <p:cNvSpPr>
            <a:spLocks noGrp="1"/>
          </p:cNvSpPr>
          <p:nvPr>
            <p:ph type="title"/>
          </p:nvPr>
        </p:nvSpPr>
        <p:spPr/>
        <p:txBody>
          <a:bodyPr/>
          <a:lstStyle/>
          <a:p>
            <a:r>
              <a:rPr lang="en-US" dirty="0"/>
              <a:t>PROJECT IMPACT - APPLICATION PROCESS</a:t>
            </a:r>
          </a:p>
        </p:txBody>
      </p:sp>
      <p:sp>
        <p:nvSpPr>
          <p:cNvPr id="5" name="Content Placeholder 4">
            <a:extLst>
              <a:ext uri="{FF2B5EF4-FFF2-40B4-BE49-F238E27FC236}">
                <a16:creationId xmlns:a16="http://schemas.microsoft.com/office/drawing/2014/main" id="{574E8395-DA81-42E6-B6DD-AA8DD3295224}"/>
              </a:ext>
            </a:extLst>
          </p:cNvPr>
          <p:cNvSpPr>
            <a:spLocks noGrp="1"/>
          </p:cNvSpPr>
          <p:nvPr>
            <p:ph idx="1"/>
          </p:nvPr>
        </p:nvSpPr>
        <p:spPr>
          <a:xfrm>
            <a:off x="838199" y="1595719"/>
            <a:ext cx="6906769" cy="4778448"/>
          </a:xfrm>
        </p:spPr>
        <p:txBody>
          <a:bodyPr>
            <a:normAutofit/>
          </a:bodyPr>
          <a:lstStyle/>
          <a:p>
            <a:pPr marL="137160" indent="0">
              <a:buNone/>
            </a:pPr>
            <a:r>
              <a:rPr lang="en-US" dirty="0"/>
              <a:t>All Construction Projects, including Project Impact start the same way</a:t>
            </a:r>
          </a:p>
          <a:p>
            <a:r>
              <a:rPr lang="en-US" dirty="0"/>
              <a:t>Project Impact – Application Benefits</a:t>
            </a:r>
          </a:p>
          <a:p>
            <a:pPr lvl="1"/>
            <a:r>
              <a:rPr lang="en-US" dirty="0"/>
              <a:t>Submit plans for screening; similar to a Subject-to-Field-Inspection (STFI) permit.  </a:t>
            </a:r>
            <a:r>
              <a:rPr lang="en-US" b="1" dirty="0"/>
              <a:t>You do not need an intake appointment!</a:t>
            </a:r>
          </a:p>
          <a:p>
            <a:pPr lvl="1"/>
            <a:r>
              <a:rPr lang="en-US" dirty="0"/>
              <a:t>Plan review is an expedited permit with shorter plan review items</a:t>
            </a:r>
          </a:p>
          <a:p>
            <a:pPr lvl="1"/>
            <a:r>
              <a:rPr lang="en-US" dirty="0"/>
              <a:t>Prescriptive Home Retrofit Plan review fees are different, often cheaper than other permit fees.</a:t>
            </a:r>
            <a:endParaRPr lang="en-US" b="1" dirty="0"/>
          </a:p>
          <a:p>
            <a:r>
              <a:rPr lang="en-US" dirty="0"/>
              <a:t>Project review – respond to corrections</a:t>
            </a:r>
          </a:p>
          <a:p>
            <a:r>
              <a:rPr lang="en-US" dirty="0"/>
              <a:t>Inspections</a:t>
            </a:r>
          </a:p>
          <a:p>
            <a:pPr lvl="1"/>
            <a:endParaRPr lang="en-US" dirty="0"/>
          </a:p>
        </p:txBody>
      </p:sp>
      <p:pic>
        <p:nvPicPr>
          <p:cNvPr id="9" name="Picture 8">
            <a:extLst>
              <a:ext uri="{FF2B5EF4-FFF2-40B4-BE49-F238E27FC236}">
                <a16:creationId xmlns:a16="http://schemas.microsoft.com/office/drawing/2014/main" id="{4B6C409B-03E1-40FA-87B4-ED8C831779BA}"/>
              </a:ext>
            </a:extLst>
          </p:cNvPr>
          <p:cNvPicPr>
            <a:picLocks noChangeAspect="1"/>
          </p:cNvPicPr>
          <p:nvPr/>
        </p:nvPicPr>
        <p:blipFill>
          <a:blip r:embed="rId4"/>
          <a:stretch>
            <a:fillRect/>
          </a:stretch>
        </p:blipFill>
        <p:spPr>
          <a:xfrm>
            <a:off x="8027342" y="2002535"/>
            <a:ext cx="3012958" cy="4371631"/>
          </a:xfrm>
          <a:prstGeom prst="rect">
            <a:avLst/>
          </a:prstGeom>
        </p:spPr>
      </p:pic>
      <p:pic>
        <p:nvPicPr>
          <p:cNvPr id="10" name="Picture 9">
            <a:extLst>
              <a:ext uri="{FF2B5EF4-FFF2-40B4-BE49-F238E27FC236}">
                <a16:creationId xmlns:a16="http://schemas.microsoft.com/office/drawing/2014/main" id="{C98EA887-720E-47AC-9CF3-304DB725249D}"/>
              </a:ext>
            </a:extLst>
          </p:cNvPr>
          <p:cNvPicPr>
            <a:picLocks noChangeAspect="1"/>
          </p:cNvPicPr>
          <p:nvPr/>
        </p:nvPicPr>
        <p:blipFill>
          <a:blip r:embed="rId5"/>
          <a:stretch>
            <a:fillRect/>
          </a:stretch>
        </p:blipFill>
        <p:spPr>
          <a:xfrm>
            <a:off x="8094036" y="1407313"/>
            <a:ext cx="3259763" cy="522071"/>
          </a:xfrm>
          <a:prstGeom prst="rect">
            <a:avLst/>
          </a:prstGeom>
        </p:spPr>
      </p:pic>
    </p:spTree>
    <p:extLst>
      <p:ext uri="{BB962C8B-B14F-4D97-AF65-F5344CB8AC3E}">
        <p14:creationId xmlns:p14="http://schemas.microsoft.com/office/powerpoint/2010/main" val="1922281699"/>
      </p:ext>
    </p:extLst>
  </p:cSld>
  <p:clrMapOvr>
    <a:masterClrMapping/>
  </p:clrMapOvr>
  <p:extLst>
    <p:ext uri="{6950BFC3-D8DA-4A85-94F7-54DA5524770B}">
      <p188:commentRel xmlns:p188="http://schemas.microsoft.com/office/powerpoint/2018/8/main" r:id="rId3"/>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CEA23-29F8-418A-835A-144627194736}"/>
              </a:ext>
            </a:extLst>
          </p:cNvPr>
          <p:cNvSpPr>
            <a:spLocks noGrp="1"/>
          </p:cNvSpPr>
          <p:nvPr>
            <p:ph type="title"/>
          </p:nvPr>
        </p:nvSpPr>
        <p:spPr/>
        <p:txBody>
          <a:bodyPr/>
          <a:lstStyle/>
          <a:p>
            <a:r>
              <a:rPr lang="en-US" dirty="0"/>
              <a:t>SUMMARY -  RECAP</a:t>
            </a:r>
          </a:p>
        </p:txBody>
      </p:sp>
      <p:sp>
        <p:nvSpPr>
          <p:cNvPr id="6" name="TextBox 5">
            <a:extLst>
              <a:ext uri="{FF2B5EF4-FFF2-40B4-BE49-F238E27FC236}">
                <a16:creationId xmlns:a16="http://schemas.microsoft.com/office/drawing/2014/main" id="{7D7C576F-23FB-4BF8-B0DF-448A82390279}"/>
              </a:ext>
            </a:extLst>
          </p:cNvPr>
          <p:cNvSpPr txBox="1"/>
          <p:nvPr/>
        </p:nvSpPr>
        <p:spPr>
          <a:xfrm>
            <a:off x="838199" y="1458672"/>
            <a:ext cx="10283348" cy="830997"/>
          </a:xfrm>
          <a:prstGeom prst="rect">
            <a:avLst/>
          </a:prstGeom>
          <a:noFill/>
        </p:spPr>
        <p:txBody>
          <a:bodyPr wrap="square" lIns="91440" tIns="45720" rIns="91440" bIns="45720" rtlCol="0" anchor="t">
            <a:spAutoFit/>
          </a:bodyPr>
          <a:lstStyle/>
          <a:p>
            <a:r>
              <a:rPr lang="en-US" sz="2400" dirty="0">
                <a:solidFill>
                  <a:srgbClr val="0046AD"/>
                </a:solidFill>
              </a:rPr>
              <a:t>Project Impact program offers a prescriptive approach to construct improvements to existing homes</a:t>
            </a:r>
            <a:r>
              <a:rPr lang="en-US" sz="1600" dirty="0">
                <a:solidFill>
                  <a:srgbClr val="0046AD"/>
                </a:solidFill>
              </a:rPr>
              <a:t>.</a:t>
            </a:r>
          </a:p>
        </p:txBody>
      </p:sp>
      <p:sp>
        <p:nvSpPr>
          <p:cNvPr id="3" name="TextBox 2">
            <a:extLst>
              <a:ext uri="{FF2B5EF4-FFF2-40B4-BE49-F238E27FC236}">
                <a16:creationId xmlns:a16="http://schemas.microsoft.com/office/drawing/2014/main" id="{A6F7F230-B4C9-4C98-B06D-04EF5CDE7BE4}"/>
              </a:ext>
            </a:extLst>
          </p:cNvPr>
          <p:cNvSpPr txBox="1"/>
          <p:nvPr/>
        </p:nvSpPr>
        <p:spPr>
          <a:xfrm>
            <a:off x="838199" y="2193792"/>
            <a:ext cx="10753647" cy="4247317"/>
          </a:xfrm>
          <a:prstGeom prst="rect">
            <a:avLst/>
          </a:prstGeom>
          <a:noFill/>
        </p:spPr>
        <p:txBody>
          <a:bodyPr wrap="square" rtlCol="0">
            <a:spAutoFit/>
          </a:bodyPr>
          <a:lstStyle/>
          <a:p>
            <a:pPr marL="285750" indent="-285750">
              <a:buFont typeface="Arial" panose="020B0604020202020204" pitchFamily="34" charset="0"/>
              <a:buChar char="•"/>
            </a:pPr>
            <a:r>
              <a:rPr lang="en-US" sz="2400" dirty="0"/>
              <a:t>Working to build a more disaster resistant community</a:t>
            </a:r>
          </a:p>
          <a:p>
            <a:pPr marL="742950" lvl="1" indent="-285750">
              <a:buFont typeface="Arial" panose="020B0604020202020204" pitchFamily="34" charset="0"/>
              <a:buChar char="•"/>
            </a:pPr>
            <a:r>
              <a:rPr lang="en-US" sz="2000" dirty="0"/>
              <a:t>This program will not “earthquake proof” your home</a:t>
            </a:r>
            <a:r>
              <a:rPr lang="en-US" dirty="0"/>
              <a:t>.</a:t>
            </a:r>
          </a:p>
          <a:p>
            <a:pPr marL="285750" indent="-285750">
              <a:buFont typeface="Arial" panose="020B0604020202020204" pitchFamily="34" charset="0"/>
              <a:buChar char="•"/>
            </a:pPr>
            <a:r>
              <a:rPr lang="en-US" sz="2400" dirty="0"/>
              <a:t>Anchor, Brace and Connect</a:t>
            </a:r>
          </a:p>
          <a:p>
            <a:pPr marL="742950" lvl="1" indent="-285750">
              <a:buFont typeface="Arial" panose="020B0604020202020204" pitchFamily="34" charset="0"/>
              <a:buChar char="•"/>
            </a:pPr>
            <a:r>
              <a:rPr lang="en-US" sz="2000" dirty="0"/>
              <a:t>This program looks to strengthen or “retrofit” the existing structure. </a:t>
            </a:r>
          </a:p>
          <a:p>
            <a:pPr marL="742950" lvl="1" indent="-285750">
              <a:buFont typeface="Arial" panose="020B0604020202020204" pitchFamily="34" charset="0"/>
              <a:buChar char="•"/>
            </a:pPr>
            <a:r>
              <a:rPr lang="en-US" sz="2000" b="1" dirty="0"/>
              <a:t>Anchor</a:t>
            </a:r>
            <a:r>
              <a:rPr lang="en-US" sz="2000" dirty="0"/>
              <a:t> to the foundation, </a:t>
            </a:r>
            <a:r>
              <a:rPr lang="en-US" sz="2000" b="1" dirty="0"/>
              <a:t>Brace</a:t>
            </a:r>
            <a:r>
              <a:rPr lang="en-US" sz="2000" dirty="0"/>
              <a:t> the walls below the first floor and </a:t>
            </a:r>
            <a:r>
              <a:rPr lang="en-US" sz="2000" b="1" dirty="0"/>
              <a:t>connect</a:t>
            </a:r>
            <a:r>
              <a:rPr lang="en-US" sz="2000" dirty="0"/>
              <a:t> these walls to the first-floor framing.</a:t>
            </a:r>
          </a:p>
          <a:p>
            <a:pPr marL="285750" indent="-285750">
              <a:buFont typeface="Arial" panose="020B0604020202020204" pitchFamily="34" charset="0"/>
              <a:buChar char="•"/>
            </a:pPr>
            <a:r>
              <a:rPr lang="en-US" sz="2400" dirty="0"/>
              <a:t>What Types of Homes Can Use Project Impact?  What are the Benefits?</a:t>
            </a:r>
          </a:p>
          <a:p>
            <a:pPr marL="742950" lvl="1" indent="-285750">
              <a:buFont typeface="Arial" panose="020B0604020202020204" pitchFamily="34" charset="0"/>
              <a:buChar char="•"/>
            </a:pPr>
            <a:r>
              <a:rPr lang="en-US" sz="2000" dirty="0"/>
              <a:t>Existing, wood framed homes that are on concrete foundations and are two stories or less in height may qualify</a:t>
            </a:r>
          </a:p>
          <a:p>
            <a:pPr marL="742950" lvl="1" indent="-285750">
              <a:buFont typeface="Arial" panose="020B0604020202020204" pitchFamily="34" charset="0"/>
              <a:buChar char="•"/>
            </a:pPr>
            <a:r>
              <a:rPr lang="en-US" sz="2000" dirty="0"/>
              <a:t>Simplify construction permit process, reduce permit cost.</a:t>
            </a:r>
          </a:p>
          <a:p>
            <a:pPr marL="742950" lvl="1" indent="-285750">
              <a:buFont typeface="Arial" panose="020B0604020202020204" pitchFamily="34" charset="0"/>
              <a:buChar char="•"/>
            </a:pPr>
            <a:r>
              <a:rPr lang="en-US" sz="2000" dirty="0"/>
              <a:t>Calculations or drawings by an engineer are not required.</a:t>
            </a:r>
          </a:p>
          <a:p>
            <a:pPr marL="742950" lvl="1" indent="-285750">
              <a:buFont typeface="Arial" panose="020B0604020202020204" pitchFamily="34" charset="0"/>
              <a:buChar char="•"/>
            </a:pPr>
            <a:r>
              <a:rPr lang="en-US" sz="2000" dirty="0"/>
              <a:t>Planset can be submitted without an intake appointment.</a:t>
            </a:r>
          </a:p>
          <a:p>
            <a:pPr marL="742950" lvl="1" indent="-285750">
              <a:buFont typeface="Arial" panose="020B0604020202020204" pitchFamily="34" charset="0"/>
              <a:buChar char="•"/>
            </a:pPr>
            <a:endParaRPr lang="en-US" dirty="0"/>
          </a:p>
        </p:txBody>
      </p:sp>
    </p:spTree>
    <p:extLst>
      <p:ext uri="{BB962C8B-B14F-4D97-AF65-F5344CB8AC3E}">
        <p14:creationId xmlns:p14="http://schemas.microsoft.com/office/powerpoint/2010/main" val="7223419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E1543-4AD7-463C-AFA1-E851039C0CBF}"/>
              </a:ext>
            </a:extLst>
          </p:cNvPr>
          <p:cNvSpPr>
            <a:spLocks noGrp="1"/>
          </p:cNvSpPr>
          <p:nvPr>
            <p:ph type="title"/>
          </p:nvPr>
        </p:nvSpPr>
        <p:spPr/>
        <p:txBody>
          <a:bodyPr/>
          <a:lstStyle/>
          <a:p>
            <a:r>
              <a:rPr lang="en-US"/>
              <a:t>SDCI – PERMIT RESOURCES</a:t>
            </a:r>
          </a:p>
        </p:txBody>
      </p:sp>
      <p:sp>
        <p:nvSpPr>
          <p:cNvPr id="3" name="Content Placeholder 2">
            <a:extLst>
              <a:ext uri="{FF2B5EF4-FFF2-40B4-BE49-F238E27FC236}">
                <a16:creationId xmlns:a16="http://schemas.microsoft.com/office/drawing/2014/main" id="{52C3DFAD-3563-4C21-B0AD-4F5AAE8E0A5F}"/>
              </a:ext>
            </a:extLst>
          </p:cNvPr>
          <p:cNvSpPr>
            <a:spLocks noGrp="1"/>
          </p:cNvSpPr>
          <p:nvPr>
            <p:ph idx="1"/>
          </p:nvPr>
        </p:nvSpPr>
        <p:spPr>
          <a:xfrm>
            <a:off x="838200" y="1591690"/>
            <a:ext cx="6529251" cy="4585273"/>
          </a:xfrm>
        </p:spPr>
        <p:txBody>
          <a:bodyPr>
            <a:normAutofit lnSpcReduction="10000"/>
          </a:bodyPr>
          <a:lstStyle/>
          <a:p>
            <a:r>
              <a:rPr lang="en-US" sz="2200"/>
              <a:t>SDCI Website: </a:t>
            </a:r>
            <a:r>
              <a:rPr lang="en-US" sz="2200">
                <a:hlinkClick r:id="rId4"/>
              </a:rPr>
              <a:t>http://www.seattle.gov/sdci/permits/permits-we-issue-(a-z)/earthquake-home-retrofit-permit</a:t>
            </a:r>
            <a:r>
              <a:rPr lang="en-US" sz="2200"/>
              <a:t> </a:t>
            </a:r>
          </a:p>
          <a:p>
            <a:r>
              <a:rPr lang="en-US" sz="2200">
                <a:hlinkClick r:id="rId5">
                  <a:extLst>
                    <a:ext uri="{A12FA001-AC4F-418D-AE19-62706E023703}">
                      <ahyp:hlinkClr xmlns:ahyp="http://schemas.microsoft.com/office/drawing/2018/hyperlinkcolor" val="tx"/>
                    </a:ext>
                  </a:extLst>
                </a:hlinkClick>
              </a:rPr>
              <a:t>WABO Prescriptive PLANSET </a:t>
            </a:r>
            <a:r>
              <a:rPr lang="en-US" sz="2200">
                <a:hlinkClick r:id="rId5"/>
              </a:rPr>
              <a:t>https://www.wabo.org/index.php?option=com_content&amp;view=article&amp;id=236:earthquake-home-retrofit&amp;catid=20:site-content&amp;Itemid=175</a:t>
            </a:r>
            <a:r>
              <a:rPr lang="en-US" sz="2200"/>
              <a:t>   </a:t>
            </a:r>
            <a:endParaRPr lang="en-US" sz="2200" u="sng">
              <a:solidFill>
                <a:schemeClr val="accent1">
                  <a:lumMod val="75000"/>
                </a:schemeClr>
              </a:solidFill>
            </a:endParaRPr>
          </a:p>
          <a:p>
            <a:r>
              <a:rPr lang="en-US" sz="2200"/>
              <a:t>Emergency Management Website: </a:t>
            </a:r>
            <a:r>
              <a:rPr lang="en-US" sz="2200" u="sng">
                <a:solidFill>
                  <a:schemeClr val="accent1">
                    <a:lumMod val="75000"/>
                  </a:schemeClr>
                </a:solidFill>
                <a:hlinkClick r:id="rId6"/>
              </a:rPr>
              <a:t>www.seattle.gov/sdci/about-us/who-we-are/emergency-management---landslides-and-earthquakes</a:t>
            </a:r>
            <a:r>
              <a:rPr lang="en-US" sz="2200" u="sng">
                <a:solidFill>
                  <a:schemeClr val="accent1">
                    <a:lumMod val="75000"/>
                  </a:schemeClr>
                </a:solidFill>
              </a:rPr>
              <a:t> </a:t>
            </a:r>
          </a:p>
          <a:p>
            <a:r>
              <a:rPr lang="en-US" sz="2200"/>
              <a:t>SDCI – Ask us a question Online:                </a:t>
            </a:r>
            <a:r>
              <a:rPr lang="en-US" sz="2200" u="sng">
                <a:solidFill>
                  <a:schemeClr val="accent1">
                    <a:lumMod val="75000"/>
                  </a:schemeClr>
                </a:solidFill>
                <a:hlinkClick r:id="rId7"/>
              </a:rPr>
              <a:t>www.seattle.gov/sdci/resources/send-us-a-question</a:t>
            </a:r>
            <a:endParaRPr lang="en-US" sz="2200"/>
          </a:p>
          <a:p>
            <a:pPr lvl="1"/>
            <a:r>
              <a:rPr lang="en-US"/>
              <a:t>NEW!  Chat with us online! </a:t>
            </a:r>
          </a:p>
          <a:p>
            <a:pPr marL="502920" lvl="1" indent="0">
              <a:buNone/>
            </a:pPr>
            <a:endParaRPr lang="en-US" sz="1200"/>
          </a:p>
        </p:txBody>
      </p:sp>
      <p:pic>
        <p:nvPicPr>
          <p:cNvPr id="5" name="Content Placeholder 4">
            <a:extLst>
              <a:ext uri="{FF2B5EF4-FFF2-40B4-BE49-F238E27FC236}">
                <a16:creationId xmlns:a16="http://schemas.microsoft.com/office/drawing/2014/main" id="{7DFF5A8D-04F9-4428-A96A-0B0D611AF433}"/>
              </a:ext>
            </a:extLst>
          </p:cNvPr>
          <p:cNvPicPr>
            <a:picLocks noGrp="1" noChangeAspect="1"/>
          </p:cNvPicPr>
          <p:nvPr>
            <p:ph sz="half" idx="4294967295"/>
          </p:nvPr>
        </p:nvPicPr>
        <p:blipFill>
          <a:blip r:embed="rId8"/>
          <a:stretch>
            <a:fillRect/>
          </a:stretch>
        </p:blipFill>
        <p:spPr>
          <a:xfrm>
            <a:off x="7499331" y="1445432"/>
            <a:ext cx="3854469" cy="4616002"/>
          </a:xfrm>
          <a:prstGeom prst="rect">
            <a:avLst/>
          </a:prstGeom>
        </p:spPr>
      </p:pic>
      <p:pic>
        <p:nvPicPr>
          <p:cNvPr id="6" name="Picture 5">
            <a:extLst>
              <a:ext uri="{FF2B5EF4-FFF2-40B4-BE49-F238E27FC236}">
                <a16:creationId xmlns:a16="http://schemas.microsoft.com/office/drawing/2014/main" id="{3D482DED-04F9-4A3B-BBA5-2D2A89921044}"/>
              </a:ext>
            </a:extLst>
          </p:cNvPr>
          <p:cNvPicPr>
            <a:picLocks noChangeAspect="1"/>
          </p:cNvPicPr>
          <p:nvPr/>
        </p:nvPicPr>
        <p:blipFill rotWithShape="1">
          <a:blip r:embed="rId9"/>
          <a:srcRect b="6437"/>
          <a:stretch/>
        </p:blipFill>
        <p:spPr>
          <a:xfrm>
            <a:off x="4520273" y="5504534"/>
            <a:ext cx="831913" cy="849132"/>
          </a:xfrm>
          <a:prstGeom prst="rect">
            <a:avLst/>
          </a:prstGeom>
        </p:spPr>
      </p:pic>
    </p:spTree>
    <p:extLst>
      <p:ext uri="{BB962C8B-B14F-4D97-AF65-F5344CB8AC3E}">
        <p14:creationId xmlns:p14="http://schemas.microsoft.com/office/powerpoint/2010/main" val="2857890400"/>
      </p:ext>
    </p:extLst>
  </p:cSld>
  <p:clrMapOvr>
    <a:masterClrMapping/>
  </p:clrMapOvr>
  <p:extLst>
    <p:ext uri="{6950BFC3-D8DA-4A85-94F7-54DA5524770B}">
      <p188:commentRel xmlns:p188="http://schemas.microsoft.com/office/powerpoint/2018/8/main" r:id="rId3"/>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70E8F-4907-4C5E-A4C0-1BEADDCC02BC}"/>
              </a:ext>
            </a:extLst>
          </p:cNvPr>
          <p:cNvSpPr>
            <a:spLocks noGrp="1"/>
          </p:cNvSpPr>
          <p:nvPr>
            <p:ph type="title"/>
          </p:nvPr>
        </p:nvSpPr>
        <p:spPr/>
        <p:txBody>
          <a:bodyPr/>
          <a:lstStyle/>
          <a:p>
            <a:r>
              <a:rPr lang="en-US"/>
              <a:t>QUESTIONS?</a:t>
            </a:r>
          </a:p>
        </p:txBody>
      </p:sp>
      <p:sp>
        <p:nvSpPr>
          <p:cNvPr id="3" name="Content Placeholder 2">
            <a:extLst>
              <a:ext uri="{FF2B5EF4-FFF2-40B4-BE49-F238E27FC236}">
                <a16:creationId xmlns:a16="http://schemas.microsoft.com/office/drawing/2014/main" id="{23637E61-BB12-4DB8-A857-EE7C0B87A839}"/>
              </a:ext>
            </a:extLst>
          </p:cNvPr>
          <p:cNvSpPr>
            <a:spLocks noGrp="1"/>
          </p:cNvSpPr>
          <p:nvPr>
            <p:ph idx="1"/>
          </p:nvPr>
        </p:nvSpPr>
        <p:spPr>
          <a:xfrm>
            <a:off x="838200" y="1633896"/>
            <a:ext cx="5194826" cy="4351338"/>
          </a:xfrm>
        </p:spPr>
        <p:txBody>
          <a:bodyPr/>
          <a:lstStyle/>
          <a:p>
            <a:pPr marL="0" indent="0">
              <a:buNone/>
            </a:pPr>
            <a:r>
              <a:rPr lang="en-US" b="1" dirty="0">
                <a:solidFill>
                  <a:schemeClr val="accent6">
                    <a:lumMod val="50000"/>
                  </a:schemeClr>
                </a:solidFill>
              </a:rPr>
              <a:t>Dean Greenleaf</a:t>
            </a:r>
          </a:p>
          <a:p>
            <a:pPr marL="0" indent="0">
              <a:buNone/>
            </a:pPr>
            <a:r>
              <a:rPr lang="en-US" dirty="0"/>
              <a:t>Dean.Greenleaf@seattle.gov</a:t>
            </a:r>
          </a:p>
          <a:p>
            <a:pPr marL="0" indent="0">
              <a:buNone/>
            </a:pPr>
            <a:r>
              <a:rPr lang="en-US" dirty="0"/>
              <a:t>(206)733-9056</a:t>
            </a:r>
          </a:p>
          <a:p>
            <a:pPr marL="0" indent="0">
              <a:buNone/>
            </a:pPr>
            <a:r>
              <a:rPr lang="en-US" dirty="0">
                <a:hlinkClick r:id="rId3"/>
              </a:rPr>
              <a:t>www.seattle.gov/sdci</a:t>
            </a:r>
            <a:endParaRPr lang="en-US" dirty="0"/>
          </a:p>
          <a:p>
            <a:pPr marL="0" indent="0">
              <a:buNone/>
            </a:pPr>
            <a:endParaRPr lang="en-US" dirty="0"/>
          </a:p>
        </p:txBody>
      </p:sp>
      <p:pic>
        <p:nvPicPr>
          <p:cNvPr id="5" name="Picture 4">
            <a:extLst>
              <a:ext uri="{FF2B5EF4-FFF2-40B4-BE49-F238E27FC236}">
                <a16:creationId xmlns:a16="http://schemas.microsoft.com/office/drawing/2014/main" id="{C58E5AC4-D315-4C6B-A255-8391CDFFBB0A}"/>
              </a:ext>
            </a:extLst>
          </p:cNvPr>
          <p:cNvPicPr>
            <a:picLocks noChangeAspect="1"/>
          </p:cNvPicPr>
          <p:nvPr/>
        </p:nvPicPr>
        <p:blipFill>
          <a:blip r:embed="rId4"/>
          <a:stretch>
            <a:fillRect/>
          </a:stretch>
        </p:blipFill>
        <p:spPr>
          <a:xfrm>
            <a:off x="5737124" y="1690687"/>
            <a:ext cx="5564132" cy="4358217"/>
          </a:xfrm>
          <a:prstGeom prst="rect">
            <a:avLst/>
          </a:prstGeom>
        </p:spPr>
      </p:pic>
      <p:sp>
        <p:nvSpPr>
          <p:cNvPr id="6" name="TextBox 5">
            <a:extLst>
              <a:ext uri="{FF2B5EF4-FFF2-40B4-BE49-F238E27FC236}">
                <a16:creationId xmlns:a16="http://schemas.microsoft.com/office/drawing/2014/main" id="{602C04BB-ED3B-433A-BD7E-C908107CC67C}"/>
              </a:ext>
            </a:extLst>
          </p:cNvPr>
          <p:cNvSpPr txBox="1"/>
          <p:nvPr/>
        </p:nvSpPr>
        <p:spPr>
          <a:xfrm>
            <a:off x="7461219" y="5985234"/>
            <a:ext cx="3961408" cy="307777"/>
          </a:xfrm>
          <a:prstGeom prst="rect">
            <a:avLst/>
          </a:prstGeom>
          <a:noFill/>
        </p:spPr>
        <p:txBody>
          <a:bodyPr wrap="square" rtlCol="0">
            <a:spAutoFit/>
          </a:bodyPr>
          <a:lstStyle/>
          <a:p>
            <a:r>
              <a:rPr lang="en-US" sz="1400" dirty="0"/>
              <a:t>1901 Stonehenge restoration – from Amazfacts.com</a:t>
            </a:r>
          </a:p>
        </p:txBody>
      </p:sp>
    </p:spTree>
    <p:extLst>
      <p:ext uri="{BB962C8B-B14F-4D97-AF65-F5344CB8AC3E}">
        <p14:creationId xmlns:p14="http://schemas.microsoft.com/office/powerpoint/2010/main" val="18966638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17E9F-CE81-4C7B-9929-8718C3EC7399}"/>
              </a:ext>
            </a:extLst>
          </p:cNvPr>
          <p:cNvSpPr>
            <a:spLocks noGrp="1"/>
          </p:cNvSpPr>
          <p:nvPr>
            <p:ph type="title"/>
          </p:nvPr>
        </p:nvSpPr>
        <p:spPr>
          <a:xfrm>
            <a:off x="838199" y="365125"/>
            <a:ext cx="10665823" cy="1325563"/>
          </a:xfrm>
        </p:spPr>
        <p:txBody>
          <a:bodyPr/>
          <a:lstStyle/>
          <a:p>
            <a:r>
              <a:rPr lang="en-US" dirty="0"/>
              <a:t>PROJECT IMPACT- OBJECTIVES</a:t>
            </a:r>
          </a:p>
        </p:txBody>
      </p:sp>
      <p:sp>
        <p:nvSpPr>
          <p:cNvPr id="3" name="Content Placeholder 2">
            <a:extLst>
              <a:ext uri="{FF2B5EF4-FFF2-40B4-BE49-F238E27FC236}">
                <a16:creationId xmlns:a16="http://schemas.microsoft.com/office/drawing/2014/main" id="{3815B186-495F-40A5-96F7-D0CA48D08D47}"/>
              </a:ext>
            </a:extLst>
          </p:cNvPr>
          <p:cNvSpPr>
            <a:spLocks noGrp="1"/>
          </p:cNvSpPr>
          <p:nvPr>
            <p:ph idx="1"/>
          </p:nvPr>
        </p:nvSpPr>
        <p:spPr>
          <a:xfrm>
            <a:off x="838199" y="1690688"/>
            <a:ext cx="8506098" cy="4351338"/>
          </a:xfrm>
        </p:spPr>
        <p:txBody>
          <a:bodyPr vert="horz" lIns="91440" tIns="45720" rIns="91440" bIns="45720" rtlCol="0" anchor="t">
            <a:normAutofit/>
          </a:bodyPr>
          <a:lstStyle/>
          <a:p>
            <a:pPr marL="137160" indent="0">
              <a:buNone/>
            </a:pPr>
            <a:r>
              <a:rPr lang="en-US" dirty="0">
                <a:solidFill>
                  <a:srgbClr val="0046AD"/>
                </a:solidFill>
              </a:rPr>
              <a:t>To help you understand more about Project Impact program</a:t>
            </a:r>
          </a:p>
          <a:p>
            <a:pPr lvl="1"/>
            <a:r>
              <a:rPr lang="en-US" dirty="0"/>
              <a:t>Understand what the Project Impact Program is.</a:t>
            </a:r>
            <a:endParaRPr lang="en-US" dirty="0">
              <a:cs typeface="Calibri"/>
            </a:endParaRPr>
          </a:p>
          <a:p>
            <a:pPr lvl="1"/>
            <a:r>
              <a:rPr lang="en-US" dirty="0"/>
              <a:t>Describe why this program is needed and where it applies. </a:t>
            </a:r>
            <a:endParaRPr lang="en-US" dirty="0">
              <a:cs typeface="Calibri"/>
            </a:endParaRPr>
          </a:p>
          <a:p>
            <a:pPr lvl="1"/>
            <a:r>
              <a:rPr lang="en-US" dirty="0"/>
              <a:t>Go over what homes can qualify and how to use the free detailed prescriptive plans for Project Impact.   </a:t>
            </a:r>
            <a:endParaRPr lang="en-US" dirty="0">
              <a:cs typeface="Calibri"/>
            </a:endParaRPr>
          </a:p>
          <a:p>
            <a:pPr lvl="1"/>
            <a:r>
              <a:rPr lang="en-US" dirty="0"/>
              <a:t>Become familiar with the Resources we offer and how to apply.</a:t>
            </a:r>
            <a:endParaRPr lang="en-US" dirty="0">
              <a:cs typeface="Calibri"/>
            </a:endParaRPr>
          </a:p>
          <a:p>
            <a:pPr marL="137160" indent="0">
              <a:buNone/>
            </a:pPr>
            <a:r>
              <a:rPr lang="en-US" dirty="0">
                <a:solidFill>
                  <a:srgbClr val="0046AD"/>
                </a:solidFill>
              </a:rPr>
              <a:t>Please feel free to type your question in the presentation chat or to raise your hand if you have a question or comment on what you see.</a:t>
            </a:r>
            <a:endParaRPr lang="en-US" dirty="0">
              <a:solidFill>
                <a:srgbClr val="0046AD"/>
              </a:solidFill>
              <a:cs typeface="Calibri"/>
            </a:endParaRPr>
          </a:p>
          <a:p>
            <a:pPr lvl="1"/>
            <a:r>
              <a:rPr lang="en-US" dirty="0">
                <a:solidFill>
                  <a:srgbClr val="C00000"/>
                </a:solidFill>
              </a:rPr>
              <a:t>For Example,  Please raise your hands if you were in Seattle when the Nisqually Earthquake hit, 10:54 on February 28</a:t>
            </a:r>
            <a:r>
              <a:rPr lang="en-US" baseline="30000" dirty="0">
                <a:solidFill>
                  <a:srgbClr val="C00000"/>
                </a:solidFill>
              </a:rPr>
              <a:t>th</a:t>
            </a:r>
            <a:r>
              <a:rPr lang="en-US" dirty="0">
                <a:solidFill>
                  <a:srgbClr val="C00000"/>
                </a:solidFill>
              </a:rPr>
              <a:t>, 2001?  Please let me know where you were in the chat.</a:t>
            </a:r>
            <a:endParaRPr lang="en-US" dirty="0">
              <a:solidFill>
                <a:srgbClr val="C00000"/>
              </a:solidFill>
              <a:cs typeface="Calibri"/>
            </a:endParaRPr>
          </a:p>
        </p:txBody>
      </p:sp>
      <p:pic>
        <p:nvPicPr>
          <p:cNvPr id="5" name="Picture 4">
            <a:extLst>
              <a:ext uri="{FF2B5EF4-FFF2-40B4-BE49-F238E27FC236}">
                <a16:creationId xmlns:a16="http://schemas.microsoft.com/office/drawing/2014/main" id="{88FAE312-5AB5-4072-8E38-25718E745C95}"/>
              </a:ext>
            </a:extLst>
          </p:cNvPr>
          <p:cNvPicPr>
            <a:picLocks noChangeAspect="1"/>
          </p:cNvPicPr>
          <p:nvPr/>
        </p:nvPicPr>
        <p:blipFill>
          <a:blip r:embed="rId4"/>
          <a:stretch>
            <a:fillRect/>
          </a:stretch>
        </p:blipFill>
        <p:spPr>
          <a:xfrm>
            <a:off x="9858703" y="1690688"/>
            <a:ext cx="1645319" cy="2396096"/>
          </a:xfrm>
          <a:prstGeom prst="rect">
            <a:avLst/>
          </a:prstGeom>
        </p:spPr>
      </p:pic>
      <p:sp>
        <p:nvSpPr>
          <p:cNvPr id="7" name="TextBox 6">
            <a:extLst>
              <a:ext uri="{FF2B5EF4-FFF2-40B4-BE49-F238E27FC236}">
                <a16:creationId xmlns:a16="http://schemas.microsoft.com/office/drawing/2014/main" id="{060D220B-A675-4749-BBE2-67DA51261530}"/>
              </a:ext>
            </a:extLst>
          </p:cNvPr>
          <p:cNvSpPr txBox="1"/>
          <p:nvPr/>
        </p:nvSpPr>
        <p:spPr>
          <a:xfrm>
            <a:off x="9858703" y="4275909"/>
            <a:ext cx="1645319" cy="369332"/>
          </a:xfrm>
          <a:prstGeom prst="rect">
            <a:avLst/>
          </a:prstGeom>
          <a:noFill/>
        </p:spPr>
        <p:txBody>
          <a:bodyPr wrap="square" rtlCol="0">
            <a:spAutoFit/>
          </a:bodyPr>
          <a:lstStyle/>
          <a:p>
            <a:r>
              <a:rPr lang="en-US"/>
              <a:t>Raise Hand</a:t>
            </a:r>
          </a:p>
        </p:txBody>
      </p:sp>
      <p:pic>
        <p:nvPicPr>
          <p:cNvPr id="9" name="Picture 8">
            <a:extLst>
              <a:ext uri="{FF2B5EF4-FFF2-40B4-BE49-F238E27FC236}">
                <a16:creationId xmlns:a16="http://schemas.microsoft.com/office/drawing/2014/main" id="{E6E4587A-3FF2-482D-A91C-F18A5A3AF867}"/>
              </a:ext>
            </a:extLst>
          </p:cNvPr>
          <p:cNvPicPr>
            <a:picLocks noChangeAspect="1"/>
          </p:cNvPicPr>
          <p:nvPr/>
        </p:nvPicPr>
        <p:blipFill>
          <a:blip r:embed="rId5"/>
          <a:stretch>
            <a:fillRect/>
          </a:stretch>
        </p:blipFill>
        <p:spPr>
          <a:xfrm>
            <a:off x="9959840" y="4834366"/>
            <a:ext cx="1545155" cy="861040"/>
          </a:xfrm>
          <a:prstGeom prst="rect">
            <a:avLst/>
          </a:prstGeom>
        </p:spPr>
      </p:pic>
    </p:spTree>
    <p:extLst>
      <p:ext uri="{BB962C8B-B14F-4D97-AF65-F5344CB8AC3E}">
        <p14:creationId xmlns:p14="http://schemas.microsoft.com/office/powerpoint/2010/main" val="3263860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17E9F-CE81-4C7B-9929-8718C3EC7399}"/>
              </a:ext>
            </a:extLst>
          </p:cNvPr>
          <p:cNvSpPr>
            <a:spLocks noGrp="1"/>
          </p:cNvSpPr>
          <p:nvPr>
            <p:ph type="title"/>
          </p:nvPr>
        </p:nvSpPr>
        <p:spPr>
          <a:xfrm>
            <a:off x="838200" y="251913"/>
            <a:ext cx="10515600" cy="1325563"/>
          </a:xfrm>
        </p:spPr>
        <p:txBody>
          <a:bodyPr/>
          <a:lstStyle/>
          <a:p>
            <a:r>
              <a:rPr lang="en-US" dirty="0"/>
              <a:t>PROJECT IMPACT  - AGENDA</a:t>
            </a:r>
          </a:p>
        </p:txBody>
      </p:sp>
      <p:sp>
        <p:nvSpPr>
          <p:cNvPr id="3" name="Content Placeholder 2">
            <a:extLst>
              <a:ext uri="{FF2B5EF4-FFF2-40B4-BE49-F238E27FC236}">
                <a16:creationId xmlns:a16="http://schemas.microsoft.com/office/drawing/2014/main" id="{3815B186-495F-40A5-96F7-D0CA48D08D47}"/>
              </a:ext>
            </a:extLst>
          </p:cNvPr>
          <p:cNvSpPr>
            <a:spLocks noGrp="1"/>
          </p:cNvSpPr>
          <p:nvPr>
            <p:ph idx="1"/>
          </p:nvPr>
        </p:nvSpPr>
        <p:spPr>
          <a:xfrm>
            <a:off x="650310" y="1559890"/>
            <a:ext cx="5828311" cy="4599487"/>
          </a:xfrm>
        </p:spPr>
        <p:txBody>
          <a:bodyPr>
            <a:normAutofit lnSpcReduction="10000"/>
          </a:bodyPr>
          <a:lstStyle/>
          <a:p>
            <a:pPr marL="137160" indent="0">
              <a:buNone/>
            </a:pPr>
            <a:r>
              <a:rPr lang="en-US" sz="2600" dirty="0">
                <a:solidFill>
                  <a:srgbClr val="0046AD"/>
                </a:solidFill>
              </a:rPr>
              <a:t>What we are going to talk about today</a:t>
            </a:r>
          </a:p>
          <a:p>
            <a:pPr lvl="1"/>
            <a:r>
              <a:rPr lang="en-US" sz="2400" dirty="0"/>
              <a:t>Earthquake! – Be Prepared!</a:t>
            </a:r>
          </a:p>
          <a:p>
            <a:pPr lvl="1"/>
            <a:r>
              <a:rPr lang="en-US" sz="2400" dirty="0"/>
              <a:t>Building Safety and Project Impact</a:t>
            </a:r>
          </a:p>
          <a:p>
            <a:pPr lvl="1"/>
            <a:r>
              <a:rPr lang="en-US" sz="2400" dirty="0"/>
              <a:t>History of Project Impact </a:t>
            </a:r>
          </a:p>
          <a:p>
            <a:pPr lvl="1"/>
            <a:r>
              <a:rPr lang="en-US" sz="2400" dirty="0"/>
              <a:t>Purpose of Project Impact Program</a:t>
            </a:r>
          </a:p>
          <a:p>
            <a:pPr lvl="1"/>
            <a:r>
              <a:rPr lang="en-US" sz="2400" dirty="0"/>
              <a:t>What Houses need Project Impact</a:t>
            </a:r>
          </a:p>
          <a:p>
            <a:pPr lvl="1"/>
            <a:r>
              <a:rPr lang="en-US" sz="2400" dirty="0"/>
              <a:t>Anchor, Brace and Connect – Project Impact ABC’s</a:t>
            </a:r>
          </a:p>
          <a:p>
            <a:pPr lvl="1"/>
            <a:r>
              <a:rPr lang="en-US" sz="2400" dirty="0"/>
              <a:t>Prescriptive Home Earthquake Plan Set</a:t>
            </a:r>
          </a:p>
          <a:p>
            <a:pPr lvl="2"/>
            <a:r>
              <a:rPr lang="en-US" sz="2000" dirty="0"/>
              <a:t>Floor Plan and Key Pages</a:t>
            </a:r>
          </a:p>
          <a:p>
            <a:pPr lvl="1"/>
            <a:r>
              <a:rPr lang="en-US" sz="2400" dirty="0"/>
              <a:t>How To Apply</a:t>
            </a:r>
          </a:p>
          <a:p>
            <a:pPr lvl="1"/>
            <a:r>
              <a:rPr lang="en-US" sz="2400" dirty="0"/>
              <a:t>Resources</a:t>
            </a:r>
          </a:p>
          <a:p>
            <a:pPr marL="1371600" lvl="3" indent="0">
              <a:buNone/>
            </a:pPr>
            <a:endParaRPr lang="en-US" dirty="0"/>
          </a:p>
        </p:txBody>
      </p:sp>
      <p:pic>
        <p:nvPicPr>
          <p:cNvPr id="6" name="Picture 5">
            <a:extLst>
              <a:ext uri="{FF2B5EF4-FFF2-40B4-BE49-F238E27FC236}">
                <a16:creationId xmlns:a16="http://schemas.microsoft.com/office/drawing/2014/main" id="{8BEFF654-FD6F-4314-8D85-7E03A7873B0C}"/>
              </a:ext>
            </a:extLst>
          </p:cNvPr>
          <p:cNvPicPr>
            <a:picLocks noChangeAspect="1"/>
          </p:cNvPicPr>
          <p:nvPr/>
        </p:nvPicPr>
        <p:blipFill>
          <a:blip r:embed="rId2"/>
          <a:stretch>
            <a:fillRect/>
          </a:stretch>
        </p:blipFill>
        <p:spPr>
          <a:xfrm>
            <a:off x="6741268" y="1556330"/>
            <a:ext cx="4661332" cy="4624041"/>
          </a:xfrm>
          <a:prstGeom prst="rect">
            <a:avLst/>
          </a:prstGeom>
        </p:spPr>
      </p:pic>
    </p:spTree>
    <p:extLst>
      <p:ext uri="{BB962C8B-B14F-4D97-AF65-F5344CB8AC3E}">
        <p14:creationId xmlns:p14="http://schemas.microsoft.com/office/powerpoint/2010/main" val="7194068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7B9A6-CDC1-4704-BB32-4FA9C94530CA}"/>
              </a:ext>
            </a:extLst>
          </p:cNvPr>
          <p:cNvSpPr>
            <a:spLocks noGrp="1"/>
          </p:cNvSpPr>
          <p:nvPr>
            <p:ph type="title"/>
          </p:nvPr>
        </p:nvSpPr>
        <p:spPr/>
        <p:txBody>
          <a:bodyPr/>
          <a:lstStyle/>
          <a:p>
            <a:r>
              <a:rPr lang="en-US"/>
              <a:t>PUBLIC SAFETY IN AN EARTHQUAKE</a:t>
            </a:r>
          </a:p>
        </p:txBody>
      </p:sp>
      <p:sp>
        <p:nvSpPr>
          <p:cNvPr id="3" name="Content Placeholder 2">
            <a:extLst>
              <a:ext uri="{FF2B5EF4-FFF2-40B4-BE49-F238E27FC236}">
                <a16:creationId xmlns:a16="http://schemas.microsoft.com/office/drawing/2014/main" id="{C06913B8-9A33-490B-8BFE-805C3D650EBF}"/>
              </a:ext>
            </a:extLst>
          </p:cNvPr>
          <p:cNvSpPr>
            <a:spLocks noGrp="1"/>
          </p:cNvSpPr>
          <p:nvPr>
            <p:ph idx="1"/>
          </p:nvPr>
        </p:nvSpPr>
        <p:spPr>
          <a:xfrm>
            <a:off x="838200" y="1763611"/>
            <a:ext cx="6276703" cy="4351338"/>
          </a:xfrm>
        </p:spPr>
        <p:txBody>
          <a:bodyPr/>
          <a:lstStyle/>
          <a:p>
            <a:pPr marL="0" indent="0">
              <a:lnSpc>
                <a:spcPct val="100000"/>
              </a:lnSpc>
              <a:spcBef>
                <a:spcPts val="0"/>
              </a:spcBef>
              <a:buClr>
                <a:srgbClr val="0046AD"/>
              </a:buClr>
              <a:buNone/>
            </a:pPr>
            <a:r>
              <a:rPr lang="en-US" sz="2800">
                <a:solidFill>
                  <a:srgbClr val="0046AD"/>
                </a:solidFill>
              </a:rPr>
              <a:t>Seattle Office of Emergency Management </a:t>
            </a:r>
          </a:p>
          <a:p>
            <a:pPr marL="0" indent="0">
              <a:lnSpc>
                <a:spcPct val="100000"/>
              </a:lnSpc>
              <a:spcBef>
                <a:spcPts val="0"/>
              </a:spcBef>
              <a:buNone/>
            </a:pPr>
            <a:r>
              <a:rPr lang="en-US" sz="1800">
                <a:solidFill>
                  <a:schemeClr val="accent1">
                    <a:lumMod val="75000"/>
                  </a:schemeClr>
                </a:solidFill>
              </a:rPr>
              <a:t>http://www.seattle.gov/sdci/about-us/who-we-are</a:t>
            </a:r>
            <a:endParaRPr lang="en-US"/>
          </a:p>
        </p:txBody>
      </p:sp>
      <p:pic>
        <p:nvPicPr>
          <p:cNvPr id="6" name="Content Placeholder 6">
            <a:extLst>
              <a:ext uri="{FF2B5EF4-FFF2-40B4-BE49-F238E27FC236}">
                <a16:creationId xmlns:a16="http://schemas.microsoft.com/office/drawing/2014/main" id="{B00AB586-2D11-4640-B8B8-051819D073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9045" y="1886937"/>
            <a:ext cx="1912729" cy="3601394"/>
          </a:xfrm>
          <a:prstGeom prst="rect">
            <a:avLst/>
          </a:prstGeom>
          <a:ln>
            <a:solidFill>
              <a:schemeClr val="tx1"/>
            </a:solidFill>
          </a:ln>
        </p:spPr>
      </p:pic>
      <p:pic>
        <p:nvPicPr>
          <p:cNvPr id="8" name="Picture 7">
            <a:extLst>
              <a:ext uri="{FF2B5EF4-FFF2-40B4-BE49-F238E27FC236}">
                <a16:creationId xmlns:a16="http://schemas.microsoft.com/office/drawing/2014/main" id="{049C986F-4914-4651-9414-C3E2AEB988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22518" y="1763611"/>
            <a:ext cx="1581665" cy="2089360"/>
          </a:xfrm>
          <a:prstGeom prst="rect">
            <a:avLst/>
          </a:prstGeom>
        </p:spPr>
      </p:pic>
      <p:pic>
        <p:nvPicPr>
          <p:cNvPr id="9" name="Picture 8">
            <a:extLst>
              <a:ext uri="{FF2B5EF4-FFF2-40B4-BE49-F238E27FC236}">
                <a16:creationId xmlns:a16="http://schemas.microsoft.com/office/drawing/2014/main" id="{DE8F79EB-C53A-4A73-89E4-7B02A30DF3C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9053384" y="4018307"/>
            <a:ext cx="1719934" cy="1975714"/>
          </a:xfrm>
          <a:prstGeom prst="rect">
            <a:avLst/>
          </a:prstGeom>
        </p:spPr>
      </p:pic>
      <p:grpSp>
        <p:nvGrpSpPr>
          <p:cNvPr id="13" name="Group 12">
            <a:extLst>
              <a:ext uri="{FF2B5EF4-FFF2-40B4-BE49-F238E27FC236}">
                <a16:creationId xmlns:a16="http://schemas.microsoft.com/office/drawing/2014/main" id="{19580EB0-1009-4973-9121-6FF121F64858}"/>
              </a:ext>
            </a:extLst>
          </p:cNvPr>
          <p:cNvGrpSpPr/>
          <p:nvPr/>
        </p:nvGrpSpPr>
        <p:grpSpPr>
          <a:xfrm>
            <a:off x="9053384" y="4081112"/>
            <a:ext cx="1919416" cy="1775582"/>
            <a:chOff x="7086600" y="152400"/>
            <a:chExt cx="1280160" cy="1219200"/>
          </a:xfrm>
        </p:grpSpPr>
        <p:sp>
          <p:nvSpPr>
            <p:cNvPr id="14" name="Oval 13">
              <a:extLst>
                <a:ext uri="{FF2B5EF4-FFF2-40B4-BE49-F238E27FC236}">
                  <a16:creationId xmlns:a16="http://schemas.microsoft.com/office/drawing/2014/main" id="{52B9E2EB-6DAE-4921-9AB8-2A3F94E75A81}"/>
                </a:ext>
              </a:extLst>
            </p:cNvPr>
            <p:cNvSpPr/>
            <p:nvPr/>
          </p:nvSpPr>
          <p:spPr>
            <a:xfrm>
              <a:off x="7086600" y="152400"/>
              <a:ext cx="1280160" cy="1219200"/>
            </a:xfrm>
            <a:prstGeom prst="ellipse">
              <a:avLst/>
            </a:prstGeom>
            <a:no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FC129E0A-7CDC-4E7C-B4A3-4B1EFCD3092F}"/>
                </a:ext>
              </a:extLst>
            </p:cNvPr>
            <p:cNvCxnSpPr>
              <a:stCxn id="14" idx="1"/>
              <a:endCxn id="14" idx="5"/>
            </p:cNvCxnSpPr>
            <p:nvPr/>
          </p:nvCxnSpPr>
          <p:spPr>
            <a:xfrm>
              <a:off x="7274075" y="330948"/>
              <a:ext cx="905210" cy="862104"/>
            </a:xfrm>
            <a:prstGeom prst="line">
              <a:avLst/>
            </a:prstGeom>
            <a:ln w="889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7" name="Rectangle 16">
            <a:extLst>
              <a:ext uri="{FF2B5EF4-FFF2-40B4-BE49-F238E27FC236}">
                <a16:creationId xmlns:a16="http://schemas.microsoft.com/office/drawing/2014/main" id="{229E55A6-317A-478D-B2AD-16B220664375}"/>
              </a:ext>
            </a:extLst>
          </p:cNvPr>
          <p:cNvSpPr/>
          <p:nvPr/>
        </p:nvSpPr>
        <p:spPr>
          <a:xfrm>
            <a:off x="827880" y="2658582"/>
            <a:ext cx="3962400" cy="1862048"/>
          </a:xfrm>
          <a:prstGeom prst="rect">
            <a:avLst/>
          </a:prstGeom>
        </p:spPr>
        <p:txBody>
          <a:bodyPr wrap="square">
            <a:spAutoFit/>
          </a:bodyPr>
          <a:lstStyle/>
          <a:p>
            <a:pPr lvl="0">
              <a:lnSpc>
                <a:spcPct val="90000"/>
              </a:lnSpc>
              <a:spcBef>
                <a:spcPts val="1000"/>
              </a:spcBef>
              <a:buClr>
                <a:srgbClr val="0046AD"/>
              </a:buClr>
            </a:pPr>
            <a:r>
              <a:rPr lang="en-US" sz="2800">
                <a:solidFill>
                  <a:srgbClr val="0046AD"/>
                </a:solidFill>
              </a:rPr>
              <a:t>Think</a:t>
            </a:r>
            <a:endParaRPr lang="en-US" sz="2800">
              <a:solidFill>
                <a:prstClr val="black"/>
              </a:solidFill>
            </a:endParaRPr>
          </a:p>
          <a:p>
            <a:pPr marL="365760" lvl="0" indent="-228600">
              <a:lnSpc>
                <a:spcPct val="90000"/>
              </a:lnSpc>
              <a:spcBef>
                <a:spcPts val="1000"/>
              </a:spcBef>
              <a:buClr>
                <a:srgbClr val="0046AD"/>
              </a:buClr>
              <a:buFont typeface="Arial" panose="020B0604020202020204" pitchFamily="34" charset="0"/>
              <a:buChar char="•"/>
            </a:pPr>
            <a:r>
              <a:rPr lang="en-US" sz="2400">
                <a:solidFill>
                  <a:prstClr val="black"/>
                </a:solidFill>
              </a:rPr>
              <a:t>Beneath</a:t>
            </a:r>
          </a:p>
          <a:p>
            <a:pPr marL="365760" lvl="0" indent="-228600">
              <a:lnSpc>
                <a:spcPct val="90000"/>
              </a:lnSpc>
              <a:spcBef>
                <a:spcPts val="1000"/>
              </a:spcBef>
              <a:buClr>
                <a:srgbClr val="0046AD"/>
              </a:buClr>
              <a:buFont typeface="Arial" panose="020B0604020202020204" pitchFamily="34" charset="0"/>
              <a:buChar char="•"/>
            </a:pPr>
            <a:r>
              <a:rPr lang="en-US" sz="2400">
                <a:solidFill>
                  <a:prstClr val="black"/>
                </a:solidFill>
              </a:rPr>
              <a:t>Beside</a:t>
            </a:r>
          </a:p>
          <a:p>
            <a:pPr marL="365760" lvl="0" indent="-228600">
              <a:lnSpc>
                <a:spcPct val="90000"/>
              </a:lnSpc>
              <a:spcBef>
                <a:spcPts val="1000"/>
              </a:spcBef>
              <a:buClr>
                <a:srgbClr val="0046AD"/>
              </a:buClr>
              <a:buFont typeface="Arial" panose="020B0604020202020204" pitchFamily="34" charset="0"/>
              <a:buChar char="•"/>
            </a:pPr>
            <a:r>
              <a:rPr lang="en-US" sz="2400">
                <a:solidFill>
                  <a:prstClr val="black"/>
                </a:solidFill>
              </a:rPr>
              <a:t>Between</a:t>
            </a:r>
          </a:p>
        </p:txBody>
      </p:sp>
      <p:grpSp>
        <p:nvGrpSpPr>
          <p:cNvPr id="4" name="Group 4">
            <a:extLst>
              <a:ext uri="{FF2B5EF4-FFF2-40B4-BE49-F238E27FC236}">
                <a16:creationId xmlns:a16="http://schemas.microsoft.com/office/drawing/2014/main" id="{706E26EE-6838-4BCE-8D78-064C32AAA95B}"/>
              </a:ext>
            </a:extLst>
          </p:cNvPr>
          <p:cNvGrpSpPr>
            <a:grpSpLocks noChangeAspect="1"/>
          </p:cNvGrpSpPr>
          <p:nvPr/>
        </p:nvGrpSpPr>
        <p:grpSpPr bwMode="auto">
          <a:xfrm>
            <a:off x="2364788" y="4233483"/>
            <a:ext cx="3787775" cy="1760538"/>
            <a:chOff x="2543" y="2782"/>
            <a:chExt cx="2386" cy="1109"/>
          </a:xfrm>
        </p:grpSpPr>
        <p:sp>
          <p:nvSpPr>
            <p:cNvPr id="5" name="AutoShape 3">
              <a:extLst>
                <a:ext uri="{FF2B5EF4-FFF2-40B4-BE49-F238E27FC236}">
                  <a16:creationId xmlns:a16="http://schemas.microsoft.com/office/drawing/2014/main" id="{0144E8D1-FE49-4B92-AD96-FF54F52E6EE8}"/>
                </a:ext>
              </a:extLst>
            </p:cNvPr>
            <p:cNvSpPr>
              <a:spLocks noChangeAspect="1" noChangeArrowheads="1" noTextEdit="1"/>
            </p:cNvSpPr>
            <p:nvPr/>
          </p:nvSpPr>
          <p:spPr bwMode="auto">
            <a:xfrm>
              <a:off x="2543" y="2782"/>
              <a:ext cx="2386" cy="1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29" name="Picture 5">
              <a:extLst>
                <a:ext uri="{FF2B5EF4-FFF2-40B4-BE49-F238E27FC236}">
                  <a16:creationId xmlns:a16="http://schemas.microsoft.com/office/drawing/2014/main" id="{97ED9532-8D55-4BD9-9700-27F7FDE522C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43" y="2782"/>
              <a:ext cx="2394" cy="1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Group 9">
            <a:extLst>
              <a:ext uri="{FF2B5EF4-FFF2-40B4-BE49-F238E27FC236}">
                <a16:creationId xmlns:a16="http://schemas.microsoft.com/office/drawing/2014/main" id="{7B75E16B-7DFE-478B-9E35-3FD16EEC059D}"/>
              </a:ext>
            </a:extLst>
          </p:cNvPr>
          <p:cNvGrpSpPr/>
          <p:nvPr/>
        </p:nvGrpSpPr>
        <p:grpSpPr>
          <a:xfrm>
            <a:off x="8977998" y="1991752"/>
            <a:ext cx="1795320" cy="1695882"/>
            <a:chOff x="7086600" y="152400"/>
            <a:chExt cx="1280160" cy="1219200"/>
          </a:xfrm>
        </p:grpSpPr>
        <p:sp>
          <p:nvSpPr>
            <p:cNvPr id="11" name="Oval 10">
              <a:extLst>
                <a:ext uri="{FF2B5EF4-FFF2-40B4-BE49-F238E27FC236}">
                  <a16:creationId xmlns:a16="http://schemas.microsoft.com/office/drawing/2014/main" id="{524E80AF-B07F-40BF-9C35-D4FA4E388FED}"/>
                </a:ext>
              </a:extLst>
            </p:cNvPr>
            <p:cNvSpPr/>
            <p:nvPr/>
          </p:nvSpPr>
          <p:spPr>
            <a:xfrm>
              <a:off x="7086600" y="152400"/>
              <a:ext cx="1280160" cy="1219200"/>
            </a:xfrm>
            <a:prstGeom prst="ellipse">
              <a:avLst/>
            </a:prstGeom>
            <a:no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F9BE6407-CD8F-4424-B0CD-5888CDA8CEC8}"/>
                </a:ext>
              </a:extLst>
            </p:cNvPr>
            <p:cNvCxnSpPr>
              <a:stCxn id="11" idx="1"/>
              <a:endCxn id="11" idx="5"/>
            </p:cNvCxnSpPr>
            <p:nvPr/>
          </p:nvCxnSpPr>
          <p:spPr>
            <a:xfrm>
              <a:off x="7274075" y="330948"/>
              <a:ext cx="905210" cy="862104"/>
            </a:xfrm>
            <a:prstGeom prst="line">
              <a:avLst/>
            </a:prstGeom>
            <a:ln w="889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90442473"/>
      </p:ext>
    </p:extLst>
  </p:cSld>
  <p:clrMapOvr>
    <a:masterClrMapping/>
  </p:clrMapOvr>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2B68D02-B50D-4291-8762-6E489F683B90}"/>
              </a:ext>
            </a:extLst>
          </p:cNvPr>
          <p:cNvPicPr>
            <a:picLocks noChangeAspect="1"/>
          </p:cNvPicPr>
          <p:nvPr/>
        </p:nvPicPr>
        <p:blipFill>
          <a:blip r:embed="rId4"/>
          <a:stretch>
            <a:fillRect/>
          </a:stretch>
        </p:blipFill>
        <p:spPr>
          <a:xfrm>
            <a:off x="838199" y="1864638"/>
            <a:ext cx="4887097" cy="3168682"/>
          </a:xfrm>
          <a:prstGeom prst="rect">
            <a:avLst/>
          </a:prstGeom>
        </p:spPr>
      </p:pic>
      <p:sp>
        <p:nvSpPr>
          <p:cNvPr id="2" name="Title 1">
            <a:extLst>
              <a:ext uri="{FF2B5EF4-FFF2-40B4-BE49-F238E27FC236}">
                <a16:creationId xmlns:a16="http://schemas.microsoft.com/office/drawing/2014/main" id="{48BB465D-A609-4A20-8948-6257482D3646}"/>
              </a:ext>
            </a:extLst>
          </p:cNvPr>
          <p:cNvSpPr>
            <a:spLocks noGrp="1"/>
          </p:cNvSpPr>
          <p:nvPr>
            <p:ph type="title"/>
          </p:nvPr>
        </p:nvSpPr>
        <p:spPr/>
        <p:txBody>
          <a:bodyPr/>
          <a:lstStyle/>
          <a:p>
            <a:r>
              <a:rPr lang="en-US"/>
              <a:t>PERSONAL PREPAREDNESS FOR EMERGENCY</a:t>
            </a:r>
          </a:p>
        </p:txBody>
      </p:sp>
      <p:sp>
        <p:nvSpPr>
          <p:cNvPr id="3" name="Content Placeholder 2">
            <a:extLst>
              <a:ext uri="{FF2B5EF4-FFF2-40B4-BE49-F238E27FC236}">
                <a16:creationId xmlns:a16="http://schemas.microsoft.com/office/drawing/2014/main" id="{D04C566F-A63D-460A-9EDB-848E65EB190C}"/>
              </a:ext>
            </a:extLst>
          </p:cNvPr>
          <p:cNvSpPr>
            <a:spLocks noGrp="1"/>
          </p:cNvSpPr>
          <p:nvPr>
            <p:ph idx="1"/>
          </p:nvPr>
        </p:nvSpPr>
        <p:spPr>
          <a:xfrm>
            <a:off x="838199" y="1676373"/>
            <a:ext cx="2794686" cy="604537"/>
          </a:xfrm>
        </p:spPr>
        <p:txBody>
          <a:bodyPr/>
          <a:lstStyle/>
          <a:p>
            <a:pPr marL="137160" indent="0">
              <a:buNone/>
            </a:pPr>
            <a:r>
              <a:rPr lang="en-US"/>
              <a:t>Supplies / Tools</a:t>
            </a:r>
          </a:p>
          <a:p>
            <a:endParaRPr lang="en-US"/>
          </a:p>
          <a:p>
            <a:endParaRPr lang="en-US"/>
          </a:p>
        </p:txBody>
      </p:sp>
      <p:sp>
        <p:nvSpPr>
          <p:cNvPr id="5" name="Content Placeholder 2">
            <a:extLst>
              <a:ext uri="{FF2B5EF4-FFF2-40B4-BE49-F238E27FC236}">
                <a16:creationId xmlns:a16="http://schemas.microsoft.com/office/drawing/2014/main" id="{121A67FD-1E98-4A4F-B7CB-5209AB70B728}"/>
              </a:ext>
            </a:extLst>
          </p:cNvPr>
          <p:cNvSpPr txBox="1">
            <a:spLocks/>
          </p:cNvSpPr>
          <p:nvPr/>
        </p:nvSpPr>
        <p:spPr>
          <a:xfrm>
            <a:off x="7809471" y="1690688"/>
            <a:ext cx="3628768" cy="874409"/>
          </a:xfrm>
          <a:prstGeom prst="rect">
            <a:avLst/>
          </a:prstGeom>
        </p:spPr>
        <p:txBody>
          <a:bodyPr vert="horz" lIns="91440" tIns="45720" rIns="91440" bIns="45720" rtlCol="0">
            <a:normAutofit/>
          </a:bodyPr>
          <a:lstStyle>
            <a:lvl1pPr marL="365760" indent="-228600" algn="l" defTabSz="914400" rtl="0" eaLnBrk="1" latinLnBrk="0" hangingPunct="1">
              <a:lnSpc>
                <a:spcPct val="90000"/>
              </a:lnSpc>
              <a:spcBef>
                <a:spcPts val="1000"/>
              </a:spcBef>
              <a:buClr>
                <a:srgbClr val="0046AD"/>
              </a:buClr>
              <a:buFont typeface="Arial" panose="020B0604020202020204" pitchFamily="34" charset="0"/>
              <a:buChar char="•"/>
              <a:defRPr sz="2400" kern="1200">
                <a:solidFill>
                  <a:schemeClr val="tx1"/>
                </a:solidFill>
                <a:latin typeface="+mn-lt"/>
                <a:ea typeface="+mn-ea"/>
                <a:cs typeface="+mn-cs"/>
              </a:defRPr>
            </a:lvl1pPr>
            <a:lvl2pPr marL="731520" indent="-228600" algn="l" defTabSz="914400" rtl="0" eaLnBrk="1" latinLnBrk="0" hangingPunct="1">
              <a:lnSpc>
                <a:spcPct val="90000"/>
              </a:lnSpc>
              <a:spcBef>
                <a:spcPts val="600"/>
              </a:spcBef>
              <a:buClr>
                <a:srgbClr val="0046AD"/>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46AD"/>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0046AD"/>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0046AD"/>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7160" indent="0">
              <a:buNone/>
            </a:pPr>
            <a:r>
              <a:rPr lang="en-US"/>
              <a:t>Communication -</a:t>
            </a:r>
            <a:br>
              <a:rPr lang="en-US"/>
            </a:br>
            <a:r>
              <a:rPr lang="en-US"/>
              <a:t>have a non-local contact</a:t>
            </a:r>
          </a:p>
          <a:p>
            <a:endParaRPr lang="en-US"/>
          </a:p>
          <a:p>
            <a:endParaRPr lang="en-US"/>
          </a:p>
        </p:txBody>
      </p:sp>
      <p:pic>
        <p:nvPicPr>
          <p:cNvPr id="7" name="Picture 6">
            <a:extLst>
              <a:ext uri="{FF2B5EF4-FFF2-40B4-BE49-F238E27FC236}">
                <a16:creationId xmlns:a16="http://schemas.microsoft.com/office/drawing/2014/main" id="{FAEB730D-4C69-454D-998E-ECCA78E57E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417" y="4563761"/>
            <a:ext cx="1869666" cy="1807825"/>
          </a:xfrm>
          <a:prstGeom prst="rect">
            <a:avLst/>
          </a:prstGeom>
        </p:spPr>
      </p:pic>
      <p:pic>
        <p:nvPicPr>
          <p:cNvPr id="10" name="Picture 9">
            <a:extLst>
              <a:ext uri="{FF2B5EF4-FFF2-40B4-BE49-F238E27FC236}">
                <a16:creationId xmlns:a16="http://schemas.microsoft.com/office/drawing/2014/main" id="{02D9A309-C1A6-42FD-A579-E4977F7A9820}"/>
              </a:ext>
            </a:extLst>
          </p:cNvPr>
          <p:cNvPicPr>
            <a:picLocks noChangeAspect="1"/>
          </p:cNvPicPr>
          <p:nvPr/>
        </p:nvPicPr>
        <p:blipFill>
          <a:blip r:embed="rId6"/>
          <a:stretch>
            <a:fillRect/>
          </a:stretch>
        </p:blipFill>
        <p:spPr>
          <a:xfrm>
            <a:off x="8360740" y="2389882"/>
            <a:ext cx="2526230" cy="1998664"/>
          </a:xfrm>
          <a:prstGeom prst="rect">
            <a:avLst/>
          </a:prstGeom>
        </p:spPr>
      </p:pic>
      <p:pic>
        <p:nvPicPr>
          <p:cNvPr id="11" name="Picture 10">
            <a:extLst>
              <a:ext uri="{FF2B5EF4-FFF2-40B4-BE49-F238E27FC236}">
                <a16:creationId xmlns:a16="http://schemas.microsoft.com/office/drawing/2014/main" id="{350403DA-E050-41A5-A7F9-ACE130864750}"/>
              </a:ext>
            </a:extLst>
          </p:cNvPr>
          <p:cNvPicPr>
            <a:picLocks noChangeAspect="1"/>
          </p:cNvPicPr>
          <p:nvPr/>
        </p:nvPicPr>
        <p:blipFill>
          <a:blip r:embed="rId7"/>
          <a:stretch>
            <a:fillRect/>
          </a:stretch>
        </p:blipFill>
        <p:spPr>
          <a:xfrm>
            <a:off x="8518829" y="4563761"/>
            <a:ext cx="2526230" cy="1420703"/>
          </a:xfrm>
          <a:prstGeom prst="rect">
            <a:avLst/>
          </a:prstGeom>
        </p:spPr>
      </p:pic>
      <p:pic>
        <p:nvPicPr>
          <p:cNvPr id="4" name="Picture 3">
            <a:extLst>
              <a:ext uri="{FF2B5EF4-FFF2-40B4-BE49-F238E27FC236}">
                <a16:creationId xmlns:a16="http://schemas.microsoft.com/office/drawing/2014/main" id="{8F4FF379-65F3-4A50-A4DE-03AF8FFF97BB}"/>
              </a:ext>
            </a:extLst>
          </p:cNvPr>
          <p:cNvPicPr>
            <a:picLocks noChangeAspect="1"/>
          </p:cNvPicPr>
          <p:nvPr/>
        </p:nvPicPr>
        <p:blipFill>
          <a:blip r:embed="rId8"/>
          <a:stretch>
            <a:fillRect/>
          </a:stretch>
        </p:blipFill>
        <p:spPr>
          <a:xfrm>
            <a:off x="4059408" y="4446172"/>
            <a:ext cx="1771628" cy="1771628"/>
          </a:xfrm>
          <a:prstGeom prst="rect">
            <a:avLst/>
          </a:prstGeom>
        </p:spPr>
      </p:pic>
      <p:sp>
        <p:nvSpPr>
          <p:cNvPr id="12" name="Cloud 11">
            <a:extLst>
              <a:ext uri="{FF2B5EF4-FFF2-40B4-BE49-F238E27FC236}">
                <a16:creationId xmlns:a16="http://schemas.microsoft.com/office/drawing/2014/main" id="{8EB2BCB5-1351-4CE2-A20B-E14238BC6517}"/>
              </a:ext>
            </a:extLst>
          </p:cNvPr>
          <p:cNvSpPr/>
          <p:nvPr/>
        </p:nvSpPr>
        <p:spPr>
          <a:xfrm>
            <a:off x="3569770" y="4428074"/>
            <a:ext cx="2526230" cy="1807825"/>
          </a:xfrm>
          <a:prstGeom prst="cloud">
            <a:avLst/>
          </a:prstGeom>
          <a:noFill/>
          <a:ln>
            <a:solidFill>
              <a:srgbClr val="C000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3091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65B7E-AE51-4475-949B-49997C78B15D}"/>
              </a:ext>
            </a:extLst>
          </p:cNvPr>
          <p:cNvSpPr>
            <a:spLocks noGrp="1"/>
          </p:cNvSpPr>
          <p:nvPr>
            <p:ph type="title"/>
          </p:nvPr>
        </p:nvSpPr>
        <p:spPr/>
        <p:txBody>
          <a:bodyPr/>
          <a:lstStyle/>
          <a:p>
            <a:r>
              <a:rPr lang="en-US" dirty="0"/>
              <a:t>PROJECT IMPACT - BUILDING SAFETY</a:t>
            </a:r>
            <a:endParaRPr lang="en-US" dirty="0">
              <a:cs typeface="Calibri Light"/>
            </a:endParaRPr>
          </a:p>
        </p:txBody>
      </p:sp>
      <p:sp>
        <p:nvSpPr>
          <p:cNvPr id="3" name="Content Placeholder 2">
            <a:extLst>
              <a:ext uri="{FF2B5EF4-FFF2-40B4-BE49-F238E27FC236}">
                <a16:creationId xmlns:a16="http://schemas.microsoft.com/office/drawing/2014/main" id="{375BF405-1DA8-4F4E-9D3E-73E38A164164}"/>
              </a:ext>
            </a:extLst>
          </p:cNvPr>
          <p:cNvSpPr>
            <a:spLocks noGrp="1"/>
          </p:cNvSpPr>
          <p:nvPr>
            <p:ph idx="1"/>
          </p:nvPr>
        </p:nvSpPr>
        <p:spPr>
          <a:xfrm>
            <a:off x="838200" y="1690689"/>
            <a:ext cx="10971158" cy="651918"/>
          </a:xfrm>
        </p:spPr>
        <p:txBody>
          <a:bodyPr>
            <a:normAutofit fontScale="85000" lnSpcReduction="10000"/>
          </a:bodyPr>
          <a:lstStyle/>
          <a:p>
            <a:pPr marL="0" indent="0">
              <a:buNone/>
            </a:pPr>
            <a:r>
              <a:rPr lang="en-US" sz="2800" dirty="0">
                <a:solidFill>
                  <a:srgbClr val="0046AD"/>
                </a:solidFill>
              </a:rPr>
              <a:t>Project Impact is a prescriptive program to help residents strengthen existing homes </a:t>
            </a:r>
            <a:endParaRPr lang="en-US" sz="2400" dirty="0"/>
          </a:p>
        </p:txBody>
      </p:sp>
      <p:sp>
        <p:nvSpPr>
          <p:cNvPr id="6" name="TextBox 5">
            <a:extLst>
              <a:ext uri="{FF2B5EF4-FFF2-40B4-BE49-F238E27FC236}">
                <a16:creationId xmlns:a16="http://schemas.microsoft.com/office/drawing/2014/main" id="{9072DAEC-D1C5-499B-A045-6849D9F8C03A}"/>
              </a:ext>
            </a:extLst>
          </p:cNvPr>
          <p:cNvSpPr txBox="1"/>
          <p:nvPr/>
        </p:nvSpPr>
        <p:spPr>
          <a:xfrm>
            <a:off x="630626" y="2342607"/>
            <a:ext cx="6701992" cy="3596882"/>
          </a:xfrm>
          <a:prstGeom prst="rect">
            <a:avLst/>
          </a:prstGeom>
          <a:noFill/>
        </p:spPr>
        <p:txBody>
          <a:bodyPr wrap="square" rtlCol="0">
            <a:spAutoFit/>
          </a:bodyPr>
          <a:lstStyle/>
          <a:p>
            <a:pPr marL="365760" indent="-228600">
              <a:lnSpc>
                <a:spcPct val="90000"/>
              </a:lnSpc>
              <a:spcBef>
                <a:spcPts val="1000"/>
              </a:spcBef>
              <a:buClr>
                <a:srgbClr val="0046AD"/>
              </a:buClr>
              <a:buFont typeface="Arial" panose="020B0604020202020204" pitchFamily="34" charset="0"/>
              <a:buChar char="•"/>
            </a:pPr>
            <a:r>
              <a:rPr lang="en-US" sz="2400" dirty="0"/>
              <a:t>Promote public safety by making older homes safer and reducing damage in an earthquake</a:t>
            </a:r>
          </a:p>
          <a:p>
            <a:pPr marL="365760" indent="-228600">
              <a:lnSpc>
                <a:spcPct val="90000"/>
              </a:lnSpc>
              <a:spcBef>
                <a:spcPts val="1000"/>
              </a:spcBef>
              <a:buClr>
                <a:srgbClr val="0046AD"/>
              </a:buClr>
              <a:buFont typeface="Arial" panose="020B0604020202020204" pitchFamily="34" charset="0"/>
              <a:buChar char="•"/>
            </a:pPr>
            <a:r>
              <a:rPr lang="en-US" sz="2400" dirty="0"/>
              <a:t>Improve resistance: Anchor home to foundation, Brace walls, and Connect to floor framing</a:t>
            </a:r>
          </a:p>
          <a:p>
            <a:pPr marL="365760" indent="-228600">
              <a:lnSpc>
                <a:spcPct val="90000"/>
              </a:lnSpc>
              <a:spcBef>
                <a:spcPts val="1000"/>
              </a:spcBef>
              <a:buClr>
                <a:srgbClr val="0046AD"/>
              </a:buClr>
              <a:buFont typeface="Arial" panose="020B0604020202020204" pitchFamily="34" charset="0"/>
              <a:buChar char="•"/>
            </a:pPr>
            <a:r>
              <a:rPr lang="en-US" sz="2400" dirty="0"/>
              <a:t>To simply permit process for “retrofitting” existing homes for better seismic resistance</a:t>
            </a:r>
          </a:p>
          <a:p>
            <a:pPr marL="137160">
              <a:lnSpc>
                <a:spcPct val="90000"/>
              </a:lnSpc>
              <a:spcBef>
                <a:spcPts val="1000"/>
              </a:spcBef>
              <a:buClr>
                <a:srgbClr val="0046AD"/>
              </a:buClr>
            </a:pPr>
            <a:r>
              <a:rPr lang="en-US" sz="2400" dirty="0"/>
              <a:t>This program will not “earthquake proof”  your home.</a:t>
            </a:r>
          </a:p>
          <a:p>
            <a:pPr marL="365760" indent="-228600">
              <a:lnSpc>
                <a:spcPct val="90000"/>
              </a:lnSpc>
              <a:spcBef>
                <a:spcPts val="1000"/>
              </a:spcBef>
              <a:buClr>
                <a:srgbClr val="0046AD"/>
              </a:buClr>
              <a:buFont typeface="Arial" panose="020B0604020202020204" pitchFamily="34" charset="0"/>
              <a:buChar char="•"/>
            </a:pPr>
            <a:endParaRPr lang="en-US" sz="2400" dirty="0"/>
          </a:p>
        </p:txBody>
      </p:sp>
      <p:pic>
        <p:nvPicPr>
          <p:cNvPr id="5" name="Picture 4">
            <a:extLst>
              <a:ext uri="{FF2B5EF4-FFF2-40B4-BE49-F238E27FC236}">
                <a16:creationId xmlns:a16="http://schemas.microsoft.com/office/drawing/2014/main" id="{335CE6B0-E6B0-4A08-8940-96541E873B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6851" y="2499607"/>
            <a:ext cx="4712507" cy="3324072"/>
          </a:xfrm>
          <a:prstGeom prst="rect">
            <a:avLst/>
          </a:prstGeom>
        </p:spPr>
      </p:pic>
      <p:sp>
        <p:nvSpPr>
          <p:cNvPr id="7" name="TextBox 6">
            <a:extLst>
              <a:ext uri="{FF2B5EF4-FFF2-40B4-BE49-F238E27FC236}">
                <a16:creationId xmlns:a16="http://schemas.microsoft.com/office/drawing/2014/main" id="{C11D73C1-5F6E-4EA1-9E46-70FA0AF2C017}"/>
              </a:ext>
            </a:extLst>
          </p:cNvPr>
          <p:cNvSpPr txBox="1"/>
          <p:nvPr/>
        </p:nvSpPr>
        <p:spPr>
          <a:xfrm>
            <a:off x="9154236" y="5823679"/>
            <a:ext cx="2815410" cy="307777"/>
          </a:xfrm>
          <a:prstGeom prst="rect">
            <a:avLst/>
          </a:prstGeom>
          <a:noFill/>
        </p:spPr>
        <p:txBody>
          <a:bodyPr wrap="square" rtlCol="0">
            <a:spAutoFit/>
          </a:bodyPr>
          <a:lstStyle/>
          <a:p>
            <a:r>
              <a:rPr lang="en-US" sz="1400" dirty="0"/>
              <a:t>Photo – 1994 California Earthquake</a:t>
            </a:r>
          </a:p>
        </p:txBody>
      </p:sp>
    </p:spTree>
    <p:extLst>
      <p:ext uri="{BB962C8B-B14F-4D97-AF65-F5344CB8AC3E}">
        <p14:creationId xmlns:p14="http://schemas.microsoft.com/office/powerpoint/2010/main" val="803584419"/>
      </p:ext>
    </p:extLst>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D902C-4EE1-46CD-AFBC-F7B9C1AFC9EF}"/>
              </a:ext>
            </a:extLst>
          </p:cNvPr>
          <p:cNvSpPr>
            <a:spLocks noGrp="1"/>
          </p:cNvSpPr>
          <p:nvPr>
            <p:ph type="title"/>
          </p:nvPr>
        </p:nvSpPr>
        <p:spPr/>
        <p:txBody>
          <a:bodyPr/>
          <a:lstStyle/>
          <a:p>
            <a:r>
              <a:rPr lang="en-US"/>
              <a:t>PROJECT IMPACT – HISTORY</a:t>
            </a:r>
          </a:p>
        </p:txBody>
      </p:sp>
      <p:sp>
        <p:nvSpPr>
          <p:cNvPr id="3" name="Content Placeholder 2">
            <a:extLst>
              <a:ext uri="{FF2B5EF4-FFF2-40B4-BE49-F238E27FC236}">
                <a16:creationId xmlns:a16="http://schemas.microsoft.com/office/drawing/2014/main" id="{28E4228F-01AF-4016-AE42-E4E3D1444AB0}"/>
              </a:ext>
            </a:extLst>
          </p:cNvPr>
          <p:cNvSpPr>
            <a:spLocks noGrp="1"/>
          </p:cNvSpPr>
          <p:nvPr>
            <p:ph idx="1"/>
          </p:nvPr>
        </p:nvSpPr>
        <p:spPr>
          <a:xfrm>
            <a:off x="4581427" y="1621019"/>
            <a:ext cx="6772373" cy="4486275"/>
          </a:xfrm>
        </p:spPr>
        <p:txBody>
          <a:bodyPr vert="horz" lIns="91440" tIns="45720" rIns="91440" bIns="45720" rtlCol="0" anchor="t">
            <a:normAutofit fontScale="85000" lnSpcReduction="10000"/>
          </a:bodyPr>
          <a:lstStyle/>
          <a:p>
            <a:pPr>
              <a:lnSpc>
                <a:spcPct val="110000"/>
              </a:lnSpc>
            </a:pPr>
            <a:r>
              <a:rPr lang="en-US" sz="2600" dirty="0"/>
              <a:t>The Project Impact prescriptive retrofit program started in California after the 1994 Northridge Earthquake.</a:t>
            </a:r>
          </a:p>
          <a:p>
            <a:pPr>
              <a:lnSpc>
                <a:spcPct val="110000"/>
              </a:lnSpc>
            </a:pPr>
            <a:r>
              <a:rPr lang="en-US" sz="2600" dirty="0"/>
              <a:t>Seattle is one of several Jurisdictions that has used the prescriptive “Project Impact” plan set.  Other jurisdictions using “mybuildingpermit.com” have a similar plan set.</a:t>
            </a:r>
            <a:endParaRPr lang="en-US" sz="2600" dirty="0">
              <a:cs typeface="Calibri"/>
            </a:endParaRPr>
          </a:p>
          <a:p>
            <a:pPr>
              <a:lnSpc>
                <a:spcPct val="110000"/>
              </a:lnSpc>
            </a:pPr>
            <a:r>
              <a:rPr lang="en-US" sz="2600" dirty="0"/>
              <a:t>Washington Association of Building Officials or WABO has recently adopted revised drawings that have been updated to apply to a broader group of existing homes.  Seattle is in the process of revising and adopting them for use as part of this program.</a:t>
            </a:r>
            <a:endParaRPr lang="en-US" sz="2600" dirty="0">
              <a:cs typeface="Calibri"/>
            </a:endParaRPr>
          </a:p>
          <a:p>
            <a:pPr marL="0" indent="0">
              <a:lnSpc>
                <a:spcPct val="100000"/>
              </a:lnSpc>
              <a:spcBef>
                <a:spcPts val="0"/>
              </a:spcBef>
              <a:buNone/>
            </a:pPr>
            <a:endParaRPr lang="en-US"/>
          </a:p>
        </p:txBody>
      </p:sp>
      <p:pic>
        <p:nvPicPr>
          <p:cNvPr id="7" name="Picture 6">
            <a:extLst>
              <a:ext uri="{FF2B5EF4-FFF2-40B4-BE49-F238E27FC236}">
                <a16:creationId xmlns:a16="http://schemas.microsoft.com/office/drawing/2014/main" id="{24AF40AC-AE8A-41B9-B1F6-3D13FA942AF1}"/>
              </a:ext>
            </a:extLst>
          </p:cNvPr>
          <p:cNvPicPr>
            <a:picLocks noChangeAspect="1"/>
          </p:cNvPicPr>
          <p:nvPr/>
        </p:nvPicPr>
        <p:blipFill>
          <a:blip r:embed="rId4"/>
          <a:stretch>
            <a:fillRect/>
          </a:stretch>
        </p:blipFill>
        <p:spPr>
          <a:xfrm>
            <a:off x="838200" y="2934924"/>
            <a:ext cx="2800350" cy="438150"/>
          </a:xfrm>
          <a:prstGeom prst="rect">
            <a:avLst/>
          </a:prstGeom>
        </p:spPr>
      </p:pic>
      <p:pic>
        <p:nvPicPr>
          <p:cNvPr id="9" name="Picture 8">
            <a:extLst>
              <a:ext uri="{FF2B5EF4-FFF2-40B4-BE49-F238E27FC236}">
                <a16:creationId xmlns:a16="http://schemas.microsoft.com/office/drawing/2014/main" id="{B9CF9EBF-5EC8-469A-9736-409D227346A1}"/>
              </a:ext>
            </a:extLst>
          </p:cNvPr>
          <p:cNvPicPr>
            <a:picLocks noChangeAspect="1"/>
          </p:cNvPicPr>
          <p:nvPr/>
        </p:nvPicPr>
        <p:blipFill>
          <a:blip r:embed="rId5"/>
          <a:stretch>
            <a:fillRect/>
          </a:stretch>
        </p:blipFill>
        <p:spPr>
          <a:xfrm>
            <a:off x="838200" y="3864156"/>
            <a:ext cx="3429000" cy="2085975"/>
          </a:xfrm>
          <a:prstGeom prst="rect">
            <a:avLst/>
          </a:prstGeom>
        </p:spPr>
      </p:pic>
      <p:pic>
        <p:nvPicPr>
          <p:cNvPr id="11" name="Picture 10">
            <a:extLst>
              <a:ext uri="{FF2B5EF4-FFF2-40B4-BE49-F238E27FC236}">
                <a16:creationId xmlns:a16="http://schemas.microsoft.com/office/drawing/2014/main" id="{D7F2CF88-6878-4B02-A0CD-8A493C1F81AC}"/>
              </a:ext>
            </a:extLst>
          </p:cNvPr>
          <p:cNvPicPr>
            <a:picLocks noChangeAspect="1"/>
          </p:cNvPicPr>
          <p:nvPr/>
        </p:nvPicPr>
        <p:blipFill>
          <a:blip r:embed="rId6"/>
          <a:stretch>
            <a:fillRect/>
          </a:stretch>
        </p:blipFill>
        <p:spPr>
          <a:xfrm>
            <a:off x="838200" y="1621019"/>
            <a:ext cx="2143125" cy="1000125"/>
          </a:xfrm>
          <a:prstGeom prst="rect">
            <a:avLst/>
          </a:prstGeom>
        </p:spPr>
      </p:pic>
    </p:spTree>
    <p:extLst>
      <p:ext uri="{BB962C8B-B14F-4D97-AF65-F5344CB8AC3E}">
        <p14:creationId xmlns:p14="http://schemas.microsoft.com/office/powerpoint/2010/main" val="886437673"/>
      </p:ext>
    </p:extLst>
  </p:cSld>
  <p:clrMapOvr>
    <a:masterClrMapping/>
  </p:clrMapOvr>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A75DF-7A28-44B1-95A8-C6BF425AC1AF}"/>
              </a:ext>
            </a:extLst>
          </p:cNvPr>
          <p:cNvSpPr>
            <a:spLocks noGrp="1"/>
          </p:cNvSpPr>
          <p:nvPr>
            <p:ph type="title"/>
          </p:nvPr>
        </p:nvSpPr>
        <p:spPr/>
        <p:txBody>
          <a:bodyPr/>
          <a:lstStyle/>
          <a:p>
            <a:r>
              <a:rPr lang="en-US" dirty="0"/>
              <a:t>PROJECT IMPACT - PURPOSE</a:t>
            </a:r>
            <a:endParaRPr lang="en-US" strike="sngStrike" dirty="0">
              <a:cs typeface="Calibri Light"/>
            </a:endParaRPr>
          </a:p>
        </p:txBody>
      </p:sp>
      <p:sp>
        <p:nvSpPr>
          <p:cNvPr id="4" name="Content Placeholder 2">
            <a:extLst>
              <a:ext uri="{FF2B5EF4-FFF2-40B4-BE49-F238E27FC236}">
                <a16:creationId xmlns:a16="http://schemas.microsoft.com/office/drawing/2014/main" id="{2407E84C-7BCE-4A94-8CCA-041995F96402}"/>
              </a:ext>
            </a:extLst>
          </p:cNvPr>
          <p:cNvSpPr txBox="1">
            <a:spLocks/>
          </p:cNvSpPr>
          <p:nvPr/>
        </p:nvSpPr>
        <p:spPr>
          <a:xfrm>
            <a:off x="777510" y="1549077"/>
            <a:ext cx="5545183" cy="41266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rgbClr val="0046AD"/>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0046AD"/>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46AD"/>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0046AD"/>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0046AD"/>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7160" indent="0">
              <a:buNone/>
            </a:pPr>
            <a:r>
              <a:rPr lang="en-US" dirty="0">
                <a:solidFill>
                  <a:srgbClr val="0046AD"/>
                </a:solidFill>
              </a:rPr>
              <a:t>To improve building performance </a:t>
            </a:r>
            <a:r>
              <a:rPr lang="en-US" b="1" dirty="0">
                <a:solidFill>
                  <a:srgbClr val="0046AD"/>
                </a:solidFill>
              </a:rPr>
              <a:t>where </a:t>
            </a:r>
            <a:r>
              <a:rPr lang="en-US" dirty="0">
                <a:solidFill>
                  <a:srgbClr val="0046AD"/>
                </a:solidFill>
              </a:rPr>
              <a:t>seismic forces will be greatest.</a:t>
            </a:r>
          </a:p>
          <a:p>
            <a:pPr marL="365760"/>
            <a:r>
              <a:rPr lang="en-US" dirty="0"/>
              <a:t>This is a </a:t>
            </a:r>
            <a:r>
              <a:rPr lang="en-US" b="1" dirty="0"/>
              <a:t>prescriptive</a:t>
            </a:r>
            <a:r>
              <a:rPr lang="en-US" dirty="0"/>
              <a:t> earthquake home retrofit.  A "retrofit" is meant to improve existing Buildng structure.</a:t>
            </a:r>
            <a:endParaRPr lang="en-US" dirty="0">
              <a:cs typeface="Calibri"/>
            </a:endParaRPr>
          </a:p>
          <a:p>
            <a:pPr marL="365760"/>
            <a:r>
              <a:rPr lang="en-US" dirty="0"/>
              <a:t>This program is designed to work for a typical 2-story, wood framed residence.  </a:t>
            </a:r>
            <a:endParaRPr lang="en-US" dirty="0">
              <a:cs typeface="Calibri"/>
            </a:endParaRPr>
          </a:p>
          <a:p>
            <a:pPr marL="365760"/>
            <a:r>
              <a:rPr lang="en-US" dirty="0"/>
              <a:t>Other options are available for more homes that do not qualify for Project Impact.</a:t>
            </a:r>
            <a:endParaRPr lang="en-US" dirty="0">
              <a:cs typeface="Calibri"/>
            </a:endParaRPr>
          </a:p>
          <a:p>
            <a:pPr marL="594360" lvl="1" indent="0">
              <a:buNone/>
            </a:pPr>
            <a:endParaRPr lang="en-US"/>
          </a:p>
        </p:txBody>
      </p:sp>
      <p:pic>
        <p:nvPicPr>
          <p:cNvPr id="3" name="Picture 2">
            <a:extLst>
              <a:ext uri="{FF2B5EF4-FFF2-40B4-BE49-F238E27FC236}">
                <a16:creationId xmlns:a16="http://schemas.microsoft.com/office/drawing/2014/main" id="{D720EE95-EBB0-4730-A0ED-C97DE043D50C}"/>
              </a:ext>
            </a:extLst>
          </p:cNvPr>
          <p:cNvPicPr>
            <a:picLocks noChangeAspect="1"/>
          </p:cNvPicPr>
          <p:nvPr/>
        </p:nvPicPr>
        <p:blipFill>
          <a:blip r:embed="rId4"/>
          <a:stretch>
            <a:fillRect/>
          </a:stretch>
        </p:blipFill>
        <p:spPr>
          <a:xfrm>
            <a:off x="6204438" y="1545813"/>
            <a:ext cx="5545183" cy="4204537"/>
          </a:xfrm>
          <a:prstGeom prst="rect">
            <a:avLst/>
          </a:prstGeom>
        </p:spPr>
      </p:pic>
      <p:sp>
        <p:nvSpPr>
          <p:cNvPr id="6" name="Cloud 5">
            <a:extLst>
              <a:ext uri="{FF2B5EF4-FFF2-40B4-BE49-F238E27FC236}">
                <a16:creationId xmlns:a16="http://schemas.microsoft.com/office/drawing/2014/main" id="{F61FDB94-0A29-4AFF-B4A9-FEBE0F82C233}"/>
              </a:ext>
            </a:extLst>
          </p:cNvPr>
          <p:cNvSpPr/>
          <p:nvPr/>
        </p:nvSpPr>
        <p:spPr>
          <a:xfrm>
            <a:off x="5904690" y="4095345"/>
            <a:ext cx="5963056" cy="2013625"/>
          </a:xfrm>
          <a:prstGeom prst="cloud">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Tree>
    <p:extLst>
      <p:ext uri="{BB962C8B-B14F-4D97-AF65-F5344CB8AC3E}">
        <p14:creationId xmlns:p14="http://schemas.microsoft.com/office/powerpoint/2010/main" val="2869781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extLst>
    <p:ext uri="{6950BFC3-D8DA-4A85-94F7-54DA5524770B}">
      <p188:commentRel xmlns:p188="http://schemas.microsoft.com/office/powerpoint/2018/8/main" r:id="rId3"/>
    </p:ext>
  </p:extLs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A7A65BE8C72784ABD9E181232F528E0" ma:contentTypeVersion="13" ma:contentTypeDescription="Create a new document." ma:contentTypeScope="" ma:versionID="0a05345d1ebcc644cc8092a27ddb6c42">
  <xsd:schema xmlns:xsd="http://www.w3.org/2001/XMLSchema" xmlns:xs="http://www.w3.org/2001/XMLSchema" xmlns:p="http://schemas.microsoft.com/office/2006/metadata/properties" xmlns:ns3="ea6d80d6-dadb-428b-95b7-64330afd4a59" xmlns:ns4="7282973f-808c-4b06-984b-a6bc4f85b81d" targetNamespace="http://schemas.microsoft.com/office/2006/metadata/properties" ma:root="true" ma:fieldsID="382634b12ddf0c81d00052c1f43062c2" ns3:_="" ns4:_="">
    <xsd:import namespace="ea6d80d6-dadb-428b-95b7-64330afd4a59"/>
    <xsd:import namespace="7282973f-808c-4b06-984b-a6bc4f85b81d"/>
    <xsd:element name="properties">
      <xsd:complexType>
        <xsd:sequence>
          <xsd:element name="documentManagement">
            <xsd:complexType>
              <xsd:all>
                <xsd:element ref="ns3:SharedWithUsers" minOccurs="0"/>
                <xsd:element ref="ns3:SharedWithDetails" minOccurs="0"/>
                <xsd:element ref="ns3:SharingHintHash" minOccurs="0"/>
                <xsd:element ref="ns3:LastSharedByUser" minOccurs="0"/>
                <xsd:element ref="ns3:LastSharedByTime" minOccurs="0"/>
                <xsd:element ref="ns4:MediaServiceMetadata" minOccurs="0"/>
                <xsd:element ref="ns4:MediaServiceFastMetadata" minOccurs="0"/>
                <xsd:element ref="ns4:MediaServiceDateTaken" minOccurs="0"/>
                <xsd:element ref="ns4:MediaServiceAutoTags" minOccurs="0"/>
                <xsd:element ref="ns4:MediaServiceGenerationTime" minOccurs="0"/>
                <xsd:element ref="ns4:MediaServiceEventHashCode" minOccurs="0"/>
                <xsd:element ref="ns4:MediaServiceOCR"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a6d80d6-dadb-428b-95b7-64330afd4a59"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element name="LastSharedByUser" ma:index="11" nillable="true" ma:displayName="Last Shared By User" ma:description="" ma:internalName="LastSharedByUser" ma:readOnly="true">
      <xsd:simpleType>
        <xsd:restriction base="dms:Note">
          <xsd:maxLength value="255"/>
        </xsd:restriction>
      </xsd:simpleType>
    </xsd:element>
    <xsd:element name="LastSharedByTime" ma:index="12"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7282973f-808c-4b06-984b-a6bc4f85b81d" elementFormDefault="qualified">
    <xsd:import namespace="http://schemas.microsoft.com/office/2006/documentManagement/types"/>
    <xsd:import namespace="http://schemas.microsoft.com/office/infopath/2007/PartnerControls"/>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FAD2411-7BE5-4D88-ADD9-1943B36D660E}">
  <ds:schemaRefs>
    <ds:schemaRef ds:uri="http://schemas.microsoft.com/sharepoint/v3/contenttype/forms"/>
  </ds:schemaRefs>
</ds:datastoreItem>
</file>

<file path=customXml/itemProps2.xml><?xml version="1.0" encoding="utf-8"?>
<ds:datastoreItem xmlns:ds="http://schemas.openxmlformats.org/officeDocument/2006/customXml" ds:itemID="{5508696E-3B6C-4D0E-8B82-480CE71A6B7C}">
  <ds:schemaRefs>
    <ds:schemaRef ds:uri="7282973f-808c-4b06-984b-a6bc4f85b81d"/>
    <ds:schemaRef ds:uri="ea6d80d6-dadb-428b-95b7-64330afd4a5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F540762-AEDD-44C0-B59B-8DAB5AAA9E61}">
  <ds:schemaRefs>
    <ds:schemaRef ds:uri="7282973f-808c-4b06-984b-a6bc4f85b81d"/>
    <ds:schemaRef ds:uri="ea6d80d6-dadb-428b-95b7-64330afd4a5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198</TotalTime>
  <Words>3172</Words>
  <Application>Microsoft Office PowerPoint</Application>
  <PresentationFormat>Widescreen</PresentationFormat>
  <Paragraphs>275</Paragraphs>
  <Slides>25</Slides>
  <Notes>24</Notes>
  <HiddenSlides>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Calibri</vt:lpstr>
      <vt:lpstr>Calibri Light</vt:lpstr>
      <vt:lpstr>Courier New</vt:lpstr>
      <vt:lpstr>Helvetica Neue</vt:lpstr>
      <vt:lpstr>Office Theme</vt:lpstr>
      <vt:lpstr>PowerPoint Presentation</vt:lpstr>
      <vt:lpstr>SDCI PURPOSE AND VALUES</vt:lpstr>
      <vt:lpstr>PROJECT IMPACT- OBJECTIVES</vt:lpstr>
      <vt:lpstr>PROJECT IMPACT  - AGENDA</vt:lpstr>
      <vt:lpstr>PUBLIC SAFETY IN AN EARTHQUAKE</vt:lpstr>
      <vt:lpstr>PERSONAL PREPAREDNESS FOR EMERGENCY</vt:lpstr>
      <vt:lpstr>PROJECT IMPACT - BUILDING SAFETY</vt:lpstr>
      <vt:lpstr>PROJECT IMPACT – HISTORY</vt:lpstr>
      <vt:lpstr>PROJECT IMPACT - PURPOSE</vt:lpstr>
      <vt:lpstr>PROJECT IMPACT - PURPOSE</vt:lpstr>
      <vt:lpstr>PROJECT IMPACT – WHERE IT IS NEEDED</vt:lpstr>
      <vt:lpstr>PROJECT IMPACT – WHEN IS IT NEEDED?</vt:lpstr>
      <vt:lpstr>PROJECT IMPACT - APPLICATIONS</vt:lpstr>
      <vt:lpstr>PROJECT IMPACT – WHERE WORK IS DONE</vt:lpstr>
      <vt:lpstr>PROJECT IMPACT - A B C’s </vt:lpstr>
      <vt:lpstr>PROJECT IMPACT- PLANSET KEY PAGES</vt:lpstr>
      <vt:lpstr>PROJECT IMPACT - QUALIFYING PROJECTS </vt:lpstr>
      <vt:lpstr>PROJECT IMPACT – DOES THIS HOME QUALIFY?</vt:lpstr>
      <vt:lpstr>FLOOR PLAN – PROJECT IMPACT</vt:lpstr>
      <vt:lpstr>PROJECT IMPACT - BRACED WALL PANELS</vt:lpstr>
      <vt:lpstr>PROJECT IMPACT – BRACED WALL LENGTH </vt:lpstr>
      <vt:lpstr>PROJECT IMPACT - APPLICATION PROCESS</vt:lpstr>
      <vt:lpstr>SUMMARY -  RECAP</vt:lpstr>
      <vt:lpstr>SDCI – PERMIT RESOURCES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Greenleaf, Dean</dc:creator>
  <cp:lastModifiedBy>Greenleaf, Dean</cp:lastModifiedBy>
  <cp:revision>243</cp:revision>
  <dcterms:created xsi:type="dcterms:W3CDTF">2019-11-20T01:00:17Z</dcterms:created>
  <dcterms:modified xsi:type="dcterms:W3CDTF">2023-01-25T20:11:26Z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0x010100BA7A65BE8C72784ABD9E181232F528E0</vt:lpwstr>
  </property>
</Properties>
</file>