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303" r:id="rId5"/>
    <p:sldId id="284" r:id="rId6"/>
    <p:sldId id="304" r:id="rId7"/>
    <p:sldId id="301" r:id="rId8"/>
    <p:sldId id="302" r:id="rId9"/>
    <p:sldId id="307" r:id="rId10"/>
    <p:sldId id="286" r:id="rId11"/>
    <p:sldId id="308" r:id="rId12"/>
    <p:sldId id="298" r:id="rId13"/>
    <p:sldId id="299" r:id="rId14"/>
    <p:sldId id="309" r:id="rId15"/>
    <p:sldId id="285" r:id="rId16"/>
    <p:sldId id="296" r:id="rId17"/>
    <p:sldId id="300" r:id="rId18"/>
    <p:sldId id="310" r:id="rId19"/>
  </p:sldIdLst>
  <p:sldSz cx="12192000" cy="6858000"/>
  <p:notesSz cx="7010400" cy="9296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eattle Text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176F2E-E4F9-49D9-AE7F-FA12D8E1E245}">
          <p14:sldIdLst>
            <p14:sldId id="303"/>
            <p14:sldId id="284"/>
            <p14:sldId id="304"/>
            <p14:sldId id="301"/>
            <p14:sldId id="302"/>
            <p14:sldId id="307"/>
            <p14:sldId id="286"/>
            <p14:sldId id="308"/>
            <p14:sldId id="298"/>
            <p14:sldId id="299"/>
            <p14:sldId id="309"/>
            <p14:sldId id="285"/>
            <p14:sldId id="296"/>
            <p14:sldId id="300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3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B307F2-4C74-4A92-8A58-3FFD0DB5000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7336AC1-A6FC-461E-ADCE-8EFCE2D1D8D7}">
      <dgm:prSet/>
      <dgm:spPr/>
      <dgm:t>
        <a:bodyPr/>
        <a:lstStyle/>
        <a:p>
          <a:r>
            <a:rPr lang="en-US"/>
            <a:t>Funding allocated</a:t>
          </a:r>
        </a:p>
      </dgm:t>
    </dgm:pt>
    <dgm:pt modelId="{832C3091-48B3-4644-AB69-3B9FBEA130AC}" type="parTrans" cxnId="{E1D65166-3001-4BDA-BF51-08D8DA29DB8E}">
      <dgm:prSet/>
      <dgm:spPr/>
      <dgm:t>
        <a:bodyPr/>
        <a:lstStyle/>
        <a:p>
          <a:endParaRPr lang="en-US"/>
        </a:p>
      </dgm:t>
    </dgm:pt>
    <dgm:pt modelId="{660697A8-5F9E-482C-A622-93545932D001}" type="sibTrans" cxnId="{E1D65166-3001-4BDA-BF51-08D8DA29DB8E}">
      <dgm:prSet/>
      <dgm:spPr/>
      <dgm:t>
        <a:bodyPr/>
        <a:lstStyle/>
        <a:p>
          <a:endParaRPr lang="en-US"/>
        </a:p>
      </dgm:t>
    </dgm:pt>
    <dgm:pt modelId="{99432835-5E00-40C3-A176-8EA87597D7D2}">
      <dgm:prSet/>
      <dgm:spPr/>
      <dgm:t>
        <a:bodyPr/>
        <a:lstStyle/>
        <a:p>
          <a:r>
            <a:rPr lang="en-US"/>
            <a:t>Where does it  make sense to recycle water?</a:t>
          </a:r>
        </a:p>
      </dgm:t>
    </dgm:pt>
    <dgm:pt modelId="{F3F7A193-0FBA-41C1-AC1E-4BB7DF1DEA32}" type="parTrans" cxnId="{D1401FBF-C7F7-4C6E-9C4C-799B89C1DE11}">
      <dgm:prSet/>
      <dgm:spPr/>
      <dgm:t>
        <a:bodyPr/>
        <a:lstStyle/>
        <a:p>
          <a:endParaRPr lang="en-US"/>
        </a:p>
      </dgm:t>
    </dgm:pt>
    <dgm:pt modelId="{7744F32C-7100-49AA-A885-D349D944123C}" type="sibTrans" cxnId="{D1401FBF-C7F7-4C6E-9C4C-799B89C1DE11}">
      <dgm:prSet/>
      <dgm:spPr/>
      <dgm:t>
        <a:bodyPr/>
        <a:lstStyle/>
        <a:p>
          <a:endParaRPr lang="en-US"/>
        </a:p>
      </dgm:t>
    </dgm:pt>
    <dgm:pt modelId="{6DB940F7-668A-47B3-BA89-1CB52FC254A6}">
      <dgm:prSet/>
      <dgm:spPr/>
      <dgm:t>
        <a:bodyPr/>
        <a:lstStyle/>
        <a:p>
          <a:r>
            <a:rPr lang="en-US"/>
            <a:t>Review existing systems for effectiveness</a:t>
          </a:r>
        </a:p>
      </dgm:t>
    </dgm:pt>
    <dgm:pt modelId="{FAC6DA6E-660A-4ABD-9259-035418C5DFBE}" type="parTrans" cxnId="{154E311D-DCCE-4BCB-B99F-EE3EA32B8539}">
      <dgm:prSet/>
      <dgm:spPr/>
      <dgm:t>
        <a:bodyPr/>
        <a:lstStyle/>
        <a:p>
          <a:endParaRPr lang="en-US"/>
        </a:p>
      </dgm:t>
    </dgm:pt>
    <dgm:pt modelId="{C57DBE9C-C10E-420A-8C35-45C9CB64C47A}" type="sibTrans" cxnId="{154E311D-DCCE-4BCB-B99F-EE3EA32B8539}">
      <dgm:prSet/>
      <dgm:spPr/>
      <dgm:t>
        <a:bodyPr/>
        <a:lstStyle/>
        <a:p>
          <a:endParaRPr lang="en-US"/>
        </a:p>
      </dgm:t>
    </dgm:pt>
    <dgm:pt modelId="{883C5CCC-FDC9-4928-9D92-39EE8F99EECC}">
      <dgm:prSet/>
      <dgm:spPr/>
      <dgm:t>
        <a:bodyPr/>
        <a:lstStyle/>
        <a:p>
          <a:r>
            <a:rPr lang="en-US"/>
            <a:t>Propose types of conversions that could work in our system</a:t>
          </a:r>
        </a:p>
      </dgm:t>
    </dgm:pt>
    <dgm:pt modelId="{B01CBFAD-DA74-4EF7-8034-609780E480A0}" type="parTrans" cxnId="{ECCC8F6A-B873-4DAE-ADDC-B1C2BA81C3E8}">
      <dgm:prSet/>
      <dgm:spPr/>
      <dgm:t>
        <a:bodyPr/>
        <a:lstStyle/>
        <a:p>
          <a:endParaRPr lang="en-US"/>
        </a:p>
      </dgm:t>
    </dgm:pt>
    <dgm:pt modelId="{A4137B8E-E490-436A-8C6B-BA50786205E2}" type="sibTrans" cxnId="{ECCC8F6A-B873-4DAE-ADDC-B1C2BA81C3E8}">
      <dgm:prSet/>
      <dgm:spPr/>
      <dgm:t>
        <a:bodyPr/>
        <a:lstStyle/>
        <a:p>
          <a:endParaRPr lang="en-US"/>
        </a:p>
      </dgm:t>
    </dgm:pt>
    <dgm:pt modelId="{8451FF68-33C8-453F-81DF-26A327DF6B70}">
      <dgm:prSet/>
      <dgm:spPr/>
      <dgm:t>
        <a:bodyPr/>
        <a:lstStyle/>
        <a:p>
          <a:r>
            <a:rPr lang="en-US"/>
            <a:t>Goal: Integrate recycled water opportunities into upcoming project planning processes. </a:t>
          </a:r>
        </a:p>
      </dgm:t>
    </dgm:pt>
    <dgm:pt modelId="{37343317-A81C-4D59-BF19-2FC6211EB22A}" type="parTrans" cxnId="{9F1F3DE8-96B2-43F8-AEFF-FA2D38CB45DF}">
      <dgm:prSet/>
      <dgm:spPr/>
      <dgm:t>
        <a:bodyPr/>
        <a:lstStyle/>
        <a:p>
          <a:endParaRPr lang="en-US"/>
        </a:p>
      </dgm:t>
    </dgm:pt>
    <dgm:pt modelId="{E61B33E4-78CD-44C1-A7EB-E5C311B5600A}" type="sibTrans" cxnId="{9F1F3DE8-96B2-43F8-AEFF-FA2D38CB45DF}">
      <dgm:prSet/>
      <dgm:spPr/>
      <dgm:t>
        <a:bodyPr/>
        <a:lstStyle/>
        <a:p>
          <a:endParaRPr lang="en-US"/>
        </a:p>
      </dgm:t>
    </dgm:pt>
    <dgm:pt modelId="{E41D0690-22FF-4E0D-B06B-8763D47C2270}" type="pres">
      <dgm:prSet presAssocID="{9FB307F2-4C74-4A92-8A58-3FFD0DB50000}" presName="root" presStyleCnt="0">
        <dgm:presLayoutVars>
          <dgm:dir/>
          <dgm:resizeHandles val="exact"/>
        </dgm:presLayoutVars>
      </dgm:prSet>
      <dgm:spPr/>
    </dgm:pt>
    <dgm:pt modelId="{EA632723-9E43-4DD6-A94B-C7B461E63ABC}" type="pres">
      <dgm:prSet presAssocID="{97336AC1-A6FC-461E-ADCE-8EFCE2D1D8D7}" presName="compNode" presStyleCnt="0"/>
      <dgm:spPr/>
    </dgm:pt>
    <dgm:pt modelId="{D6AAB96D-E74F-48A8-883D-45830DF30460}" type="pres">
      <dgm:prSet presAssocID="{97336AC1-A6FC-461E-ADCE-8EFCE2D1D8D7}" presName="bgRect" presStyleLbl="bgShp" presStyleIdx="0" presStyleCnt="3" custLinFactNeighborX="0" custLinFactNeighborY="-16425"/>
      <dgm:spPr/>
    </dgm:pt>
    <dgm:pt modelId="{B613E621-793A-4804-83BB-25032533154D}" type="pres">
      <dgm:prSet presAssocID="{97336AC1-A6FC-461E-ADCE-8EFCE2D1D8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3CBBE5D-4E99-40C1-B710-ABDAE5EC4F1A}" type="pres">
      <dgm:prSet presAssocID="{97336AC1-A6FC-461E-ADCE-8EFCE2D1D8D7}" presName="spaceRect" presStyleCnt="0"/>
      <dgm:spPr/>
    </dgm:pt>
    <dgm:pt modelId="{B5C8B592-3C0F-43B4-8B4D-77D8BBAC6A25}" type="pres">
      <dgm:prSet presAssocID="{97336AC1-A6FC-461E-ADCE-8EFCE2D1D8D7}" presName="parTx" presStyleLbl="revTx" presStyleIdx="0" presStyleCnt="4">
        <dgm:presLayoutVars>
          <dgm:chMax val="0"/>
          <dgm:chPref val="0"/>
        </dgm:presLayoutVars>
      </dgm:prSet>
      <dgm:spPr/>
    </dgm:pt>
    <dgm:pt modelId="{828BB411-D938-4C32-A50F-2DC2A11F8B11}" type="pres">
      <dgm:prSet presAssocID="{660697A8-5F9E-482C-A622-93545932D001}" presName="sibTrans" presStyleCnt="0"/>
      <dgm:spPr/>
    </dgm:pt>
    <dgm:pt modelId="{785E6661-904F-43E6-8508-06F9E148EB05}" type="pres">
      <dgm:prSet presAssocID="{99432835-5E00-40C3-A176-8EA87597D7D2}" presName="compNode" presStyleCnt="0"/>
      <dgm:spPr/>
    </dgm:pt>
    <dgm:pt modelId="{4EBF1BD1-949D-45C7-911D-7A5F1A60407D}" type="pres">
      <dgm:prSet presAssocID="{99432835-5E00-40C3-A176-8EA87597D7D2}" presName="bgRect" presStyleLbl="bgShp" presStyleIdx="1" presStyleCnt="3"/>
      <dgm:spPr/>
    </dgm:pt>
    <dgm:pt modelId="{E0D90C68-AB9F-4125-991A-52926ADDD387}" type="pres">
      <dgm:prSet presAssocID="{99432835-5E00-40C3-A176-8EA87597D7D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0FC4D279-106B-4B31-BB89-06346DBBC616}" type="pres">
      <dgm:prSet presAssocID="{99432835-5E00-40C3-A176-8EA87597D7D2}" presName="spaceRect" presStyleCnt="0"/>
      <dgm:spPr/>
    </dgm:pt>
    <dgm:pt modelId="{4412C007-8158-4562-B065-638C13BAE78C}" type="pres">
      <dgm:prSet presAssocID="{99432835-5E00-40C3-A176-8EA87597D7D2}" presName="parTx" presStyleLbl="revTx" presStyleIdx="1" presStyleCnt="4">
        <dgm:presLayoutVars>
          <dgm:chMax val="0"/>
          <dgm:chPref val="0"/>
        </dgm:presLayoutVars>
      </dgm:prSet>
      <dgm:spPr/>
    </dgm:pt>
    <dgm:pt modelId="{09357567-ED07-4F80-A777-14D11E54FB6B}" type="pres">
      <dgm:prSet presAssocID="{99432835-5E00-40C3-A176-8EA87597D7D2}" presName="desTx" presStyleLbl="revTx" presStyleIdx="2" presStyleCnt="4">
        <dgm:presLayoutVars/>
      </dgm:prSet>
      <dgm:spPr/>
    </dgm:pt>
    <dgm:pt modelId="{43C9A675-2001-4683-B9A0-8B3CD3DF666E}" type="pres">
      <dgm:prSet presAssocID="{7744F32C-7100-49AA-A885-D349D944123C}" presName="sibTrans" presStyleCnt="0"/>
      <dgm:spPr/>
    </dgm:pt>
    <dgm:pt modelId="{2B92B4E0-E393-46C3-A60D-B31E3DEF7247}" type="pres">
      <dgm:prSet presAssocID="{8451FF68-33C8-453F-81DF-26A327DF6B70}" presName="compNode" presStyleCnt="0"/>
      <dgm:spPr/>
    </dgm:pt>
    <dgm:pt modelId="{CA4ADE05-EB3F-4D16-AA6C-376BC608DD9F}" type="pres">
      <dgm:prSet presAssocID="{8451FF68-33C8-453F-81DF-26A327DF6B70}" presName="bgRect" presStyleLbl="bgShp" presStyleIdx="2" presStyleCnt="3"/>
      <dgm:spPr/>
    </dgm:pt>
    <dgm:pt modelId="{34EEC778-7EDD-4B96-B034-BF91093BB567}" type="pres">
      <dgm:prSet presAssocID="{8451FF68-33C8-453F-81DF-26A327DF6B7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BFFC9516-130D-4801-B416-F90B68D57B53}" type="pres">
      <dgm:prSet presAssocID="{8451FF68-33C8-453F-81DF-26A327DF6B70}" presName="spaceRect" presStyleCnt="0"/>
      <dgm:spPr/>
    </dgm:pt>
    <dgm:pt modelId="{84D9752E-7AA9-4AAF-BBA2-BD6F4FAB57EF}" type="pres">
      <dgm:prSet presAssocID="{8451FF68-33C8-453F-81DF-26A327DF6B7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8757200-0A62-45AB-994A-3068FDA8A320}" type="presOf" srcId="{9FB307F2-4C74-4A92-8A58-3FFD0DB50000}" destId="{E41D0690-22FF-4E0D-B06B-8763D47C2270}" srcOrd="0" destOrd="0" presId="urn:microsoft.com/office/officeart/2018/2/layout/IconVerticalSolidList"/>
    <dgm:cxn modelId="{154E311D-DCCE-4BCB-B99F-EE3EA32B8539}" srcId="{99432835-5E00-40C3-A176-8EA87597D7D2}" destId="{6DB940F7-668A-47B3-BA89-1CB52FC254A6}" srcOrd="0" destOrd="0" parTransId="{FAC6DA6E-660A-4ABD-9259-035418C5DFBE}" sibTransId="{C57DBE9C-C10E-420A-8C35-45C9CB64C47A}"/>
    <dgm:cxn modelId="{A4D51922-70FA-45E5-9360-DC2188EA8714}" type="presOf" srcId="{8451FF68-33C8-453F-81DF-26A327DF6B70}" destId="{84D9752E-7AA9-4AAF-BBA2-BD6F4FAB57EF}" srcOrd="0" destOrd="0" presId="urn:microsoft.com/office/officeart/2018/2/layout/IconVerticalSolidList"/>
    <dgm:cxn modelId="{E1D65166-3001-4BDA-BF51-08D8DA29DB8E}" srcId="{9FB307F2-4C74-4A92-8A58-3FFD0DB50000}" destId="{97336AC1-A6FC-461E-ADCE-8EFCE2D1D8D7}" srcOrd="0" destOrd="0" parTransId="{832C3091-48B3-4644-AB69-3B9FBEA130AC}" sibTransId="{660697A8-5F9E-482C-A622-93545932D001}"/>
    <dgm:cxn modelId="{ECCC8F6A-B873-4DAE-ADDC-B1C2BA81C3E8}" srcId="{99432835-5E00-40C3-A176-8EA87597D7D2}" destId="{883C5CCC-FDC9-4928-9D92-39EE8F99EECC}" srcOrd="1" destOrd="0" parTransId="{B01CBFAD-DA74-4EF7-8034-609780E480A0}" sibTransId="{A4137B8E-E490-436A-8C6B-BA50786205E2}"/>
    <dgm:cxn modelId="{FC76267C-0EC1-41B0-946C-3E547A7B5472}" type="presOf" srcId="{99432835-5E00-40C3-A176-8EA87597D7D2}" destId="{4412C007-8158-4562-B065-638C13BAE78C}" srcOrd="0" destOrd="0" presId="urn:microsoft.com/office/officeart/2018/2/layout/IconVerticalSolidList"/>
    <dgm:cxn modelId="{40D75D84-DC90-4C14-9A43-A8596EB4188D}" type="presOf" srcId="{883C5CCC-FDC9-4928-9D92-39EE8F99EECC}" destId="{09357567-ED07-4F80-A777-14D11E54FB6B}" srcOrd="0" destOrd="1" presId="urn:microsoft.com/office/officeart/2018/2/layout/IconVerticalSolidList"/>
    <dgm:cxn modelId="{E390C2BB-C3EF-4BE7-B34F-17A85C4868ED}" type="presOf" srcId="{97336AC1-A6FC-461E-ADCE-8EFCE2D1D8D7}" destId="{B5C8B592-3C0F-43B4-8B4D-77D8BBAC6A25}" srcOrd="0" destOrd="0" presId="urn:microsoft.com/office/officeart/2018/2/layout/IconVerticalSolidList"/>
    <dgm:cxn modelId="{D1401FBF-C7F7-4C6E-9C4C-799B89C1DE11}" srcId="{9FB307F2-4C74-4A92-8A58-3FFD0DB50000}" destId="{99432835-5E00-40C3-A176-8EA87597D7D2}" srcOrd="1" destOrd="0" parTransId="{F3F7A193-0FBA-41C1-AC1E-4BB7DF1DEA32}" sibTransId="{7744F32C-7100-49AA-A885-D349D944123C}"/>
    <dgm:cxn modelId="{9F1F3DE8-96B2-43F8-AEFF-FA2D38CB45DF}" srcId="{9FB307F2-4C74-4A92-8A58-3FFD0DB50000}" destId="{8451FF68-33C8-453F-81DF-26A327DF6B70}" srcOrd="2" destOrd="0" parTransId="{37343317-A81C-4D59-BF19-2FC6211EB22A}" sibTransId="{E61B33E4-78CD-44C1-A7EB-E5C311B5600A}"/>
    <dgm:cxn modelId="{FB3C27EE-7D0F-4507-A693-EA0A232715FE}" type="presOf" srcId="{6DB940F7-668A-47B3-BA89-1CB52FC254A6}" destId="{09357567-ED07-4F80-A777-14D11E54FB6B}" srcOrd="0" destOrd="0" presId="urn:microsoft.com/office/officeart/2018/2/layout/IconVerticalSolidList"/>
    <dgm:cxn modelId="{3DA70B7A-B48C-4284-B2AD-AB2C1385EB86}" type="presParOf" srcId="{E41D0690-22FF-4E0D-B06B-8763D47C2270}" destId="{EA632723-9E43-4DD6-A94B-C7B461E63ABC}" srcOrd="0" destOrd="0" presId="urn:microsoft.com/office/officeart/2018/2/layout/IconVerticalSolidList"/>
    <dgm:cxn modelId="{8FA8AC1D-620A-48DA-AF30-734931C1CAB6}" type="presParOf" srcId="{EA632723-9E43-4DD6-A94B-C7B461E63ABC}" destId="{D6AAB96D-E74F-48A8-883D-45830DF30460}" srcOrd="0" destOrd="0" presId="urn:microsoft.com/office/officeart/2018/2/layout/IconVerticalSolidList"/>
    <dgm:cxn modelId="{31A4DCEF-AB2B-48E9-ABA6-3385F583A581}" type="presParOf" srcId="{EA632723-9E43-4DD6-A94B-C7B461E63ABC}" destId="{B613E621-793A-4804-83BB-25032533154D}" srcOrd="1" destOrd="0" presId="urn:microsoft.com/office/officeart/2018/2/layout/IconVerticalSolidList"/>
    <dgm:cxn modelId="{02EC68A5-E5B9-4E70-88B9-9F9DB12A418F}" type="presParOf" srcId="{EA632723-9E43-4DD6-A94B-C7B461E63ABC}" destId="{33CBBE5D-4E99-40C1-B710-ABDAE5EC4F1A}" srcOrd="2" destOrd="0" presId="urn:microsoft.com/office/officeart/2018/2/layout/IconVerticalSolidList"/>
    <dgm:cxn modelId="{98EB235E-E5FC-4162-9C4E-5A0E408CD7E6}" type="presParOf" srcId="{EA632723-9E43-4DD6-A94B-C7B461E63ABC}" destId="{B5C8B592-3C0F-43B4-8B4D-77D8BBAC6A25}" srcOrd="3" destOrd="0" presId="urn:microsoft.com/office/officeart/2018/2/layout/IconVerticalSolidList"/>
    <dgm:cxn modelId="{1B3118F8-3430-421D-8116-6F0FC32A0A90}" type="presParOf" srcId="{E41D0690-22FF-4E0D-B06B-8763D47C2270}" destId="{828BB411-D938-4C32-A50F-2DC2A11F8B11}" srcOrd="1" destOrd="0" presId="urn:microsoft.com/office/officeart/2018/2/layout/IconVerticalSolidList"/>
    <dgm:cxn modelId="{B7D62F99-5E11-44C8-9A29-236EC709EA4E}" type="presParOf" srcId="{E41D0690-22FF-4E0D-B06B-8763D47C2270}" destId="{785E6661-904F-43E6-8508-06F9E148EB05}" srcOrd="2" destOrd="0" presId="urn:microsoft.com/office/officeart/2018/2/layout/IconVerticalSolidList"/>
    <dgm:cxn modelId="{1842D639-7F07-4550-8371-E3B5C348D6C2}" type="presParOf" srcId="{785E6661-904F-43E6-8508-06F9E148EB05}" destId="{4EBF1BD1-949D-45C7-911D-7A5F1A60407D}" srcOrd="0" destOrd="0" presId="urn:microsoft.com/office/officeart/2018/2/layout/IconVerticalSolidList"/>
    <dgm:cxn modelId="{651936B5-6FAF-4ABE-98D5-F271E09DD48A}" type="presParOf" srcId="{785E6661-904F-43E6-8508-06F9E148EB05}" destId="{E0D90C68-AB9F-4125-991A-52926ADDD387}" srcOrd="1" destOrd="0" presId="urn:microsoft.com/office/officeart/2018/2/layout/IconVerticalSolidList"/>
    <dgm:cxn modelId="{7C4DB857-5CD4-49FE-BA66-A221A71D865D}" type="presParOf" srcId="{785E6661-904F-43E6-8508-06F9E148EB05}" destId="{0FC4D279-106B-4B31-BB89-06346DBBC616}" srcOrd="2" destOrd="0" presId="urn:microsoft.com/office/officeart/2018/2/layout/IconVerticalSolidList"/>
    <dgm:cxn modelId="{AA91EB9F-C2E5-433E-AC71-66EE96F8476E}" type="presParOf" srcId="{785E6661-904F-43E6-8508-06F9E148EB05}" destId="{4412C007-8158-4562-B065-638C13BAE78C}" srcOrd="3" destOrd="0" presId="urn:microsoft.com/office/officeart/2018/2/layout/IconVerticalSolidList"/>
    <dgm:cxn modelId="{C4414D2D-382F-412A-87B4-831A1B3BB828}" type="presParOf" srcId="{785E6661-904F-43E6-8508-06F9E148EB05}" destId="{09357567-ED07-4F80-A777-14D11E54FB6B}" srcOrd="4" destOrd="0" presId="urn:microsoft.com/office/officeart/2018/2/layout/IconVerticalSolidList"/>
    <dgm:cxn modelId="{4B69914A-0560-4E9E-B16B-1856A4DF53E3}" type="presParOf" srcId="{E41D0690-22FF-4E0D-B06B-8763D47C2270}" destId="{43C9A675-2001-4683-B9A0-8B3CD3DF666E}" srcOrd="3" destOrd="0" presId="urn:microsoft.com/office/officeart/2018/2/layout/IconVerticalSolidList"/>
    <dgm:cxn modelId="{49843AF9-DA8A-40FF-810C-4E7385D53CB6}" type="presParOf" srcId="{E41D0690-22FF-4E0D-B06B-8763D47C2270}" destId="{2B92B4E0-E393-46C3-A60D-B31E3DEF7247}" srcOrd="4" destOrd="0" presId="urn:microsoft.com/office/officeart/2018/2/layout/IconVerticalSolidList"/>
    <dgm:cxn modelId="{0D44E35E-A99F-4B33-A2D6-0094524687FC}" type="presParOf" srcId="{2B92B4E0-E393-46C3-A60D-B31E3DEF7247}" destId="{CA4ADE05-EB3F-4D16-AA6C-376BC608DD9F}" srcOrd="0" destOrd="0" presId="urn:microsoft.com/office/officeart/2018/2/layout/IconVerticalSolidList"/>
    <dgm:cxn modelId="{7275DF05-F76C-4316-9823-57E380E49732}" type="presParOf" srcId="{2B92B4E0-E393-46C3-A60D-B31E3DEF7247}" destId="{34EEC778-7EDD-4B96-B034-BF91093BB567}" srcOrd="1" destOrd="0" presId="urn:microsoft.com/office/officeart/2018/2/layout/IconVerticalSolidList"/>
    <dgm:cxn modelId="{210C4F13-87FF-4149-8E67-786D2CC0CD07}" type="presParOf" srcId="{2B92B4E0-E393-46C3-A60D-B31E3DEF7247}" destId="{BFFC9516-130D-4801-B416-F90B68D57B53}" srcOrd="2" destOrd="0" presId="urn:microsoft.com/office/officeart/2018/2/layout/IconVerticalSolidList"/>
    <dgm:cxn modelId="{E8D76A1B-1815-4E1B-8F26-166FA9B771EF}" type="presParOf" srcId="{2B92B4E0-E393-46C3-A60D-B31E3DEF7247}" destId="{84D9752E-7AA9-4AAF-BBA2-BD6F4FAB57E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AB96D-E74F-48A8-883D-45830DF30460}">
      <dsp:nvSpPr>
        <dsp:cNvPr id="0" name=""/>
        <dsp:cNvSpPr/>
      </dsp:nvSpPr>
      <dsp:spPr>
        <a:xfrm>
          <a:off x="0" y="0"/>
          <a:ext cx="6134671" cy="16094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3E621-793A-4804-83BB-25032533154D}">
      <dsp:nvSpPr>
        <dsp:cNvPr id="0" name=""/>
        <dsp:cNvSpPr/>
      </dsp:nvSpPr>
      <dsp:spPr>
        <a:xfrm>
          <a:off x="486871" y="362823"/>
          <a:ext cx="885221" cy="8852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8B592-3C0F-43B4-8B4D-77D8BBAC6A25}">
      <dsp:nvSpPr>
        <dsp:cNvPr id="0" name=""/>
        <dsp:cNvSpPr/>
      </dsp:nvSpPr>
      <dsp:spPr>
        <a:xfrm>
          <a:off x="1858964" y="687"/>
          <a:ext cx="4275706" cy="1609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338" tIns="170338" rIns="170338" bIns="17033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Funding allocated</a:t>
          </a:r>
        </a:p>
      </dsp:txBody>
      <dsp:txXfrm>
        <a:off x="1858964" y="687"/>
        <a:ext cx="4275706" cy="1609492"/>
      </dsp:txXfrm>
    </dsp:sp>
    <dsp:sp modelId="{4EBF1BD1-949D-45C7-911D-7A5F1A60407D}">
      <dsp:nvSpPr>
        <dsp:cNvPr id="0" name=""/>
        <dsp:cNvSpPr/>
      </dsp:nvSpPr>
      <dsp:spPr>
        <a:xfrm>
          <a:off x="0" y="2012554"/>
          <a:ext cx="6134671" cy="16094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90C68-AB9F-4125-991A-52926ADDD387}">
      <dsp:nvSpPr>
        <dsp:cNvPr id="0" name=""/>
        <dsp:cNvSpPr/>
      </dsp:nvSpPr>
      <dsp:spPr>
        <a:xfrm>
          <a:off x="486871" y="2374689"/>
          <a:ext cx="885221" cy="8852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2C007-8158-4562-B065-638C13BAE78C}">
      <dsp:nvSpPr>
        <dsp:cNvPr id="0" name=""/>
        <dsp:cNvSpPr/>
      </dsp:nvSpPr>
      <dsp:spPr>
        <a:xfrm>
          <a:off x="1858964" y="2012554"/>
          <a:ext cx="2760601" cy="1609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338" tIns="170338" rIns="170338" bIns="17033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Where does it  make sense to recycle water?</a:t>
          </a:r>
        </a:p>
      </dsp:txBody>
      <dsp:txXfrm>
        <a:off x="1858964" y="2012554"/>
        <a:ext cx="2760601" cy="1609492"/>
      </dsp:txXfrm>
    </dsp:sp>
    <dsp:sp modelId="{09357567-ED07-4F80-A777-14D11E54FB6B}">
      <dsp:nvSpPr>
        <dsp:cNvPr id="0" name=""/>
        <dsp:cNvSpPr/>
      </dsp:nvSpPr>
      <dsp:spPr>
        <a:xfrm>
          <a:off x="4619566" y="2012554"/>
          <a:ext cx="1515104" cy="1609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338" tIns="170338" rIns="170338" bIns="170338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Review existing systems for effectiveness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Propose types of conversions that could work in our system</a:t>
          </a:r>
        </a:p>
      </dsp:txBody>
      <dsp:txXfrm>
        <a:off x="4619566" y="2012554"/>
        <a:ext cx="1515104" cy="1609492"/>
      </dsp:txXfrm>
    </dsp:sp>
    <dsp:sp modelId="{CA4ADE05-EB3F-4D16-AA6C-376BC608DD9F}">
      <dsp:nvSpPr>
        <dsp:cNvPr id="0" name=""/>
        <dsp:cNvSpPr/>
      </dsp:nvSpPr>
      <dsp:spPr>
        <a:xfrm>
          <a:off x="0" y="4024420"/>
          <a:ext cx="6134671" cy="16094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EC778-7EDD-4B96-B034-BF91093BB567}">
      <dsp:nvSpPr>
        <dsp:cNvPr id="0" name=""/>
        <dsp:cNvSpPr/>
      </dsp:nvSpPr>
      <dsp:spPr>
        <a:xfrm>
          <a:off x="486871" y="4386556"/>
          <a:ext cx="885221" cy="8852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9752E-7AA9-4AAF-BBA2-BD6F4FAB57EF}">
      <dsp:nvSpPr>
        <dsp:cNvPr id="0" name=""/>
        <dsp:cNvSpPr/>
      </dsp:nvSpPr>
      <dsp:spPr>
        <a:xfrm>
          <a:off x="1858964" y="4024420"/>
          <a:ext cx="4275706" cy="1609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338" tIns="170338" rIns="170338" bIns="17033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Goal: Integrate recycled water opportunities into upcoming project planning processes. </a:t>
          </a:r>
        </a:p>
      </dsp:txBody>
      <dsp:txXfrm>
        <a:off x="1858964" y="4024420"/>
        <a:ext cx="4275706" cy="1609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4D059-EC3A-4071-AA79-88375E7ADBCB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9ECF0-7B9B-4775-BDA3-82DA4AA0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70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88">
            <a:extLst>
              <a:ext uri="{FF2B5EF4-FFF2-40B4-BE49-F238E27FC236}">
                <a16:creationId xmlns:a16="http://schemas.microsoft.com/office/drawing/2014/main" id="{0AC49FDB-9065-40C0-A909-67E66AFA4F4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23492"/>
          <a:stretch/>
        </p:blipFill>
        <p:spPr>
          <a:xfrm>
            <a:off x="-25054" y="0"/>
            <a:ext cx="12217054" cy="693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2F8D7-7114-4278-A8C6-262B2635CD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054" y="0"/>
            <a:ext cx="12217054" cy="693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CB5BF-7B1D-4C2F-8DCE-3B48B409DB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B9B91-2B82-4546-B83D-1C806B64C2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A7E2E5-B5A7-494A-ADB5-BD542C1378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6000978"/>
            <a:ext cx="3002280" cy="935678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38633C0-2225-4203-8672-BE1FF8F3CB26}"/>
              </a:ext>
            </a:extLst>
          </p:cNvPr>
          <p:cNvSpPr txBox="1">
            <a:spLocks/>
          </p:cNvSpPr>
          <p:nvPr userDrawn="1"/>
        </p:nvSpPr>
        <p:spPr>
          <a:xfrm>
            <a:off x="152399" y="6248282"/>
            <a:ext cx="1498947" cy="3651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</a:rPr>
              <a:t>April 2019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A9AFD60-3737-4450-BE19-5CF0B1965CC6}"/>
              </a:ext>
            </a:extLst>
          </p:cNvPr>
          <p:cNvSpPr txBox="1">
            <a:spLocks/>
          </p:cNvSpPr>
          <p:nvPr userDrawn="1"/>
        </p:nvSpPr>
        <p:spPr>
          <a:xfrm>
            <a:off x="1709535" y="6248284"/>
            <a:ext cx="1632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</a:rPr>
              <a:t>Parks and Recreation</a:t>
            </a:r>
          </a:p>
        </p:txBody>
      </p:sp>
    </p:spTree>
    <p:extLst>
      <p:ext uri="{BB962C8B-B14F-4D97-AF65-F5344CB8AC3E}">
        <p14:creationId xmlns:p14="http://schemas.microsoft.com/office/powerpoint/2010/main" val="132987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6F17-7903-4D43-813F-6A908669D6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0873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20855C-C14B-4BFF-A59B-CA343816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073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49D0-05FB-4A13-9342-93E5AA7FB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80D4A-F83B-4EB0-9CF2-C37A931B4E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3328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0599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3097-AC2D-4E71-B5A6-B37F847BC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7275A-6671-4B2A-BF8E-E0A27F3239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966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32B95-ABB2-41D5-B74B-4C216A8179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0966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85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860C1-C8F4-42C5-9A6B-D6B62C06F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D1FAB-9430-4266-9D4D-60E3919DFF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3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61C4E-4B6A-401B-9388-434C46C23C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4172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6F982-9B7A-4DB7-BD8A-33EE8EBA929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2C2E3-4EBB-4A84-826A-812CC9487D3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4172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023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F0A6-C5A2-443E-8D49-43D6387DC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047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45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E995-D949-4665-B2BE-6C1BCBCBF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3D865-FD4B-4775-8105-EA2753B934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9348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2C222-FAB2-4815-AD59-66AACA2A6E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399"/>
            <a:ext cx="3932237" cy="386492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100883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7CA1-AD78-47F2-9FA9-24CE3C9F4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A6B14-1176-46C3-92A7-C9D09DD5C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934898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6BB76-673A-42AA-810D-796158A9DA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399"/>
            <a:ext cx="3932237" cy="386492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41074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6596CD-1A53-40BF-86B6-CCF9641C4F7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37" y="5922323"/>
            <a:ext cx="2998963" cy="9356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674A9-8420-4BC9-958B-60904E1F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E9525-7613-44D5-9D3B-D9B1A513A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9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DD451B4-C473-4A29-A539-AB086CAEEC4C}"/>
              </a:ext>
            </a:extLst>
          </p:cNvPr>
          <p:cNvSpPr txBox="1">
            <a:spLocks/>
          </p:cNvSpPr>
          <p:nvPr userDrawn="1"/>
        </p:nvSpPr>
        <p:spPr>
          <a:xfrm>
            <a:off x="152400" y="6248284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DA5"/>
                </a:solidFill>
              </a:rPr>
              <a:t>May 2018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5122A13-69DF-40C1-9F36-4B12A61C3C27}"/>
              </a:ext>
            </a:extLst>
          </p:cNvPr>
          <p:cNvSpPr txBox="1">
            <a:spLocks/>
          </p:cNvSpPr>
          <p:nvPr userDrawn="1"/>
        </p:nvSpPr>
        <p:spPr>
          <a:xfrm>
            <a:off x="1524000" y="62482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DA5"/>
                </a:solidFill>
              </a:rPr>
              <a:t>Parks and Recreation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BB9B98A-278E-4B52-9EE2-9C31F9863037}"/>
              </a:ext>
            </a:extLst>
          </p:cNvPr>
          <p:cNvSpPr txBox="1">
            <a:spLocks/>
          </p:cNvSpPr>
          <p:nvPr userDrawn="1"/>
        </p:nvSpPr>
        <p:spPr>
          <a:xfrm>
            <a:off x="3581400" y="6248283"/>
            <a:ext cx="1165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DA5"/>
                </a:solidFill>
              </a:rPr>
              <a:t> </a:t>
            </a:r>
          </a:p>
        </p:txBody>
      </p:sp>
      <p:sp>
        <p:nvSpPr>
          <p:cNvPr id="8" name="Shape 98">
            <a:extLst>
              <a:ext uri="{FF2B5EF4-FFF2-40B4-BE49-F238E27FC236}">
                <a16:creationId xmlns:a16="http://schemas.microsoft.com/office/drawing/2014/main" id="{6301E5A9-264C-4A8D-9812-87FFC06AE62B}"/>
              </a:ext>
            </a:extLst>
          </p:cNvPr>
          <p:cNvSpPr/>
          <p:nvPr userDrawn="1"/>
        </p:nvSpPr>
        <p:spPr>
          <a:xfrm>
            <a:off x="0" y="5984478"/>
            <a:ext cx="12192000" cy="898460"/>
          </a:xfrm>
          <a:prstGeom prst="rect">
            <a:avLst/>
          </a:prstGeom>
          <a:solidFill>
            <a:srgbClr val="003D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953AB7E-1A09-40B8-82F4-7132969F5B99}"/>
              </a:ext>
            </a:extLst>
          </p:cNvPr>
          <p:cNvSpPr txBox="1">
            <a:spLocks/>
          </p:cNvSpPr>
          <p:nvPr userDrawn="1"/>
        </p:nvSpPr>
        <p:spPr>
          <a:xfrm>
            <a:off x="152399" y="6248284"/>
            <a:ext cx="1524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April 2019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CE33BE-5965-4385-A50F-EE3044A3C612}"/>
              </a:ext>
            </a:extLst>
          </p:cNvPr>
          <p:cNvSpPr txBox="1">
            <a:spLocks/>
          </p:cNvSpPr>
          <p:nvPr userDrawn="1"/>
        </p:nvSpPr>
        <p:spPr>
          <a:xfrm>
            <a:off x="1702031" y="6248282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Parks and Recreation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7CC0D1-EF47-4831-B7C8-1B451F51BCE3}"/>
              </a:ext>
            </a:extLst>
          </p:cNvPr>
          <p:cNvSpPr txBox="1">
            <a:spLocks/>
          </p:cNvSpPr>
          <p:nvPr userDrawn="1"/>
        </p:nvSpPr>
        <p:spPr>
          <a:xfrm>
            <a:off x="3581401" y="6248283"/>
            <a:ext cx="7910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2D44D1-75DE-4BDD-8018-D6C834D9310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5991605"/>
            <a:ext cx="3002280" cy="93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0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predictions/long_range/seasonal.php?lead=3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oelle.Hammerstad@seattle.gov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aren.galt@seattle.g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eattle.gov/utilities/services/water/water-suppl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95B6-D238-4362-88B2-946B3D8E8D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Making Every Drop Count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60D51B-F91F-43D8-8860-CFA4181A0B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SPR’s Water Consumption &amp; Management</a:t>
            </a:r>
          </a:p>
        </p:txBody>
      </p:sp>
    </p:spTree>
    <p:extLst>
      <p:ext uri="{BB962C8B-B14F-4D97-AF65-F5344CB8AC3E}">
        <p14:creationId xmlns:p14="http://schemas.microsoft.com/office/powerpoint/2010/main" val="2471556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A3D872-4690-43BA-B2B0-D4633FC8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Forecast: Jun-Jul-Aug</a:t>
            </a:r>
          </a:p>
        </p:txBody>
      </p:sp>
      <p:pic>
        <p:nvPicPr>
          <p:cNvPr id="5122" name="Picture 2" descr="/products/predictions/long_range/lead03/off03_temp.gif">
            <a:extLst>
              <a:ext uri="{FF2B5EF4-FFF2-40B4-BE49-F238E27FC236}">
                <a16:creationId xmlns:a16="http://schemas.microsoft.com/office/drawing/2014/main" id="{7E168551-6AF6-42AB-A5E0-0B1EAC47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27" y="1566437"/>
            <a:ext cx="4251181" cy="418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19BF0F-5041-414F-8454-29EB0C0E40A1}"/>
              </a:ext>
            </a:extLst>
          </p:cNvPr>
          <p:cNvSpPr/>
          <p:nvPr/>
        </p:nvSpPr>
        <p:spPr>
          <a:xfrm>
            <a:off x="3738995" y="6100690"/>
            <a:ext cx="4714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https://www.cpc.ncep.noaa.gov/products/predictions/long_range/seasonal.php?lead=3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C326-01DA-48BF-9403-E91050627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328" y="1566436"/>
            <a:ext cx="4251181" cy="41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8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37970A-7651-4A35-954D-49D90FE7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4798261"/>
            <a:ext cx="10515600" cy="1325563"/>
          </a:xfrm>
        </p:spPr>
        <p:txBody>
          <a:bodyPr/>
          <a:lstStyle/>
          <a:p>
            <a:r>
              <a:rPr lang="en-US" dirty="0"/>
              <a:t>Climate Change + Water Costs = Adaptation</a:t>
            </a:r>
          </a:p>
        </p:txBody>
      </p:sp>
    </p:spTree>
    <p:extLst>
      <p:ext uri="{BB962C8B-B14F-4D97-AF65-F5344CB8AC3E}">
        <p14:creationId xmlns:p14="http://schemas.microsoft.com/office/powerpoint/2010/main" val="2662447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47BBE9-3EBF-463E-9837-AF95C93A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42" y="567307"/>
            <a:ext cx="3096427" cy="248488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2018: highest irrigation need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E8A75541-6BB7-4178-A1FE-778E0921C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818" y="640082"/>
            <a:ext cx="6848715" cy="248488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28600" fontAlgn="base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b="1" i="1"/>
              <a:t>Water </a:t>
            </a:r>
            <a:r>
              <a:rPr lang="en-US" altLang="en-US" sz="2000" b="1" i="1" u="sng"/>
              <a:t>n</a:t>
            </a:r>
            <a:r>
              <a:rPr kumimoji="0" lang="en-US" altLang="en-US" sz="2000" b="1" i="1" u="sng" strike="noStrike" cap="none" normalizeH="0" baseline="0">
                <a:ln>
                  <a:noFill/>
                </a:ln>
                <a:effectLst/>
              </a:rPr>
              <a:t>eeded</a:t>
            </a:r>
            <a:r>
              <a:rPr kumimoji="0" lang="en-US" altLang="en-US" sz="2000" b="1" i="1" u="none" strike="noStrike" cap="none" normalizeH="0" baseline="0">
                <a:ln>
                  <a:noFill/>
                </a:ln>
                <a:effectLst/>
              </a:rPr>
              <a:t> to maintain living assets: 21.66 inches</a:t>
            </a:r>
          </a:p>
          <a:p>
            <a:pPr marL="285750" indent="-228600" fontAlgn="base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sz="2000" b="1" i="1" u="sng"/>
              <a:t>Rainfall</a:t>
            </a:r>
            <a:r>
              <a:rPr lang="en-US" altLang="en-US" sz="2000" b="1" i="1"/>
              <a:t> during irrigation season: 7.6 inches </a:t>
            </a:r>
          </a:p>
          <a:p>
            <a:pPr marL="285750" indent="-228600" fontAlgn="base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1" i="1" u="none" strike="noStrike" cap="none" normalizeH="0" baseline="0">
                <a:ln>
                  <a:noFill/>
                </a:ln>
                <a:effectLst/>
              </a:rPr>
              <a:t>32-days reaching at least 85-degrees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C8351-78A6-41F2-A982-324397C30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89" y="2915524"/>
            <a:ext cx="9267972" cy="305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2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74930B-8585-43F0-AE55-A4ABE6EDE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584"/>
            <a:ext cx="10515600" cy="1325563"/>
          </a:xfrm>
        </p:spPr>
        <p:txBody>
          <a:bodyPr/>
          <a:lstStyle/>
          <a:p>
            <a:r>
              <a:rPr lang="en-US" dirty="0"/>
              <a:t>Water Shortage Contingency Plan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18C1F5-DE48-46A9-A235-D8B955AB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48" y="1573290"/>
            <a:ext cx="3245427" cy="434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D22DBD-5374-4FC2-BB44-605DD36E6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601" y="1573290"/>
            <a:ext cx="4977892" cy="45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04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FF866E-6464-4E73-9369-9E3510C7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8" y="1012004"/>
            <a:ext cx="3842321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Alternative/Recycled Water Study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aka Climate Adaptation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42EE2D60-58AB-4499-9A5E-5497D989CB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8786"/>
              </p:ext>
            </p:extLst>
          </p:nvPr>
        </p:nvGraphicFramePr>
        <p:xfrm>
          <a:off x="5194300" y="470924"/>
          <a:ext cx="6134671" cy="5634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6756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37970A-7651-4A35-954D-49D90FE7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56" y="2977483"/>
            <a:ext cx="10515600" cy="3728117"/>
          </a:xfrm>
        </p:spPr>
        <p:txBody>
          <a:bodyPr>
            <a:normAutofit/>
          </a:bodyPr>
          <a:lstStyle/>
          <a:p>
            <a:r>
              <a:rPr lang="en-US" sz="2400" dirty="0"/>
              <a:t>Joelle Hammerstad, Sustainable Operations Manager,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Joelle.Hammerstad@seattle.gov</a:t>
            </a:r>
            <a:br>
              <a:rPr lang="en-US" sz="2400" dirty="0"/>
            </a:br>
            <a:r>
              <a:rPr lang="en-US" sz="2400" dirty="0"/>
              <a:t>206-733-9704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Karen Galt, Water Management Coordinator</a:t>
            </a:r>
            <a:br>
              <a:rPr lang="en-US" sz="2400" dirty="0"/>
            </a:br>
            <a:r>
              <a:rPr lang="en-US" sz="2400" dirty="0">
                <a:hlinkClick r:id="rId4"/>
              </a:rPr>
              <a:t>karen.galt@seattle.gov</a:t>
            </a:r>
            <a:br>
              <a:rPr lang="en-US" sz="2400" dirty="0"/>
            </a:br>
            <a:r>
              <a:rPr lang="en-US" sz="2400" dirty="0"/>
              <a:t>206- 684-0370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493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37970A-7651-4A35-954D-49D90FE7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90" y="3645736"/>
            <a:ext cx="10515600" cy="1325563"/>
          </a:xfrm>
        </p:spPr>
        <p:txBody>
          <a:bodyPr/>
          <a:lstStyle/>
          <a:p>
            <a:r>
              <a:rPr lang="en-US" dirty="0"/>
              <a:t>Water use &amp; cost portfolio</a:t>
            </a:r>
          </a:p>
        </p:txBody>
      </p:sp>
    </p:spTree>
    <p:extLst>
      <p:ext uri="{BB962C8B-B14F-4D97-AF65-F5344CB8AC3E}">
        <p14:creationId xmlns:p14="http://schemas.microsoft.com/office/powerpoint/2010/main" val="359441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0A53F5-91E1-4200-A5B6-A2E4C04E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SPR consume water?</a:t>
            </a:r>
          </a:p>
        </p:txBody>
      </p:sp>
      <p:pic>
        <p:nvPicPr>
          <p:cNvPr id="4" name="Chart 1">
            <a:extLst>
              <a:ext uri="{FF2B5EF4-FFF2-40B4-BE49-F238E27FC236}">
                <a16:creationId xmlns:a16="http://schemas.microsoft.com/office/drawing/2014/main" id="{5DE4890A-DB76-4343-966B-BDDB993AA655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4"/>
          <a:stretch>
            <a:fillRect/>
          </a:stretch>
        </p:blipFill>
        <p:spPr bwMode="auto">
          <a:xfrm>
            <a:off x="1704975" y="1438275"/>
            <a:ext cx="87820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503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B8B325-7C84-44B6-8FCF-3E3E94F9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0557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Let’s zoom in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19122C-CAED-4ECB-9BCA-9E6B50B81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5575" cy="4351338"/>
          </a:xfrm>
        </p:spPr>
        <p:txBody>
          <a:bodyPr vert="horz" lIns="91440" tIns="45720" rIns="91440" bIns="45720" numCol="1" spcCol="45720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Covers ~600 irrigated acres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450 acres in turf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150 acres in shrubs</a:t>
            </a:r>
          </a:p>
          <a:p>
            <a:r>
              <a:rPr lang="en-US">
                <a:solidFill>
                  <a:schemeClr val="tx1"/>
                </a:solidFill>
              </a:rPr>
              <a:t>About 75% of irrigation applied with Maxicom</a:t>
            </a:r>
          </a:p>
          <a:p>
            <a:r>
              <a:rPr lang="en-US">
                <a:solidFill>
                  <a:schemeClr val="tx1"/>
                </a:solidFill>
              </a:rPr>
              <a:t>SPR maintains ~350 systems</a:t>
            </a:r>
          </a:p>
          <a:p>
            <a:endParaRPr lang="en-US">
              <a:solidFill>
                <a:schemeClr val="tx1"/>
              </a:solidFill>
            </a:endParaRPr>
          </a:p>
          <a:p>
            <a:pPr mar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116AC-6A41-4064-ABAB-DF784312C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" r="1" b="16251"/>
          <a:stretch/>
        </p:blipFill>
        <p:spPr>
          <a:xfrm>
            <a:off x="7737635" y="-1"/>
            <a:ext cx="3555205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13D172-8B6A-47F5-9813-DE455773F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902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>
            <a:extLst>
              <a:ext uri="{FF2B5EF4-FFF2-40B4-BE49-F238E27FC236}">
                <a16:creationId xmlns:a16="http://schemas.microsoft.com/office/drawing/2014/main" id="{FEB0B922-A6AE-4089-8B21-F3E1A7709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37586" cy="6858000"/>
          </a:xfrm>
          <a:custGeom>
            <a:avLst/>
            <a:gdLst>
              <a:gd name="connsiteX0" fmla="*/ 0 w 10237586"/>
              <a:gd name="connsiteY0" fmla="*/ 0 h 6858000"/>
              <a:gd name="connsiteX1" fmla="*/ 7061432 w 10237586"/>
              <a:gd name="connsiteY1" fmla="*/ 0 h 6858000"/>
              <a:gd name="connsiteX2" fmla="*/ 10237586 w 10237586"/>
              <a:gd name="connsiteY2" fmla="*/ 6858000 h 6858000"/>
              <a:gd name="connsiteX3" fmla="*/ 0 w 102375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7586" h="6858000">
                <a:moveTo>
                  <a:pt x="0" y="0"/>
                </a:moveTo>
                <a:lnTo>
                  <a:pt x="7061432" y="0"/>
                </a:lnTo>
                <a:lnTo>
                  <a:pt x="102375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C5EB7378-ADA3-4D6E-8E3A-09FAD147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9BE58E-CA05-4359-945F-2C8135E3F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Water and sewer rates continue to rise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B9727FF-9E16-4046-8ED1-6AE42E7D2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1659" y="1497013"/>
            <a:ext cx="3596492" cy="45132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Water billing rates have doubled in the past 10 years.</a:t>
            </a:r>
          </a:p>
          <a:p>
            <a:r>
              <a:rPr lang="en-US" alt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Rates will increase again in 2019 by 5.8% above 2018 rates.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D029B8A-4C59-4B00-89F8-FE4914AC9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709" y="1176309"/>
            <a:ext cx="7558543" cy="298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2F549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E921F-0F5D-4B3F-944A-CB2A1381E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09" y="4254923"/>
            <a:ext cx="7567706" cy="240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8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37970A-7651-4A35-954D-49D90FE7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65" y="83386"/>
            <a:ext cx="11472110" cy="1325563"/>
          </a:xfrm>
        </p:spPr>
        <p:txBody>
          <a:bodyPr/>
          <a:lstStyle/>
          <a:p>
            <a:pPr algn="r"/>
            <a:r>
              <a:rPr lang="en-US" dirty="0"/>
              <a:t>Using technology to support smart water use</a:t>
            </a:r>
          </a:p>
        </p:txBody>
      </p:sp>
    </p:spTree>
    <p:extLst>
      <p:ext uri="{BB962C8B-B14F-4D97-AF65-F5344CB8AC3E}">
        <p14:creationId xmlns:p14="http://schemas.microsoft.com/office/powerpoint/2010/main" val="1067326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9828D9-24BC-40BC-BFBC-04B4E92E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Technology Updates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D4E54A-076E-47E1-8D95-8B6B5B150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1" r="2" b="950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AB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CF1278-739C-4BD3-A675-A11B99CEDBDA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50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>
                <a:solidFill>
                  <a:schemeClr val="tx1"/>
                </a:solidFill>
              </a:rPr>
              <a:t>Cell modem replacements for 114 Maxicom controller locations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Field staff use ArcGIS Collector app to collect asset information, or help them find it!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Controllers, rain sensors, valves, meters, etc.</a:t>
            </a:r>
          </a:p>
        </p:txBody>
      </p:sp>
    </p:spTree>
    <p:extLst>
      <p:ext uri="{BB962C8B-B14F-4D97-AF65-F5344CB8AC3E}">
        <p14:creationId xmlns:p14="http://schemas.microsoft.com/office/powerpoint/2010/main" val="275376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37970A-7651-4A35-954D-49D90FE7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865" y="750136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What about </a:t>
            </a:r>
            <a:r>
              <a:rPr lang="en-US" i="1" dirty="0"/>
              <a:t>this</a:t>
            </a:r>
            <a:r>
              <a:rPr lang="en-US" dirty="0"/>
              <a:t> summer? </a:t>
            </a:r>
            <a:br>
              <a:rPr lang="en-US" dirty="0"/>
            </a:br>
            <a:r>
              <a:rPr lang="en-US" dirty="0"/>
              <a:t>Supply &amp; Demand</a:t>
            </a:r>
          </a:p>
        </p:txBody>
      </p:sp>
    </p:spTree>
    <p:extLst>
      <p:ext uri="{BB962C8B-B14F-4D97-AF65-F5344CB8AC3E}">
        <p14:creationId xmlns:p14="http://schemas.microsoft.com/office/powerpoint/2010/main" val="203834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E8FFB8-342E-4D95-B05B-14BB6FDC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28" y="161947"/>
            <a:ext cx="10390361" cy="1410180"/>
          </a:xfrm>
        </p:spPr>
        <p:txBody>
          <a:bodyPr>
            <a:normAutofit/>
          </a:bodyPr>
          <a:lstStyle/>
          <a:p>
            <a:r>
              <a:rPr lang="en-US" dirty="0"/>
              <a:t>Snowpack and Water Supply Outlook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4DC75B-8D5B-4AFE-907D-4D42DA771E53}"/>
              </a:ext>
            </a:extLst>
          </p:cNvPr>
          <p:cNvSpPr/>
          <p:nvPr/>
        </p:nvSpPr>
        <p:spPr>
          <a:xfrm>
            <a:off x="4786641" y="6153631"/>
            <a:ext cx="3245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http://www.seattle.gov/utilities/services/water/water-supply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79A15-C9EC-48CB-9842-31159F37F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88"/>
          <a:stretch/>
        </p:blipFill>
        <p:spPr>
          <a:xfrm>
            <a:off x="423110" y="1414234"/>
            <a:ext cx="5410200" cy="4168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301D9-018E-48BC-9EB8-F6E5352D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915" y="1414234"/>
            <a:ext cx="551497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36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DA5"/>
      </a:dk1>
      <a:lt1>
        <a:sysClr val="window" lastClr="FFFFFF"/>
      </a:lt1>
      <a:dk2>
        <a:srgbClr val="003DA5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attle Tex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Wide Template" id="{87AC6EA4-4B3C-4B17-982F-F2C341CD848F}" vid="{B0CD4B54-0E89-4E54-A12D-491331B28B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A24658F95167469356CA6D34BE3609" ma:contentTypeVersion="2" ma:contentTypeDescription="Create a new document." ma:contentTypeScope="" ma:versionID="925557fee8594cf93e18f96d3befe6f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1da4ddbc2bba76ee9313534f45b409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2EA2448-ACE0-4EA7-AAC6-B418838387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A82C13-6FD8-4D5E-B1CD-6BADBA76DE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0CD351-0561-4B41-9079-EB7703943CEB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268</Words>
  <Application>Microsoft Office PowerPoint</Application>
  <PresentationFormat>Widescreen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Seattle Text</vt:lpstr>
      <vt:lpstr>Calibri</vt:lpstr>
      <vt:lpstr>Office Theme</vt:lpstr>
      <vt:lpstr>Making Every Drop Count</vt:lpstr>
      <vt:lpstr>Water use &amp; cost portfolio</vt:lpstr>
      <vt:lpstr>Where does SPR consume water?</vt:lpstr>
      <vt:lpstr>Let’s zoom in</vt:lpstr>
      <vt:lpstr>Water and sewer rates continue to rise</vt:lpstr>
      <vt:lpstr>Using technology to support smart water use</vt:lpstr>
      <vt:lpstr>Technology Updates</vt:lpstr>
      <vt:lpstr>What about this summer?  Supply &amp; Demand</vt:lpstr>
      <vt:lpstr>Snowpack and Water Supply Outlook</vt:lpstr>
      <vt:lpstr>Climate Forecast: Jun-Jul-Aug</vt:lpstr>
      <vt:lpstr>Climate Change + Water Costs = Adaptation</vt:lpstr>
      <vt:lpstr>2018: highest irrigation need</vt:lpstr>
      <vt:lpstr>Water Shortage Contingency Plan</vt:lpstr>
      <vt:lpstr>Alternative/Recycled Water Study aka Climate Adaptation</vt:lpstr>
      <vt:lpstr>Joelle Hammerstad, Sustainable Operations Manager, Joelle.Hammerstad@seattle.gov 206-733-9704  Karen Galt, Water Management Coordinator karen.galt@seattle.gov 206- 684-0370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Every Drop Count</dc:title>
  <dc:creator>Hammerstad, Joelle</dc:creator>
  <cp:lastModifiedBy>Hammerstad, Joelle</cp:lastModifiedBy>
  <cp:revision>8</cp:revision>
  <dcterms:created xsi:type="dcterms:W3CDTF">2019-04-10T18:21:16Z</dcterms:created>
  <dcterms:modified xsi:type="dcterms:W3CDTF">2019-04-16T20:58:18Z</dcterms:modified>
</cp:coreProperties>
</file>