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58" r:id="rId3"/>
    <p:sldId id="268" r:id="rId4"/>
    <p:sldId id="262" r:id="rId5"/>
    <p:sldId id="260" r:id="rId6"/>
    <p:sldId id="264" r:id="rId7"/>
    <p:sldId id="266" r:id="rId8"/>
    <p:sldId id="257" r:id="rId9"/>
    <p:sldId id="272" r:id="rId10"/>
    <p:sldId id="273" r:id="rId11"/>
    <p:sldId id="267" r:id="rId12"/>
    <p:sldId id="270"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CC4227-FA4B-438A-AE05-94A0BCEF50BE}">
          <p14:sldIdLst>
            <p14:sldId id="256"/>
          </p14:sldIdLst>
        </p14:section>
        <p14:section name="Untitled Section" id="{5269C420-66DE-48C6-B531-DDDBDA127CBC}">
          <p14:sldIdLst>
            <p14:sldId id="258"/>
            <p14:sldId id="268"/>
            <p14:sldId id="262"/>
            <p14:sldId id="260"/>
            <p14:sldId id="264"/>
            <p14:sldId id="266"/>
            <p14:sldId id="257"/>
            <p14:sldId id="272"/>
            <p14:sldId id="273"/>
            <p14:sldId id="267"/>
            <p14:sldId id="2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59076" autoAdjust="0"/>
  </p:normalViewPr>
  <p:slideViewPr>
    <p:cSldViewPr snapToGrid="0">
      <p:cViewPr varScale="1">
        <p:scale>
          <a:sx n="67" d="100"/>
          <a:sy n="67" d="100"/>
        </p:scale>
        <p:origin x="221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B4EE92AB-77A6-43A3-871E-7BFA94D68DA2}" type="datetimeFigureOut">
              <a:rPr lang="en-US" smtClean="0"/>
              <a:t>4/16/2019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9149C67-8C4E-424E-BAB7-27C542F078E3}" type="slidenum">
              <a:rPr lang="en-US" smtClean="0"/>
              <a:t>‹#›</a:t>
            </a:fld>
            <a:endParaRPr lang="en-US"/>
          </a:p>
        </p:txBody>
      </p:sp>
    </p:spTree>
    <p:extLst>
      <p:ext uri="{BB962C8B-B14F-4D97-AF65-F5344CB8AC3E}">
        <p14:creationId xmlns:p14="http://schemas.microsoft.com/office/powerpoint/2010/main" val="424697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149C67-8C4E-424E-BAB7-27C542F078E3}" type="slidenum">
              <a:rPr lang="en-US" smtClean="0"/>
              <a:t>1</a:t>
            </a:fld>
            <a:endParaRPr lang="en-US"/>
          </a:p>
        </p:txBody>
      </p:sp>
    </p:spTree>
    <p:extLst>
      <p:ext uri="{BB962C8B-B14F-4D97-AF65-F5344CB8AC3E}">
        <p14:creationId xmlns:p14="http://schemas.microsoft.com/office/powerpoint/2010/main" val="1364557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149C67-8C4E-424E-BAB7-27C542F078E3}" type="slidenum">
              <a:rPr lang="en-US" smtClean="0"/>
              <a:t>10</a:t>
            </a:fld>
            <a:endParaRPr lang="en-US"/>
          </a:p>
        </p:txBody>
      </p:sp>
    </p:spTree>
    <p:extLst>
      <p:ext uri="{BB962C8B-B14F-4D97-AF65-F5344CB8AC3E}">
        <p14:creationId xmlns:p14="http://schemas.microsoft.com/office/powerpoint/2010/main" val="533751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149C67-8C4E-424E-BAB7-27C542F078E3}" type="slidenum">
              <a:rPr lang="en-US" smtClean="0"/>
              <a:t>11</a:t>
            </a:fld>
            <a:endParaRPr lang="en-US"/>
          </a:p>
        </p:txBody>
      </p:sp>
    </p:spTree>
    <p:extLst>
      <p:ext uri="{BB962C8B-B14F-4D97-AF65-F5344CB8AC3E}">
        <p14:creationId xmlns:p14="http://schemas.microsoft.com/office/powerpoint/2010/main" val="2479558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149C67-8C4E-424E-BAB7-27C542F078E3}" type="slidenum">
              <a:rPr lang="en-US" smtClean="0"/>
              <a:t>12</a:t>
            </a:fld>
            <a:endParaRPr lang="en-US"/>
          </a:p>
        </p:txBody>
      </p:sp>
    </p:spTree>
    <p:extLst>
      <p:ext uri="{BB962C8B-B14F-4D97-AF65-F5344CB8AC3E}">
        <p14:creationId xmlns:p14="http://schemas.microsoft.com/office/powerpoint/2010/main" val="2131238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RSJI first</a:t>
            </a:r>
          </a:p>
          <a:p>
            <a:endParaRPr lang="en-US" dirty="0"/>
          </a:p>
          <a:p>
            <a:r>
              <a:rPr lang="en-US" dirty="0"/>
              <a:t>PTE is the model and framework we will use to get there; it is SPR’s commitment to ….</a:t>
            </a:r>
          </a:p>
        </p:txBody>
      </p:sp>
      <p:sp>
        <p:nvSpPr>
          <p:cNvPr id="4" name="Slide Number Placeholder 3"/>
          <p:cNvSpPr>
            <a:spLocks noGrp="1"/>
          </p:cNvSpPr>
          <p:nvPr>
            <p:ph type="sldNum" sz="quarter" idx="5"/>
          </p:nvPr>
        </p:nvSpPr>
        <p:spPr/>
        <p:txBody>
          <a:bodyPr/>
          <a:lstStyle/>
          <a:p>
            <a:fld id="{D9149C67-8C4E-424E-BAB7-27C542F078E3}" type="slidenum">
              <a:rPr lang="en-US" smtClean="0"/>
              <a:t>2</a:t>
            </a:fld>
            <a:endParaRPr lang="en-US"/>
          </a:p>
        </p:txBody>
      </p:sp>
    </p:spTree>
    <p:extLst>
      <p:ext uri="{BB962C8B-B14F-4D97-AF65-F5344CB8AC3E}">
        <p14:creationId xmlns:p14="http://schemas.microsoft.com/office/powerpoint/2010/main" val="1861104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To further</a:t>
            </a:r>
            <a:r>
              <a:rPr lang="en-US" baseline="0" dirty="0"/>
              <a:t> talk about vision in alignment with the Anti Racist Continuum</a:t>
            </a:r>
            <a:r>
              <a:rPr lang="is-IS" baseline="0" dirty="0"/>
              <a:t>…</a:t>
            </a:r>
          </a:p>
          <a:p>
            <a:pPr defTabSz="931774"/>
            <a:endParaRPr lang="is-IS" baseline="0" dirty="0"/>
          </a:p>
          <a:p>
            <a:pPr defTabSz="931774"/>
            <a:r>
              <a:rPr lang="en-US" dirty="0"/>
              <a:t>In 2018, we held an all-day “Foundations of Change” training with all staff.  As part of the training, each staff person was asked to consider where the department is on the following RSJ Continuum.  The results yielded that SPR presents itself as taking diversity as an official priority and is working towards developing and anti-racist identity.  </a:t>
            </a:r>
          </a:p>
          <a:p>
            <a:pPr defTabSz="931774"/>
            <a:endParaRPr lang="en-US" dirty="0"/>
          </a:p>
          <a:p>
            <a:pPr defTabSz="931774"/>
            <a:r>
              <a:rPr lang="en-US" dirty="0"/>
              <a:t>By the numbers:</a:t>
            </a:r>
          </a:p>
          <a:p>
            <a:pPr defTabSz="931774"/>
            <a:r>
              <a:rPr lang="en-US" dirty="0"/>
              <a:t>25.99% - Symbolic Change (Official policy pronouncements regarding multicultural diversity; still working do expand view of diversity however, little/no change in culture, policies, decision making – focus is on staying compliant)</a:t>
            </a:r>
          </a:p>
          <a:p>
            <a:pPr defTabSz="931774"/>
            <a:r>
              <a:rPr lang="en-US" dirty="0"/>
              <a:t>20.58%- in between symbolic and identity </a:t>
            </a:r>
          </a:p>
          <a:p>
            <a:pPr defTabSz="931774"/>
            <a:r>
              <a:rPr lang="en-US" dirty="0"/>
              <a:t>27.23%- Identity Change (analyzes systemic racism and develops anti racist training, new consciousness of white privilege and power; develops identity as anti racist institution,  however structures and culture still maintain white privilege and power)</a:t>
            </a:r>
          </a:p>
          <a:p>
            <a:pPr defTabSz="931774"/>
            <a:endParaRPr lang="en-US" dirty="0"/>
          </a:p>
          <a:p>
            <a:pPr defTabSz="931774"/>
            <a:r>
              <a:rPr lang="en-US" dirty="0"/>
              <a:t>To further this work, SPR will focus on strategic priorities that address Organizational Clarity and Capacity Building, Employee Engagement, Training and Accountability, and Community Engagement.</a:t>
            </a:r>
          </a:p>
          <a:p>
            <a:pPr defTabSz="931774"/>
            <a:endParaRPr lang="en-US" dirty="0"/>
          </a:p>
          <a:p>
            <a:pPr defTabSz="931774"/>
            <a:r>
              <a:rPr lang="en-US" dirty="0"/>
              <a:t>These priority areas will lead us to Structural Change and through committed and impactful work to being</a:t>
            </a:r>
            <a:r>
              <a:rPr lang="en-US" baseline="0" dirty="0"/>
              <a:t> a Fully Inclusive Anti Racist Multicultural Organization</a:t>
            </a:r>
            <a:endParaRPr lang="en-US" dirty="0"/>
          </a:p>
          <a:p>
            <a:endParaRPr lang="en-US" dirty="0"/>
          </a:p>
        </p:txBody>
      </p:sp>
      <p:sp>
        <p:nvSpPr>
          <p:cNvPr id="4" name="Slide Number Placeholder 3"/>
          <p:cNvSpPr>
            <a:spLocks noGrp="1"/>
          </p:cNvSpPr>
          <p:nvPr>
            <p:ph type="sldNum" sz="quarter" idx="5"/>
          </p:nvPr>
        </p:nvSpPr>
        <p:spPr/>
        <p:txBody>
          <a:bodyPr/>
          <a:lstStyle/>
          <a:p>
            <a:fld id="{D9149C67-8C4E-424E-BAB7-27C542F078E3}" type="slidenum">
              <a:rPr lang="en-US" smtClean="0"/>
              <a:t>3</a:t>
            </a:fld>
            <a:endParaRPr lang="en-US"/>
          </a:p>
        </p:txBody>
      </p:sp>
    </p:spTree>
    <p:extLst>
      <p:ext uri="{BB962C8B-B14F-4D97-AF65-F5344CB8AC3E}">
        <p14:creationId xmlns:p14="http://schemas.microsoft.com/office/powerpoint/2010/main" val="3244630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visual aide and model,</a:t>
            </a:r>
            <a:r>
              <a:rPr lang="en-US" baseline="0" dirty="0"/>
              <a:t> this is a template of the Pathway to Equity Framework- The Pillars include….</a:t>
            </a:r>
          </a:p>
          <a:p>
            <a:endParaRPr lang="en-US" baseline="0" dirty="0"/>
          </a:p>
          <a:p>
            <a:r>
              <a:rPr lang="en-US" baseline="0" dirty="0"/>
              <a:t>To give examples of the modules under each Pillar</a:t>
            </a:r>
          </a:p>
          <a:p>
            <a:endParaRPr lang="en-US" baseline="0" dirty="0"/>
          </a:p>
          <a:p>
            <a:r>
              <a:rPr lang="en-US" u="sng" baseline="0" dirty="0"/>
              <a:t>Organizing/Advocacy</a:t>
            </a:r>
          </a:p>
          <a:p>
            <a:r>
              <a:rPr lang="en-US" u="none" baseline="0" dirty="0"/>
              <a:t>Caucusing</a:t>
            </a:r>
          </a:p>
          <a:p>
            <a:r>
              <a:rPr lang="en-US" b="1" u="none" baseline="0" dirty="0"/>
              <a:t>Reconciliation and Healing</a:t>
            </a:r>
          </a:p>
          <a:p>
            <a:r>
              <a:rPr lang="en-US" u="none" baseline="0" dirty="0"/>
              <a:t>Community Listening Sessions</a:t>
            </a:r>
          </a:p>
          <a:p>
            <a:endParaRPr lang="en-US" u="sng" baseline="0" dirty="0"/>
          </a:p>
          <a:p>
            <a:r>
              <a:rPr lang="en-US" u="sng" baseline="0" dirty="0"/>
              <a:t>Infrastructure/Tools/Training</a:t>
            </a:r>
          </a:p>
          <a:p>
            <a:r>
              <a:rPr lang="en-US" u="none" baseline="0" dirty="0"/>
              <a:t>Strategic Direction (priority/focus areas, timelines w/ performance measurements)</a:t>
            </a:r>
          </a:p>
          <a:p>
            <a:r>
              <a:rPr lang="en-US" u="none" baseline="0" dirty="0"/>
              <a:t>Focus groups</a:t>
            </a:r>
          </a:p>
          <a:p>
            <a:r>
              <a:rPr lang="en-US" u="none" baseline="0" dirty="0"/>
              <a:t>Toolkits development</a:t>
            </a:r>
          </a:p>
          <a:p>
            <a:r>
              <a:rPr lang="en-US" u="none" baseline="0" dirty="0"/>
              <a:t>Policies/procedures that support</a:t>
            </a:r>
          </a:p>
          <a:p>
            <a:r>
              <a:rPr lang="en-US" u="none" baseline="0" dirty="0"/>
              <a:t>Innovation Labs</a:t>
            </a:r>
          </a:p>
          <a:p>
            <a:r>
              <a:rPr lang="en-US" u="none" baseline="0" dirty="0"/>
              <a:t>Trainings such as RPOI, Implicit Bias, FOC</a:t>
            </a:r>
          </a:p>
          <a:p>
            <a:endParaRPr lang="en-US" u="sng" baseline="0" dirty="0"/>
          </a:p>
          <a:p>
            <a:r>
              <a:rPr lang="en-US" u="sng" baseline="0" dirty="0"/>
              <a:t>Application/Accountability (equity is institutionalized in the organization; woven into our day to day practices and operations)</a:t>
            </a:r>
          </a:p>
          <a:p>
            <a:r>
              <a:rPr lang="en-US" u="none" baseline="0" dirty="0"/>
              <a:t>E3</a:t>
            </a:r>
          </a:p>
          <a:p>
            <a:r>
              <a:rPr lang="en-US" u="none" baseline="0" dirty="0"/>
              <a:t>ROSA (</a:t>
            </a:r>
            <a:r>
              <a:rPr lang="en-US" u="none" baseline="0" dirty="0" err="1"/>
              <a:t>rsji</a:t>
            </a:r>
            <a:r>
              <a:rPr lang="en-US" u="none" baseline="0" dirty="0"/>
              <a:t> outcomes strategies and actions)</a:t>
            </a:r>
          </a:p>
          <a:p>
            <a:r>
              <a:rPr lang="en-US" u="none" baseline="0" dirty="0"/>
              <a:t>Toolkit Utilization</a:t>
            </a:r>
          </a:p>
          <a:p>
            <a:r>
              <a:rPr lang="en-US" u="none" baseline="0" dirty="0"/>
              <a:t>Leadership Expectation and Accountability Plan</a:t>
            </a:r>
          </a:p>
          <a:p>
            <a:endParaRPr lang="en-US" u="sng" baseline="0" dirty="0"/>
          </a:p>
          <a:p>
            <a:endParaRPr lang="en-US" u="sng"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1" u="sng" baseline="0" dirty="0"/>
              <a:t>The realization of the vision </a:t>
            </a:r>
            <a:r>
              <a:rPr lang="en-US" baseline="0" dirty="0"/>
              <a:t>- </a:t>
            </a:r>
            <a:r>
              <a:rPr lang="en-US" dirty="0"/>
              <a:t>City of Seattle’s long term commitment to end institutional and structural racism and achieve racial equity in Seattle</a:t>
            </a:r>
          </a:p>
          <a:p>
            <a:endParaRPr lang="en-US" dirty="0"/>
          </a:p>
          <a:p>
            <a:r>
              <a:rPr lang="en-US" dirty="0"/>
              <a:t>As we continue RSJ and equity</a:t>
            </a:r>
            <a:r>
              <a:rPr lang="en-US" baseline="0" dirty="0"/>
              <a:t> building work, we will build out these pillars along the pathway to recognize the vision</a:t>
            </a:r>
            <a:endParaRPr lang="en-US" dirty="0"/>
          </a:p>
        </p:txBody>
      </p:sp>
      <p:sp>
        <p:nvSpPr>
          <p:cNvPr id="4" name="Slide Number Placeholder 3"/>
          <p:cNvSpPr>
            <a:spLocks noGrp="1"/>
          </p:cNvSpPr>
          <p:nvPr>
            <p:ph type="sldNum" sz="quarter" idx="10"/>
          </p:nvPr>
        </p:nvSpPr>
        <p:spPr/>
        <p:txBody>
          <a:bodyPr/>
          <a:lstStyle/>
          <a:p>
            <a:fld id="{D9149C67-8C4E-424E-BAB7-27C542F078E3}" type="slidenum">
              <a:rPr lang="en-US" smtClean="0"/>
              <a:t>4</a:t>
            </a:fld>
            <a:endParaRPr lang="en-US"/>
          </a:p>
        </p:txBody>
      </p:sp>
    </p:spTree>
    <p:extLst>
      <p:ext uri="{BB962C8B-B14F-4D97-AF65-F5344CB8AC3E}">
        <p14:creationId xmlns:p14="http://schemas.microsoft.com/office/powerpoint/2010/main" val="1296829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the utilization of PTE, SPR will approach the work of </a:t>
            </a:r>
            <a:r>
              <a:rPr lang="en-US" dirty="0" err="1"/>
              <a:t>rsj</a:t>
            </a:r>
            <a:r>
              <a:rPr lang="en-US" dirty="0"/>
              <a:t> and equity with having the following </a:t>
            </a:r>
            <a:r>
              <a:rPr lang="en-US" u="sng" dirty="0"/>
              <a:t>vision</a:t>
            </a:r>
          </a:p>
          <a:p>
            <a:endParaRPr lang="en-US" dirty="0"/>
          </a:p>
          <a:p>
            <a:r>
              <a:rPr lang="en-US" dirty="0"/>
              <a:t>And</a:t>
            </a:r>
          </a:p>
          <a:p>
            <a:endParaRPr lang="en-US" dirty="0"/>
          </a:p>
          <a:p>
            <a:r>
              <a:rPr lang="en-US" u="sng" dirty="0"/>
              <a:t>Our work </a:t>
            </a:r>
            <a:r>
              <a:rPr lang="en-US" dirty="0"/>
              <a:t>will be through….</a:t>
            </a:r>
          </a:p>
        </p:txBody>
      </p:sp>
      <p:sp>
        <p:nvSpPr>
          <p:cNvPr id="4" name="Slide Number Placeholder 3"/>
          <p:cNvSpPr>
            <a:spLocks noGrp="1"/>
          </p:cNvSpPr>
          <p:nvPr>
            <p:ph type="sldNum" sz="quarter" idx="5"/>
          </p:nvPr>
        </p:nvSpPr>
        <p:spPr/>
        <p:txBody>
          <a:bodyPr/>
          <a:lstStyle/>
          <a:p>
            <a:fld id="{D9149C67-8C4E-424E-BAB7-27C542F078E3}" type="slidenum">
              <a:rPr lang="en-US" smtClean="0"/>
              <a:t>5</a:t>
            </a:fld>
            <a:endParaRPr lang="en-US"/>
          </a:p>
        </p:txBody>
      </p:sp>
    </p:spTree>
    <p:extLst>
      <p:ext uri="{BB962C8B-B14F-4D97-AF65-F5344CB8AC3E}">
        <p14:creationId xmlns:p14="http://schemas.microsoft.com/office/powerpoint/2010/main" val="338912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Alignment of EESA with the change team</a:t>
            </a:r>
          </a:p>
          <a:p>
            <a:endParaRPr lang="en-US" dirty="0"/>
          </a:p>
          <a:p>
            <a:r>
              <a:rPr lang="en-US" dirty="0"/>
              <a:t>Meaning-</a:t>
            </a:r>
          </a:p>
          <a:p>
            <a:endParaRPr lang="en-US" dirty="0"/>
          </a:p>
          <a:p>
            <a:r>
              <a:rPr lang="en-US" dirty="0"/>
              <a:t>Shared direction and goals…</a:t>
            </a:r>
          </a:p>
        </p:txBody>
      </p:sp>
      <p:sp>
        <p:nvSpPr>
          <p:cNvPr id="4" name="Slide Number Placeholder 3"/>
          <p:cNvSpPr>
            <a:spLocks noGrp="1"/>
          </p:cNvSpPr>
          <p:nvPr>
            <p:ph type="sldNum" sz="quarter" idx="5"/>
          </p:nvPr>
        </p:nvSpPr>
        <p:spPr/>
        <p:txBody>
          <a:bodyPr/>
          <a:lstStyle/>
          <a:p>
            <a:fld id="{D9149C67-8C4E-424E-BAB7-27C542F078E3}" type="slidenum">
              <a:rPr lang="en-US" smtClean="0"/>
              <a:t>6</a:t>
            </a:fld>
            <a:endParaRPr lang="en-US"/>
          </a:p>
        </p:txBody>
      </p:sp>
    </p:spTree>
    <p:extLst>
      <p:ext uri="{BB962C8B-B14F-4D97-AF65-F5344CB8AC3E}">
        <p14:creationId xmlns:p14="http://schemas.microsoft.com/office/powerpoint/2010/main" val="1129330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Budget and Policy Filter – Toolkit</a:t>
            </a:r>
            <a:r>
              <a:rPr lang="en-US" baseline="0" dirty="0"/>
              <a:t> to apply equity lens to budgeting and policy development</a:t>
            </a:r>
          </a:p>
          <a:p>
            <a:endParaRPr lang="en-US" dirty="0"/>
          </a:p>
          <a:p>
            <a:r>
              <a:rPr lang="en-US" dirty="0"/>
              <a:t>Racial</a:t>
            </a:r>
            <a:r>
              <a:rPr lang="en-US" baseline="0" dirty="0"/>
              <a:t> Equity Toolkit – each division responsible for completing 1 toolkit</a:t>
            </a:r>
            <a:endParaRPr lang="en-US" dirty="0"/>
          </a:p>
          <a:p>
            <a:r>
              <a:rPr lang="en-US" dirty="0" err="1"/>
              <a:t>Allyship</a:t>
            </a:r>
            <a:r>
              <a:rPr lang="en-US" dirty="0"/>
              <a:t> 101 Training – 5 tips for being an impactful ally</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Equity Innovation Labs – Facilities (</a:t>
            </a:r>
            <a:r>
              <a:rPr lang="en-US" dirty="0" err="1"/>
              <a:t>Qtrly</a:t>
            </a:r>
            <a:r>
              <a:rPr lang="en-US" dirty="0"/>
              <a:t>), Recreation (</a:t>
            </a:r>
            <a:r>
              <a:rPr lang="en-US" dirty="0" err="1"/>
              <a:t>Qtrly</a:t>
            </a:r>
            <a:r>
              <a:rPr lang="en-US" dirty="0"/>
              <a:t>), Upcoming: Finance, Parks and Environment, EPIC, PDD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Equity Lens Primer session – Policy Unit (again applying an equity lens to policy review and development)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Equity</a:t>
            </a:r>
            <a:r>
              <a:rPr lang="en-US" baseline="0" dirty="0"/>
              <a:t> </a:t>
            </a:r>
            <a:r>
              <a:rPr lang="en-US" dirty="0"/>
              <a:t>Toolkit Review – Strategic Plan (Master Plan Development), </a:t>
            </a:r>
          </a:p>
          <a:p>
            <a:endParaRPr lang="en-US" dirty="0"/>
          </a:p>
          <a:p>
            <a:r>
              <a:rPr lang="en-US" dirty="0" err="1"/>
              <a:t>LeadHership</a:t>
            </a:r>
            <a:r>
              <a:rPr lang="en-US" dirty="0"/>
              <a:t> (3/13)-</a:t>
            </a:r>
            <a:r>
              <a:rPr lang="en-US" dirty="0" err="1"/>
              <a:t>LeadHERship</a:t>
            </a:r>
            <a:r>
              <a:rPr lang="en-US" dirty="0"/>
              <a:t> is an SPR program that is designed to help women staff members with their day-to-day work experiences and career goals. (professional development, networking, team building)</a:t>
            </a:r>
          </a:p>
          <a:p>
            <a:endParaRPr lang="en-US" dirty="0"/>
          </a:p>
          <a:p>
            <a:r>
              <a:rPr lang="en-US" dirty="0"/>
              <a:t>Equity Based Budgeting (4/10)</a:t>
            </a:r>
          </a:p>
          <a:p>
            <a:pPr marL="171450" indent="-171450">
              <a:buFont typeface="Arial" panose="020B0604020202020204" pitchFamily="34" charset="0"/>
              <a:buChar char="•"/>
            </a:pPr>
            <a:r>
              <a:rPr lang="en-US" dirty="0"/>
              <a:t>Equity Criteria considerations for budgeting and resource allocation</a:t>
            </a:r>
          </a:p>
          <a:p>
            <a:pPr marL="171450" indent="-171450">
              <a:buFont typeface="Arial" panose="020B0604020202020204" pitchFamily="34" charset="0"/>
              <a:buChar char="•"/>
            </a:pPr>
            <a:r>
              <a:rPr lang="en-US" dirty="0"/>
              <a:t>Equitable funding not equal funding model</a:t>
            </a:r>
          </a:p>
          <a:p>
            <a:endParaRPr lang="en-US" dirty="0"/>
          </a:p>
        </p:txBody>
      </p:sp>
      <p:sp>
        <p:nvSpPr>
          <p:cNvPr id="4" name="Slide Number Placeholder 3"/>
          <p:cNvSpPr>
            <a:spLocks noGrp="1"/>
          </p:cNvSpPr>
          <p:nvPr>
            <p:ph type="sldNum" sz="quarter" idx="5"/>
          </p:nvPr>
        </p:nvSpPr>
        <p:spPr/>
        <p:txBody>
          <a:bodyPr/>
          <a:lstStyle/>
          <a:p>
            <a:fld id="{D9149C67-8C4E-424E-BAB7-27C542F078E3}" type="slidenum">
              <a:rPr lang="en-US" smtClean="0"/>
              <a:t>7</a:t>
            </a:fld>
            <a:endParaRPr lang="en-US"/>
          </a:p>
        </p:txBody>
      </p:sp>
    </p:spTree>
    <p:extLst>
      <p:ext uri="{BB962C8B-B14F-4D97-AF65-F5344CB8AC3E}">
        <p14:creationId xmlns:p14="http://schemas.microsoft.com/office/powerpoint/2010/main" val="2200334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video</a:t>
            </a:r>
          </a:p>
          <a:p>
            <a:r>
              <a:rPr lang="en-US" dirty="0"/>
              <a:t>Explain how using this media allows for innovative engagement ( speak on self reflection and creating actionable steps activity)</a:t>
            </a:r>
          </a:p>
        </p:txBody>
      </p:sp>
      <p:sp>
        <p:nvSpPr>
          <p:cNvPr id="4" name="Slide Number Placeholder 3"/>
          <p:cNvSpPr>
            <a:spLocks noGrp="1"/>
          </p:cNvSpPr>
          <p:nvPr>
            <p:ph type="sldNum" sz="quarter" idx="5"/>
          </p:nvPr>
        </p:nvSpPr>
        <p:spPr/>
        <p:txBody>
          <a:bodyPr/>
          <a:lstStyle/>
          <a:p>
            <a:fld id="{D9149C67-8C4E-424E-BAB7-27C542F078E3}" type="slidenum">
              <a:rPr lang="en-US" smtClean="0"/>
              <a:t>8</a:t>
            </a:fld>
            <a:endParaRPr lang="en-US"/>
          </a:p>
        </p:txBody>
      </p:sp>
    </p:spTree>
    <p:extLst>
      <p:ext uri="{BB962C8B-B14F-4D97-AF65-F5344CB8AC3E}">
        <p14:creationId xmlns:p14="http://schemas.microsoft.com/office/powerpoint/2010/main" val="1358858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149C67-8C4E-424E-BAB7-27C542F078E3}" type="slidenum">
              <a:rPr lang="en-US" smtClean="0"/>
              <a:t>9</a:t>
            </a:fld>
            <a:endParaRPr lang="en-US"/>
          </a:p>
        </p:txBody>
      </p:sp>
    </p:spTree>
    <p:extLst>
      <p:ext uri="{BB962C8B-B14F-4D97-AF65-F5344CB8AC3E}">
        <p14:creationId xmlns:p14="http://schemas.microsoft.com/office/powerpoint/2010/main" val="316910469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183793-EE4A-40C0-BD6B-EA012FF3C991}"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62107A0A-75C1-4E58-AB1C-5335AE6C4561}" type="slidenum">
              <a:rPr lang="en-US" smtClean="0"/>
              <a:t>‹#›</a:t>
            </a:fld>
            <a:endParaRPr lang="en-US"/>
          </a:p>
        </p:txBody>
      </p:sp>
    </p:spTree>
    <p:extLst>
      <p:ext uri="{BB962C8B-B14F-4D97-AF65-F5344CB8AC3E}">
        <p14:creationId xmlns:p14="http://schemas.microsoft.com/office/powerpoint/2010/main" val="81237021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183793-EE4A-40C0-BD6B-EA012FF3C991}"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07A0A-75C1-4E58-AB1C-5335AE6C4561}" type="slidenum">
              <a:rPr lang="en-US" smtClean="0"/>
              <a:t>‹#›</a:t>
            </a:fld>
            <a:endParaRPr lang="en-US"/>
          </a:p>
        </p:txBody>
      </p:sp>
    </p:spTree>
    <p:extLst>
      <p:ext uri="{BB962C8B-B14F-4D97-AF65-F5344CB8AC3E}">
        <p14:creationId xmlns:p14="http://schemas.microsoft.com/office/powerpoint/2010/main" val="40689436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183793-EE4A-40C0-BD6B-EA012FF3C991}"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07A0A-75C1-4E58-AB1C-5335AE6C4561}" type="slidenum">
              <a:rPr lang="en-US" smtClean="0"/>
              <a:t>‹#›</a:t>
            </a:fld>
            <a:endParaRPr lang="en-US"/>
          </a:p>
        </p:txBody>
      </p:sp>
    </p:spTree>
    <p:extLst>
      <p:ext uri="{BB962C8B-B14F-4D97-AF65-F5344CB8AC3E}">
        <p14:creationId xmlns:p14="http://schemas.microsoft.com/office/powerpoint/2010/main" val="411586111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183793-EE4A-40C0-BD6B-EA012FF3C991}"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07A0A-75C1-4E58-AB1C-5335AE6C4561}" type="slidenum">
              <a:rPr lang="en-US" smtClean="0"/>
              <a:t>‹#›</a:t>
            </a:fld>
            <a:endParaRPr lang="en-US"/>
          </a:p>
        </p:txBody>
      </p:sp>
    </p:spTree>
    <p:extLst>
      <p:ext uri="{BB962C8B-B14F-4D97-AF65-F5344CB8AC3E}">
        <p14:creationId xmlns:p14="http://schemas.microsoft.com/office/powerpoint/2010/main" val="408507033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80183793-EE4A-40C0-BD6B-EA012FF3C991}" type="datetimeFigureOut">
              <a:rPr lang="en-US" smtClean="0"/>
              <a:t>4/16/2019</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2107A0A-75C1-4E58-AB1C-5335AE6C4561}" type="slidenum">
              <a:rPr lang="en-US" smtClean="0"/>
              <a:t>‹#›</a:t>
            </a:fld>
            <a:endParaRPr lang="en-US"/>
          </a:p>
        </p:txBody>
      </p:sp>
    </p:spTree>
    <p:extLst>
      <p:ext uri="{BB962C8B-B14F-4D97-AF65-F5344CB8AC3E}">
        <p14:creationId xmlns:p14="http://schemas.microsoft.com/office/powerpoint/2010/main" val="343221498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183793-EE4A-40C0-BD6B-EA012FF3C991}"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07A0A-75C1-4E58-AB1C-5335AE6C4561}" type="slidenum">
              <a:rPr lang="en-US" smtClean="0"/>
              <a:t>‹#›</a:t>
            </a:fld>
            <a:endParaRPr lang="en-US"/>
          </a:p>
        </p:txBody>
      </p:sp>
    </p:spTree>
    <p:extLst>
      <p:ext uri="{BB962C8B-B14F-4D97-AF65-F5344CB8AC3E}">
        <p14:creationId xmlns:p14="http://schemas.microsoft.com/office/powerpoint/2010/main" val="148140044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183793-EE4A-40C0-BD6B-EA012FF3C991}" type="datetimeFigureOut">
              <a:rPr lang="en-US" smtClean="0"/>
              <a:t>4/16/2019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107A0A-75C1-4E58-AB1C-5335AE6C4561}" type="slidenum">
              <a:rPr lang="en-US" smtClean="0"/>
              <a:t>‹#›</a:t>
            </a:fld>
            <a:endParaRPr lang="en-US"/>
          </a:p>
        </p:txBody>
      </p:sp>
    </p:spTree>
    <p:extLst>
      <p:ext uri="{BB962C8B-B14F-4D97-AF65-F5344CB8AC3E}">
        <p14:creationId xmlns:p14="http://schemas.microsoft.com/office/powerpoint/2010/main" val="99761378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183793-EE4A-40C0-BD6B-EA012FF3C991}" type="datetimeFigureOut">
              <a:rPr lang="en-US" smtClean="0"/>
              <a:t>4/16/2019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107A0A-75C1-4E58-AB1C-5335AE6C4561}" type="slidenum">
              <a:rPr lang="en-US" smtClean="0"/>
              <a:t>‹#›</a:t>
            </a:fld>
            <a:endParaRPr lang="en-US"/>
          </a:p>
        </p:txBody>
      </p:sp>
    </p:spTree>
    <p:extLst>
      <p:ext uri="{BB962C8B-B14F-4D97-AF65-F5344CB8AC3E}">
        <p14:creationId xmlns:p14="http://schemas.microsoft.com/office/powerpoint/2010/main" val="206252414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83793-EE4A-40C0-BD6B-EA012FF3C991}" type="datetimeFigureOut">
              <a:rPr lang="en-US" smtClean="0"/>
              <a:t>4/16/2019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107A0A-75C1-4E58-AB1C-5335AE6C4561}" type="slidenum">
              <a:rPr lang="en-US" smtClean="0"/>
              <a:t>‹#›</a:t>
            </a:fld>
            <a:endParaRPr lang="en-US"/>
          </a:p>
        </p:txBody>
      </p:sp>
    </p:spTree>
    <p:extLst>
      <p:ext uri="{BB962C8B-B14F-4D97-AF65-F5344CB8AC3E}">
        <p14:creationId xmlns:p14="http://schemas.microsoft.com/office/powerpoint/2010/main" val="377099918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0183793-EE4A-40C0-BD6B-EA012FF3C991}"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2107A0A-75C1-4E58-AB1C-5335AE6C4561}" type="slidenum">
              <a:rPr lang="en-US" smtClean="0"/>
              <a:t>‹#›</a:t>
            </a:fld>
            <a:endParaRPr lang="en-US"/>
          </a:p>
        </p:txBody>
      </p:sp>
    </p:spTree>
    <p:extLst>
      <p:ext uri="{BB962C8B-B14F-4D97-AF65-F5344CB8AC3E}">
        <p14:creationId xmlns:p14="http://schemas.microsoft.com/office/powerpoint/2010/main" val="411575651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0183793-EE4A-40C0-BD6B-EA012FF3C991}" type="datetimeFigureOut">
              <a:rPr lang="en-US" smtClean="0"/>
              <a:t>4/16/2019</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2107A0A-75C1-4E58-AB1C-5335AE6C4561}" type="slidenum">
              <a:rPr lang="en-US" smtClean="0"/>
              <a:t>‹#›</a:t>
            </a:fld>
            <a:endParaRPr lang="en-US"/>
          </a:p>
        </p:txBody>
      </p:sp>
    </p:spTree>
    <p:extLst>
      <p:ext uri="{BB962C8B-B14F-4D97-AF65-F5344CB8AC3E}">
        <p14:creationId xmlns:p14="http://schemas.microsoft.com/office/powerpoint/2010/main" val="49443514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0183793-EE4A-40C0-BD6B-EA012FF3C991}" type="datetimeFigureOut">
              <a:rPr lang="en-US" smtClean="0"/>
              <a:t>4/16/2019</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62107A0A-75C1-4E58-AB1C-5335AE6C4561}" type="slidenum">
              <a:rPr lang="en-US" smtClean="0"/>
              <a:t>‹#›</a:t>
            </a:fld>
            <a:endParaRPr lang="en-US"/>
          </a:p>
        </p:txBody>
      </p:sp>
    </p:spTree>
    <p:extLst>
      <p:ext uri="{BB962C8B-B14F-4D97-AF65-F5344CB8AC3E}">
        <p14:creationId xmlns:p14="http://schemas.microsoft.com/office/powerpoint/2010/main" val="26024734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 Target="slide7.xml"/><Relationship Id="rId7" Type="http://schemas.openxmlformats.org/officeDocument/2006/relationships/slide" Target="slide9.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RSJI-Racial_Equity_Toolkit-2016.pdf" TargetMode="External"/><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hyperlink" Target="http://www.racialequitytools.org/resourcefiles/nelson.pdf" TargetMode="External"/><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_dg86g-QlM0" TargetMode="Externa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4CDFF-619B-40E5-96AC-C07E9322AEC4}"/>
              </a:ext>
            </a:extLst>
          </p:cNvPr>
          <p:cNvSpPr>
            <a:spLocks noGrp="1"/>
          </p:cNvSpPr>
          <p:nvPr>
            <p:ph type="ctrTitle"/>
          </p:nvPr>
        </p:nvSpPr>
        <p:spPr/>
        <p:txBody>
          <a:bodyPr/>
          <a:lstStyle/>
          <a:p>
            <a:r>
              <a:rPr lang="en-US" dirty="0"/>
              <a:t>SPR’s </a:t>
            </a:r>
            <a:br>
              <a:rPr lang="en-US" dirty="0"/>
            </a:br>
            <a:r>
              <a:rPr lang="en-US" dirty="0"/>
              <a:t>Pathway To Equity</a:t>
            </a:r>
          </a:p>
        </p:txBody>
      </p:sp>
      <p:sp>
        <p:nvSpPr>
          <p:cNvPr id="3" name="Subtitle 2">
            <a:extLst>
              <a:ext uri="{FF2B5EF4-FFF2-40B4-BE49-F238E27FC236}">
                <a16:creationId xmlns:a16="http://schemas.microsoft.com/office/drawing/2014/main" id="{C9DF3ED6-C5DC-4A67-BF28-29C1310DB6C3}"/>
              </a:ext>
            </a:extLst>
          </p:cNvPr>
          <p:cNvSpPr>
            <a:spLocks noGrp="1"/>
          </p:cNvSpPr>
          <p:nvPr>
            <p:ph type="subTitle" idx="1"/>
          </p:nvPr>
        </p:nvSpPr>
        <p:spPr/>
        <p:txBody>
          <a:bodyPr/>
          <a:lstStyle/>
          <a:p>
            <a:pPr algn="r"/>
            <a:r>
              <a:rPr lang="en-US" dirty="0"/>
              <a:t>B Hill, Equity and Engagement Strategic Advisor</a:t>
            </a:r>
          </a:p>
          <a:p>
            <a:pPr algn="r"/>
            <a:r>
              <a:rPr lang="en-US" dirty="0"/>
              <a:t>Shanyanika McElroy, Policy and OPM Analyst</a:t>
            </a:r>
          </a:p>
        </p:txBody>
      </p:sp>
    </p:spTree>
    <p:extLst>
      <p:ext uri="{BB962C8B-B14F-4D97-AF65-F5344CB8AC3E}">
        <p14:creationId xmlns:p14="http://schemas.microsoft.com/office/powerpoint/2010/main" val="293000818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D169C-1C61-4468-A20E-B89EB7398733}"/>
              </a:ext>
            </a:extLst>
          </p:cNvPr>
          <p:cNvSpPr>
            <a:spLocks noGrp="1"/>
          </p:cNvSpPr>
          <p:nvPr>
            <p:ph type="title"/>
          </p:nvPr>
        </p:nvSpPr>
        <p:spPr/>
        <p:txBody>
          <a:bodyPr/>
          <a:lstStyle/>
          <a:p>
            <a:pPr algn="ctr"/>
            <a:r>
              <a:rPr lang="en-US" dirty="0"/>
              <a:t>5 Tips For Being An Ally</a:t>
            </a:r>
          </a:p>
        </p:txBody>
      </p:sp>
      <p:sp>
        <p:nvSpPr>
          <p:cNvPr id="3" name="Content Placeholder 2">
            <a:extLst>
              <a:ext uri="{FF2B5EF4-FFF2-40B4-BE49-F238E27FC236}">
                <a16:creationId xmlns:a16="http://schemas.microsoft.com/office/drawing/2014/main" id="{781544B7-927D-4056-ABAD-4B7E34E767A4}"/>
              </a:ext>
            </a:extLst>
          </p:cNvPr>
          <p:cNvSpPr>
            <a:spLocks noGrp="1"/>
          </p:cNvSpPr>
          <p:nvPr>
            <p:ph idx="1"/>
          </p:nvPr>
        </p:nvSpPr>
        <p:spPr/>
        <p:txBody>
          <a:bodyPr/>
          <a:lstStyle/>
          <a:p>
            <a:pPr marL="0" indent="0">
              <a:buNone/>
            </a:pPr>
            <a:r>
              <a:rPr lang="en-US" dirty="0"/>
              <a:t>NOW WHAT? </a:t>
            </a:r>
          </a:p>
          <a:p>
            <a:pPr lvl="1"/>
            <a:r>
              <a:rPr lang="en-US" dirty="0"/>
              <a:t>What </a:t>
            </a:r>
            <a:r>
              <a:rPr lang="en-US" dirty="0" err="1"/>
              <a:t>allyship</a:t>
            </a:r>
            <a:r>
              <a:rPr lang="en-US" dirty="0"/>
              <a:t> skills do you find challenging?</a:t>
            </a:r>
          </a:p>
          <a:p>
            <a:pPr lvl="1"/>
            <a:r>
              <a:rPr lang="en-US" dirty="0"/>
              <a:t>What actionable steps will you take to cultivate your  skillset in being an impactful ally?</a:t>
            </a:r>
          </a:p>
          <a:p>
            <a:r>
              <a:rPr lang="en-US" dirty="0"/>
              <a:t>3 min. total.</a:t>
            </a:r>
          </a:p>
          <a:p>
            <a:endParaRPr lang="en-US" dirty="0"/>
          </a:p>
          <a:p>
            <a:endParaRPr lang="en-US" dirty="0"/>
          </a:p>
        </p:txBody>
      </p:sp>
    </p:spTree>
    <p:extLst>
      <p:ext uri="{BB962C8B-B14F-4D97-AF65-F5344CB8AC3E}">
        <p14:creationId xmlns:p14="http://schemas.microsoft.com/office/powerpoint/2010/main" val="216603544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606373-E822-4159-AFA3-A95A90EB49A3}"/>
              </a:ext>
            </a:extLst>
          </p:cNvPr>
          <p:cNvSpPr>
            <a:spLocks noGrp="1"/>
          </p:cNvSpPr>
          <p:nvPr>
            <p:ph type="title"/>
          </p:nvPr>
        </p:nvSpPr>
        <p:spPr/>
        <p:txBody>
          <a:bodyPr>
            <a:normAutofit/>
          </a:bodyPr>
          <a:lstStyle/>
          <a:p>
            <a:r>
              <a:rPr lang="en-US" sz="2800" dirty="0"/>
              <a:t>Key Takeaway</a:t>
            </a:r>
          </a:p>
        </p:txBody>
      </p:sp>
      <p:sp>
        <p:nvSpPr>
          <p:cNvPr id="4" name="Content Placeholder 3">
            <a:extLst>
              <a:ext uri="{FF2B5EF4-FFF2-40B4-BE49-F238E27FC236}">
                <a16:creationId xmlns:a16="http://schemas.microsoft.com/office/drawing/2014/main" id="{4E957304-81B4-491F-8A95-D56710133927}"/>
              </a:ext>
            </a:extLst>
          </p:cNvPr>
          <p:cNvSpPr>
            <a:spLocks noGrp="1"/>
          </p:cNvSpPr>
          <p:nvPr>
            <p:ph idx="1"/>
          </p:nvPr>
        </p:nvSpPr>
        <p:spPr/>
        <p:txBody>
          <a:bodyPr anchor="ctr"/>
          <a:lstStyle/>
          <a:p>
            <a:pPr marL="0" indent="0">
              <a:buNone/>
            </a:pPr>
            <a:r>
              <a:rPr lang="en-US" dirty="0"/>
              <a:t>“We are not to blame for what happened in the past, but we are responsible for eliminating racism today. We can end this legacy of inequity. The Initiative is working to eliminate institutional racism and create a community where equity in opportunity exists for everyone.”</a:t>
            </a:r>
          </a:p>
          <a:p>
            <a:endParaRPr lang="en-US" dirty="0"/>
          </a:p>
        </p:txBody>
      </p:sp>
      <p:sp>
        <p:nvSpPr>
          <p:cNvPr id="5" name="Text Placeholder 4">
            <a:extLst>
              <a:ext uri="{FF2B5EF4-FFF2-40B4-BE49-F238E27FC236}">
                <a16:creationId xmlns:a16="http://schemas.microsoft.com/office/drawing/2014/main" id="{1ACA4102-C254-4BD3-92F4-71BBF3F2C587}"/>
              </a:ext>
            </a:extLst>
          </p:cNvPr>
          <p:cNvSpPr>
            <a:spLocks noGrp="1"/>
          </p:cNvSpPr>
          <p:nvPr>
            <p:ph type="body" sz="half" idx="2"/>
          </p:nvPr>
        </p:nvSpPr>
        <p:spPr/>
        <p:txBody>
          <a:bodyPr/>
          <a:lstStyle/>
          <a:p>
            <a:r>
              <a:rPr lang="en-US" dirty="0"/>
              <a:t>SPR’s Pathway to Equity</a:t>
            </a:r>
          </a:p>
        </p:txBody>
      </p:sp>
    </p:spTree>
    <p:extLst>
      <p:ext uri="{BB962C8B-B14F-4D97-AF65-F5344CB8AC3E}">
        <p14:creationId xmlns:p14="http://schemas.microsoft.com/office/powerpoint/2010/main" val="352445777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57FF3-B079-4A67-ADBD-34A0D37C0C2D}"/>
              </a:ext>
            </a:extLst>
          </p:cNvPr>
          <p:cNvSpPr>
            <a:spLocks noGrp="1"/>
          </p:cNvSpPr>
          <p:nvPr>
            <p:ph type="ctrTitle"/>
          </p:nvPr>
        </p:nvSpPr>
        <p:spPr/>
        <p:txBody>
          <a:bodyPr/>
          <a:lstStyle/>
          <a:p>
            <a:r>
              <a:rPr lang="en-US" sz="2800" dirty="0"/>
              <a:t>B Hill</a:t>
            </a:r>
            <a:br>
              <a:rPr lang="en-US" sz="2800" dirty="0"/>
            </a:br>
            <a:r>
              <a:rPr lang="en-US" sz="2800" dirty="0"/>
              <a:t>206-386-4381</a:t>
            </a:r>
            <a:br>
              <a:rPr lang="en-US" sz="2800" dirty="0"/>
            </a:br>
            <a:r>
              <a:rPr lang="en-US" sz="2800" dirty="0"/>
              <a:t>bianca.hill@seattle.gov</a:t>
            </a:r>
          </a:p>
        </p:txBody>
      </p:sp>
      <p:sp>
        <p:nvSpPr>
          <p:cNvPr id="3" name="Subtitle 2">
            <a:extLst>
              <a:ext uri="{FF2B5EF4-FFF2-40B4-BE49-F238E27FC236}">
                <a16:creationId xmlns:a16="http://schemas.microsoft.com/office/drawing/2014/main" id="{DE797526-2B74-464E-92EC-A2BACAC81F3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9099257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206FF4-87E3-4938-A5ED-538CCF9C5D9B}"/>
              </a:ext>
            </a:extLst>
          </p:cNvPr>
          <p:cNvSpPr>
            <a:spLocks noGrp="1"/>
          </p:cNvSpPr>
          <p:nvPr>
            <p:ph type="title"/>
          </p:nvPr>
        </p:nvSpPr>
        <p:spPr/>
        <p:txBody>
          <a:bodyPr/>
          <a:lstStyle/>
          <a:p>
            <a:r>
              <a:rPr lang="en-US" dirty="0"/>
              <a:t>Wait, I thought it was RSJI?</a:t>
            </a:r>
          </a:p>
        </p:txBody>
      </p:sp>
      <p:sp>
        <p:nvSpPr>
          <p:cNvPr id="7" name="Content Placeholder 6">
            <a:extLst>
              <a:ext uri="{FF2B5EF4-FFF2-40B4-BE49-F238E27FC236}">
                <a16:creationId xmlns:a16="http://schemas.microsoft.com/office/drawing/2014/main" id="{96E3BB6C-70BE-4992-A2F1-57A1557A2C72}"/>
              </a:ext>
            </a:extLst>
          </p:cNvPr>
          <p:cNvSpPr>
            <a:spLocks noGrp="1"/>
          </p:cNvSpPr>
          <p:nvPr>
            <p:ph idx="1"/>
          </p:nvPr>
        </p:nvSpPr>
        <p:spPr/>
        <p:txBody>
          <a:bodyPr>
            <a:normAutofit lnSpcReduction="10000"/>
          </a:bodyPr>
          <a:lstStyle/>
          <a:p>
            <a:r>
              <a:rPr lang="en-US" dirty="0"/>
              <a:t>Race and Social Justice Initiative (RSJI)</a:t>
            </a:r>
          </a:p>
          <a:p>
            <a:pPr lvl="1"/>
            <a:r>
              <a:rPr lang="en-US" dirty="0"/>
              <a:t>City of Seattle’s long term commitment to end institutional and structural racism and achieve racial equity in Seattle</a:t>
            </a:r>
          </a:p>
          <a:p>
            <a:pPr lvl="1"/>
            <a:endParaRPr lang="en-US" dirty="0"/>
          </a:p>
          <a:p>
            <a:r>
              <a:rPr lang="en-US" dirty="0"/>
              <a:t>Pathway To Equity</a:t>
            </a:r>
          </a:p>
          <a:p>
            <a:pPr lvl="1"/>
            <a:r>
              <a:rPr lang="en-US" dirty="0"/>
              <a:t>SPR’s commitment to the advancement of the RSJI</a:t>
            </a:r>
          </a:p>
          <a:p>
            <a:pPr lvl="2"/>
            <a:r>
              <a:rPr lang="en-US" dirty="0"/>
              <a:t>Organizing and Advocacy</a:t>
            </a:r>
          </a:p>
          <a:p>
            <a:pPr lvl="2"/>
            <a:r>
              <a:rPr lang="en-US" dirty="0"/>
              <a:t>Building Relationships and Infrastructure</a:t>
            </a:r>
          </a:p>
          <a:p>
            <a:pPr lvl="2"/>
            <a:r>
              <a:rPr lang="en-US" dirty="0"/>
              <a:t>Creating Accessible Tools and Resources</a:t>
            </a:r>
          </a:p>
          <a:p>
            <a:pPr lvl="2"/>
            <a:r>
              <a:rPr lang="en-US" dirty="0"/>
              <a:t>Training and Capacity Building</a:t>
            </a:r>
          </a:p>
          <a:p>
            <a:pPr lvl="2"/>
            <a:r>
              <a:rPr lang="en-US" dirty="0"/>
              <a:t>Applied Learning and Accountability</a:t>
            </a:r>
          </a:p>
          <a:p>
            <a:pPr lvl="2"/>
            <a:r>
              <a:rPr lang="en-US" dirty="0"/>
              <a:t>Embedded Practice</a:t>
            </a:r>
          </a:p>
          <a:p>
            <a:pPr lvl="1"/>
            <a:r>
              <a:rPr lang="en-US" dirty="0"/>
              <a:t>Continuous development and measurement on the Anti-Racist Organization Continuum</a:t>
            </a:r>
          </a:p>
          <a:p>
            <a:pPr lvl="2"/>
            <a:endParaRPr lang="en-US" dirty="0"/>
          </a:p>
        </p:txBody>
      </p:sp>
      <p:pic>
        <p:nvPicPr>
          <p:cNvPr id="8" name="Content Placeholder 5">
            <a:extLst>
              <a:ext uri="{FF2B5EF4-FFF2-40B4-BE49-F238E27FC236}">
                <a16:creationId xmlns:a16="http://schemas.microsoft.com/office/drawing/2014/main" id="{8DF23169-01D9-4990-87AC-7C19B0606B0C}"/>
              </a:ext>
            </a:extLst>
          </p:cNvPr>
          <p:cNvPicPr>
            <a:picLocks noChangeAspect="1"/>
          </p:cNvPicPr>
          <p:nvPr/>
        </p:nvPicPr>
        <p:blipFill>
          <a:blip r:embed="rId3"/>
          <a:stretch>
            <a:fillRect/>
          </a:stretch>
        </p:blipFill>
        <p:spPr>
          <a:xfrm>
            <a:off x="6843713" y="2728703"/>
            <a:ext cx="4727505" cy="2757697"/>
          </a:xfrm>
          <a:prstGeom prst="rect">
            <a:avLst/>
          </a:prstGeom>
        </p:spPr>
      </p:pic>
    </p:spTree>
    <p:extLst>
      <p:ext uri="{BB962C8B-B14F-4D97-AF65-F5344CB8AC3E}">
        <p14:creationId xmlns:p14="http://schemas.microsoft.com/office/powerpoint/2010/main" val="402785540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1D6E0F-878E-4F2B-B70B-934042DFA743}"/>
              </a:ext>
            </a:extLst>
          </p:cNvPr>
          <p:cNvPicPr>
            <a:picLocks noChangeAspect="1"/>
          </p:cNvPicPr>
          <p:nvPr/>
        </p:nvPicPr>
        <p:blipFill>
          <a:blip r:embed="rId3"/>
          <a:stretch>
            <a:fillRect/>
          </a:stretch>
        </p:blipFill>
        <p:spPr>
          <a:xfrm>
            <a:off x="0" y="186924"/>
            <a:ext cx="11917680" cy="5958840"/>
          </a:xfrm>
          <a:prstGeom prst="rect">
            <a:avLst/>
          </a:prstGeom>
        </p:spPr>
      </p:pic>
    </p:spTree>
    <p:extLst>
      <p:ext uri="{BB962C8B-B14F-4D97-AF65-F5344CB8AC3E}">
        <p14:creationId xmlns:p14="http://schemas.microsoft.com/office/powerpoint/2010/main" val="325187252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5F03418-8210-442B-BC4E-A7A1762294E3}"/>
              </a:ext>
            </a:extLst>
          </p:cNvPr>
          <p:cNvGrpSpPr/>
          <p:nvPr/>
        </p:nvGrpSpPr>
        <p:grpSpPr>
          <a:xfrm>
            <a:off x="0" y="0"/>
            <a:ext cx="6858002" cy="6858000"/>
            <a:chOff x="5278464" y="0"/>
            <a:chExt cx="6858002" cy="6858000"/>
          </a:xfrm>
        </p:grpSpPr>
        <p:pic>
          <p:nvPicPr>
            <p:cNvPr id="11" name="Picture 10">
              <a:hlinkClick r:id="rId3" action="ppaction://hlinksldjump"/>
              <a:extLst>
                <a:ext uri="{FF2B5EF4-FFF2-40B4-BE49-F238E27FC236}">
                  <a16:creationId xmlns:a16="http://schemas.microsoft.com/office/drawing/2014/main" id="{FF75A06C-F551-45AB-82D2-9B27A305E9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8464" y="0"/>
              <a:ext cx="6858002" cy="6858000"/>
            </a:xfrm>
            <a:prstGeom prst="rect">
              <a:avLst/>
            </a:prstGeom>
          </p:spPr>
        </p:pic>
        <p:sp>
          <p:nvSpPr>
            <p:cNvPr id="15" name="TextBox 14">
              <a:hlinkClick r:id="rId5" action="ppaction://hlinksldjump"/>
              <a:extLst>
                <a:ext uri="{FF2B5EF4-FFF2-40B4-BE49-F238E27FC236}">
                  <a16:creationId xmlns:a16="http://schemas.microsoft.com/office/drawing/2014/main" id="{7EFCCC3E-4570-4052-B358-214EF501701C}"/>
                </a:ext>
              </a:extLst>
            </p:cNvPr>
            <p:cNvSpPr txBox="1"/>
            <p:nvPr/>
          </p:nvSpPr>
          <p:spPr>
            <a:xfrm>
              <a:off x="8686983" y="1290910"/>
              <a:ext cx="1459800" cy="646331"/>
            </a:xfrm>
            <a:prstGeom prst="rect">
              <a:avLst/>
            </a:prstGeom>
            <a:noFill/>
          </p:spPr>
          <p:txBody>
            <a:bodyPr wrap="square" rtlCol="0">
              <a:spAutoFit/>
            </a:bodyPr>
            <a:lstStyle/>
            <a:p>
              <a:pPr algn="ctr"/>
              <a:r>
                <a:rPr lang="en-US" dirty="0"/>
                <a:t>Organizing/Advocacy </a:t>
              </a:r>
            </a:p>
          </p:txBody>
        </p:sp>
        <p:sp>
          <p:nvSpPr>
            <p:cNvPr id="17" name="Rectangle 16">
              <a:extLst>
                <a:ext uri="{FF2B5EF4-FFF2-40B4-BE49-F238E27FC236}">
                  <a16:creationId xmlns:a16="http://schemas.microsoft.com/office/drawing/2014/main" id="{B6424241-D9F1-4D03-A492-8689AC0C7546}"/>
                </a:ext>
              </a:extLst>
            </p:cNvPr>
            <p:cNvSpPr/>
            <p:nvPr/>
          </p:nvSpPr>
          <p:spPr>
            <a:xfrm>
              <a:off x="7897118" y="1077519"/>
              <a:ext cx="349830" cy="338554"/>
            </a:xfrm>
            <a:prstGeom prst="rect">
              <a:avLst/>
            </a:prstGeom>
            <a:noFill/>
          </p:spPr>
          <p:txBody>
            <a:bodyPr wrap="square" lIns="91440" tIns="45720" rIns="91440" bIns="45720">
              <a:spAutoFit/>
            </a:bodyPr>
            <a:lstStyle/>
            <a:p>
              <a:pPr algn="ctr"/>
              <a:r>
                <a:rPr lang="en-US" sz="1600" b="1" cap="none" spc="0" dirty="0">
                  <a:ln w="0"/>
                  <a:solidFill>
                    <a:schemeClr val="tx1"/>
                  </a:solidFill>
                  <a:effectLst>
                    <a:outerShdw blurRad="38100" dist="19050" dir="2700000" algn="tl" rotWithShape="0">
                      <a:schemeClr val="dk1">
                        <a:alpha val="40000"/>
                      </a:schemeClr>
                    </a:outerShdw>
                  </a:effectLst>
                </a:rPr>
                <a:t>1</a:t>
              </a:r>
            </a:p>
          </p:txBody>
        </p:sp>
        <p:sp>
          <p:nvSpPr>
            <p:cNvPr id="21" name="Rectangle 20">
              <a:hlinkClick r:id="rId3" action="ppaction://hlinksldjump"/>
              <a:extLst>
                <a:ext uri="{FF2B5EF4-FFF2-40B4-BE49-F238E27FC236}">
                  <a16:creationId xmlns:a16="http://schemas.microsoft.com/office/drawing/2014/main" id="{0771E273-2AA2-458D-A142-208349DA1531}"/>
                </a:ext>
              </a:extLst>
            </p:cNvPr>
            <p:cNvSpPr/>
            <p:nvPr/>
          </p:nvSpPr>
          <p:spPr>
            <a:xfrm>
              <a:off x="6090181" y="2370903"/>
              <a:ext cx="349830" cy="338554"/>
            </a:xfrm>
            <a:prstGeom prst="rect">
              <a:avLst/>
            </a:prstGeom>
            <a:noFill/>
          </p:spPr>
          <p:txBody>
            <a:bodyPr wrap="square" lIns="91440" tIns="45720" rIns="91440" bIns="45720">
              <a:spAutoFit/>
            </a:bodyPr>
            <a:lstStyle/>
            <a:p>
              <a:pPr algn="ctr"/>
              <a:r>
                <a:rPr lang="en-US" sz="1600" b="1" cap="none" spc="0" dirty="0">
                  <a:ln w="0"/>
                  <a:solidFill>
                    <a:schemeClr val="tx1"/>
                  </a:solidFill>
                  <a:effectLst>
                    <a:outerShdw blurRad="38100" dist="19050" dir="2700000" algn="tl" rotWithShape="0">
                      <a:schemeClr val="dk1">
                        <a:alpha val="40000"/>
                      </a:schemeClr>
                    </a:outerShdw>
                  </a:effectLst>
                </a:rPr>
                <a:t>2</a:t>
              </a:r>
            </a:p>
          </p:txBody>
        </p:sp>
        <p:sp>
          <p:nvSpPr>
            <p:cNvPr id="22" name="TextBox 21">
              <a:extLst>
                <a:ext uri="{FF2B5EF4-FFF2-40B4-BE49-F238E27FC236}">
                  <a16:creationId xmlns:a16="http://schemas.microsoft.com/office/drawing/2014/main" id="{D35B478C-C07F-4BE2-B7FE-F145877EF735}"/>
                </a:ext>
              </a:extLst>
            </p:cNvPr>
            <p:cNvSpPr txBox="1"/>
            <p:nvPr/>
          </p:nvSpPr>
          <p:spPr>
            <a:xfrm>
              <a:off x="7072367" y="2540181"/>
              <a:ext cx="1649502" cy="584775"/>
            </a:xfrm>
            <a:prstGeom prst="rect">
              <a:avLst/>
            </a:prstGeom>
            <a:noFill/>
          </p:spPr>
          <p:txBody>
            <a:bodyPr wrap="square" rtlCol="0">
              <a:spAutoFit/>
            </a:bodyPr>
            <a:lstStyle/>
            <a:p>
              <a:pPr algn="ctr"/>
              <a:r>
                <a:rPr lang="en-US" sz="1600" dirty="0"/>
                <a:t>Infrastructure/ Tools/Training</a:t>
              </a:r>
            </a:p>
          </p:txBody>
        </p:sp>
        <p:sp>
          <p:nvSpPr>
            <p:cNvPr id="23" name="TextBox 22">
              <a:hlinkClick r:id="rId6" action="ppaction://hlinksldjump"/>
              <a:extLst>
                <a:ext uri="{FF2B5EF4-FFF2-40B4-BE49-F238E27FC236}">
                  <a16:creationId xmlns:a16="http://schemas.microsoft.com/office/drawing/2014/main" id="{BA5556C7-D7EB-476E-B7C3-367C186A652F}"/>
                </a:ext>
              </a:extLst>
            </p:cNvPr>
            <p:cNvSpPr txBox="1"/>
            <p:nvPr/>
          </p:nvSpPr>
          <p:spPr>
            <a:xfrm>
              <a:off x="10553709" y="2756018"/>
              <a:ext cx="1459800" cy="615553"/>
            </a:xfrm>
            <a:prstGeom prst="rect">
              <a:avLst/>
            </a:prstGeom>
            <a:noFill/>
          </p:spPr>
          <p:txBody>
            <a:bodyPr wrap="square" rtlCol="0">
              <a:spAutoFit/>
            </a:bodyPr>
            <a:lstStyle/>
            <a:p>
              <a:pPr algn="ctr"/>
              <a:r>
                <a:rPr lang="en-US" sz="1600" dirty="0"/>
                <a:t>Application/ Accountability</a:t>
              </a:r>
              <a:r>
                <a:rPr lang="en-US" dirty="0"/>
                <a:t> </a:t>
              </a:r>
            </a:p>
          </p:txBody>
        </p:sp>
        <p:sp>
          <p:nvSpPr>
            <p:cNvPr id="24" name="TextBox 23">
              <a:hlinkClick r:id="rId7" action="ppaction://hlinksldjump"/>
              <a:extLst>
                <a:ext uri="{FF2B5EF4-FFF2-40B4-BE49-F238E27FC236}">
                  <a16:creationId xmlns:a16="http://schemas.microsoft.com/office/drawing/2014/main" id="{CB93C312-211E-4AB4-984E-7CDE925DB480}"/>
                </a:ext>
              </a:extLst>
            </p:cNvPr>
            <p:cNvSpPr txBox="1"/>
            <p:nvPr/>
          </p:nvSpPr>
          <p:spPr>
            <a:xfrm>
              <a:off x="9416883" y="6122273"/>
              <a:ext cx="1459800" cy="369332"/>
            </a:xfrm>
            <a:prstGeom prst="rect">
              <a:avLst/>
            </a:prstGeom>
            <a:noFill/>
          </p:spPr>
          <p:txBody>
            <a:bodyPr wrap="square" rtlCol="0">
              <a:spAutoFit/>
            </a:bodyPr>
            <a:lstStyle/>
            <a:p>
              <a:pPr algn="ctr"/>
              <a:r>
                <a:rPr lang="en-US" sz="1600" dirty="0">
                  <a:solidFill>
                    <a:schemeClr val="bg1">
                      <a:lumMod val="95000"/>
                    </a:schemeClr>
                  </a:solidFill>
                </a:rPr>
                <a:t>Vision</a:t>
              </a:r>
              <a:r>
                <a:rPr lang="en-US" dirty="0"/>
                <a:t> </a:t>
              </a:r>
            </a:p>
          </p:txBody>
        </p:sp>
        <p:sp>
          <p:nvSpPr>
            <p:cNvPr id="25" name="Rectangle 24">
              <a:extLst>
                <a:ext uri="{FF2B5EF4-FFF2-40B4-BE49-F238E27FC236}">
                  <a16:creationId xmlns:a16="http://schemas.microsoft.com/office/drawing/2014/main" id="{06426CB7-0E75-49E3-9134-CF0B94CE9E73}"/>
                </a:ext>
              </a:extLst>
            </p:cNvPr>
            <p:cNvSpPr/>
            <p:nvPr/>
          </p:nvSpPr>
          <p:spPr>
            <a:xfrm>
              <a:off x="9767246" y="3228150"/>
              <a:ext cx="540698" cy="400110"/>
            </a:xfrm>
            <a:prstGeom prst="rect">
              <a:avLst/>
            </a:prstGeom>
            <a:noFill/>
          </p:spPr>
          <p:txBody>
            <a:bodyPr wrap="square" lIns="91440" tIns="45720" rIns="91440" bIns="45720">
              <a:spAutoFit/>
            </a:bodyPr>
            <a:lstStyle/>
            <a:p>
              <a:pPr algn="ctr"/>
              <a:r>
                <a:rPr lang="en-US" sz="2000" b="1" cap="none" spc="0" dirty="0">
                  <a:ln w="0"/>
                  <a:solidFill>
                    <a:schemeClr val="tx1"/>
                  </a:solidFill>
                  <a:effectLst>
                    <a:outerShdw blurRad="38100" dist="19050" dir="2700000" algn="tl" rotWithShape="0">
                      <a:schemeClr val="dk1">
                        <a:alpha val="40000"/>
                      </a:schemeClr>
                    </a:outerShdw>
                  </a:effectLst>
                </a:rPr>
                <a:t>3</a:t>
              </a:r>
            </a:p>
          </p:txBody>
        </p:sp>
        <p:sp>
          <p:nvSpPr>
            <p:cNvPr id="26" name="Rectangle 25">
              <a:extLst>
                <a:ext uri="{FF2B5EF4-FFF2-40B4-BE49-F238E27FC236}">
                  <a16:creationId xmlns:a16="http://schemas.microsoft.com/office/drawing/2014/main" id="{D42AAB3A-961B-4E80-AA3B-1248E18F8E56}"/>
                </a:ext>
              </a:extLst>
            </p:cNvPr>
            <p:cNvSpPr/>
            <p:nvPr/>
          </p:nvSpPr>
          <p:spPr>
            <a:xfrm>
              <a:off x="11108694" y="5235682"/>
              <a:ext cx="349830" cy="584775"/>
            </a:xfrm>
            <a:prstGeom prst="rect">
              <a:avLst/>
            </a:prstGeom>
            <a:noFill/>
          </p:spPr>
          <p:txBody>
            <a:bodyPr wrap="square" lIns="91440" tIns="45720" rIns="91440" bIns="45720">
              <a:spAutoFit/>
            </a:bodyPr>
            <a:lstStyle/>
            <a:p>
              <a:pPr algn="ctr"/>
              <a:r>
                <a:rPr lang="en-US" sz="3200" b="1" cap="none" spc="0" dirty="0">
                  <a:ln w="0"/>
                  <a:solidFill>
                    <a:schemeClr val="tx1"/>
                  </a:solidFill>
                  <a:effectLst>
                    <a:outerShdw blurRad="38100" dist="19050" dir="2700000" algn="tl" rotWithShape="0">
                      <a:schemeClr val="dk1">
                        <a:alpha val="40000"/>
                      </a:schemeClr>
                    </a:outerShdw>
                  </a:effectLst>
                </a:rPr>
                <a:t>4</a:t>
              </a:r>
            </a:p>
          </p:txBody>
        </p:sp>
      </p:grpSp>
      <p:sp>
        <p:nvSpPr>
          <p:cNvPr id="29" name="Rectangle 28">
            <a:extLst>
              <a:ext uri="{FF2B5EF4-FFF2-40B4-BE49-F238E27FC236}">
                <a16:creationId xmlns:a16="http://schemas.microsoft.com/office/drawing/2014/main" id="{15B8C0E6-8599-436E-9975-31D53D069087}"/>
              </a:ext>
            </a:extLst>
          </p:cNvPr>
          <p:cNvSpPr/>
          <p:nvPr/>
        </p:nvSpPr>
        <p:spPr>
          <a:xfrm>
            <a:off x="7074245" y="110089"/>
            <a:ext cx="4998201" cy="477623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4799977-7939-4D05-8596-5BB31FFA1F22}"/>
              </a:ext>
            </a:extLst>
          </p:cNvPr>
          <p:cNvSpPr txBox="1"/>
          <p:nvPr/>
        </p:nvSpPr>
        <p:spPr>
          <a:xfrm>
            <a:off x="7186606" y="1863071"/>
            <a:ext cx="4773478" cy="1354217"/>
          </a:xfrm>
          <a:prstGeom prst="rect">
            <a:avLst/>
          </a:prstGeom>
          <a:noFill/>
        </p:spPr>
        <p:txBody>
          <a:bodyPr wrap="square" rtlCol="0">
            <a:spAutoFit/>
          </a:bodyPr>
          <a:lstStyle/>
          <a:p>
            <a:pPr algn="ctr"/>
            <a:r>
              <a:rPr lang="en-US" sz="3200" dirty="0">
                <a:solidFill>
                  <a:schemeClr val="bg1"/>
                </a:solidFill>
              </a:rPr>
              <a:t>Pathway to Equity Framework</a:t>
            </a:r>
          </a:p>
          <a:p>
            <a:pPr algn="ctr"/>
            <a:endParaRPr lang="en-US" dirty="0">
              <a:solidFill>
                <a:schemeClr val="bg1"/>
              </a:solidFill>
            </a:endParaRPr>
          </a:p>
        </p:txBody>
      </p:sp>
      <p:pic>
        <p:nvPicPr>
          <p:cNvPr id="3" name="Picture 2">
            <a:extLst>
              <a:ext uri="{FF2B5EF4-FFF2-40B4-BE49-F238E27FC236}">
                <a16:creationId xmlns:a16="http://schemas.microsoft.com/office/drawing/2014/main" id="{712EB31D-4A10-4968-AAA7-18AD0023B7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6812" y="5421817"/>
            <a:ext cx="4773478" cy="1400912"/>
          </a:xfrm>
          <a:prstGeom prst="rect">
            <a:avLst/>
          </a:prstGeom>
        </p:spPr>
      </p:pic>
    </p:spTree>
    <p:extLst>
      <p:ext uri="{BB962C8B-B14F-4D97-AF65-F5344CB8AC3E}">
        <p14:creationId xmlns:p14="http://schemas.microsoft.com/office/powerpoint/2010/main" val="315690466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B09E9-448E-4889-B5BD-6BA7B7C20556}"/>
              </a:ext>
            </a:extLst>
          </p:cNvPr>
          <p:cNvSpPr>
            <a:spLocks noGrp="1"/>
          </p:cNvSpPr>
          <p:nvPr>
            <p:ph type="title"/>
          </p:nvPr>
        </p:nvSpPr>
        <p:spPr/>
        <p:txBody>
          <a:bodyPr>
            <a:normAutofit fontScale="90000"/>
          </a:bodyPr>
          <a:lstStyle/>
          <a:p>
            <a:pPr algn="ctr"/>
            <a:r>
              <a:rPr lang="en-US" b="1" dirty="0">
                <a:latin typeface="Calibri" panose="020F0502020204030204" pitchFamily="34" charset="0"/>
                <a:ea typeface="Calibri" panose="020F0502020204030204" pitchFamily="34" charset="0"/>
                <a:cs typeface="Times New Roman" panose="02020603050405020304" pitchFamily="18" charset="0"/>
              </a:rPr>
              <a:t>RSJI: Seattle Parks and Recreation’s Approach</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95536D8-2062-45FD-BC02-4EFF15B8A663}"/>
              </a:ext>
            </a:extLst>
          </p:cNvPr>
          <p:cNvSpPr>
            <a:spLocks noGrp="1"/>
          </p:cNvSpPr>
          <p:nvPr>
            <p:ph sz="half" idx="1"/>
          </p:nvPr>
        </p:nvSpPr>
        <p:spPr/>
        <p:txBody>
          <a:bodyPr>
            <a:normAutofit lnSpcReduction="10000"/>
          </a:bodyPr>
          <a:lstStyle/>
          <a:p>
            <a:r>
              <a:rPr lang="en-US" b="1" dirty="0"/>
              <a:t>A vision of Race and Social Justice:  </a:t>
            </a:r>
            <a:r>
              <a:rPr lang="en-US" dirty="0"/>
              <a:t>All Seattle Parks and Recreation programs, policies and initiatives are embedded with racial equity outcomes, strategies and actions to provide measurable results to strengthen healthy people, healthy environment, and strong communities.</a:t>
            </a:r>
          </a:p>
          <a:p>
            <a:endParaRPr lang="en-US" dirty="0"/>
          </a:p>
        </p:txBody>
      </p:sp>
      <p:sp>
        <p:nvSpPr>
          <p:cNvPr id="4" name="Content Placeholder 3">
            <a:extLst>
              <a:ext uri="{FF2B5EF4-FFF2-40B4-BE49-F238E27FC236}">
                <a16:creationId xmlns:a16="http://schemas.microsoft.com/office/drawing/2014/main" id="{7BC06C06-A606-4258-93CA-94761F949451}"/>
              </a:ext>
            </a:extLst>
          </p:cNvPr>
          <p:cNvSpPr>
            <a:spLocks noGrp="1"/>
          </p:cNvSpPr>
          <p:nvPr>
            <p:ph sz="half" idx="2"/>
          </p:nvPr>
        </p:nvSpPr>
        <p:spPr/>
        <p:txBody>
          <a:bodyPr>
            <a:normAutofit lnSpcReduction="10000"/>
          </a:bodyPr>
          <a:lstStyle/>
          <a:p>
            <a:r>
              <a:rPr lang="en-US" dirty="0"/>
              <a:t>Our Work</a:t>
            </a:r>
          </a:p>
          <a:p>
            <a:pPr lvl="1"/>
            <a:r>
              <a:rPr lang="en-US" dirty="0"/>
              <a:t>Through policy, procedure review and revision utilizing a lens to identify institutional, structural racism and constructs and systems that cause harm to groups.</a:t>
            </a:r>
          </a:p>
          <a:p>
            <a:pPr lvl="1"/>
            <a:r>
              <a:rPr lang="en-US" dirty="0"/>
              <a:t>Through  workforce equity and development/training of ourselves and our employees that places us in a position of accountability</a:t>
            </a:r>
          </a:p>
          <a:p>
            <a:pPr lvl="1"/>
            <a:r>
              <a:rPr lang="en-US" dirty="0"/>
              <a:t>Through comprehensive and balanced programs and service offerings to the community that do not cause harm </a:t>
            </a:r>
            <a:r>
              <a:rPr lang="en-US" b="1" dirty="0"/>
              <a:t>and</a:t>
            </a:r>
            <a:r>
              <a:rPr lang="en-US" dirty="0"/>
              <a:t> eliminate inequities and build accessible and inclusive services across all SPR Divisions.</a:t>
            </a:r>
          </a:p>
          <a:p>
            <a:endParaRPr lang="en-US" dirty="0"/>
          </a:p>
        </p:txBody>
      </p:sp>
    </p:spTree>
    <p:extLst>
      <p:ext uri="{BB962C8B-B14F-4D97-AF65-F5344CB8AC3E}">
        <p14:creationId xmlns:p14="http://schemas.microsoft.com/office/powerpoint/2010/main" val="355781708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9B4FE4C-1EC5-4166-90C7-1A509FB76A48}"/>
              </a:ext>
            </a:extLst>
          </p:cNvPr>
          <p:cNvSpPr/>
          <p:nvPr/>
        </p:nvSpPr>
        <p:spPr>
          <a:xfrm>
            <a:off x="1036704" y="2121408"/>
            <a:ext cx="3821046" cy="3757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97C06C-70E2-4581-8E67-1BB1066F097F}"/>
              </a:ext>
            </a:extLst>
          </p:cNvPr>
          <p:cNvSpPr>
            <a:spLocks noGrp="1"/>
          </p:cNvSpPr>
          <p:nvPr>
            <p:ph type="title"/>
          </p:nvPr>
        </p:nvSpPr>
        <p:spPr>
          <a:xfrm>
            <a:off x="1069848" y="484632"/>
            <a:ext cx="10058400" cy="989605"/>
          </a:xfrm>
        </p:spPr>
        <p:txBody>
          <a:bodyPr/>
          <a:lstStyle/>
          <a:p>
            <a:pPr algn="ctr"/>
            <a:r>
              <a:rPr lang="en-US" dirty="0"/>
              <a:t>Change Team Alignment</a:t>
            </a:r>
          </a:p>
        </p:txBody>
      </p:sp>
      <p:sp>
        <p:nvSpPr>
          <p:cNvPr id="6" name="TextBox 5"/>
          <p:cNvSpPr txBox="1"/>
          <p:nvPr/>
        </p:nvSpPr>
        <p:spPr>
          <a:xfrm>
            <a:off x="1246158" y="2603077"/>
            <a:ext cx="3930776" cy="2308324"/>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Shared direction and goals moving on parallel paths but working in step.</a:t>
            </a:r>
          </a:p>
          <a:p>
            <a:pPr marL="28575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We are in partnership and collaboration with collaborative bodies of work</a:t>
            </a:r>
          </a:p>
        </p:txBody>
      </p:sp>
      <p:sp>
        <p:nvSpPr>
          <p:cNvPr id="7" name="Content Placeholder 6">
            <a:extLst>
              <a:ext uri="{FF2B5EF4-FFF2-40B4-BE49-F238E27FC236}">
                <a16:creationId xmlns:a16="http://schemas.microsoft.com/office/drawing/2014/main" id="{4F028AA0-4ABF-4F5D-BBE7-88CC06503299}"/>
              </a:ext>
            </a:extLst>
          </p:cNvPr>
          <p:cNvSpPr>
            <a:spLocks noGrp="1"/>
          </p:cNvSpPr>
          <p:nvPr>
            <p:ph idx="1"/>
          </p:nvPr>
        </p:nvSpPr>
        <p:spPr>
          <a:xfrm>
            <a:off x="6372224" y="2121408"/>
            <a:ext cx="4756023" cy="4050792"/>
          </a:xfrm>
        </p:spPr>
        <p:txBody>
          <a:bodyPr>
            <a:normAutofit fontScale="92500" lnSpcReduction="10000"/>
          </a:bodyPr>
          <a:lstStyle/>
          <a:p>
            <a:pPr marL="0" indent="0" algn="ctr">
              <a:buNone/>
            </a:pPr>
            <a:r>
              <a:rPr lang="en-US" u="sng" dirty="0"/>
              <a:t>Change Team</a:t>
            </a:r>
            <a:endParaRPr lang="en-US" dirty="0"/>
          </a:p>
          <a:p>
            <a:pPr marL="285750" lvl="0" indent="-285750">
              <a:buFont typeface="Arial" charset="0"/>
              <a:buChar char="•"/>
            </a:pPr>
            <a:r>
              <a:rPr lang="en-US" dirty="0"/>
              <a:t>Advance RSJ goals within Department</a:t>
            </a:r>
          </a:p>
          <a:p>
            <a:pPr marL="560070" lvl="1" indent="-285750">
              <a:buFont typeface="Arial" charset="0"/>
              <a:buChar char="•"/>
            </a:pPr>
            <a:r>
              <a:rPr lang="en-US" dirty="0"/>
              <a:t>Implementation of concrete strategies and work items</a:t>
            </a:r>
          </a:p>
          <a:p>
            <a:pPr marL="560070" lvl="1" indent="-285750">
              <a:buFont typeface="Arial" charset="0"/>
              <a:buChar char="•"/>
            </a:pPr>
            <a:r>
              <a:rPr lang="en-US" dirty="0"/>
              <a:t>Policy, practice, and procedure review and recommendation</a:t>
            </a:r>
          </a:p>
          <a:p>
            <a:pPr marL="285750" indent="-285750">
              <a:buFont typeface="Arial" charset="0"/>
              <a:buChar char="•"/>
            </a:pPr>
            <a:r>
              <a:rPr lang="en-US" dirty="0"/>
              <a:t>Advance opportunities, achieving equity, and dismantling institutionalized racism</a:t>
            </a:r>
          </a:p>
          <a:p>
            <a:pPr marL="285750" lvl="0" indent="-285750">
              <a:buFont typeface="Arial" charset="0"/>
              <a:buChar char="•"/>
            </a:pPr>
            <a:r>
              <a:rPr lang="en-US" dirty="0"/>
              <a:t>Engage in processes as voice of membership</a:t>
            </a:r>
          </a:p>
          <a:p>
            <a:pPr marL="285750" lvl="0" indent="-285750">
              <a:buFont typeface="Arial" charset="0"/>
              <a:buChar char="•"/>
            </a:pPr>
            <a:r>
              <a:rPr lang="en-US" dirty="0"/>
              <a:t>CT partners in assisting SA put equity lens at forefront of work</a:t>
            </a:r>
          </a:p>
          <a:p>
            <a:endParaRPr lang="en-US" dirty="0"/>
          </a:p>
        </p:txBody>
      </p:sp>
      <p:sp>
        <p:nvSpPr>
          <p:cNvPr id="9" name="Arrow: Right 8">
            <a:extLst>
              <a:ext uri="{FF2B5EF4-FFF2-40B4-BE49-F238E27FC236}">
                <a16:creationId xmlns:a16="http://schemas.microsoft.com/office/drawing/2014/main" id="{152CD9C8-1F8C-44F7-A07D-CA864908042E}"/>
              </a:ext>
            </a:extLst>
          </p:cNvPr>
          <p:cNvSpPr/>
          <p:nvPr/>
        </p:nvSpPr>
        <p:spPr>
          <a:xfrm>
            <a:off x="4857750" y="3697086"/>
            <a:ext cx="1593720" cy="606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3530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1D73-3DEE-4060-9E18-12415879D859}"/>
              </a:ext>
            </a:extLst>
          </p:cNvPr>
          <p:cNvSpPr>
            <a:spLocks noGrp="1"/>
          </p:cNvSpPr>
          <p:nvPr>
            <p:ph type="title"/>
          </p:nvPr>
        </p:nvSpPr>
        <p:spPr/>
        <p:txBody>
          <a:bodyPr/>
          <a:lstStyle/>
          <a:p>
            <a:pPr algn="ctr"/>
            <a:r>
              <a:rPr lang="en-US" dirty="0"/>
              <a:t>An Impactful Start</a:t>
            </a:r>
          </a:p>
        </p:txBody>
      </p:sp>
      <p:pic>
        <p:nvPicPr>
          <p:cNvPr id="5" name="Picture 4">
            <a:hlinkClick r:id="rId3" action="ppaction://hlinkfile"/>
            <a:extLst>
              <a:ext uri="{FF2B5EF4-FFF2-40B4-BE49-F238E27FC236}">
                <a16:creationId xmlns:a16="http://schemas.microsoft.com/office/drawing/2014/main" id="{BAFED627-AE09-44E6-82CB-3665A776278E}"/>
              </a:ext>
            </a:extLst>
          </p:cNvPr>
          <p:cNvPicPr>
            <a:picLocks noChangeAspect="1"/>
          </p:cNvPicPr>
          <p:nvPr/>
        </p:nvPicPr>
        <p:blipFill>
          <a:blip r:embed="rId4"/>
          <a:stretch>
            <a:fillRect/>
          </a:stretch>
        </p:blipFill>
        <p:spPr>
          <a:xfrm>
            <a:off x="1034527" y="1837816"/>
            <a:ext cx="2257376" cy="2099360"/>
          </a:xfrm>
          <a:prstGeom prst="rect">
            <a:avLst/>
          </a:prstGeom>
          <a:scene3d>
            <a:camera prst="orthographicFront"/>
            <a:lightRig rig="threePt" dir="t"/>
          </a:scene3d>
          <a:sp3d>
            <a:bevelT/>
          </a:sp3d>
        </p:spPr>
      </p:pic>
      <p:pic>
        <p:nvPicPr>
          <p:cNvPr id="6" name="Picture 5">
            <a:hlinkClick r:id="rId5"/>
            <a:extLst>
              <a:ext uri="{FF2B5EF4-FFF2-40B4-BE49-F238E27FC236}">
                <a16:creationId xmlns:a16="http://schemas.microsoft.com/office/drawing/2014/main" id="{D1DF7B25-3002-41A5-A8F4-A3822B0320F0}"/>
              </a:ext>
            </a:extLst>
          </p:cNvPr>
          <p:cNvPicPr>
            <a:picLocks noChangeAspect="1"/>
          </p:cNvPicPr>
          <p:nvPr/>
        </p:nvPicPr>
        <p:blipFill>
          <a:blip r:embed="rId6"/>
          <a:stretch>
            <a:fillRect/>
          </a:stretch>
        </p:blipFill>
        <p:spPr>
          <a:xfrm>
            <a:off x="4135590" y="1860802"/>
            <a:ext cx="3003168" cy="2053388"/>
          </a:xfrm>
          <a:prstGeom prst="rect">
            <a:avLst/>
          </a:prstGeom>
          <a:ln w="3175">
            <a:noFill/>
          </a:ln>
          <a:scene3d>
            <a:camera prst="orthographicFront"/>
            <a:lightRig rig="threePt" dir="t"/>
          </a:scene3d>
          <a:sp3d>
            <a:bevelT/>
          </a:sp3d>
        </p:spPr>
      </p:pic>
      <p:pic>
        <p:nvPicPr>
          <p:cNvPr id="7" name="Picture 6">
            <a:extLst>
              <a:ext uri="{FF2B5EF4-FFF2-40B4-BE49-F238E27FC236}">
                <a16:creationId xmlns:a16="http://schemas.microsoft.com/office/drawing/2014/main" id="{C8E22EBF-7E81-49BD-9BED-6BB954B9C9C0}"/>
              </a:ext>
            </a:extLst>
          </p:cNvPr>
          <p:cNvPicPr>
            <a:picLocks noChangeAspect="1"/>
          </p:cNvPicPr>
          <p:nvPr/>
        </p:nvPicPr>
        <p:blipFill>
          <a:blip r:embed="rId7"/>
          <a:stretch>
            <a:fillRect/>
          </a:stretch>
        </p:blipFill>
        <p:spPr>
          <a:xfrm>
            <a:off x="3650110" y="4206809"/>
            <a:ext cx="3974128" cy="2053388"/>
          </a:xfrm>
          <a:prstGeom prst="rect">
            <a:avLst/>
          </a:prstGeom>
          <a:scene3d>
            <a:camera prst="orthographicFront"/>
            <a:lightRig rig="threePt" dir="t"/>
          </a:scene3d>
          <a:sp3d>
            <a:bevelT/>
          </a:sp3d>
        </p:spPr>
      </p:pic>
      <p:pic>
        <p:nvPicPr>
          <p:cNvPr id="8" name="Picture 7">
            <a:extLst>
              <a:ext uri="{FF2B5EF4-FFF2-40B4-BE49-F238E27FC236}">
                <a16:creationId xmlns:a16="http://schemas.microsoft.com/office/drawing/2014/main" id="{34614E1D-0F3C-4021-9AEB-1051FBCDA76C}"/>
              </a:ext>
            </a:extLst>
          </p:cNvPr>
          <p:cNvPicPr>
            <a:picLocks noChangeAspect="1"/>
          </p:cNvPicPr>
          <p:nvPr/>
        </p:nvPicPr>
        <p:blipFill>
          <a:blip r:embed="rId8"/>
          <a:stretch>
            <a:fillRect/>
          </a:stretch>
        </p:blipFill>
        <p:spPr>
          <a:xfrm>
            <a:off x="7982445" y="2060887"/>
            <a:ext cx="2921594" cy="1653217"/>
          </a:xfrm>
          <a:prstGeom prst="rect">
            <a:avLst/>
          </a:prstGeom>
          <a:scene3d>
            <a:camera prst="orthographicFront"/>
            <a:lightRig rig="threePt" dir="t"/>
          </a:scene3d>
          <a:sp3d>
            <a:bevelT/>
          </a:sp3d>
        </p:spPr>
      </p:pic>
      <p:pic>
        <p:nvPicPr>
          <p:cNvPr id="10" name="Picture 9">
            <a:extLst>
              <a:ext uri="{FF2B5EF4-FFF2-40B4-BE49-F238E27FC236}">
                <a16:creationId xmlns:a16="http://schemas.microsoft.com/office/drawing/2014/main" id="{7CF06F8C-FE2F-4400-9C96-7845327851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5760" y="4336792"/>
            <a:ext cx="2241776" cy="1793421"/>
          </a:xfrm>
          <a:prstGeom prst="rect">
            <a:avLst/>
          </a:prstGeom>
          <a:scene3d>
            <a:camera prst="orthographicFront"/>
            <a:lightRig rig="threePt" dir="t"/>
          </a:scene3d>
          <a:sp3d>
            <a:bevelT/>
          </a:sp3d>
        </p:spPr>
      </p:pic>
      <p:pic>
        <p:nvPicPr>
          <p:cNvPr id="3" name="Picture 2">
            <a:extLst>
              <a:ext uri="{FF2B5EF4-FFF2-40B4-BE49-F238E27FC236}">
                <a16:creationId xmlns:a16="http://schemas.microsoft.com/office/drawing/2014/main" id="{1966543B-8916-422C-A90F-15E9AF318986}"/>
              </a:ext>
            </a:extLst>
          </p:cNvPr>
          <p:cNvPicPr>
            <a:picLocks noChangeAspect="1"/>
          </p:cNvPicPr>
          <p:nvPr/>
        </p:nvPicPr>
        <p:blipFill>
          <a:blip r:embed="rId10"/>
          <a:stretch>
            <a:fillRect/>
          </a:stretch>
        </p:blipFill>
        <p:spPr>
          <a:xfrm>
            <a:off x="7773740" y="4366057"/>
            <a:ext cx="3383733" cy="1692509"/>
          </a:xfrm>
          <a:prstGeom prst="rect">
            <a:avLst/>
          </a:prstGeom>
          <a:scene3d>
            <a:camera prst="orthographicFront"/>
            <a:lightRig rig="threePt" dir="t"/>
          </a:scene3d>
          <a:sp3d>
            <a:bevelT/>
          </a:sp3d>
        </p:spPr>
      </p:pic>
    </p:spTree>
    <p:extLst>
      <p:ext uri="{BB962C8B-B14F-4D97-AF65-F5344CB8AC3E}">
        <p14:creationId xmlns:p14="http://schemas.microsoft.com/office/powerpoint/2010/main" val="375554692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3" title="5 Tips For Being An Ally">
            <a:hlinkClick r:id="" action="ppaction://media"/>
            <a:extLst>
              <a:ext uri="{FF2B5EF4-FFF2-40B4-BE49-F238E27FC236}">
                <a16:creationId xmlns:a16="http://schemas.microsoft.com/office/drawing/2014/main" id="{FBDA4863-5406-4D0E-81E4-21891DD05BA4}"/>
              </a:ext>
            </a:extLst>
          </p:cNvPr>
          <p:cNvPicPr>
            <a:picLocks noRot="1" noChangeAspect="1"/>
          </p:cNvPicPr>
          <p:nvPr>
            <a:videoFile r:link="rId1"/>
          </p:nvPr>
        </p:nvPicPr>
        <p:blipFill>
          <a:blip r:embed="rId4"/>
          <a:stretch>
            <a:fillRect/>
          </a:stretch>
        </p:blipFill>
        <p:spPr>
          <a:xfrm>
            <a:off x="820256" y="461394"/>
            <a:ext cx="10551488" cy="5935212"/>
          </a:xfrm>
          <a:prstGeom prst="rect">
            <a:avLst/>
          </a:prstGeom>
        </p:spPr>
      </p:pic>
    </p:spTree>
    <p:extLst>
      <p:ext uri="{BB962C8B-B14F-4D97-AF65-F5344CB8AC3E}">
        <p14:creationId xmlns:p14="http://schemas.microsoft.com/office/powerpoint/2010/main" val="238682993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D169C-1C61-4468-A20E-B89EB7398733}"/>
              </a:ext>
            </a:extLst>
          </p:cNvPr>
          <p:cNvSpPr>
            <a:spLocks noGrp="1"/>
          </p:cNvSpPr>
          <p:nvPr>
            <p:ph type="title"/>
          </p:nvPr>
        </p:nvSpPr>
        <p:spPr/>
        <p:txBody>
          <a:bodyPr/>
          <a:lstStyle/>
          <a:p>
            <a:pPr algn="ctr"/>
            <a:r>
              <a:rPr lang="en-US" dirty="0"/>
              <a:t>5 Tips For Being An Ally</a:t>
            </a:r>
          </a:p>
        </p:txBody>
      </p:sp>
      <p:sp>
        <p:nvSpPr>
          <p:cNvPr id="3" name="Content Placeholder 2">
            <a:extLst>
              <a:ext uri="{FF2B5EF4-FFF2-40B4-BE49-F238E27FC236}">
                <a16:creationId xmlns:a16="http://schemas.microsoft.com/office/drawing/2014/main" id="{781544B7-927D-4056-ABAD-4B7E34E767A4}"/>
              </a:ext>
            </a:extLst>
          </p:cNvPr>
          <p:cNvSpPr>
            <a:spLocks noGrp="1"/>
          </p:cNvSpPr>
          <p:nvPr>
            <p:ph idx="1"/>
          </p:nvPr>
        </p:nvSpPr>
        <p:spPr/>
        <p:txBody>
          <a:bodyPr/>
          <a:lstStyle/>
          <a:p>
            <a:r>
              <a:rPr lang="en-US" dirty="0"/>
              <a:t>WHAT?</a:t>
            </a:r>
          </a:p>
          <a:p>
            <a:pPr lvl="1"/>
            <a:r>
              <a:rPr lang="en-US" dirty="0"/>
              <a:t>Take 1 minute alone to process video</a:t>
            </a:r>
          </a:p>
          <a:p>
            <a:pPr lvl="2"/>
            <a:r>
              <a:rPr lang="en-US" dirty="0"/>
              <a:t>What resonated with you?</a:t>
            </a:r>
          </a:p>
          <a:p>
            <a:pPr lvl="2"/>
            <a:r>
              <a:rPr lang="en-US" dirty="0"/>
              <a:t>What did you notice?</a:t>
            </a:r>
          </a:p>
          <a:p>
            <a:pPr lvl="2"/>
            <a:r>
              <a:rPr lang="en-US" dirty="0"/>
              <a:t>What facts or observations stood out?</a:t>
            </a:r>
          </a:p>
          <a:p>
            <a:pPr marL="0" indent="0">
              <a:buNone/>
            </a:pPr>
            <a:r>
              <a:rPr lang="en-US" dirty="0"/>
              <a:t>SO WHAT? </a:t>
            </a:r>
          </a:p>
          <a:p>
            <a:pPr lvl="1"/>
            <a:r>
              <a:rPr lang="en-US" dirty="0"/>
              <a:t>What </a:t>
            </a:r>
            <a:r>
              <a:rPr lang="en-US" dirty="0" err="1"/>
              <a:t>allyship</a:t>
            </a:r>
            <a:r>
              <a:rPr lang="en-US" dirty="0"/>
              <a:t> skills do you currently practice, are familiar or comfortable with?</a:t>
            </a:r>
          </a:p>
          <a:p>
            <a:pPr lvl="1"/>
            <a:r>
              <a:rPr lang="en-US" dirty="0"/>
              <a:t>How does that show up for you in your work?</a:t>
            </a:r>
          </a:p>
          <a:p>
            <a:r>
              <a:rPr lang="en-US" dirty="0"/>
              <a:t>3 min. total.</a:t>
            </a:r>
          </a:p>
          <a:p>
            <a:endParaRPr lang="en-US" dirty="0"/>
          </a:p>
        </p:txBody>
      </p:sp>
    </p:spTree>
    <p:extLst>
      <p:ext uri="{BB962C8B-B14F-4D97-AF65-F5344CB8AC3E}">
        <p14:creationId xmlns:p14="http://schemas.microsoft.com/office/powerpoint/2010/main" val="3607464439"/>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2296</TotalTime>
  <Words>1108</Words>
  <Application>Microsoft Office PowerPoint</Application>
  <PresentationFormat>Widescreen</PresentationFormat>
  <Paragraphs>145</Paragraphs>
  <Slides>12</Slides>
  <Notes>12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Calibri</vt:lpstr>
      <vt:lpstr>Times New Roman</vt:lpstr>
      <vt:lpstr>Wingdings</vt:lpstr>
      <vt:lpstr>Wood Type</vt:lpstr>
      <vt:lpstr>SPR’s  Pathway To Equity</vt:lpstr>
      <vt:lpstr>Wait, I thought it was RSJI?</vt:lpstr>
      <vt:lpstr>PowerPoint Presentation</vt:lpstr>
      <vt:lpstr>PowerPoint Presentation</vt:lpstr>
      <vt:lpstr>RSJI: Seattle Parks and Recreation’s Approach </vt:lpstr>
      <vt:lpstr>Change Team Alignment</vt:lpstr>
      <vt:lpstr>An Impactful Start</vt:lpstr>
      <vt:lpstr>PowerPoint Presentation</vt:lpstr>
      <vt:lpstr>5 Tips For Being An Ally</vt:lpstr>
      <vt:lpstr>5 Tips For Being An Ally</vt:lpstr>
      <vt:lpstr>Key Takeaway</vt:lpstr>
      <vt:lpstr>B Hill 206-386-4381 bianca.hill@seattle.gov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Hill, Bianca</dc:creator>
  <cp:lastModifiedBy>Hill, Bianca</cp:lastModifiedBy>
  <cp:revision>59</cp:revision>
  <cp:lastPrinted>2019-04-17T00:58:29Z</cp:lastPrinted>
  <dcterms:created xsi:type="dcterms:W3CDTF">2019-03-25T21:28:03Z</dcterms:created>
  <dcterms:modified xsi:type="dcterms:W3CDTF">2019-04-17T01:03:00Z</dcterms:modified>
</cp:coreProperties>
</file>