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57" r:id="rId2"/>
    <p:sldId id="306" r:id="rId3"/>
    <p:sldId id="307" r:id="rId4"/>
    <p:sldId id="308" r:id="rId5"/>
    <p:sldId id="299" r:id="rId6"/>
    <p:sldId id="300" r:id="rId7"/>
    <p:sldId id="303" r:id="rId8"/>
    <p:sldId id="323" r:id="rId9"/>
    <p:sldId id="315" r:id="rId10"/>
    <p:sldId id="314" r:id="rId11"/>
    <p:sldId id="313" r:id="rId12"/>
    <p:sldId id="312" r:id="rId13"/>
    <p:sldId id="311" r:id="rId14"/>
    <p:sldId id="310" r:id="rId15"/>
    <p:sldId id="316" r:id="rId16"/>
    <p:sldId id="318" r:id="rId17"/>
    <p:sldId id="317" r:id="rId18"/>
    <p:sldId id="320" r:id="rId19"/>
    <p:sldId id="319" r:id="rId20"/>
    <p:sldId id="309" r:id="rId21"/>
    <p:sldId id="322" r:id="rId22"/>
    <p:sldId id="27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71" autoAdjust="0"/>
  </p:normalViewPr>
  <p:slideViewPr>
    <p:cSldViewPr>
      <p:cViewPr varScale="1">
        <p:scale>
          <a:sx n="94" d="100"/>
          <a:sy n="94" d="100"/>
        </p:scale>
        <p:origin x="2094" y="84"/>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ea\pks\workgroup\Finance\Park%20District\Oversight%20Committee\Details%20on%20Parks%20Initiatives%20-%20For%20Oversight%20Committee%20June%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13042829873536"/>
          <c:y val="0.13242896268401233"/>
          <c:w val="0.34396593891672633"/>
          <c:h val="0.65802179618851986"/>
        </c:manualLayout>
      </c:layout>
      <c:pieChart>
        <c:varyColors val="1"/>
        <c:ser>
          <c:idx val="0"/>
          <c:order val="0"/>
          <c:explosion val="1"/>
          <c:dLbls>
            <c:dLbl>
              <c:idx val="0"/>
              <c:layout>
                <c:manualLayout>
                  <c:x val="-1.9869884237213108E-2"/>
                  <c:y val="4.3759584422103523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4.3787365479118649E-2"/>
                  <c:y val="2.9375488504933212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1.3222777408226626E-2"/>
                  <c:y val="5.0081426267034615E-2"/>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2.451825152504267E-3"/>
                  <c:y val="6.5637272607464063E-3"/>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1.914968880363432E-2"/>
                  <c:y val="0"/>
                </c:manualLayout>
              </c:layou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'Update 0615'!$B$39:$B$43</c:f>
              <c:strCache>
                <c:ptCount val="5"/>
                <c:pt idx="0">
                  <c:v>Fix it First</c:v>
                </c:pt>
                <c:pt idx="1">
                  <c:v>Maintaining Parks and Facilities</c:v>
                </c:pt>
                <c:pt idx="2">
                  <c:v>Programs for People</c:v>
                </c:pt>
                <c:pt idx="3">
                  <c:v>Building for the Future</c:v>
                </c:pt>
                <c:pt idx="4">
                  <c:v>Transition year (2015) funding payback</c:v>
                </c:pt>
              </c:strCache>
            </c:strRef>
          </c:cat>
          <c:val>
            <c:numRef>
              <c:f>'Update 0615'!$D$39:$D$43</c:f>
              <c:numCache>
                <c:formatCode>"$"#,##0</c:formatCode>
                <c:ptCount val="5"/>
                <c:pt idx="0">
                  <c:v>28406625</c:v>
                </c:pt>
                <c:pt idx="1">
                  <c:v>4056216</c:v>
                </c:pt>
                <c:pt idx="2">
                  <c:v>3460786</c:v>
                </c:pt>
                <c:pt idx="3">
                  <c:v>10387128</c:v>
                </c:pt>
                <c:pt idx="4">
                  <c:v>1487592</c:v>
                </c:pt>
              </c:numCache>
            </c:numRef>
          </c:val>
        </c:ser>
        <c:dLbls>
          <c:showLegendKey val="0"/>
          <c:showVal val="0"/>
          <c:showCatName val="0"/>
          <c:showSerName val="0"/>
          <c:showPercent val="0"/>
          <c:showBubbleSize val="0"/>
          <c:showLeaderLines val="0"/>
        </c:dLbls>
        <c:firstSliceAng val="180"/>
      </c:pieChart>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DADEF13-96EA-4CBF-B4CD-DA43DEE9DFBB}" type="datetimeFigureOut">
              <a:rPr lang="en-US" smtClean="0"/>
              <a:t>10/6/2015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43039C-26ED-468F-A823-FEB40C71B334}" type="slidenum">
              <a:rPr lang="en-US" smtClean="0"/>
              <a:t>‹#›</a:t>
            </a:fld>
            <a:endParaRPr lang="en-US"/>
          </a:p>
        </p:txBody>
      </p:sp>
    </p:spTree>
    <p:extLst>
      <p:ext uri="{BB962C8B-B14F-4D97-AF65-F5344CB8AC3E}">
        <p14:creationId xmlns:p14="http://schemas.microsoft.com/office/powerpoint/2010/main" val="108389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10E79872-C495-4C0C-BC83-EE6530447996}" type="datetimeFigureOut">
              <a:rPr lang="en-US" smtClean="0"/>
              <a:t>10/6/2015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CA9512B4-F1D2-48B9-88F0-11BA5F7B29AF}" type="slidenum">
              <a:rPr lang="en-US" smtClean="0"/>
              <a:t>‹#›</a:t>
            </a:fld>
            <a:endParaRPr lang="en-US"/>
          </a:p>
        </p:txBody>
      </p:sp>
    </p:spTree>
    <p:extLst>
      <p:ext uri="{BB962C8B-B14F-4D97-AF65-F5344CB8AC3E}">
        <p14:creationId xmlns:p14="http://schemas.microsoft.com/office/powerpoint/2010/main" val="292169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a:t>
            </a:fld>
            <a:endParaRPr lang="en-US" dirty="0"/>
          </a:p>
        </p:txBody>
      </p:sp>
    </p:spTree>
    <p:extLst>
      <p:ext uri="{BB962C8B-B14F-4D97-AF65-F5344CB8AC3E}">
        <p14:creationId xmlns:p14="http://schemas.microsoft.com/office/powerpoint/2010/main" val="244234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10</a:t>
            </a:fld>
            <a:endParaRPr lang="en-US" dirty="0"/>
          </a:p>
        </p:txBody>
      </p:sp>
    </p:spTree>
    <p:extLst>
      <p:ext uri="{BB962C8B-B14F-4D97-AF65-F5344CB8AC3E}">
        <p14:creationId xmlns:p14="http://schemas.microsoft.com/office/powerpoint/2010/main" val="55489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11</a:t>
            </a:fld>
            <a:endParaRPr lang="en-US" dirty="0"/>
          </a:p>
        </p:txBody>
      </p:sp>
    </p:spTree>
    <p:extLst>
      <p:ext uri="{BB962C8B-B14F-4D97-AF65-F5344CB8AC3E}">
        <p14:creationId xmlns:p14="http://schemas.microsoft.com/office/powerpoint/2010/main" val="121049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12</a:t>
            </a:fld>
            <a:endParaRPr lang="en-US" dirty="0"/>
          </a:p>
        </p:txBody>
      </p:sp>
    </p:spTree>
    <p:extLst>
      <p:ext uri="{BB962C8B-B14F-4D97-AF65-F5344CB8AC3E}">
        <p14:creationId xmlns:p14="http://schemas.microsoft.com/office/powerpoint/2010/main" val="80922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13</a:t>
            </a:fld>
            <a:endParaRPr lang="en-US" dirty="0"/>
          </a:p>
        </p:txBody>
      </p:sp>
    </p:spTree>
    <p:extLst>
      <p:ext uri="{BB962C8B-B14F-4D97-AF65-F5344CB8AC3E}">
        <p14:creationId xmlns:p14="http://schemas.microsoft.com/office/powerpoint/2010/main" val="371807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14</a:t>
            </a:fld>
            <a:endParaRPr lang="en-US" dirty="0"/>
          </a:p>
        </p:txBody>
      </p:sp>
    </p:spTree>
    <p:extLst>
      <p:ext uri="{BB962C8B-B14F-4D97-AF65-F5344CB8AC3E}">
        <p14:creationId xmlns:p14="http://schemas.microsoft.com/office/powerpoint/2010/main" val="1642845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15</a:t>
            </a:fld>
            <a:endParaRPr lang="en-US" dirty="0"/>
          </a:p>
        </p:txBody>
      </p:sp>
    </p:spTree>
    <p:extLst>
      <p:ext uri="{BB962C8B-B14F-4D97-AF65-F5344CB8AC3E}">
        <p14:creationId xmlns:p14="http://schemas.microsoft.com/office/powerpoint/2010/main" val="334108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16</a:t>
            </a:fld>
            <a:endParaRPr lang="en-US" dirty="0"/>
          </a:p>
        </p:txBody>
      </p:sp>
    </p:spTree>
    <p:extLst>
      <p:ext uri="{BB962C8B-B14F-4D97-AF65-F5344CB8AC3E}">
        <p14:creationId xmlns:p14="http://schemas.microsoft.com/office/powerpoint/2010/main" val="354560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17</a:t>
            </a:fld>
            <a:endParaRPr lang="en-US" dirty="0"/>
          </a:p>
        </p:txBody>
      </p:sp>
    </p:spTree>
    <p:extLst>
      <p:ext uri="{BB962C8B-B14F-4D97-AF65-F5344CB8AC3E}">
        <p14:creationId xmlns:p14="http://schemas.microsoft.com/office/powerpoint/2010/main" val="630375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18</a:t>
            </a:fld>
            <a:endParaRPr lang="en-US" dirty="0"/>
          </a:p>
        </p:txBody>
      </p:sp>
    </p:spTree>
    <p:extLst>
      <p:ext uri="{BB962C8B-B14F-4D97-AF65-F5344CB8AC3E}">
        <p14:creationId xmlns:p14="http://schemas.microsoft.com/office/powerpoint/2010/main" val="418760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19</a:t>
            </a:fld>
            <a:endParaRPr lang="en-US" dirty="0"/>
          </a:p>
        </p:txBody>
      </p:sp>
    </p:spTree>
    <p:extLst>
      <p:ext uri="{BB962C8B-B14F-4D97-AF65-F5344CB8AC3E}">
        <p14:creationId xmlns:p14="http://schemas.microsoft.com/office/powerpoint/2010/main" val="315106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9512B4-F1D2-48B9-88F0-11BA5F7B29AF}" type="slidenum">
              <a:rPr lang="en-US" smtClean="0"/>
              <a:t>2</a:t>
            </a:fld>
            <a:endParaRPr lang="en-US"/>
          </a:p>
        </p:txBody>
      </p:sp>
    </p:spTree>
    <p:extLst>
      <p:ext uri="{BB962C8B-B14F-4D97-AF65-F5344CB8AC3E}">
        <p14:creationId xmlns:p14="http://schemas.microsoft.com/office/powerpoint/2010/main" val="3681057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04ADDF-A3E9-4CB2-934B-B664AA02EFEA}" type="slidenum">
              <a:rPr lang="en-US" smtClean="0"/>
              <a:pPr/>
              <a:t>20</a:t>
            </a:fld>
            <a:endParaRPr lang="en-US" dirty="0"/>
          </a:p>
        </p:txBody>
      </p:sp>
    </p:spTree>
    <p:extLst>
      <p:ext uri="{BB962C8B-B14F-4D97-AF65-F5344CB8AC3E}">
        <p14:creationId xmlns:p14="http://schemas.microsoft.com/office/powerpoint/2010/main" val="201500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9512B4-F1D2-48B9-88F0-11BA5F7B29AF}" type="slidenum">
              <a:rPr lang="en-US" smtClean="0"/>
              <a:t>21</a:t>
            </a:fld>
            <a:endParaRPr lang="en-US"/>
          </a:p>
        </p:txBody>
      </p:sp>
    </p:spTree>
    <p:extLst>
      <p:ext uri="{BB962C8B-B14F-4D97-AF65-F5344CB8AC3E}">
        <p14:creationId xmlns:p14="http://schemas.microsoft.com/office/powerpoint/2010/main" val="2710175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512B4-F1D2-48B9-88F0-11BA5F7B29AF}" type="slidenum">
              <a:rPr lang="en-US" smtClean="0"/>
              <a:t>22</a:t>
            </a:fld>
            <a:endParaRPr lang="en-US"/>
          </a:p>
        </p:txBody>
      </p:sp>
    </p:spTree>
    <p:extLst>
      <p:ext uri="{BB962C8B-B14F-4D97-AF65-F5344CB8AC3E}">
        <p14:creationId xmlns:p14="http://schemas.microsoft.com/office/powerpoint/2010/main" val="271017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A9512B4-F1D2-48B9-88F0-11BA5F7B29AF}" type="slidenum">
              <a:rPr lang="en-US" smtClean="0"/>
              <a:t>3</a:t>
            </a:fld>
            <a:endParaRPr lang="en-US"/>
          </a:p>
        </p:txBody>
      </p:sp>
    </p:spTree>
    <p:extLst>
      <p:ext uri="{BB962C8B-B14F-4D97-AF65-F5344CB8AC3E}">
        <p14:creationId xmlns:p14="http://schemas.microsoft.com/office/powerpoint/2010/main" val="368105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512B4-F1D2-48B9-88F0-11BA5F7B29AF}" type="slidenum">
              <a:rPr lang="en-US" smtClean="0"/>
              <a:t>4</a:t>
            </a:fld>
            <a:endParaRPr lang="en-US"/>
          </a:p>
        </p:txBody>
      </p:sp>
    </p:spTree>
    <p:extLst>
      <p:ext uri="{BB962C8B-B14F-4D97-AF65-F5344CB8AC3E}">
        <p14:creationId xmlns:p14="http://schemas.microsoft.com/office/powerpoint/2010/main" val="368105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5</a:t>
            </a:fld>
            <a:endParaRPr lang="en-US" dirty="0"/>
          </a:p>
        </p:txBody>
      </p:sp>
    </p:spTree>
    <p:extLst>
      <p:ext uri="{BB962C8B-B14F-4D97-AF65-F5344CB8AC3E}">
        <p14:creationId xmlns:p14="http://schemas.microsoft.com/office/powerpoint/2010/main" val="133463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FIX 2016 to PROPOSED</a:t>
            </a:r>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6</a:t>
            </a:fld>
            <a:endParaRPr lang="en-US" dirty="0"/>
          </a:p>
        </p:txBody>
      </p:sp>
    </p:spTree>
    <p:extLst>
      <p:ext uri="{BB962C8B-B14F-4D97-AF65-F5344CB8AC3E}">
        <p14:creationId xmlns:p14="http://schemas.microsoft.com/office/powerpoint/2010/main" val="247394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FIX 2016 to PROPOSED</a:t>
            </a:r>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7</a:t>
            </a:fld>
            <a:endParaRPr lang="en-US" dirty="0"/>
          </a:p>
        </p:txBody>
      </p:sp>
    </p:spTree>
    <p:extLst>
      <p:ext uri="{BB962C8B-B14F-4D97-AF65-F5344CB8AC3E}">
        <p14:creationId xmlns:p14="http://schemas.microsoft.com/office/powerpoint/2010/main" val="420217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8</a:t>
            </a:fld>
            <a:endParaRPr lang="en-US" dirty="0"/>
          </a:p>
        </p:txBody>
      </p:sp>
    </p:spTree>
    <p:extLst>
      <p:ext uri="{BB962C8B-B14F-4D97-AF65-F5344CB8AC3E}">
        <p14:creationId xmlns:p14="http://schemas.microsoft.com/office/powerpoint/2010/main" val="194540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8904ADDF-A3E9-4CB2-934B-B664AA02EFEA}" type="slidenum">
              <a:rPr lang="en-US" smtClean="0"/>
              <a:pPr/>
              <a:t>9</a:t>
            </a:fld>
            <a:endParaRPr lang="en-US" dirty="0"/>
          </a:p>
        </p:txBody>
      </p:sp>
    </p:spTree>
    <p:extLst>
      <p:ext uri="{BB962C8B-B14F-4D97-AF65-F5344CB8AC3E}">
        <p14:creationId xmlns:p14="http://schemas.microsoft.com/office/powerpoint/2010/main" val="268850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5FD193-0C06-477C-8522-508B2DE3079D}"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212310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FD193-0C06-477C-8522-508B2DE3079D}"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3700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FD193-0C06-477C-8522-508B2DE3079D}"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297298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FD193-0C06-477C-8522-508B2DE3079D}"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282101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5FD193-0C06-477C-8522-508B2DE3079D}"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334531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5FD193-0C06-477C-8522-508B2DE3079D}"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55259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5FD193-0C06-477C-8522-508B2DE3079D}"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277006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5FD193-0C06-477C-8522-508B2DE3079D}"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349287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FD193-0C06-477C-8522-508B2DE3079D}"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323473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FD193-0C06-477C-8522-508B2DE3079D}"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278611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FD193-0C06-477C-8522-508B2DE3079D}"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6EAD4-21D4-40D4-8084-0CDFBDBBFCBC}" type="slidenum">
              <a:rPr lang="en-US" smtClean="0"/>
              <a:t>‹#›</a:t>
            </a:fld>
            <a:endParaRPr lang="en-US"/>
          </a:p>
        </p:txBody>
      </p:sp>
    </p:spTree>
    <p:extLst>
      <p:ext uri="{BB962C8B-B14F-4D97-AF65-F5344CB8AC3E}">
        <p14:creationId xmlns:p14="http://schemas.microsoft.com/office/powerpoint/2010/main" val="200547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FD193-0C06-477C-8522-508B2DE3079D}" type="datetimeFigureOut">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6EAD4-21D4-40D4-8084-0CDFBDBBFCBC}" type="slidenum">
              <a:rPr lang="en-US" smtClean="0"/>
              <a:t>‹#›</a:t>
            </a:fld>
            <a:endParaRPr lang="en-US"/>
          </a:p>
        </p:txBody>
      </p:sp>
    </p:spTree>
    <p:extLst>
      <p:ext uri="{BB962C8B-B14F-4D97-AF65-F5344CB8AC3E}">
        <p14:creationId xmlns:p14="http://schemas.microsoft.com/office/powerpoint/2010/main" val="2540384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greenseattle.org/wp-content/uploads/2015/02/16B-KidsInTheWoods_ToddParker_resized.jpg"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performance.seattle.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google.com/url?sa=i&amp;rct=j&amp;q=&amp;esrc=s&amp;source=images&amp;cd=&amp;cad=rja&amp;uact=8&amp;ved=0CAcQjRxqFQoTCLuOiJGRi8YCFRKiiAodU0QAWQ&amp;url=https://www.flickr.com/groups/beaconhillblog/pool/18142495@N00/&amp;ei=tlN7VbvbOJLEogTTiIHIBQ&amp;bvm=bv.95515949,d.cGU&amp;psig=AFQjCNFf3sn1HpKn-FD7UE_EM8nXn7Q8DA&amp;ust=1434232111113999" TargetMode="External"/><Relationship Id="rId5" Type="http://schemas.openxmlformats.org/officeDocument/2006/relationships/image" Target="../media/image18.jpeg"/><Relationship Id="rId4" Type="http://schemas.openxmlformats.org/officeDocument/2006/relationships/hyperlink" Target="http://cosparkways.wpengine.netdna-cdn.com/wp-content/uploads/2015/04/Bicycle-Sunday-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seattle.gov/parks/_images/scc/group.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murray.seattle.gov/mayor-unveils-47-million-seattle-park-district-plan-for-2016/#sthash.UNXjCnNr.dpbs" TargetMode="External"/><Relationship Id="rId3" Type="http://schemas.openxmlformats.org/officeDocument/2006/relationships/hyperlink" Target="http://murray.seattle.gov/mayor-ed-murrays-2016-proposed-budget/#sthash.uskt5huZ.H1y04bLk.dpbs" TargetMode="External"/><Relationship Id="rId7" Type="http://schemas.openxmlformats.org/officeDocument/2006/relationships/hyperlink" Target="http://www.seattle.gov/citybudge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murray.seattle.gov/murray-proposes-increased-funding-for-body-cameras-new-office-for-integrated-planning-homelessness-prevention/#sthash.crAC3VcN.dpbs" TargetMode="External"/><Relationship Id="rId5" Type="http://schemas.openxmlformats.org/officeDocument/2006/relationships/hyperlink" Target="http://murray.seattle.gov/wp-content/uploads/2015/09/2016-budget-highlights.pdf" TargetMode="External"/><Relationship Id="rId4" Type="http://schemas.openxmlformats.org/officeDocument/2006/relationships/hyperlink" Target="http://murray.seattle.gov/wp-content/uploads/2015/09/2016-Budget-Speech-FINAL1.pdf" TargetMode="External"/><Relationship Id="rId9" Type="http://schemas.openxmlformats.org/officeDocument/2006/relationships/hyperlink" Target="http://murray.seattle.gov/wp-content/uploads/2015/09/Park-District-Funded-Services.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81188" cy="1470025"/>
          </a:xfrm>
        </p:spPr>
        <p:txBody>
          <a:bodyPr>
            <a:noAutofit/>
          </a:bodyPr>
          <a:lstStyle/>
          <a:p>
            <a:r>
              <a:rPr lang="en-US" sz="4800" b="1" dirty="0" smtClean="0">
                <a:solidFill>
                  <a:schemeClr val="tx1">
                    <a:lumMod val="65000"/>
                    <a:lumOff val="35000"/>
                  </a:schemeClr>
                </a:solidFill>
                <a:latin typeface="Arial" pitchFamily="34" charset="0"/>
                <a:cs typeface="Arial" pitchFamily="34" charset="0"/>
              </a:rPr>
              <a:t>2016 Proposed Budget Overview</a:t>
            </a:r>
            <a:br>
              <a:rPr lang="en-US" sz="4800" b="1" dirty="0" smtClean="0">
                <a:solidFill>
                  <a:schemeClr val="tx1">
                    <a:lumMod val="65000"/>
                    <a:lumOff val="35000"/>
                  </a:schemeClr>
                </a:solidFill>
                <a:latin typeface="Arial" pitchFamily="34" charset="0"/>
                <a:cs typeface="Arial" pitchFamily="34" charset="0"/>
              </a:rPr>
            </a:br>
            <a:endParaRPr lang="en-US" sz="4800" b="1" dirty="0">
              <a:solidFill>
                <a:schemeClr val="tx1">
                  <a:lumMod val="65000"/>
                  <a:lumOff val="35000"/>
                </a:schemeClr>
              </a:solidFill>
              <a:latin typeface="Arial" pitchFamily="34" charset="0"/>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812823"/>
            <a:ext cx="2286000" cy="177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7800" y="4267200"/>
            <a:ext cx="5486400" cy="1384995"/>
          </a:xfrm>
          <a:prstGeom prst="rect">
            <a:avLst/>
          </a:prstGeom>
          <a:noFill/>
        </p:spPr>
        <p:txBody>
          <a:bodyPr wrap="square" rtlCol="0">
            <a:spAutoFit/>
          </a:bodyPr>
          <a:lstStyle/>
          <a:p>
            <a:pPr algn="ctr"/>
            <a:r>
              <a:rPr lang="en-US" sz="2800" dirty="0" smtClean="0"/>
              <a:t>Park District Oversight Committee</a:t>
            </a:r>
          </a:p>
          <a:p>
            <a:pPr algn="ctr"/>
            <a:r>
              <a:rPr lang="en-US" sz="2800" dirty="0" smtClean="0"/>
              <a:t>October 13, 2015 </a:t>
            </a:r>
          </a:p>
          <a:p>
            <a:endParaRPr lang="en-US" sz="2800" dirty="0"/>
          </a:p>
        </p:txBody>
      </p:sp>
    </p:spTree>
    <p:extLst>
      <p:ext uri="{BB962C8B-B14F-4D97-AF65-F5344CB8AC3E}">
        <p14:creationId xmlns:p14="http://schemas.microsoft.com/office/powerpoint/2010/main" val="201402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57200"/>
            <a:ext cx="4690450" cy="1470025"/>
          </a:xfrm>
        </p:spPr>
        <p:txBody>
          <a:bodyPr>
            <a:noAutofit/>
          </a:bodyPr>
          <a:lstStyle/>
          <a:p>
            <a:r>
              <a:rPr lang="en-US" sz="3600" b="1" dirty="0" smtClean="0">
                <a:solidFill>
                  <a:schemeClr val="tx1">
                    <a:lumMod val="65000"/>
                    <a:lumOff val="35000"/>
                  </a:schemeClr>
                </a:solidFill>
                <a:latin typeface="+mn-lt"/>
                <a:cs typeface="Arial" pitchFamily="34" charset="0"/>
              </a:rPr>
              <a:t>Finance and </a:t>
            </a:r>
            <a:br>
              <a:rPr lang="en-US" sz="3600" b="1" dirty="0" smtClean="0">
                <a:solidFill>
                  <a:schemeClr val="tx1">
                    <a:lumMod val="65000"/>
                    <a:lumOff val="35000"/>
                  </a:schemeClr>
                </a:solidFill>
                <a:latin typeface="+mn-lt"/>
                <a:cs typeface="Arial" pitchFamily="34" charset="0"/>
              </a:rPr>
            </a:br>
            <a:r>
              <a:rPr lang="en-US" sz="3600" b="1" dirty="0" smtClean="0">
                <a:solidFill>
                  <a:schemeClr val="tx1">
                    <a:lumMod val="65000"/>
                    <a:lumOff val="35000"/>
                  </a:schemeClr>
                </a:solidFill>
                <a:latin typeface="+mn-lt"/>
                <a:cs typeface="Arial" pitchFamily="34" charset="0"/>
              </a:rPr>
              <a:t>Administration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5248870"/>
            <a:ext cx="6858000" cy="923330"/>
          </a:xfrm>
          <a:prstGeom prst="rect">
            <a:avLst/>
          </a:prstGeom>
          <a:noFill/>
        </p:spPr>
        <p:txBody>
          <a:bodyPr wrap="square" rtlCol="0">
            <a:spAutoFit/>
          </a:bodyPr>
          <a:lstStyle/>
          <a:p>
            <a:r>
              <a:rPr lang="en-US" dirty="0" smtClean="0"/>
              <a:t>Purpose:  </a:t>
            </a:r>
            <a:r>
              <a:rPr lang="en-US" dirty="0"/>
              <a:t>to provide the financial, technological, and business development support for the Department. </a:t>
            </a:r>
            <a:r>
              <a:rPr lang="en-US" dirty="0" smtClean="0"/>
              <a:t> </a:t>
            </a:r>
            <a:endParaRPr lang="en-US" dirty="0"/>
          </a:p>
          <a:p>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5417100"/>
              </p:ext>
            </p:extLst>
          </p:nvPr>
        </p:nvGraphicFramePr>
        <p:xfrm>
          <a:off x="228600" y="2598944"/>
          <a:ext cx="8534400" cy="2277856"/>
        </p:xfrm>
        <a:graphic>
          <a:graphicData uri="http://schemas.openxmlformats.org/drawingml/2006/table">
            <a:tbl>
              <a:tblPr>
                <a:tableStyleId>{5C22544A-7EE6-4342-B048-85BDC9FD1C3A}</a:tableStyleId>
              </a:tblPr>
              <a:tblGrid>
                <a:gridCol w="3701777"/>
                <a:gridCol w="1177838"/>
                <a:gridCol w="1108730"/>
                <a:gridCol w="1108730"/>
                <a:gridCol w="1437325"/>
              </a:tblGrid>
              <a:tr h="567101">
                <a:tc>
                  <a:txBody>
                    <a:bodyPr/>
                    <a:lstStyle/>
                    <a:p>
                      <a:pPr algn="ctr" fontAlgn="ctr"/>
                      <a:r>
                        <a:rPr lang="en-US" sz="1000" b="1" u="none" strike="noStrike" dirty="0">
                          <a:effectLst/>
                        </a:rPr>
                        <a:t>Seattle Parks &amp; Recreation Operating Budget                                            by Budget Control Level (BCL)</a:t>
                      </a:r>
                      <a:endParaRPr lang="en-US" sz="1000" b="1" i="0" u="none" strike="noStrike" dirty="0">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42151">
                <a:tc>
                  <a:txBody>
                    <a:bodyPr/>
                    <a:lstStyle/>
                    <a:p>
                      <a:pPr algn="l" fontAlgn="b"/>
                      <a:r>
                        <a:rPr lang="en-US" sz="1000" u="none" strike="noStrike">
                          <a:effectLst/>
                        </a:rPr>
                        <a:t>Finance &amp; Admin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14,294,672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(9,227,376)</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(3,123,011)</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(1,944,285)</a:t>
                      </a:r>
                      <a:endParaRPr lang="en-US" sz="1000" b="1" i="0" u="none" strike="noStrike">
                        <a:solidFill>
                          <a:srgbClr val="000000"/>
                        </a:solidFill>
                        <a:effectLst/>
                        <a:latin typeface="Calibri"/>
                      </a:endParaRPr>
                    </a:p>
                  </a:txBody>
                  <a:tcPr marL="8780" marR="8780" marT="8780" marB="0" anchor="b"/>
                </a:tc>
              </a:tr>
              <a:tr h="342151">
                <a:tc>
                  <a:txBody>
                    <a:bodyPr/>
                    <a:lstStyle/>
                    <a:p>
                      <a:pPr algn="l" fontAlgn="b"/>
                      <a:r>
                        <a:rPr lang="en-US" sz="1000" u="none" strike="noStrike" dirty="0">
                          <a:effectLst/>
                        </a:rPr>
                        <a:t>1.1 MAJOR MAINTENANCE BACKLOG AND ASSET MANAGEMENT</a:t>
                      </a:r>
                      <a:endParaRPr lang="en-US" sz="1000" b="0" i="0" u="none" strike="noStrike" dirty="0">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(1,050,000)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42151">
                <a:tc>
                  <a:txBody>
                    <a:bodyPr/>
                    <a:lstStyle/>
                    <a:p>
                      <a:pPr algn="l" fontAlgn="b"/>
                      <a:r>
                        <a:rPr lang="en-US" sz="1000" u="none" strike="noStrike">
                          <a:effectLst/>
                        </a:rPr>
                        <a:t>3.8 CUSTOMER SERVICE AND TECHNOLOGY</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(307,500)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42151">
                <a:tc>
                  <a:txBody>
                    <a:bodyPr/>
                    <a:lstStyle/>
                    <a:p>
                      <a:pPr algn="l" fontAlgn="b"/>
                      <a:r>
                        <a:rPr lang="en-US" sz="1000" u="none" strike="noStrike">
                          <a:effectLst/>
                        </a:rPr>
                        <a:t>4.10 PERFORMANCE MONITORING AND STRATEGIC MANAGEMENT</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(277,919)</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42151">
                <a:tc>
                  <a:txBody>
                    <a:bodyPr/>
                    <a:lstStyle/>
                    <a:p>
                      <a:pPr algn="l" fontAlgn="b"/>
                      <a:r>
                        <a:rPr lang="en-US" sz="1000" u="none" strike="noStrike">
                          <a:effectLst/>
                        </a:rPr>
                        <a:t>5.0 TRANSITION YEAR FUNDING PAYBACK</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c>
                  <a:txBody>
                    <a:bodyPr/>
                    <a:lstStyle/>
                    <a:p>
                      <a:pPr algn="l" fontAlgn="b"/>
                      <a:r>
                        <a:rPr lang="en-US" sz="1000" u="none" strike="noStrike">
                          <a:effectLst/>
                        </a:rPr>
                        <a:t> $             (1,487,592)</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pic>
        <p:nvPicPr>
          <p:cNvPr id="3076" name="Picture 4" descr="http://img806.imageshack.us/img806/5268/personalfinanc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40" y="76200"/>
            <a:ext cx="23974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cassib86.files.wordpress.com/2011/01/clip_art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93921"/>
            <a:ext cx="2159000" cy="234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878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57200"/>
            <a:ext cx="6671650" cy="1470025"/>
          </a:xfrm>
        </p:spPr>
        <p:txBody>
          <a:bodyPr>
            <a:noAutofit/>
          </a:bodyPr>
          <a:lstStyle/>
          <a:p>
            <a:r>
              <a:rPr lang="en-US" sz="3600" b="1" dirty="0" smtClean="0">
                <a:solidFill>
                  <a:schemeClr val="tx1">
                    <a:lumMod val="65000"/>
                    <a:lumOff val="35000"/>
                  </a:schemeClr>
                </a:solidFill>
                <a:latin typeface="+mn-lt"/>
                <a:cs typeface="Arial" pitchFamily="34" charset="0"/>
              </a:rPr>
              <a:t>Natural Resources </a:t>
            </a:r>
            <a:br>
              <a:rPr lang="en-US" sz="3600" b="1" dirty="0" smtClean="0">
                <a:solidFill>
                  <a:schemeClr val="tx1">
                    <a:lumMod val="65000"/>
                    <a:lumOff val="35000"/>
                  </a:schemeClr>
                </a:solidFill>
                <a:latin typeface="+mn-lt"/>
                <a:cs typeface="Arial" pitchFamily="34" charset="0"/>
              </a:rPr>
            </a:br>
            <a:r>
              <a:rPr lang="en-US" sz="3600" b="1" dirty="0" smtClean="0">
                <a:solidFill>
                  <a:schemeClr val="tx1">
                    <a:lumMod val="65000"/>
                    <a:lumOff val="35000"/>
                  </a:schemeClr>
                </a:solidFill>
                <a:latin typeface="+mn-lt"/>
                <a:cs typeface="Arial" pitchFamily="34" charset="0"/>
              </a:rPr>
              <a:t>Management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4572000"/>
            <a:ext cx="7086600" cy="2031325"/>
          </a:xfrm>
          <a:prstGeom prst="rect">
            <a:avLst/>
          </a:prstGeom>
          <a:noFill/>
        </p:spPr>
        <p:txBody>
          <a:bodyPr wrap="square" rtlCol="0">
            <a:spAutoFit/>
          </a:bodyPr>
          <a:lstStyle/>
          <a:p>
            <a:r>
              <a:rPr lang="en-US" dirty="0" smtClean="0"/>
              <a:t>Purpose:  </a:t>
            </a:r>
            <a:r>
              <a:rPr lang="en-US" dirty="0"/>
              <a:t>to provide centralized management for </a:t>
            </a:r>
            <a:r>
              <a:rPr lang="en-US" dirty="0" smtClean="0"/>
              <a:t>SPR’s living assets; responsibilities </a:t>
            </a:r>
            <a:r>
              <a:rPr lang="en-US" dirty="0"/>
              <a:t>include greenhouses, nurseries, the Volunteer Park Conservatory, landscape and urban forest restoration programs, sport field turf management, water conservation programs, pesticide reduction and wildlife management, and heavy equipment support for departmental operations and capital projects. </a:t>
            </a:r>
            <a:r>
              <a:rPr lang="en-US" dirty="0" smtClean="0"/>
              <a:t> </a:t>
            </a:r>
            <a:endParaRPr lang="en-US" dirty="0"/>
          </a:p>
          <a:p>
            <a:r>
              <a:rPr lang="en-US" dirty="0" smtClean="0"/>
              <a:t>  </a:t>
            </a:r>
            <a:endParaRPr lang="en-US" dirty="0"/>
          </a:p>
        </p:txBody>
      </p:sp>
      <p:pic>
        <p:nvPicPr>
          <p:cNvPr id="8" name="Picture 2" descr="\\sea\pks\Home\main\golubs\Pictures\Rotten tree stu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610" y="533399"/>
            <a:ext cx="2539255" cy="1676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6B-KidsInTheWoods_ToddParker_resize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399" y="152400"/>
            <a:ext cx="2763747" cy="182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068040471"/>
              </p:ext>
            </p:extLst>
          </p:nvPr>
        </p:nvGraphicFramePr>
        <p:xfrm>
          <a:off x="152400" y="2459901"/>
          <a:ext cx="8534399" cy="1807299"/>
        </p:xfrm>
        <a:graphic>
          <a:graphicData uri="http://schemas.openxmlformats.org/drawingml/2006/table">
            <a:tbl>
              <a:tblPr>
                <a:tableStyleId>{5C22544A-7EE6-4342-B048-85BDC9FD1C3A}</a:tableStyleId>
              </a:tblPr>
              <a:tblGrid>
                <a:gridCol w="3735126"/>
                <a:gridCol w="1188450"/>
                <a:gridCol w="1118718"/>
                <a:gridCol w="1118718"/>
                <a:gridCol w="1373387"/>
              </a:tblGrid>
              <a:tr h="643167">
                <a:tc>
                  <a:txBody>
                    <a:bodyPr/>
                    <a:lstStyle/>
                    <a:p>
                      <a:pPr algn="ctr" fontAlgn="ctr"/>
                      <a:r>
                        <a:rPr lang="en-US" sz="1000" b="1" u="none" strike="noStrike" dirty="0">
                          <a:effectLst/>
                        </a:rPr>
                        <a:t>Seattle Parks &amp; Recreation Operating Budget                                            by Budget Control Level (BCL)</a:t>
                      </a:r>
                      <a:endParaRPr lang="en-US" sz="1000" b="1" i="0" u="none" strike="noStrike" dirty="0">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88044">
                <a:tc>
                  <a:txBody>
                    <a:bodyPr/>
                    <a:lstStyle/>
                    <a:p>
                      <a:pPr algn="l" fontAlgn="b"/>
                      <a:r>
                        <a:rPr lang="en-US" sz="1000" u="none" strike="noStrike">
                          <a:effectLst/>
                        </a:rPr>
                        <a:t>Natural Resources Mgmt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9,124,926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(6,069,091)</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(1,314,879)</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                       (1,740,956)</a:t>
                      </a:r>
                      <a:endParaRPr lang="en-US" sz="1000" b="1" i="0" u="none" strike="noStrike" dirty="0">
                        <a:solidFill>
                          <a:srgbClr val="000000"/>
                        </a:solidFill>
                        <a:effectLst/>
                        <a:latin typeface="Calibri"/>
                      </a:endParaRPr>
                    </a:p>
                  </a:txBody>
                  <a:tcPr marL="8780" marR="8780" marT="8780" marB="0" anchor="b"/>
                </a:tc>
              </a:tr>
              <a:tr h="388044">
                <a:tc>
                  <a:txBody>
                    <a:bodyPr/>
                    <a:lstStyle/>
                    <a:p>
                      <a:pPr algn="l" fontAlgn="b"/>
                      <a:r>
                        <a:rPr lang="en-US" sz="1000" u="none" strike="noStrike">
                          <a:effectLst/>
                        </a:rPr>
                        <a:t>1.3 SAVING OUR CITY FORESTS</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(499,175)</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88044">
                <a:tc>
                  <a:txBody>
                    <a:bodyPr/>
                    <a:lstStyle/>
                    <a:p>
                      <a:pPr algn="l" fontAlgn="b"/>
                      <a:r>
                        <a:rPr lang="en-US" sz="1000" u="none" strike="noStrike" dirty="0">
                          <a:effectLst/>
                        </a:rPr>
                        <a:t>2.2 PROVIDE CLEAN SAFE WELCOMING PARKS</a:t>
                      </a:r>
                      <a:endParaRPr lang="en-US" sz="1000" b="0" i="0" u="none" strike="noStrike" dirty="0">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(815,704)</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spTree>
    <p:extLst>
      <p:ext uri="{BB962C8B-B14F-4D97-AF65-F5344CB8AC3E}">
        <p14:creationId xmlns:p14="http://schemas.microsoft.com/office/powerpoint/2010/main" val="3993817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0"/>
            <a:ext cx="5410200" cy="1774825"/>
          </a:xfrm>
        </p:spPr>
        <p:txBody>
          <a:bodyPr>
            <a:noAutofit/>
          </a:bodyPr>
          <a:lstStyle/>
          <a:p>
            <a:r>
              <a:rPr lang="en-US" sz="3600" b="1" dirty="0" smtClean="0">
                <a:solidFill>
                  <a:schemeClr val="tx1">
                    <a:lumMod val="65000"/>
                    <a:lumOff val="35000"/>
                  </a:schemeClr>
                </a:solidFill>
                <a:latin typeface="+mn-lt"/>
                <a:cs typeface="Arial" pitchFamily="34" charset="0"/>
              </a:rPr>
              <a:t>Park Cleaning, Landscaping &amp; Restoration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5172670"/>
            <a:ext cx="6858000" cy="923330"/>
          </a:xfrm>
          <a:prstGeom prst="rect">
            <a:avLst/>
          </a:prstGeom>
          <a:noFill/>
        </p:spPr>
        <p:txBody>
          <a:bodyPr wrap="square" rtlCol="0">
            <a:spAutoFit/>
          </a:bodyPr>
          <a:lstStyle/>
          <a:p>
            <a:r>
              <a:rPr lang="en-US" dirty="0" smtClean="0"/>
              <a:t>Purpose:  </a:t>
            </a:r>
            <a:r>
              <a:rPr lang="en-US" dirty="0"/>
              <a:t>to provide custodial, landscape, and forest maintenance and restoration services. </a:t>
            </a:r>
            <a:r>
              <a:rPr lang="en-US" dirty="0" smtClean="0"/>
              <a:t> </a:t>
            </a:r>
            <a:endParaRPr lang="en-US" dirty="0"/>
          </a:p>
          <a:p>
            <a:r>
              <a:rPr lang="en-US" dirty="0"/>
              <a: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8600"/>
            <a:ext cx="2105025" cy="132396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52581519"/>
              </p:ext>
            </p:extLst>
          </p:nvPr>
        </p:nvGraphicFramePr>
        <p:xfrm>
          <a:off x="228600" y="3609579"/>
          <a:ext cx="8458200" cy="1267221"/>
        </p:xfrm>
        <a:graphic>
          <a:graphicData uri="http://schemas.openxmlformats.org/drawingml/2006/table">
            <a:tbl>
              <a:tblPr>
                <a:tableStyleId>{5C22544A-7EE6-4342-B048-85BDC9FD1C3A}</a:tableStyleId>
              </a:tblPr>
              <a:tblGrid>
                <a:gridCol w="3668428"/>
                <a:gridCol w="1167227"/>
                <a:gridCol w="1098741"/>
                <a:gridCol w="1098741"/>
                <a:gridCol w="1425063"/>
              </a:tblGrid>
              <a:tr h="574269">
                <a:tc>
                  <a:txBody>
                    <a:bodyPr/>
                    <a:lstStyle/>
                    <a:p>
                      <a:pPr algn="ctr" fontAlgn="ctr"/>
                      <a:r>
                        <a:rPr lang="en-US" sz="1000" b="1" u="none" strike="noStrike" dirty="0">
                          <a:effectLst/>
                        </a:rPr>
                        <a:t>Seattle Parks &amp; Recreation Operating Budget                                            by Budget Control Level (BCL)</a:t>
                      </a:r>
                      <a:endParaRPr lang="en-US" sz="1000" b="1" i="0" u="none" strike="noStrike" dirty="0">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46476">
                <a:tc>
                  <a:txBody>
                    <a:bodyPr/>
                    <a:lstStyle/>
                    <a:p>
                      <a:pPr algn="l" fontAlgn="b"/>
                      <a:r>
                        <a:rPr lang="en-US" sz="1000" u="none" strike="noStrike">
                          <a:effectLst/>
                        </a:rPr>
                        <a:t>PkCleang,Landscpg &amp;Restor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32,702,665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(30,778,843)</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(863,150)</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(1,060,672)</a:t>
                      </a:r>
                      <a:endParaRPr lang="en-US" sz="1000" b="1" i="0" u="none" strike="noStrike">
                        <a:solidFill>
                          <a:srgbClr val="000000"/>
                        </a:solidFill>
                        <a:effectLst/>
                        <a:latin typeface="Calibri"/>
                      </a:endParaRPr>
                    </a:p>
                  </a:txBody>
                  <a:tcPr marL="8780" marR="8780" marT="8780" marB="0" anchor="b"/>
                </a:tc>
              </a:tr>
              <a:tr h="346476">
                <a:tc>
                  <a:txBody>
                    <a:bodyPr/>
                    <a:lstStyle/>
                    <a:p>
                      <a:pPr algn="l" fontAlgn="b"/>
                      <a:r>
                        <a:rPr lang="en-US" sz="1000" u="none" strike="noStrike" dirty="0">
                          <a:effectLst/>
                        </a:rPr>
                        <a:t>2.2 PROVIDE CLEAN SAFE WELCOMING PARKS</a:t>
                      </a:r>
                      <a:endParaRPr lang="en-US" sz="1000" b="0" i="0" u="none" strike="noStrike" dirty="0">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(863,150)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pic>
        <p:nvPicPr>
          <p:cNvPr id="1030" name="Picture 6" descr="http://www.seattle.gov/parks/_images/park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5" y="1609725"/>
            <a:ext cx="1857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eattle.gov/parks/projects/john_little/images/sky_runn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463" y="1664764"/>
            <a:ext cx="2607737" cy="173501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2895" y="83261"/>
            <a:ext cx="1594905" cy="212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238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6950" y="0"/>
            <a:ext cx="5147650" cy="1470025"/>
          </a:xfrm>
        </p:spPr>
        <p:txBody>
          <a:bodyPr>
            <a:noAutofit/>
          </a:bodyPr>
          <a:lstStyle/>
          <a:p>
            <a:r>
              <a:rPr lang="en-US" sz="3600" b="1" dirty="0" smtClean="0">
                <a:solidFill>
                  <a:schemeClr val="tx1">
                    <a:lumMod val="65000"/>
                    <a:lumOff val="35000"/>
                  </a:schemeClr>
                </a:solidFill>
                <a:latin typeface="+mn-lt"/>
                <a:cs typeface="Arial" pitchFamily="34" charset="0"/>
              </a:rPr>
              <a:t>Planning, Development and Acquisition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771072"/>
            <a:ext cx="6858000" cy="1477328"/>
          </a:xfrm>
          <a:prstGeom prst="rect">
            <a:avLst/>
          </a:prstGeom>
          <a:noFill/>
        </p:spPr>
        <p:txBody>
          <a:bodyPr wrap="square" rtlCol="0">
            <a:spAutoFit/>
          </a:bodyPr>
          <a:lstStyle/>
          <a:p>
            <a:r>
              <a:rPr lang="en-US" dirty="0" smtClean="0"/>
              <a:t>Purpose:  </a:t>
            </a:r>
            <a:r>
              <a:rPr lang="en-US" dirty="0"/>
              <a:t>to acquire, plan, design, and develop new park facilities, and make improvements to existing park facilities to benefit the </a:t>
            </a:r>
            <a:r>
              <a:rPr lang="en-US" dirty="0" smtClean="0"/>
              <a:t>public…  This </a:t>
            </a:r>
            <a:r>
              <a:rPr lang="en-US" dirty="0"/>
              <a:t>BCL also preserves open spaces through a combination of direct purchases, transfers, and consolidations of City-owned lands and resolution of property encroachment issues. </a:t>
            </a:r>
            <a:r>
              <a:rPr lang="en-US" dirty="0" smtClean="0"/>
              <a:t>  </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93996"/>
            <a:ext cx="1480477" cy="217780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904162115"/>
              </p:ext>
            </p:extLst>
          </p:nvPr>
        </p:nvGraphicFramePr>
        <p:xfrm>
          <a:off x="228600" y="3152379"/>
          <a:ext cx="8534400" cy="1267221"/>
        </p:xfrm>
        <a:graphic>
          <a:graphicData uri="http://schemas.openxmlformats.org/drawingml/2006/table">
            <a:tbl>
              <a:tblPr>
                <a:tableStyleId>{5C22544A-7EE6-4342-B048-85BDC9FD1C3A}</a:tableStyleId>
              </a:tblPr>
              <a:tblGrid>
                <a:gridCol w="3701777"/>
                <a:gridCol w="1177838"/>
                <a:gridCol w="1108730"/>
                <a:gridCol w="1108730"/>
                <a:gridCol w="1437325"/>
              </a:tblGrid>
              <a:tr h="574269">
                <a:tc>
                  <a:txBody>
                    <a:bodyPr/>
                    <a:lstStyle/>
                    <a:p>
                      <a:pPr algn="ctr" fontAlgn="ctr"/>
                      <a:r>
                        <a:rPr lang="en-US" sz="1000" b="1" u="none" strike="noStrike" dirty="0">
                          <a:effectLst/>
                        </a:rPr>
                        <a:t>Seattle Parks &amp; Recreation Operating Budget                                            by Budget Control Level (BCL)</a:t>
                      </a:r>
                      <a:endParaRPr lang="en-US" sz="1000" b="1" i="0" u="none" strike="noStrike" dirty="0">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46476">
                <a:tc>
                  <a:txBody>
                    <a:bodyPr/>
                    <a:lstStyle/>
                    <a:p>
                      <a:pPr algn="l" fontAlgn="b"/>
                      <a:r>
                        <a:rPr lang="en-US" sz="1000" u="none" strike="noStrike">
                          <a:effectLst/>
                        </a:rPr>
                        <a:t>Planning Devel &amp; Acq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7,215,080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(1,483,806)</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(482,800)</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                       (5,248,473)</a:t>
                      </a:r>
                      <a:endParaRPr lang="en-US" sz="1000" b="1" i="0" u="none" strike="noStrike" dirty="0">
                        <a:solidFill>
                          <a:srgbClr val="000000"/>
                        </a:solidFill>
                        <a:effectLst/>
                        <a:latin typeface="Calibri"/>
                      </a:endParaRPr>
                    </a:p>
                  </a:txBody>
                  <a:tcPr marL="8780" marR="8780" marT="8780" marB="0" anchor="b"/>
                </a:tc>
              </a:tr>
              <a:tr h="346476">
                <a:tc>
                  <a:txBody>
                    <a:bodyPr/>
                    <a:lstStyle/>
                    <a:p>
                      <a:pPr algn="l" fontAlgn="b"/>
                      <a:r>
                        <a:rPr lang="en-US" sz="1000" u="none" strike="noStrike" dirty="0">
                          <a:effectLst/>
                        </a:rPr>
                        <a:t>1.1 MAJOR MAINTENANCE BACKLOG AND ASSET MANAGEMENT</a:t>
                      </a:r>
                      <a:endParaRPr lang="en-US" sz="1000" b="0" i="0" u="none" strike="noStrike" dirty="0">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c>
                  <a:txBody>
                    <a:bodyPr/>
                    <a:lstStyle/>
                    <a:p>
                      <a:pPr algn="l" fontAlgn="b"/>
                      <a:r>
                        <a:rPr lang="en-US" sz="1000" u="none" strike="noStrike">
                          <a:effectLst/>
                        </a:rPr>
                        <a:t> $                 (482,800)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176" y="685800"/>
            <a:ext cx="314562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67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457200"/>
            <a:ext cx="6062050" cy="1470025"/>
          </a:xfrm>
        </p:spPr>
        <p:txBody>
          <a:bodyPr>
            <a:noAutofit/>
          </a:bodyPr>
          <a:lstStyle/>
          <a:p>
            <a:r>
              <a:rPr lang="en-US" sz="3600" b="1" dirty="0" smtClean="0">
                <a:solidFill>
                  <a:schemeClr val="tx1">
                    <a:lumMod val="65000"/>
                    <a:lumOff val="35000"/>
                  </a:schemeClr>
                </a:solidFill>
                <a:latin typeface="+mn-lt"/>
                <a:cs typeface="Arial" pitchFamily="34" charset="0"/>
              </a:rPr>
              <a:t>Policy, Direction and Leadership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4495800"/>
            <a:ext cx="6858000" cy="2031325"/>
          </a:xfrm>
          <a:prstGeom prst="rect">
            <a:avLst/>
          </a:prstGeom>
          <a:noFill/>
        </p:spPr>
        <p:txBody>
          <a:bodyPr wrap="square" rtlCol="0">
            <a:spAutoFit/>
          </a:bodyPr>
          <a:lstStyle/>
          <a:p>
            <a:r>
              <a:rPr lang="en-US" dirty="0" smtClean="0"/>
              <a:t>Purpose:  </a:t>
            </a:r>
            <a:r>
              <a:rPr lang="en-US" dirty="0"/>
              <a:t>to provide policy guidance within the Department and outreach to the community on policies that have the goal of enabling the Department to offer outstanding parks and recreation opportunities to Seattle residents and our </a:t>
            </a:r>
            <a:r>
              <a:rPr lang="en-US" dirty="0" smtClean="0"/>
              <a:t>guests. It also provides leadership in establishing new partnerships or strengthening existing ones in order expand recreation services. </a:t>
            </a:r>
          </a:p>
          <a:p>
            <a:r>
              <a:rPr lang="en-US" dirty="0" smtClean="0"/>
              <a:t>  </a:t>
            </a:r>
            <a:endParaRPr lang="en-US" dirty="0"/>
          </a:p>
        </p:txBody>
      </p:sp>
      <p:pic>
        <p:nvPicPr>
          <p:cNvPr id="8" name="Picture 5" descr="Performance.Seattle.Gov - Performance Metrics for the City of Seatt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88" y="152400"/>
            <a:ext cx="3052280" cy="1981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944888854"/>
              </p:ext>
            </p:extLst>
          </p:nvPr>
        </p:nvGraphicFramePr>
        <p:xfrm>
          <a:off x="228600" y="2667000"/>
          <a:ext cx="8534400" cy="1343421"/>
        </p:xfrm>
        <a:graphic>
          <a:graphicData uri="http://schemas.openxmlformats.org/drawingml/2006/table">
            <a:tbl>
              <a:tblPr>
                <a:tableStyleId>{5C22544A-7EE6-4342-B048-85BDC9FD1C3A}</a:tableStyleId>
              </a:tblPr>
              <a:tblGrid>
                <a:gridCol w="3701777"/>
                <a:gridCol w="1177838"/>
                <a:gridCol w="1108730"/>
                <a:gridCol w="1108730"/>
                <a:gridCol w="1437325"/>
              </a:tblGrid>
              <a:tr h="608801">
                <a:tc>
                  <a:txBody>
                    <a:bodyPr/>
                    <a:lstStyle/>
                    <a:p>
                      <a:pPr algn="ctr" fontAlgn="ctr"/>
                      <a:r>
                        <a:rPr lang="en-US" sz="1000" b="1" u="none" strike="noStrike">
                          <a:effectLst/>
                        </a:rPr>
                        <a:t>Seattle Parks &amp; Recreation Operating Budget                                            by Budget Control Level (BCL)</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67310">
                <a:tc>
                  <a:txBody>
                    <a:bodyPr/>
                    <a:lstStyle/>
                    <a:p>
                      <a:pPr algn="l" fontAlgn="b"/>
                      <a:r>
                        <a:rPr lang="en-US" sz="1000" u="none" strike="noStrike">
                          <a:effectLst/>
                        </a:rPr>
                        <a:t>Policy Dirction &amp; Ldrship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4,460,103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(4,043,313)</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(361,598)</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(55,192)</a:t>
                      </a:r>
                      <a:endParaRPr lang="en-US" sz="1000" b="1" i="0" u="none" strike="noStrike">
                        <a:solidFill>
                          <a:srgbClr val="000000"/>
                        </a:solidFill>
                        <a:effectLst/>
                        <a:latin typeface="Calibri"/>
                      </a:endParaRPr>
                    </a:p>
                  </a:txBody>
                  <a:tcPr marL="8780" marR="8780" marT="8780" marB="0" anchor="b"/>
                </a:tc>
              </a:tr>
              <a:tr h="367310">
                <a:tc>
                  <a:txBody>
                    <a:bodyPr/>
                    <a:lstStyle/>
                    <a:p>
                      <a:pPr algn="l" fontAlgn="b"/>
                      <a:r>
                        <a:rPr lang="en-US" sz="1000" u="none" strike="noStrike">
                          <a:effectLst/>
                        </a:rPr>
                        <a:t>4.10 PERFORMANCE MONITORING AND STRATEGIC MANAGEMENT</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(361,598)</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spTree>
    <p:extLst>
      <p:ext uri="{BB962C8B-B14F-4D97-AF65-F5344CB8AC3E}">
        <p14:creationId xmlns:p14="http://schemas.microsoft.com/office/powerpoint/2010/main" val="1506861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84952"/>
            <a:ext cx="5095363" cy="1470025"/>
          </a:xfrm>
        </p:spPr>
        <p:txBody>
          <a:bodyPr>
            <a:noAutofit/>
          </a:bodyPr>
          <a:lstStyle/>
          <a:p>
            <a:r>
              <a:rPr lang="en-US" sz="3600" b="1" dirty="0" smtClean="0">
                <a:solidFill>
                  <a:schemeClr val="tx1">
                    <a:lumMod val="65000"/>
                    <a:lumOff val="35000"/>
                  </a:schemeClr>
                </a:solidFill>
                <a:latin typeface="+mn-lt"/>
                <a:cs typeface="Arial" pitchFamily="34" charset="0"/>
              </a:rPr>
              <a:t>Recreation Facilities and Programs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5276671"/>
            <a:ext cx="6858000" cy="1200329"/>
          </a:xfrm>
          <a:prstGeom prst="rect">
            <a:avLst/>
          </a:prstGeom>
          <a:noFill/>
        </p:spPr>
        <p:txBody>
          <a:bodyPr wrap="square" rtlCol="0">
            <a:spAutoFit/>
          </a:bodyPr>
          <a:lstStyle/>
          <a:p>
            <a:r>
              <a:rPr lang="en-US" dirty="0" smtClean="0"/>
              <a:t>Purpose:  </a:t>
            </a:r>
            <a:r>
              <a:rPr lang="en-US" dirty="0"/>
              <a:t>to manage and staff the City's neighborhood community centers and Citywide recreation facilities and programs, which allow Seattle residents to enjoy a variety of social, athletic, cultural, and recreational activities. </a:t>
            </a:r>
            <a:r>
              <a:rPr lang="en-US" dirty="0" smtClean="0"/>
              <a:t>  </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39619"/>
            <a:ext cx="2614713" cy="151535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73007562"/>
              </p:ext>
            </p:extLst>
          </p:nvPr>
        </p:nvGraphicFramePr>
        <p:xfrm>
          <a:off x="457200" y="1736725"/>
          <a:ext cx="8458200" cy="3489295"/>
        </p:xfrm>
        <a:graphic>
          <a:graphicData uri="http://schemas.openxmlformats.org/drawingml/2006/table">
            <a:tbl>
              <a:tblPr>
                <a:tableStyleId>{5C22544A-7EE6-4342-B048-85BDC9FD1C3A}</a:tableStyleId>
              </a:tblPr>
              <a:tblGrid>
                <a:gridCol w="3668428"/>
                <a:gridCol w="1167227"/>
                <a:gridCol w="1098741"/>
                <a:gridCol w="1098741"/>
                <a:gridCol w="1425063"/>
              </a:tblGrid>
              <a:tr h="542659">
                <a:tc>
                  <a:txBody>
                    <a:bodyPr/>
                    <a:lstStyle/>
                    <a:p>
                      <a:pPr algn="ctr" fontAlgn="ctr"/>
                      <a:r>
                        <a:rPr lang="en-US" sz="1000" b="1" u="none" strike="noStrike">
                          <a:effectLst/>
                        </a:rPr>
                        <a:t>Seattle Parks &amp; Recreation Operating Budget                                            by Budget Control Level (BCL)</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27404">
                <a:tc>
                  <a:txBody>
                    <a:bodyPr/>
                    <a:lstStyle/>
                    <a:p>
                      <a:pPr algn="l" fontAlgn="b"/>
                      <a:r>
                        <a:rPr lang="en-US" sz="1000" u="none" strike="noStrike">
                          <a:effectLst/>
                        </a:rPr>
                        <a:t>Recreation Facilities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28,000,650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(15,737,705)</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(3,187,204)</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(9,075,741)</a:t>
                      </a:r>
                      <a:endParaRPr lang="en-US" sz="1000" b="1" i="0" u="none" strike="noStrike">
                        <a:solidFill>
                          <a:srgbClr val="000000"/>
                        </a:solidFill>
                        <a:effectLst/>
                        <a:latin typeface="Calibri"/>
                      </a:endParaRPr>
                    </a:p>
                  </a:txBody>
                  <a:tcPr marL="8780" marR="8780" marT="8780" marB="0" anchor="b"/>
                </a:tc>
              </a:tr>
              <a:tr h="327404">
                <a:tc>
                  <a:txBody>
                    <a:bodyPr/>
                    <a:lstStyle/>
                    <a:p>
                      <a:pPr algn="l" fontAlgn="b"/>
                      <a:r>
                        <a:rPr lang="en-US" sz="1000" u="none" strike="noStrike">
                          <a:effectLst/>
                        </a:rPr>
                        <a:t>2.1 INCREASE PREVENTATIVE MAINTENANCE</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(247,847)</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27404">
                <a:tc>
                  <a:txBody>
                    <a:bodyPr/>
                    <a:lstStyle/>
                    <a:p>
                      <a:pPr algn="l" fontAlgn="b"/>
                      <a:r>
                        <a:rPr lang="en-US" sz="1000" u="none" strike="noStrike">
                          <a:effectLst/>
                        </a:rPr>
                        <a:t>3.1 RESTORE COMMUNITY CENTER OPERATIONS</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(1,385,481)</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27404">
                <a:tc>
                  <a:txBody>
                    <a:bodyPr/>
                    <a:lstStyle/>
                    <a:p>
                      <a:pPr algn="l" fontAlgn="b"/>
                      <a:r>
                        <a:rPr lang="en-US" sz="1000" u="none" strike="noStrike">
                          <a:effectLst/>
                        </a:rPr>
                        <a:t>3.2 RECREATION OPPORTUNITIES FOR ALL</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(471,638)</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27404">
                <a:tc>
                  <a:txBody>
                    <a:bodyPr/>
                    <a:lstStyle/>
                    <a:p>
                      <a:pPr algn="l" fontAlgn="b"/>
                      <a:r>
                        <a:rPr lang="en-US" sz="1000" u="none" strike="noStrike">
                          <a:effectLst/>
                        </a:rPr>
                        <a:t>3.3 BETTER PROGRAMS FOR YOUNG PEOPLE - SEATTLE'S FUTURE</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(256,729)</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27404">
                <a:tc>
                  <a:txBody>
                    <a:bodyPr/>
                    <a:lstStyle/>
                    <a:p>
                      <a:pPr algn="l" fontAlgn="b"/>
                      <a:r>
                        <a:rPr lang="en-US" sz="1000" u="none" strike="noStrike">
                          <a:effectLst/>
                        </a:rPr>
                        <a:t>3.4 MEETING THE NEEDS OF PEOPLE WITH DISABILITIES</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(170,150)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27404">
                <a:tc>
                  <a:txBody>
                    <a:bodyPr/>
                    <a:lstStyle/>
                    <a:p>
                      <a:pPr algn="l" fontAlgn="b"/>
                      <a:r>
                        <a:rPr lang="en-US" sz="1000" u="none" strike="noStrike">
                          <a:effectLst/>
                        </a:rPr>
                        <a:t>3.5 MORE PROGRAMS FOR OLDER ADULTS</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(268,550)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27404">
                <a:tc>
                  <a:txBody>
                    <a:bodyPr/>
                    <a:lstStyle/>
                    <a:p>
                      <a:pPr algn="l" fontAlgn="b"/>
                      <a:r>
                        <a:rPr lang="en-US" sz="1000" u="none" strike="noStrike">
                          <a:effectLst/>
                        </a:rPr>
                        <a:t>3.7 GET MOVING FUND</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(256,250)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27404">
                <a:tc>
                  <a:txBody>
                    <a:bodyPr/>
                    <a:lstStyle/>
                    <a:p>
                      <a:pPr algn="l" fontAlgn="b"/>
                      <a:r>
                        <a:rPr lang="en-US" sz="1000" u="none" strike="noStrike">
                          <a:effectLst/>
                        </a:rPr>
                        <a:t>4.10 PERFORMANCE MONITORING AND STRATEGIC MANAGEMENT</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(130,559)</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spTree>
    <p:extLst>
      <p:ext uri="{BB962C8B-B14F-4D97-AF65-F5344CB8AC3E}">
        <p14:creationId xmlns:p14="http://schemas.microsoft.com/office/powerpoint/2010/main" val="3629370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6138250" cy="1470025"/>
          </a:xfrm>
        </p:spPr>
        <p:txBody>
          <a:bodyPr>
            <a:noAutofit/>
          </a:bodyPr>
          <a:lstStyle/>
          <a:p>
            <a:r>
              <a:rPr lang="en-US" sz="3600" b="1" dirty="0" smtClean="0">
                <a:solidFill>
                  <a:schemeClr val="tx1">
                    <a:lumMod val="65000"/>
                    <a:lumOff val="35000"/>
                  </a:schemeClr>
                </a:solidFill>
                <a:latin typeface="+mn-lt"/>
                <a:cs typeface="Arial" pitchFamily="34" charset="0"/>
              </a:rPr>
              <a:t>Regional Parks and </a:t>
            </a:r>
            <a:br>
              <a:rPr lang="en-US" sz="3600" b="1" dirty="0" smtClean="0">
                <a:solidFill>
                  <a:schemeClr val="tx1">
                    <a:lumMod val="65000"/>
                    <a:lumOff val="35000"/>
                  </a:schemeClr>
                </a:solidFill>
                <a:latin typeface="+mn-lt"/>
                <a:cs typeface="Arial" pitchFamily="34" charset="0"/>
              </a:rPr>
            </a:br>
            <a:r>
              <a:rPr lang="en-US" sz="3600" b="1" dirty="0" smtClean="0">
                <a:solidFill>
                  <a:schemeClr val="tx1">
                    <a:lumMod val="65000"/>
                    <a:lumOff val="35000"/>
                  </a:schemeClr>
                </a:solidFill>
                <a:latin typeface="+mn-lt"/>
                <a:cs typeface="Arial" pitchFamily="34" charset="0"/>
              </a:rPr>
              <a:t>Strategic Outreach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4572000"/>
            <a:ext cx="6858000" cy="1754326"/>
          </a:xfrm>
          <a:prstGeom prst="rect">
            <a:avLst/>
          </a:prstGeom>
          <a:noFill/>
        </p:spPr>
        <p:txBody>
          <a:bodyPr wrap="square" rtlCol="0">
            <a:spAutoFit/>
          </a:bodyPr>
          <a:lstStyle/>
          <a:p>
            <a:r>
              <a:rPr lang="en-US" dirty="0" smtClean="0"/>
              <a:t>Purpose:  </a:t>
            </a:r>
            <a:r>
              <a:rPr lang="en-US" dirty="0"/>
              <a:t>to provide centralized management for Seattle Parks and Recreation's regional parks such as Magnuson, Discovery, Gas Works, Lincoln, Seward, Green Lake, </a:t>
            </a:r>
            <a:r>
              <a:rPr lang="en-US" dirty="0" err="1"/>
              <a:t>Alki</a:t>
            </a:r>
            <a:r>
              <a:rPr lang="en-US" dirty="0"/>
              <a:t>, and Myrtle Edwards and major partners such as the golf program operator, Woodland Park Zoological Society, Seattle Aquarium Society, Seattle Public Schools, Friends of the Waterfront, and the Olympic Sculpture Park. </a:t>
            </a:r>
            <a:r>
              <a:rPr lang="en-US" dirty="0" smtClean="0"/>
              <a:t> </a:t>
            </a:r>
            <a:endParaRPr lang="en-US" dirty="0"/>
          </a:p>
        </p:txBody>
      </p:sp>
      <p:pic>
        <p:nvPicPr>
          <p:cNvPr id="8" name="Picture 4" descr="2015 Bicycle Sundays kick off May 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767" y="116958"/>
            <a:ext cx="2068033" cy="16170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4.staticflickr.com/4/3905/14467952042_cfa26a28b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063" y="746560"/>
            <a:ext cx="2356935" cy="14024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694470669"/>
              </p:ext>
            </p:extLst>
          </p:nvPr>
        </p:nvGraphicFramePr>
        <p:xfrm>
          <a:off x="228600" y="2362200"/>
          <a:ext cx="8534400" cy="1966379"/>
        </p:xfrm>
        <a:graphic>
          <a:graphicData uri="http://schemas.openxmlformats.org/drawingml/2006/table">
            <a:tbl>
              <a:tblPr>
                <a:tableStyleId>{5C22544A-7EE6-4342-B048-85BDC9FD1C3A}</a:tableStyleId>
              </a:tblPr>
              <a:tblGrid>
                <a:gridCol w="3701777"/>
                <a:gridCol w="1177838"/>
                <a:gridCol w="1108730"/>
                <a:gridCol w="1108730"/>
                <a:gridCol w="1437325"/>
              </a:tblGrid>
              <a:tr h="576087">
                <a:tc>
                  <a:txBody>
                    <a:bodyPr/>
                    <a:lstStyle/>
                    <a:p>
                      <a:pPr algn="ctr" fontAlgn="ctr"/>
                      <a:r>
                        <a:rPr lang="en-US" sz="1000" b="1" u="none" strike="noStrike">
                          <a:effectLst/>
                        </a:rPr>
                        <a:t>Seattle Parks &amp; Recreation Operating Budget                                            by Budget Control Level (BCL)</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47573">
                <a:tc>
                  <a:txBody>
                    <a:bodyPr/>
                    <a:lstStyle/>
                    <a:p>
                      <a:pPr algn="l" fontAlgn="b"/>
                      <a:r>
                        <a:rPr lang="en-US" sz="1000" u="none" strike="noStrike">
                          <a:effectLst/>
                        </a:rPr>
                        <a:t>Reg Parks &amp; Strat Outreach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6,146,852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(1,106,727)</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(1,033,232)</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(4,006,893)</a:t>
                      </a:r>
                      <a:endParaRPr lang="en-US" sz="1000" b="1" i="0" u="none" strike="noStrike">
                        <a:solidFill>
                          <a:srgbClr val="000000"/>
                        </a:solidFill>
                        <a:effectLst/>
                        <a:latin typeface="Calibri"/>
                      </a:endParaRPr>
                    </a:p>
                  </a:txBody>
                  <a:tcPr marL="8780" marR="8780" marT="8780" marB="0" anchor="b"/>
                </a:tc>
              </a:tr>
              <a:tr h="347573">
                <a:tc>
                  <a:txBody>
                    <a:bodyPr/>
                    <a:lstStyle/>
                    <a:p>
                      <a:pPr algn="l" fontAlgn="b"/>
                      <a:r>
                        <a:rPr lang="en-US" sz="1000" u="none" strike="noStrike">
                          <a:effectLst/>
                        </a:rPr>
                        <a:t>3.6 PUT ARTS IN PARKS</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(344,488)</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4757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u="none" strike="noStrike" dirty="0" smtClean="0">
                          <a:effectLst/>
                        </a:rPr>
                        <a:t>4.11 URBAN PARKS PARTNERSHIP</a:t>
                      </a:r>
                      <a:endParaRPr lang="en-US" sz="1000" b="0" i="0" u="none" strike="noStrike" dirty="0">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(570,000)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4757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u="none" strike="noStrike" dirty="0" smtClean="0">
                          <a:effectLst/>
                        </a:rPr>
                        <a:t>4.9 ACTIVATING AND CONNECTING GREENWAYS</a:t>
                      </a:r>
                      <a:endParaRPr lang="en-US" sz="1000" b="0" i="0" u="none" strike="noStrike" dirty="0" smtClean="0">
                        <a:solidFill>
                          <a:srgbClr val="000000"/>
                        </a:solidFill>
                        <a:effectLst/>
                        <a:latin typeface="+mn-lt"/>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(118,744)</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spTree>
    <p:extLst>
      <p:ext uri="{BB962C8B-B14F-4D97-AF65-F5344CB8AC3E}">
        <p14:creationId xmlns:p14="http://schemas.microsoft.com/office/powerpoint/2010/main" val="2703722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462" y="76200"/>
            <a:ext cx="8681188" cy="1470025"/>
          </a:xfrm>
        </p:spPr>
        <p:txBody>
          <a:bodyPr>
            <a:noAutofit/>
          </a:bodyPr>
          <a:lstStyle/>
          <a:p>
            <a:r>
              <a:rPr lang="en-US" sz="3600" b="1" dirty="0" smtClean="0">
                <a:solidFill>
                  <a:schemeClr val="tx1">
                    <a:lumMod val="65000"/>
                    <a:lumOff val="35000"/>
                  </a:schemeClr>
                </a:solidFill>
                <a:latin typeface="+mn-lt"/>
                <a:cs typeface="Arial" pitchFamily="34" charset="0"/>
              </a:rPr>
              <a:t>Seattle Aquarium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4876800"/>
            <a:ext cx="6858000" cy="1200329"/>
          </a:xfrm>
          <a:prstGeom prst="rect">
            <a:avLst/>
          </a:prstGeom>
          <a:noFill/>
        </p:spPr>
        <p:txBody>
          <a:bodyPr wrap="square" rtlCol="0">
            <a:spAutoFit/>
          </a:bodyPr>
          <a:lstStyle/>
          <a:p>
            <a:r>
              <a:rPr lang="en-US" dirty="0" smtClean="0"/>
              <a:t>Purpose:  </a:t>
            </a:r>
            <a:r>
              <a:rPr lang="en-US" dirty="0"/>
              <a:t>to provide exhibits and environmental educational opportunities with the goal of expanding knowledge of, inspiring interest in, and encouraging stewardship of the aquatic wildlife and habitats of Puget Sound and the Pacific Northwest. </a:t>
            </a:r>
            <a:r>
              <a:rPr lang="en-US" dirty="0" smtClean="0"/>
              <a:t>  </a:t>
            </a:r>
            <a:endParaRPr lang="en-US" dirty="0"/>
          </a:p>
        </p:txBody>
      </p:sp>
      <p:pic>
        <p:nvPicPr>
          <p:cNvPr id="8" name="Picture 4" descr="Sea otter c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165" y="1143000"/>
            <a:ext cx="3014871" cy="17240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182526" y="92039"/>
            <a:ext cx="2054781" cy="1800226"/>
          </a:xfrm>
          <a:prstGeom prst="rect">
            <a:avLst/>
          </a:prstGeom>
          <a:ln w="12700">
            <a:noFill/>
          </a:ln>
        </p:spPr>
      </p:pic>
      <p:graphicFrame>
        <p:nvGraphicFramePr>
          <p:cNvPr id="4" name="Table 3"/>
          <p:cNvGraphicFramePr>
            <a:graphicFrameLocks noGrp="1"/>
          </p:cNvGraphicFramePr>
          <p:nvPr>
            <p:extLst>
              <p:ext uri="{D42A27DB-BD31-4B8C-83A1-F6EECF244321}">
                <p14:modId xmlns:p14="http://schemas.microsoft.com/office/powerpoint/2010/main" val="3401507658"/>
              </p:ext>
            </p:extLst>
          </p:nvPr>
        </p:nvGraphicFramePr>
        <p:xfrm>
          <a:off x="457200" y="3200400"/>
          <a:ext cx="8229599" cy="1162446"/>
        </p:xfrm>
        <a:graphic>
          <a:graphicData uri="http://schemas.openxmlformats.org/drawingml/2006/table">
            <a:tbl>
              <a:tblPr>
                <a:tableStyleId>{5C22544A-7EE6-4342-B048-85BDC9FD1C3A}</a:tableStyleId>
              </a:tblPr>
              <a:tblGrid>
                <a:gridCol w="3601729"/>
                <a:gridCol w="1146005"/>
                <a:gridCol w="1078764"/>
                <a:gridCol w="1078764"/>
                <a:gridCol w="1324337"/>
              </a:tblGrid>
              <a:tr h="526788">
                <a:tc>
                  <a:txBody>
                    <a:bodyPr/>
                    <a:lstStyle/>
                    <a:p>
                      <a:pPr algn="ctr" fontAlgn="ctr"/>
                      <a:r>
                        <a:rPr lang="en-US" sz="1000" b="1" u="none" strike="noStrike" dirty="0">
                          <a:effectLst/>
                        </a:rPr>
                        <a:t>Seattle Parks &amp; Recreation Operating Budget                                            by Budget Control Level (BCL)</a:t>
                      </a:r>
                      <a:endParaRPr lang="en-US" sz="1000" b="1" i="0" u="none" strike="noStrike" dirty="0">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17829">
                <a:tc>
                  <a:txBody>
                    <a:bodyPr/>
                    <a:lstStyle/>
                    <a:p>
                      <a:pPr algn="l" fontAlgn="b"/>
                      <a:r>
                        <a:rPr lang="en-US" sz="1000" u="none" strike="noStrike">
                          <a:effectLst/>
                        </a:rPr>
                        <a:t>Seattle Aquarium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1,080,000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(1,080,000)</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   </a:t>
                      </a:r>
                      <a:endParaRPr lang="en-US" sz="1000" b="1" i="0" u="none" strike="noStrike">
                        <a:solidFill>
                          <a:srgbClr val="000000"/>
                        </a:solidFill>
                        <a:effectLst/>
                        <a:latin typeface="Calibri"/>
                      </a:endParaRPr>
                    </a:p>
                  </a:txBody>
                  <a:tcPr marL="8780" marR="8780" marT="8780" marB="0" anchor="b"/>
                </a:tc>
              </a:tr>
              <a:tr h="317829">
                <a:tc>
                  <a:txBody>
                    <a:bodyPr/>
                    <a:lstStyle/>
                    <a:p>
                      <a:pPr algn="l" fontAlgn="b"/>
                      <a:r>
                        <a:rPr lang="en-US" sz="1000" u="none" strike="noStrike" dirty="0">
                          <a:effectLst/>
                        </a:rPr>
                        <a:t>1.4 AQUARIUM MAJOR MAINTENANCE</a:t>
                      </a:r>
                      <a:endParaRPr lang="en-US" sz="1000" b="0" i="0" u="none" strike="noStrike" dirty="0">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(1,080,000)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spTree>
    <p:extLst>
      <p:ext uri="{BB962C8B-B14F-4D97-AF65-F5344CB8AC3E}">
        <p14:creationId xmlns:p14="http://schemas.microsoft.com/office/powerpoint/2010/main" val="1633702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0"/>
            <a:ext cx="4267200" cy="1470025"/>
          </a:xfrm>
        </p:spPr>
        <p:txBody>
          <a:bodyPr>
            <a:noAutofit/>
          </a:bodyPr>
          <a:lstStyle/>
          <a:p>
            <a:r>
              <a:rPr lang="en-US" sz="3600" b="1" dirty="0" smtClean="0">
                <a:solidFill>
                  <a:schemeClr val="tx1">
                    <a:lumMod val="65000"/>
                    <a:lumOff val="35000"/>
                  </a:schemeClr>
                </a:solidFill>
                <a:latin typeface="+mn-lt"/>
                <a:cs typeface="Arial" pitchFamily="34" charset="0"/>
              </a:rPr>
              <a:t>Seattle Conservation Corps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4876800"/>
            <a:ext cx="6858000" cy="923330"/>
          </a:xfrm>
          <a:prstGeom prst="rect">
            <a:avLst/>
          </a:prstGeom>
          <a:noFill/>
        </p:spPr>
        <p:txBody>
          <a:bodyPr wrap="square" rtlCol="0">
            <a:spAutoFit/>
          </a:bodyPr>
          <a:lstStyle/>
          <a:p>
            <a:r>
              <a:rPr lang="en-US" dirty="0" smtClean="0"/>
              <a:t>Purpose:  </a:t>
            </a:r>
            <a:r>
              <a:rPr lang="en-US" dirty="0"/>
              <a:t>to provide training, counseling, and employment to homeless and unemployed people with the goal that they acquire skills and experience leading to long-term employment and stability. </a:t>
            </a: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4019615"/>
              </p:ext>
            </p:extLst>
          </p:nvPr>
        </p:nvGraphicFramePr>
        <p:xfrm>
          <a:off x="304800" y="3076179"/>
          <a:ext cx="8458200" cy="1343421"/>
        </p:xfrm>
        <a:graphic>
          <a:graphicData uri="http://schemas.openxmlformats.org/drawingml/2006/table">
            <a:tbl>
              <a:tblPr>
                <a:tableStyleId>{5C22544A-7EE6-4342-B048-85BDC9FD1C3A}</a:tableStyleId>
              </a:tblPr>
              <a:tblGrid>
                <a:gridCol w="3668428"/>
                <a:gridCol w="1167227"/>
                <a:gridCol w="1098741"/>
                <a:gridCol w="1098741"/>
                <a:gridCol w="1425063"/>
              </a:tblGrid>
              <a:tr h="608801">
                <a:tc>
                  <a:txBody>
                    <a:bodyPr/>
                    <a:lstStyle/>
                    <a:p>
                      <a:pPr algn="ctr" fontAlgn="ctr"/>
                      <a:r>
                        <a:rPr lang="en-US" sz="1000" b="1" u="none" strike="noStrike" dirty="0">
                          <a:effectLst/>
                        </a:rPr>
                        <a:t>Seattle Parks &amp; Recreation Operating Budget                                            by Budget Control Level (BCL)</a:t>
                      </a:r>
                      <a:endParaRPr lang="en-US" sz="1000" b="1" i="0" u="none" strike="noStrike" dirty="0">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67310">
                <a:tc>
                  <a:txBody>
                    <a:bodyPr/>
                    <a:lstStyle/>
                    <a:p>
                      <a:pPr algn="l" fontAlgn="b"/>
                      <a:r>
                        <a:rPr lang="en-US" sz="1000" u="none" strike="noStrike">
                          <a:effectLst/>
                        </a:rPr>
                        <a:t>Seattle Conservatn Corps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4,080,475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(224,999)</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(410,000)</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(3,445,476)</a:t>
                      </a:r>
                      <a:endParaRPr lang="en-US" sz="1000" b="1" i="0" u="none" strike="noStrike">
                        <a:solidFill>
                          <a:srgbClr val="000000"/>
                        </a:solidFill>
                        <a:effectLst/>
                        <a:latin typeface="Calibri"/>
                      </a:endParaRPr>
                    </a:p>
                  </a:txBody>
                  <a:tcPr marL="8780" marR="8780" marT="8780" marB="0" anchor="b"/>
                </a:tc>
              </a:tr>
              <a:tr h="367310">
                <a:tc>
                  <a:txBody>
                    <a:bodyPr/>
                    <a:lstStyle/>
                    <a:p>
                      <a:pPr algn="l" fontAlgn="b"/>
                      <a:r>
                        <a:rPr lang="en-US" sz="1000" u="none" strike="noStrike">
                          <a:effectLst/>
                        </a:rPr>
                        <a:t>2.2 PROVIDE CLEAN SAFE WELCOMING PARKS</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(410,000)</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pic>
        <p:nvPicPr>
          <p:cNvPr id="3" name="Picture 2" descr="Gro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048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eattle.gov/parks/_images/scc/garfiel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9953" y="685800"/>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38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6200"/>
            <a:ext cx="6824050" cy="1470025"/>
          </a:xfrm>
        </p:spPr>
        <p:txBody>
          <a:bodyPr>
            <a:noAutofit/>
          </a:bodyPr>
          <a:lstStyle/>
          <a:p>
            <a:r>
              <a:rPr lang="en-US" sz="3600" b="1" dirty="0" smtClean="0">
                <a:solidFill>
                  <a:schemeClr val="tx1">
                    <a:lumMod val="65000"/>
                    <a:lumOff val="35000"/>
                  </a:schemeClr>
                </a:solidFill>
                <a:latin typeface="+mn-lt"/>
                <a:cs typeface="Arial" pitchFamily="34" charset="0"/>
              </a:rPr>
              <a:t>Swimming, Boating </a:t>
            </a:r>
            <a:br>
              <a:rPr lang="en-US" sz="3600" b="1" dirty="0" smtClean="0">
                <a:solidFill>
                  <a:schemeClr val="tx1">
                    <a:lumMod val="65000"/>
                    <a:lumOff val="35000"/>
                  </a:schemeClr>
                </a:solidFill>
                <a:latin typeface="+mn-lt"/>
                <a:cs typeface="Arial" pitchFamily="34" charset="0"/>
              </a:rPr>
            </a:br>
            <a:r>
              <a:rPr lang="en-US" sz="3600" b="1" dirty="0" smtClean="0">
                <a:solidFill>
                  <a:schemeClr val="tx1">
                    <a:lumMod val="65000"/>
                    <a:lumOff val="35000"/>
                  </a:schemeClr>
                </a:solidFill>
                <a:latin typeface="+mn-lt"/>
                <a:cs typeface="Arial" pitchFamily="34" charset="0"/>
              </a:rPr>
              <a:t>and Aquatics BCL</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5105400"/>
            <a:ext cx="6858000" cy="923330"/>
          </a:xfrm>
          <a:prstGeom prst="rect">
            <a:avLst/>
          </a:prstGeom>
          <a:noFill/>
        </p:spPr>
        <p:txBody>
          <a:bodyPr wrap="square" rtlCol="0">
            <a:spAutoFit/>
          </a:bodyPr>
          <a:lstStyle/>
          <a:p>
            <a:r>
              <a:rPr lang="en-US" dirty="0" smtClean="0"/>
              <a:t>Purpose:  </a:t>
            </a:r>
            <a:r>
              <a:rPr lang="en-US" dirty="0"/>
              <a:t>to provide a variety of structured and unstructured water-related programs and classes so participants can enjoy and develop skills in a range of aquatic activities. </a:t>
            </a: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11435559"/>
              </p:ext>
            </p:extLst>
          </p:nvPr>
        </p:nvGraphicFramePr>
        <p:xfrm>
          <a:off x="228600" y="3304779"/>
          <a:ext cx="8534400" cy="1343421"/>
        </p:xfrm>
        <a:graphic>
          <a:graphicData uri="http://schemas.openxmlformats.org/drawingml/2006/table">
            <a:tbl>
              <a:tblPr>
                <a:tableStyleId>{5C22544A-7EE6-4342-B048-85BDC9FD1C3A}</a:tableStyleId>
              </a:tblPr>
              <a:tblGrid>
                <a:gridCol w="3701777"/>
                <a:gridCol w="1177838"/>
                <a:gridCol w="1108730"/>
                <a:gridCol w="1108730"/>
                <a:gridCol w="1437325"/>
              </a:tblGrid>
              <a:tr h="608801">
                <a:tc>
                  <a:txBody>
                    <a:bodyPr/>
                    <a:lstStyle/>
                    <a:p>
                      <a:pPr algn="ctr" fontAlgn="ctr"/>
                      <a:r>
                        <a:rPr lang="en-US" sz="1000" b="1" u="none" strike="noStrike">
                          <a:effectLst/>
                        </a:rPr>
                        <a:t>Seattle Parks &amp; Recreation Operating Budget                                            by Budget Control Level (BCL)</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Expense Authority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67310">
                <a:tc>
                  <a:txBody>
                    <a:bodyPr/>
                    <a:lstStyle/>
                    <a:p>
                      <a:pPr algn="l" fontAlgn="b"/>
                      <a:r>
                        <a:rPr lang="en-US" sz="1000" u="none" strike="noStrike">
                          <a:effectLst/>
                        </a:rPr>
                        <a:t>Swimng, Boatng &amp; Aquatics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9,537,077 </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(3,999,231)</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(73,646)</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(5,464,200)</a:t>
                      </a:r>
                      <a:endParaRPr lang="en-US" sz="1000" b="1" i="0" u="none" strike="noStrike">
                        <a:solidFill>
                          <a:srgbClr val="000000"/>
                        </a:solidFill>
                        <a:effectLst/>
                        <a:latin typeface="Calibri"/>
                      </a:endParaRPr>
                    </a:p>
                  </a:txBody>
                  <a:tcPr marL="8780" marR="8780" marT="8780" marB="0" anchor="b"/>
                </a:tc>
              </a:tr>
              <a:tr h="367310">
                <a:tc>
                  <a:txBody>
                    <a:bodyPr/>
                    <a:lstStyle/>
                    <a:p>
                      <a:pPr algn="l" fontAlgn="b"/>
                      <a:r>
                        <a:rPr lang="en-US" sz="1000" u="none" strike="noStrike">
                          <a:effectLst/>
                        </a:rPr>
                        <a:t>2.1 INCREASE PREVENTATIVE MAINTENANCE</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(73,646)</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pic>
        <p:nvPicPr>
          <p:cNvPr id="2050" name="Picture 2" descr="http://www.seattle.gov/parks/_images/aquatics/sw_pool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338089"/>
            <a:ext cx="3111500" cy="20743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ilboa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375256"/>
            <a:ext cx="2558902" cy="18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41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lumMod val="65000"/>
                    <a:lumOff val="35000"/>
                  </a:schemeClr>
                </a:solidFill>
                <a:latin typeface="+mn-lt"/>
                <a:cs typeface="Arial" pitchFamily="34" charset="0"/>
              </a:rPr>
              <a:t>Annual Budget Process</a:t>
            </a:r>
            <a:endParaRPr lang="en-US" b="1" dirty="0">
              <a:solidFill>
                <a:schemeClr val="tx1">
                  <a:lumMod val="65000"/>
                  <a:lumOff val="35000"/>
                </a:schemeClr>
              </a:solidFill>
              <a:latin typeface="+mn-lt"/>
              <a:cs typeface="Arial" pitchFamily="34" charset="0"/>
            </a:endParaRPr>
          </a:p>
        </p:txBody>
      </p:sp>
      <p:sp>
        <p:nvSpPr>
          <p:cNvPr id="3" name="TextBox 2"/>
          <p:cNvSpPr txBox="1"/>
          <p:nvPr/>
        </p:nvSpPr>
        <p:spPr>
          <a:xfrm>
            <a:off x="507749" y="1287482"/>
            <a:ext cx="8077200"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SPR submits budget issues to the City Budget Office in early April and a draft budget in early June</a:t>
            </a:r>
          </a:p>
          <a:p>
            <a:pPr marL="285750" indent="-285750">
              <a:lnSpc>
                <a:spcPct val="150000"/>
              </a:lnSpc>
              <a:buFont typeface="Arial" panose="020B0604020202020204" pitchFamily="34" charset="0"/>
              <a:buChar char="•"/>
            </a:pPr>
            <a:r>
              <a:rPr lang="en-US" sz="2400" dirty="0" smtClean="0"/>
              <a:t>Mayoral Review and budget refinements June - August</a:t>
            </a:r>
          </a:p>
          <a:p>
            <a:pPr marL="285750" indent="-285750">
              <a:lnSpc>
                <a:spcPct val="150000"/>
              </a:lnSpc>
              <a:buFont typeface="Arial" panose="020B0604020202020204" pitchFamily="34" charset="0"/>
              <a:buChar char="•"/>
            </a:pPr>
            <a:r>
              <a:rPr lang="en-US" sz="2400" dirty="0" smtClean="0"/>
              <a:t>Mayor submits budget to City Council in late September</a:t>
            </a:r>
          </a:p>
          <a:p>
            <a:pPr marL="285750" indent="-285750">
              <a:lnSpc>
                <a:spcPct val="150000"/>
              </a:lnSpc>
              <a:buFont typeface="Arial" panose="020B0604020202020204" pitchFamily="34" charset="0"/>
              <a:buChar char="•"/>
            </a:pPr>
            <a:r>
              <a:rPr lang="en-US" sz="2400" dirty="0" smtClean="0"/>
              <a:t>Council reviews the Mayor’s budget proposal from late September through mid-November</a:t>
            </a:r>
          </a:p>
          <a:p>
            <a:pPr marL="285750" indent="-285750">
              <a:lnSpc>
                <a:spcPct val="150000"/>
              </a:lnSpc>
              <a:buFont typeface="Arial" panose="020B0604020202020204" pitchFamily="34" charset="0"/>
              <a:buChar char="•"/>
            </a:pPr>
            <a:r>
              <a:rPr lang="en-US" sz="2400" dirty="0" smtClean="0"/>
              <a:t>Council adopts the budget in late November</a:t>
            </a:r>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640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462" y="76200"/>
            <a:ext cx="8681188" cy="1470025"/>
          </a:xfrm>
        </p:spPr>
        <p:txBody>
          <a:bodyPr>
            <a:noAutofit/>
          </a:bodyPr>
          <a:lstStyle/>
          <a:p>
            <a:r>
              <a:rPr lang="en-US" sz="3200" b="1" dirty="0" smtClean="0">
                <a:solidFill>
                  <a:schemeClr val="tx1">
                    <a:lumMod val="65000"/>
                    <a:lumOff val="35000"/>
                  </a:schemeClr>
                </a:solidFill>
                <a:latin typeface="+mn-lt"/>
                <a:cs typeface="Arial" pitchFamily="34" charset="0"/>
              </a:rPr>
              <a:t>Operating BCLS without Park District Support</a:t>
            </a:r>
            <a:r>
              <a:rPr lang="en-US" sz="3600" b="1" dirty="0" smtClean="0">
                <a:solidFill>
                  <a:schemeClr val="tx1">
                    <a:lumMod val="65000"/>
                    <a:lumOff val="35000"/>
                  </a:schemeClr>
                </a:solidFill>
                <a:latin typeface="+mn-lt"/>
                <a:cs typeface="Arial" pitchFamily="34" charset="0"/>
              </a:rPr>
              <a:t/>
            </a:r>
            <a:br>
              <a:rPr lang="en-US" sz="3600" b="1" dirty="0" smtClean="0">
                <a:solidFill>
                  <a:schemeClr val="tx1">
                    <a:lumMod val="65000"/>
                    <a:lumOff val="35000"/>
                  </a:schemeClr>
                </a:solidFill>
                <a:latin typeface="+mn-lt"/>
                <a:cs typeface="Arial" pitchFamily="34" charset="0"/>
              </a:rPr>
            </a:br>
            <a:endParaRPr lang="en-US" sz="32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4800" y="914400"/>
            <a:ext cx="7848600" cy="53553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Environmental Learning BCL</a:t>
            </a:r>
          </a:p>
          <a:p>
            <a:pPr marL="742950" lvl="1" indent="-285750">
              <a:lnSpc>
                <a:spcPct val="150000"/>
              </a:lnSpc>
              <a:buFont typeface="Arial" panose="020B0604020202020204" pitchFamily="34" charset="0"/>
              <a:buChar char="•"/>
            </a:pPr>
            <a:r>
              <a:rPr lang="en-US" sz="1200" dirty="0"/>
              <a:t>Purpose:  to deliver and manage environmental stewardship programs and SPR’s environmental education centers. The programs are designed to encourage Seattle residents to take actions that respect the rights of all living things and environments, and to contribute to healthy and livable communities. </a:t>
            </a:r>
            <a:endParaRPr lang="en-US" sz="2400" dirty="0" smtClean="0"/>
          </a:p>
          <a:p>
            <a:pPr marL="285750" indent="-285750">
              <a:lnSpc>
                <a:spcPct val="150000"/>
              </a:lnSpc>
              <a:buFont typeface="Arial" panose="020B0604020202020204" pitchFamily="34" charset="0"/>
              <a:buChar char="•"/>
            </a:pPr>
            <a:r>
              <a:rPr lang="en-US" sz="2400" dirty="0" smtClean="0"/>
              <a:t>Golf BCL</a:t>
            </a:r>
          </a:p>
          <a:p>
            <a:pPr marL="742950" lvl="1" indent="-285750">
              <a:lnSpc>
                <a:spcPct val="150000"/>
              </a:lnSpc>
              <a:buFont typeface="Arial" panose="020B0604020202020204" pitchFamily="34" charset="0"/>
              <a:buChar char="•"/>
            </a:pPr>
            <a:r>
              <a:rPr lang="en-US" sz="1200" dirty="0"/>
              <a:t>Purpose:  to manage the City's four golf courses at Jackson, Jefferson, West Seattle, and </a:t>
            </a:r>
            <a:r>
              <a:rPr lang="en-US" sz="1200" dirty="0" err="1"/>
              <a:t>Interbay</a:t>
            </a:r>
            <a:r>
              <a:rPr lang="en-US" sz="1200" dirty="0"/>
              <a:t> to provide top-quality public golf courses that maximize earned revenues. </a:t>
            </a:r>
          </a:p>
          <a:p>
            <a:pPr marL="285750" indent="-285750">
              <a:lnSpc>
                <a:spcPct val="150000"/>
              </a:lnSpc>
              <a:buFont typeface="Arial" panose="020B0604020202020204" pitchFamily="34" charset="0"/>
              <a:buChar char="•"/>
            </a:pPr>
            <a:r>
              <a:rPr lang="en-US" sz="2400" dirty="0" smtClean="0"/>
              <a:t>Judgment and Claims BCL</a:t>
            </a:r>
          </a:p>
          <a:p>
            <a:pPr marL="742950" lvl="1" indent="-285750">
              <a:lnSpc>
                <a:spcPct val="150000"/>
              </a:lnSpc>
              <a:buFont typeface="Arial" panose="020B0604020202020204" pitchFamily="34" charset="0"/>
              <a:buChar char="•"/>
            </a:pPr>
            <a:r>
              <a:rPr lang="en-US" sz="1200" dirty="0" smtClean="0"/>
              <a:t>Purpose:  to pay </a:t>
            </a:r>
            <a:r>
              <a:rPr lang="en-US" sz="1200" dirty="0"/>
              <a:t>for judgments, settlements, claims, and other eligible expenses associated with legal claims and suits against the City. </a:t>
            </a:r>
            <a:endParaRPr lang="en-US" sz="1200" dirty="0" smtClean="0"/>
          </a:p>
          <a:p>
            <a:pPr marL="285750" indent="-285750">
              <a:lnSpc>
                <a:spcPct val="150000"/>
              </a:lnSpc>
              <a:buFont typeface="Arial" panose="020B0604020202020204" pitchFamily="34" charset="0"/>
              <a:buChar char="•"/>
            </a:pPr>
            <a:r>
              <a:rPr lang="en-US" sz="2400" dirty="0" smtClean="0"/>
              <a:t>Woodland </a:t>
            </a:r>
            <a:r>
              <a:rPr lang="en-US" sz="2400" dirty="0"/>
              <a:t>Park Zoo Budget Control </a:t>
            </a:r>
            <a:r>
              <a:rPr lang="en-US" sz="2400" dirty="0" smtClean="0"/>
              <a:t>Level (Capital Support)</a:t>
            </a:r>
          </a:p>
          <a:p>
            <a:pPr marL="800100" lvl="1" indent="-342900">
              <a:lnSpc>
                <a:spcPct val="150000"/>
              </a:lnSpc>
              <a:buFont typeface="Arial" panose="020B0604020202020204" pitchFamily="34" charset="0"/>
              <a:buChar char="•"/>
            </a:pPr>
            <a:r>
              <a:rPr lang="en-US" sz="1200" dirty="0" smtClean="0"/>
              <a:t>Purpose:  to </a:t>
            </a:r>
            <a:r>
              <a:rPr lang="en-US" sz="1200" dirty="0"/>
              <a:t>provide funds to contract with the non-profit Woodland Park Zoological Society to operate and manage the Woodland Park Zoo. </a:t>
            </a:r>
            <a:r>
              <a:rPr lang="en-US" sz="1200" dirty="0" smtClean="0"/>
              <a:t>The </a:t>
            </a:r>
            <a:r>
              <a:rPr lang="en-US" sz="1200" dirty="0"/>
              <a:t>purpose of the Zoo is to provide care for animals and offer exhibits, educational programs, and visitor amenities so Seattle residents and visitors have the opportunity to enjoy and learn about animals and wildlife conservation. </a:t>
            </a:r>
            <a:endParaRPr lang="en-US" sz="2400" dirty="0"/>
          </a:p>
        </p:txBody>
      </p:sp>
    </p:spTree>
    <p:extLst>
      <p:ext uri="{BB962C8B-B14F-4D97-AF65-F5344CB8AC3E}">
        <p14:creationId xmlns:p14="http://schemas.microsoft.com/office/powerpoint/2010/main" val="3421094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50679"/>
            <a:ext cx="9154510" cy="807322"/>
          </a:xfrm>
          <a:prstGeom prst="rect">
            <a:avLst/>
          </a:prstGeom>
          <a:solidFill>
            <a:srgbClr val="009900"/>
          </a:solidFill>
        </p:spPr>
        <p:txBody>
          <a:bodyPr wrap="square" rtlCol="0">
            <a:spAutoFit/>
          </a:bodyPr>
          <a:lstStyle/>
          <a:p>
            <a:endParaRPr lang="en-US" dirty="0">
              <a:solidFill>
                <a:schemeClr val="bg1"/>
              </a:solidFill>
            </a:endParaRPr>
          </a:p>
        </p:txBody>
      </p:sp>
      <p:sp>
        <p:nvSpPr>
          <p:cNvPr id="4" name="Rectangle 3"/>
          <p:cNvSpPr/>
          <p:nvPr/>
        </p:nvSpPr>
        <p:spPr>
          <a:xfrm>
            <a:off x="381000" y="457200"/>
            <a:ext cx="8382000" cy="5447645"/>
          </a:xfrm>
          <a:prstGeom prst="rect">
            <a:avLst/>
          </a:prstGeom>
        </p:spPr>
        <p:txBody>
          <a:bodyPr wrap="square">
            <a:spAutoFit/>
          </a:bodyPr>
          <a:lstStyle/>
          <a:p>
            <a:r>
              <a:rPr lang="en-US" sz="2800" b="1" dirty="0"/>
              <a:t>To learn more about the proposed budget</a:t>
            </a:r>
            <a:r>
              <a:rPr lang="en-US" sz="2800" b="1" dirty="0" smtClean="0"/>
              <a:t>:</a:t>
            </a:r>
          </a:p>
          <a:p>
            <a:pPr marL="285750" indent="-285750">
              <a:buFont typeface="Arial" panose="020B0604020202020204" pitchFamily="34" charset="0"/>
              <a:buChar char="•"/>
            </a:pPr>
            <a:r>
              <a:rPr lang="en-US" sz="2000" dirty="0" smtClean="0">
                <a:hlinkClick r:id="rId3"/>
              </a:rPr>
              <a:t>http</a:t>
            </a:r>
            <a:r>
              <a:rPr lang="en-US" sz="2000" dirty="0">
                <a:hlinkClick r:id="rId3"/>
              </a:rPr>
              <a:t>://murray.seattle.gov/mayor-ed-murrays-2016-proposed-budget/#</a:t>
            </a:r>
            <a:r>
              <a:rPr lang="en-US" sz="2000" dirty="0" smtClean="0">
                <a:hlinkClick r:id="rId3"/>
              </a:rPr>
              <a:t>sthash.uskt5huZ.H1y04bLk.dpbs</a:t>
            </a:r>
            <a:r>
              <a:rPr lang="en-US" sz="2000" dirty="0" smtClean="0"/>
              <a:t>  </a:t>
            </a:r>
          </a:p>
          <a:p>
            <a:pPr marL="285750" indent="-285750">
              <a:buFont typeface="Arial" panose="020B0604020202020204" pitchFamily="34" charset="0"/>
              <a:buChar char="•"/>
            </a:pPr>
            <a:endParaRPr lang="en-US" sz="2000" dirty="0"/>
          </a:p>
          <a:p>
            <a:pPr marL="457200" indent="-457200">
              <a:buFont typeface="Arial" panose="020B0604020202020204" pitchFamily="34" charset="0"/>
              <a:buChar char="•"/>
            </a:pPr>
            <a:r>
              <a:rPr lang="en-US" sz="2400" b="1" dirty="0" smtClean="0">
                <a:hlinkClick r:id="rId4"/>
              </a:rPr>
              <a:t>Mayor </a:t>
            </a:r>
            <a:r>
              <a:rPr lang="en-US" sz="2400" b="1" dirty="0">
                <a:hlinkClick r:id="rId4"/>
              </a:rPr>
              <a:t>Ed Murray’s budget speech, as </a:t>
            </a:r>
            <a:r>
              <a:rPr lang="en-US" sz="2400" b="1" dirty="0" smtClean="0">
                <a:hlinkClick r:id="rId4"/>
              </a:rPr>
              <a:t>prepared</a:t>
            </a:r>
          </a:p>
          <a:p>
            <a:pPr marL="457200" indent="-457200">
              <a:buFont typeface="Arial" panose="020B0604020202020204" pitchFamily="34" charset="0"/>
              <a:buChar char="•"/>
            </a:pPr>
            <a:r>
              <a:rPr lang="en-US" sz="2400" b="1" dirty="0" smtClean="0">
                <a:hlinkClick r:id="rId5"/>
              </a:rPr>
              <a:t>Highlights </a:t>
            </a:r>
            <a:r>
              <a:rPr lang="en-US" sz="2400" b="1" dirty="0">
                <a:hlinkClick r:id="rId5"/>
              </a:rPr>
              <a:t>of Mayor Ed Murray’s budget </a:t>
            </a:r>
            <a:r>
              <a:rPr lang="en-US" sz="2400" dirty="0"/>
              <a:t> </a:t>
            </a:r>
            <a:endParaRPr lang="en-US" sz="2400" dirty="0" smtClean="0"/>
          </a:p>
          <a:p>
            <a:pPr marL="457200" indent="-457200">
              <a:buFont typeface="Arial" panose="020B0604020202020204" pitchFamily="34" charset="0"/>
              <a:buChar char="•"/>
            </a:pPr>
            <a:r>
              <a:rPr lang="en-US" sz="2400" b="1" dirty="0" smtClean="0">
                <a:hlinkClick r:id="rId6"/>
              </a:rPr>
              <a:t>Press </a:t>
            </a:r>
            <a:r>
              <a:rPr lang="en-US" sz="2400" b="1" dirty="0">
                <a:hlinkClick r:id="rId6"/>
              </a:rPr>
              <a:t>release about Mayor Ed Murray’s proposed budget</a:t>
            </a:r>
            <a:r>
              <a:rPr lang="en-US" sz="2400" dirty="0"/>
              <a:t> </a:t>
            </a:r>
            <a:endParaRPr lang="en-US" sz="2400" dirty="0" smtClean="0"/>
          </a:p>
          <a:p>
            <a:pPr marL="457200" indent="-457200">
              <a:buFont typeface="Arial" panose="020B0604020202020204" pitchFamily="34" charset="0"/>
              <a:buChar char="•"/>
            </a:pPr>
            <a:r>
              <a:rPr lang="en-US" sz="2400" b="1" dirty="0" smtClean="0">
                <a:hlinkClick r:id="rId7"/>
              </a:rPr>
              <a:t>Learn </a:t>
            </a:r>
            <a:r>
              <a:rPr lang="en-US" sz="2400" b="1" dirty="0">
                <a:hlinkClick r:id="rId7"/>
              </a:rPr>
              <a:t>more from the City Budget Office</a:t>
            </a:r>
            <a:r>
              <a:rPr lang="en-US" sz="2400" b="1" dirty="0"/>
              <a:t> </a:t>
            </a:r>
            <a:endParaRPr lang="en-US" sz="2400" b="1" dirty="0" smtClean="0"/>
          </a:p>
          <a:p>
            <a:r>
              <a:rPr lang="en-US" sz="2800" dirty="0" smtClean="0"/>
              <a:t> </a:t>
            </a:r>
          </a:p>
          <a:p>
            <a:r>
              <a:rPr lang="en-US" sz="2800" b="1" dirty="0" smtClean="0"/>
              <a:t>Mayor </a:t>
            </a:r>
            <a:r>
              <a:rPr lang="en-US" sz="2800" b="1" dirty="0"/>
              <a:t>unveils $47 million Seattle Park District plan for </a:t>
            </a:r>
            <a:r>
              <a:rPr lang="en-US" sz="2800" b="1" dirty="0" smtClean="0"/>
              <a:t>2016 </a:t>
            </a:r>
          </a:p>
          <a:p>
            <a:pPr marL="342900" indent="-342900">
              <a:buFont typeface="Arial" panose="020B0604020202020204" pitchFamily="34" charset="0"/>
              <a:buChar char="•"/>
            </a:pPr>
            <a:r>
              <a:rPr lang="en-US" sz="2000" dirty="0">
                <a:hlinkClick r:id="rId8"/>
              </a:rPr>
              <a:t>http://murray.seattle.gov/mayor-unveils-47-million-seattle-park-district-plan-for-2016/#</a:t>
            </a:r>
            <a:r>
              <a:rPr lang="en-US" sz="2000" dirty="0" smtClean="0">
                <a:hlinkClick r:id="rId8"/>
              </a:rPr>
              <a:t>sthash.UNXjCnNr.dpbs</a:t>
            </a:r>
            <a:r>
              <a:rPr lang="en-US" sz="2000" dirty="0" smtClean="0"/>
              <a:t> </a:t>
            </a:r>
          </a:p>
          <a:p>
            <a:pPr marL="342900" indent="-342900">
              <a:buFont typeface="Arial" panose="020B0604020202020204" pitchFamily="34" charset="0"/>
              <a:buChar char="•"/>
            </a:pPr>
            <a:r>
              <a:rPr lang="en-US" sz="2000" dirty="0">
                <a:hlinkClick r:id="rId9"/>
              </a:rPr>
              <a:t>http://</a:t>
            </a:r>
            <a:r>
              <a:rPr lang="en-US" sz="2000" dirty="0" smtClean="0">
                <a:hlinkClick r:id="rId9"/>
              </a:rPr>
              <a:t>murray.seattle.gov/wp-content/uploads/2015/09/Park-District-Funded-Services.pdf</a:t>
            </a:r>
            <a:r>
              <a:rPr lang="en-US" sz="2000" dirty="0" smtClean="0"/>
              <a:t> </a:t>
            </a:r>
            <a:endParaRPr lang="en-US" sz="2000" dirty="0">
              <a:effectLst/>
            </a:endParaRPr>
          </a:p>
        </p:txBody>
      </p:sp>
    </p:spTree>
    <p:extLst>
      <p:ext uri="{BB962C8B-B14F-4D97-AF65-F5344CB8AC3E}">
        <p14:creationId xmlns:p14="http://schemas.microsoft.com/office/powerpoint/2010/main" val="2811841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50679"/>
            <a:ext cx="9154510" cy="807322"/>
          </a:xfrm>
          <a:prstGeom prst="rect">
            <a:avLst/>
          </a:prstGeom>
          <a:solidFill>
            <a:srgbClr val="009900"/>
          </a:solidFill>
        </p:spPr>
        <p:txBody>
          <a:bodyPr wrap="square" rtlCol="0">
            <a:spAutoFit/>
          </a:bodyPr>
          <a:lstStyle/>
          <a:p>
            <a:endParaRPr lang="en-US" dirty="0">
              <a:solidFill>
                <a:schemeClr val="bg1"/>
              </a:solidFill>
            </a:endParaRPr>
          </a:p>
        </p:txBody>
      </p:sp>
      <p:sp>
        <p:nvSpPr>
          <p:cNvPr id="3" name="TextBox 2"/>
          <p:cNvSpPr txBox="1"/>
          <p:nvPr/>
        </p:nvSpPr>
        <p:spPr>
          <a:xfrm>
            <a:off x="1676400" y="2057400"/>
            <a:ext cx="5943600" cy="1107996"/>
          </a:xfrm>
          <a:prstGeom prst="rect">
            <a:avLst/>
          </a:prstGeom>
          <a:noFill/>
        </p:spPr>
        <p:txBody>
          <a:bodyPr wrap="square" rtlCol="0">
            <a:spAutoFit/>
          </a:bodyPr>
          <a:lstStyle/>
          <a:p>
            <a:pPr algn="ctr"/>
            <a:r>
              <a:rPr lang="en-US" sz="6600" dirty="0" smtClean="0">
                <a:solidFill>
                  <a:schemeClr val="accent1">
                    <a:lumMod val="75000"/>
                  </a:schemeClr>
                </a:solidFill>
              </a:rPr>
              <a:t>QUESTIONS?</a:t>
            </a:r>
            <a:endParaRPr lang="en-US" sz="6600" dirty="0">
              <a:solidFill>
                <a:schemeClr val="accent1">
                  <a:lumMod val="75000"/>
                </a:schemeClr>
              </a:solidFill>
            </a:endParaRPr>
          </a:p>
        </p:txBody>
      </p:sp>
    </p:spTree>
    <p:extLst>
      <p:ext uri="{BB962C8B-B14F-4D97-AF65-F5344CB8AC3E}">
        <p14:creationId xmlns:p14="http://schemas.microsoft.com/office/powerpoint/2010/main" val="148847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lumMod val="65000"/>
                    <a:lumOff val="35000"/>
                  </a:schemeClr>
                </a:solidFill>
                <a:latin typeface="+mn-lt"/>
                <a:cs typeface="Arial" pitchFamily="34" charset="0"/>
              </a:rPr>
              <a:t>City of Seattle</a:t>
            </a:r>
            <a:br>
              <a:rPr lang="en-US" b="1" dirty="0" smtClean="0">
                <a:solidFill>
                  <a:schemeClr val="tx1">
                    <a:lumMod val="65000"/>
                    <a:lumOff val="35000"/>
                  </a:schemeClr>
                </a:solidFill>
                <a:latin typeface="+mn-lt"/>
                <a:cs typeface="Arial" pitchFamily="34" charset="0"/>
              </a:rPr>
            </a:br>
            <a:r>
              <a:rPr lang="en-US" b="1" dirty="0" smtClean="0">
                <a:solidFill>
                  <a:schemeClr val="tx1">
                    <a:lumMod val="65000"/>
                    <a:lumOff val="35000"/>
                  </a:schemeClr>
                </a:solidFill>
                <a:latin typeface="+mn-lt"/>
                <a:cs typeface="Arial" pitchFamily="34" charset="0"/>
              </a:rPr>
              <a:t>2016 Budget Overview</a:t>
            </a:r>
            <a:endParaRPr lang="en-US" b="1" dirty="0">
              <a:solidFill>
                <a:schemeClr val="tx1">
                  <a:lumMod val="65000"/>
                  <a:lumOff val="35000"/>
                </a:schemeClr>
              </a:solidFill>
              <a:latin typeface="+mn-lt"/>
              <a:cs typeface="Arial" pitchFamily="34" charset="0"/>
            </a:endParaRPr>
          </a:p>
        </p:txBody>
      </p:sp>
      <p:sp>
        <p:nvSpPr>
          <p:cNvPr id="3" name="TextBox 2"/>
          <p:cNvSpPr txBox="1"/>
          <p:nvPr/>
        </p:nvSpPr>
        <p:spPr>
          <a:xfrm>
            <a:off x="304800" y="1454289"/>
            <a:ext cx="8305800"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Total Operating Budget of $5.1 billion and total Capital Budget of $1 billion.</a:t>
            </a:r>
          </a:p>
          <a:p>
            <a:pPr marL="742950" lvl="1" indent="-285750">
              <a:lnSpc>
                <a:spcPct val="150000"/>
              </a:lnSpc>
              <a:buFont typeface="Arial" panose="020B0604020202020204" pitchFamily="34" charset="0"/>
              <a:buChar char="•"/>
            </a:pPr>
            <a:r>
              <a:rPr lang="en-US" sz="2400" dirty="0" smtClean="0"/>
              <a:t>Total workforce of 11,739.23 FTE</a:t>
            </a:r>
          </a:p>
          <a:p>
            <a:pPr marL="285750" indent="-285750">
              <a:lnSpc>
                <a:spcPct val="150000"/>
              </a:lnSpc>
              <a:buFont typeface="Arial" panose="020B0604020202020204" pitchFamily="34" charset="0"/>
              <a:buChar char="•"/>
            </a:pPr>
            <a:r>
              <a:rPr lang="en-US" sz="2400" dirty="0" smtClean="0"/>
              <a:t>Total General Fund Budget of $1.056 billion</a:t>
            </a:r>
          </a:p>
          <a:p>
            <a:pPr marL="742950" lvl="1" indent="-285750">
              <a:lnSpc>
                <a:spcPct val="150000"/>
              </a:lnSpc>
              <a:buFont typeface="Arial" panose="020B0604020202020204" pitchFamily="34" charset="0"/>
              <a:buChar char="•"/>
            </a:pPr>
            <a:r>
              <a:rPr lang="en-US" sz="2400" dirty="0" smtClean="0"/>
              <a:t>54% of the City’s General Fund is allocated to public safety functions ($599.7m) and 8% allocated to Health and Human Services ($83.3m)</a:t>
            </a:r>
          </a:p>
          <a:p>
            <a:pPr marL="742950" lvl="1" indent="-285750">
              <a:lnSpc>
                <a:spcPct val="150000"/>
              </a:lnSpc>
              <a:buFont typeface="Arial" panose="020B0604020202020204" pitchFamily="34" charset="0"/>
              <a:buChar char="•"/>
            </a:pPr>
            <a:r>
              <a:rPr lang="en-US" sz="2400" dirty="0" smtClean="0"/>
              <a:t>SPR is approximately </a:t>
            </a:r>
            <a:r>
              <a:rPr lang="en-US" sz="2400" dirty="0"/>
              <a:t>9% of the General Fund</a:t>
            </a:r>
            <a:endParaRPr lang="en-US" sz="2800" dirty="0"/>
          </a:p>
          <a:p>
            <a:pPr marL="1200150" lvl="2" indent="-285750">
              <a:lnSpc>
                <a:spcPct val="150000"/>
              </a:lnSpc>
              <a:buFont typeface="Arial" panose="020B0604020202020204" pitchFamily="34" charset="0"/>
              <a:buChar char="•"/>
            </a:pPr>
            <a:r>
              <a:rPr lang="en-US" sz="2400" dirty="0" smtClean="0"/>
              <a:t>$96.6 million in General Fund support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698" y="5257800"/>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537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lumMod val="65000"/>
                    <a:lumOff val="35000"/>
                  </a:schemeClr>
                </a:solidFill>
                <a:latin typeface="+mn-lt"/>
                <a:cs typeface="Arial" pitchFamily="34" charset="0"/>
              </a:rPr>
              <a:t>Seattle Parks and Recreation</a:t>
            </a:r>
            <a:br>
              <a:rPr lang="en-US" b="1" dirty="0" smtClean="0">
                <a:solidFill>
                  <a:schemeClr val="tx1">
                    <a:lumMod val="65000"/>
                    <a:lumOff val="35000"/>
                  </a:schemeClr>
                </a:solidFill>
                <a:latin typeface="+mn-lt"/>
                <a:cs typeface="Arial" pitchFamily="34" charset="0"/>
              </a:rPr>
            </a:br>
            <a:r>
              <a:rPr lang="en-US" b="1" dirty="0" smtClean="0">
                <a:solidFill>
                  <a:schemeClr val="tx1">
                    <a:lumMod val="65000"/>
                    <a:lumOff val="35000"/>
                  </a:schemeClr>
                </a:solidFill>
                <a:latin typeface="+mn-lt"/>
                <a:cs typeface="Arial" pitchFamily="34" charset="0"/>
              </a:rPr>
              <a:t>2016 Budget Overview</a:t>
            </a:r>
            <a:endParaRPr lang="en-US" b="1" dirty="0">
              <a:solidFill>
                <a:schemeClr val="tx1">
                  <a:lumMod val="65000"/>
                  <a:lumOff val="35000"/>
                </a:schemeClr>
              </a:solidFill>
              <a:latin typeface="+mn-lt"/>
              <a:cs typeface="Arial" pitchFamily="34" charset="0"/>
            </a:endParaRPr>
          </a:p>
        </p:txBody>
      </p:sp>
      <p:sp>
        <p:nvSpPr>
          <p:cNvPr id="3" name="TextBox 2"/>
          <p:cNvSpPr txBox="1"/>
          <p:nvPr/>
        </p:nvSpPr>
        <p:spPr>
          <a:xfrm>
            <a:off x="507749" y="1322487"/>
            <a:ext cx="8077200" cy="59093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Total Operating Budget of $155.2 million(918.68 FTE)</a:t>
            </a:r>
          </a:p>
          <a:p>
            <a:pPr marL="742950" lvl="1" indent="-285750">
              <a:lnSpc>
                <a:spcPct val="150000"/>
              </a:lnSpc>
              <a:buFont typeface="Arial" panose="020B0604020202020204" pitchFamily="34" charset="0"/>
              <a:buChar char="•"/>
            </a:pPr>
            <a:r>
              <a:rPr lang="en-US" sz="2000" dirty="0" smtClean="0"/>
              <a:t>General Fund $96,589,513</a:t>
            </a:r>
          </a:p>
          <a:p>
            <a:pPr marL="742950" lvl="1" indent="-285750">
              <a:lnSpc>
                <a:spcPct val="150000"/>
              </a:lnSpc>
              <a:buFont typeface="Arial" panose="020B0604020202020204" pitchFamily="34" charset="0"/>
              <a:buChar char="•"/>
            </a:pPr>
            <a:r>
              <a:rPr lang="en-US" sz="2000" dirty="0" smtClean="0"/>
              <a:t>Other Funding $58,562,752 </a:t>
            </a:r>
          </a:p>
          <a:p>
            <a:pPr marL="1200150" lvl="2" indent="-285750">
              <a:lnSpc>
                <a:spcPct val="150000"/>
              </a:lnSpc>
              <a:buFont typeface="Arial" panose="020B0604020202020204" pitchFamily="34" charset="0"/>
              <a:buChar char="•"/>
            </a:pPr>
            <a:r>
              <a:rPr lang="en-US" sz="2000" dirty="0" smtClean="0"/>
              <a:t>Seattle Park District $13,613,159</a:t>
            </a:r>
          </a:p>
          <a:p>
            <a:pPr marL="285750" indent="-285750">
              <a:lnSpc>
                <a:spcPct val="150000"/>
              </a:lnSpc>
              <a:buFont typeface="Arial" panose="020B0604020202020204" pitchFamily="34" charset="0"/>
              <a:buChar char="•"/>
            </a:pPr>
            <a:r>
              <a:rPr lang="en-US" sz="2400" dirty="0" smtClean="0"/>
              <a:t>Total Capital Budget of $54,218,000</a:t>
            </a:r>
          </a:p>
          <a:p>
            <a:pPr marL="742950" lvl="1" indent="-285750">
              <a:lnSpc>
                <a:spcPct val="150000"/>
              </a:lnSpc>
              <a:buFont typeface="Arial" panose="020B0604020202020204" pitchFamily="34" charset="0"/>
              <a:buChar char="•"/>
            </a:pPr>
            <a:r>
              <a:rPr lang="en-US" sz="2000" dirty="0" smtClean="0"/>
              <a:t>Seattle Park District ($34.2M)</a:t>
            </a:r>
          </a:p>
          <a:p>
            <a:pPr marL="742950" lvl="1" indent="-285750">
              <a:lnSpc>
                <a:spcPct val="150000"/>
              </a:lnSpc>
              <a:buFont typeface="Arial" panose="020B0604020202020204" pitchFamily="34" charset="0"/>
              <a:buChar char="•"/>
            </a:pPr>
            <a:r>
              <a:rPr lang="en-US" sz="2000" dirty="0" smtClean="0"/>
              <a:t>Cumulative </a:t>
            </a:r>
            <a:r>
              <a:rPr lang="en-US" sz="2000" dirty="0"/>
              <a:t>Reserve Sub-Fund </a:t>
            </a:r>
            <a:endParaRPr lang="en-US" sz="2000" dirty="0" smtClean="0"/>
          </a:p>
          <a:p>
            <a:pPr marL="1200150" lvl="2" indent="-285750">
              <a:lnSpc>
                <a:spcPct val="150000"/>
              </a:lnSpc>
              <a:buFont typeface="Arial" panose="020B0604020202020204" pitchFamily="34" charset="0"/>
              <a:buChar char="•"/>
            </a:pPr>
            <a:r>
              <a:rPr lang="en-US" sz="2000" dirty="0" smtClean="0"/>
              <a:t>Real </a:t>
            </a:r>
            <a:r>
              <a:rPr lang="en-US" sz="2000" dirty="0"/>
              <a:t>Estate Excise </a:t>
            </a:r>
            <a:r>
              <a:rPr lang="en-US" sz="2000" dirty="0" smtClean="0"/>
              <a:t>Taxes ($14.3M) and Unrestricted ($400K)</a:t>
            </a:r>
            <a:endParaRPr lang="en-US" sz="2000" dirty="0"/>
          </a:p>
          <a:p>
            <a:pPr marL="742950" lvl="1" indent="-285750">
              <a:lnSpc>
                <a:spcPct val="150000"/>
              </a:lnSpc>
              <a:buFont typeface="Arial" panose="020B0604020202020204" pitchFamily="34" charset="0"/>
              <a:buChar char="•"/>
            </a:pPr>
            <a:r>
              <a:rPr lang="en-US" sz="2000" dirty="0"/>
              <a:t>Central Waterfront Improvement Fund ($2.2M)</a:t>
            </a:r>
          </a:p>
          <a:p>
            <a:pPr marL="742950" lvl="1" indent="-285750">
              <a:lnSpc>
                <a:spcPct val="150000"/>
              </a:lnSpc>
              <a:buFont typeface="Arial" panose="020B0604020202020204" pitchFamily="34" charset="0"/>
              <a:buChar char="•"/>
            </a:pPr>
            <a:r>
              <a:rPr lang="en-US" sz="2000" dirty="0" smtClean="0"/>
              <a:t>King County Levy ($1.66M)</a:t>
            </a:r>
          </a:p>
          <a:p>
            <a:pPr marL="742950" lvl="1" indent="-285750">
              <a:lnSpc>
                <a:spcPct val="150000"/>
              </a:lnSpc>
              <a:buFont typeface="Arial" panose="020B0604020202020204" pitchFamily="34" charset="0"/>
              <a:buChar char="•"/>
            </a:pPr>
            <a:r>
              <a:rPr lang="en-US" sz="2000" dirty="0"/>
              <a:t>Community Development Block Grant ($808K</a:t>
            </a:r>
            <a:r>
              <a:rPr lang="en-US" sz="2000" dirty="0" smtClean="0"/>
              <a:t>)</a:t>
            </a:r>
            <a:endParaRPr lang="en-US" sz="2400" dirty="0"/>
          </a:p>
          <a:p>
            <a:pPr marL="742950" lvl="1" indent="-285750">
              <a:lnSpc>
                <a:spcPct val="150000"/>
              </a:lnSpc>
              <a:buFont typeface="Arial" panose="020B0604020202020204" pitchFamily="34" charset="0"/>
              <a:buChar char="•"/>
            </a:pPr>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502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5031" y="228600"/>
            <a:ext cx="6733938" cy="1470025"/>
          </a:xfrm>
        </p:spPr>
        <p:txBody>
          <a:bodyPr>
            <a:noAutofit/>
          </a:bodyPr>
          <a:lstStyle/>
          <a:p>
            <a:r>
              <a:rPr lang="en-US" b="1" dirty="0" smtClean="0">
                <a:solidFill>
                  <a:schemeClr val="tx1">
                    <a:lumMod val="65000"/>
                    <a:lumOff val="35000"/>
                  </a:schemeClr>
                </a:solidFill>
                <a:latin typeface="+mn-lt"/>
                <a:cs typeface="Arial" pitchFamily="34" charset="0"/>
              </a:rPr>
              <a:t>Seattle Park District </a:t>
            </a:r>
            <a:br>
              <a:rPr lang="en-US" b="1" dirty="0" smtClean="0">
                <a:solidFill>
                  <a:schemeClr val="tx1">
                    <a:lumMod val="65000"/>
                    <a:lumOff val="35000"/>
                  </a:schemeClr>
                </a:solidFill>
                <a:latin typeface="+mn-lt"/>
                <a:cs typeface="Arial" pitchFamily="34" charset="0"/>
              </a:rPr>
            </a:br>
            <a:r>
              <a:rPr lang="en-US" b="1" dirty="0" smtClean="0">
                <a:solidFill>
                  <a:schemeClr val="tx1">
                    <a:lumMod val="65000"/>
                    <a:lumOff val="35000"/>
                  </a:schemeClr>
                </a:solidFill>
                <a:latin typeface="+mn-lt"/>
                <a:cs typeface="Arial" pitchFamily="34" charset="0"/>
              </a:rPr>
              <a:t>2016 Budget Overview</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3"/>
          <p:cNvGraphicFramePr>
            <a:graphicFrameLocks/>
          </p:cNvGraphicFramePr>
          <p:nvPr>
            <p:extLst>
              <p:ext uri="{D42A27DB-BD31-4B8C-83A1-F6EECF244321}">
                <p14:modId xmlns:p14="http://schemas.microsoft.com/office/powerpoint/2010/main" val="1989873838"/>
              </p:ext>
            </p:extLst>
          </p:nvPr>
        </p:nvGraphicFramePr>
        <p:xfrm>
          <a:off x="2286000" y="1600200"/>
          <a:ext cx="67056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33379150"/>
              </p:ext>
            </p:extLst>
          </p:nvPr>
        </p:nvGraphicFramePr>
        <p:xfrm>
          <a:off x="152400" y="5029200"/>
          <a:ext cx="3822701" cy="1438275"/>
        </p:xfrm>
        <a:graphic>
          <a:graphicData uri="http://schemas.openxmlformats.org/drawingml/2006/table">
            <a:tbl>
              <a:tblPr>
                <a:tableStyleId>{5C22544A-7EE6-4342-B048-85BDC9FD1C3A}</a:tableStyleId>
              </a:tblPr>
              <a:tblGrid>
                <a:gridCol w="2168099"/>
                <a:gridCol w="827301"/>
                <a:gridCol w="827301"/>
              </a:tblGrid>
              <a:tr h="209550">
                <a:tc>
                  <a:txBody>
                    <a:bodyPr/>
                    <a:lstStyle/>
                    <a:p>
                      <a:pPr algn="l" fontAlgn="ctr"/>
                      <a:r>
                        <a:rPr lang="en-US" sz="1200" u="none" strike="noStrike" dirty="0">
                          <a:effectLst/>
                        </a:rPr>
                        <a:t>CATEGORY TOTALS</a:t>
                      </a:r>
                      <a:endParaRPr lang="en-US" sz="1200" b="1" i="0" u="none" strike="noStrike" dirty="0">
                        <a:solidFill>
                          <a:srgbClr val="000000"/>
                        </a:solidFill>
                        <a:effectLst/>
                        <a:latin typeface="Arial Narrow"/>
                      </a:endParaRPr>
                    </a:p>
                  </a:txBody>
                  <a:tcPr marL="9525" marR="9525" marT="9525" marB="0" anchor="ctr"/>
                </a:tc>
                <a:tc>
                  <a:txBody>
                    <a:bodyPr/>
                    <a:lstStyle/>
                    <a:p>
                      <a:pPr algn="ctr" fontAlgn="b"/>
                      <a:r>
                        <a:rPr lang="en-US" sz="1200" u="none" strike="noStrike" dirty="0">
                          <a:effectLst/>
                        </a:rPr>
                        <a:t> </a:t>
                      </a:r>
                      <a:r>
                        <a:rPr lang="en-US" sz="1200" u="none" strike="noStrike" dirty="0" smtClean="0">
                          <a:effectLst/>
                        </a:rPr>
                        <a:t>2015</a:t>
                      </a:r>
                      <a:endParaRPr lang="en-US" sz="1200" b="0" i="0" u="none" strike="noStrike" dirty="0">
                        <a:solidFill>
                          <a:srgbClr val="000000"/>
                        </a:solidFill>
                        <a:effectLst/>
                        <a:latin typeface="Arial Narrow"/>
                      </a:endParaRPr>
                    </a:p>
                  </a:txBody>
                  <a:tcPr marL="9525" marR="9525" marT="9525" marB="0" anchor="b"/>
                </a:tc>
                <a:tc>
                  <a:txBody>
                    <a:bodyPr/>
                    <a:lstStyle/>
                    <a:p>
                      <a:pPr algn="ctr" fontAlgn="ctr"/>
                      <a:r>
                        <a:rPr lang="en-US" sz="1200" u="none" strike="noStrike" dirty="0" smtClean="0">
                          <a:effectLst/>
                        </a:rPr>
                        <a:t>2016</a:t>
                      </a:r>
                      <a:endParaRPr lang="en-US" sz="1200" b="1" i="0" u="none" strike="noStrike" dirty="0">
                        <a:solidFill>
                          <a:srgbClr val="000000"/>
                        </a:solidFill>
                        <a:effectLst/>
                        <a:latin typeface="Arial Narrow"/>
                      </a:endParaRPr>
                    </a:p>
                  </a:txBody>
                  <a:tcPr marL="9525" marR="9525" marT="9525" marB="0" anchor="ctr"/>
                </a:tc>
              </a:tr>
              <a:tr h="200025">
                <a:tc>
                  <a:txBody>
                    <a:bodyPr/>
                    <a:lstStyle/>
                    <a:p>
                      <a:pPr algn="l" fontAlgn="ctr"/>
                      <a:r>
                        <a:rPr lang="en-US" sz="1200" u="none" strike="noStrike">
                          <a:effectLst/>
                        </a:rPr>
                        <a:t>Fix it First</a:t>
                      </a:r>
                      <a:endParaRPr lang="en-US" sz="1200" b="1" i="0" u="none" strike="noStrike">
                        <a:solidFill>
                          <a:srgbClr val="000000"/>
                        </a:solidFill>
                        <a:effectLst/>
                        <a:latin typeface="Arial Narrow"/>
                      </a:endParaRPr>
                    </a:p>
                  </a:txBody>
                  <a:tcPr marL="9525" marR="9525" marT="9525" marB="0" anchor="ctr"/>
                </a:tc>
                <a:tc>
                  <a:txBody>
                    <a:bodyPr/>
                    <a:lstStyle/>
                    <a:p>
                      <a:pPr algn="r" fontAlgn="b"/>
                      <a:r>
                        <a:rPr lang="en-US" sz="1200" u="none" strike="noStrike">
                          <a:effectLst/>
                        </a:rPr>
                        <a:t>$3,946,800</a:t>
                      </a:r>
                      <a:endParaRPr lang="en-US" sz="1200" b="0" i="0" u="none" strike="noStrike">
                        <a:solidFill>
                          <a:srgbClr val="000000"/>
                        </a:solidFill>
                        <a:effectLst/>
                        <a:latin typeface="Arial Narrow"/>
                      </a:endParaRPr>
                    </a:p>
                  </a:txBody>
                  <a:tcPr marL="9525" marR="9525" marT="9525" marB="0" anchor="b"/>
                </a:tc>
                <a:tc>
                  <a:txBody>
                    <a:bodyPr/>
                    <a:lstStyle/>
                    <a:p>
                      <a:pPr algn="r" fontAlgn="b"/>
                      <a:r>
                        <a:rPr lang="en-US" sz="1200" u="none" strike="noStrike" dirty="0">
                          <a:effectLst/>
                        </a:rPr>
                        <a:t>$28,406,625</a:t>
                      </a:r>
                      <a:endParaRPr lang="en-US" sz="1200" b="0" i="0" u="none" strike="noStrike" dirty="0">
                        <a:solidFill>
                          <a:srgbClr val="000000"/>
                        </a:solidFill>
                        <a:effectLst/>
                        <a:latin typeface="Arial Narrow"/>
                      </a:endParaRPr>
                    </a:p>
                  </a:txBody>
                  <a:tcPr marL="9525" marR="9525" marT="9525" marB="0" anchor="b"/>
                </a:tc>
              </a:tr>
              <a:tr h="200025">
                <a:tc>
                  <a:txBody>
                    <a:bodyPr/>
                    <a:lstStyle/>
                    <a:p>
                      <a:pPr algn="l" fontAlgn="ctr"/>
                      <a:r>
                        <a:rPr lang="en-US" sz="1200" u="none" strike="noStrike">
                          <a:effectLst/>
                        </a:rPr>
                        <a:t>Maintaining Parks and Facilities</a:t>
                      </a:r>
                      <a:endParaRPr lang="en-US" sz="1200" b="1" i="0" u="none" strike="noStrike">
                        <a:solidFill>
                          <a:srgbClr val="000000"/>
                        </a:solidFill>
                        <a:effectLst/>
                        <a:latin typeface="Arial Narrow"/>
                      </a:endParaRPr>
                    </a:p>
                  </a:txBody>
                  <a:tcPr marL="9525" marR="9525" marT="9525" marB="0" anchor="ctr"/>
                </a:tc>
                <a:tc>
                  <a:txBody>
                    <a:bodyPr/>
                    <a:lstStyle/>
                    <a:p>
                      <a:pPr algn="r" fontAlgn="b"/>
                      <a:r>
                        <a:rPr lang="en-US" sz="1200" u="none" strike="noStrike">
                          <a:effectLst/>
                        </a:rPr>
                        <a:t>$2,917,970</a:t>
                      </a:r>
                      <a:endParaRPr lang="en-US" sz="1200" b="0" i="0" u="none" strike="noStrike">
                        <a:solidFill>
                          <a:srgbClr val="000000"/>
                        </a:solidFill>
                        <a:effectLst/>
                        <a:latin typeface="Arial Narrow"/>
                      </a:endParaRPr>
                    </a:p>
                  </a:txBody>
                  <a:tcPr marL="9525" marR="9525" marT="9525" marB="0" anchor="b"/>
                </a:tc>
                <a:tc>
                  <a:txBody>
                    <a:bodyPr/>
                    <a:lstStyle/>
                    <a:p>
                      <a:pPr algn="r" fontAlgn="b"/>
                      <a:r>
                        <a:rPr lang="en-US" sz="1200" u="none" strike="noStrike" dirty="0">
                          <a:effectLst/>
                        </a:rPr>
                        <a:t>$4,056,216</a:t>
                      </a:r>
                      <a:endParaRPr lang="en-US" sz="1200" b="0" i="0" u="none" strike="noStrike" dirty="0">
                        <a:solidFill>
                          <a:srgbClr val="000000"/>
                        </a:solidFill>
                        <a:effectLst/>
                        <a:latin typeface="Arial Narrow"/>
                      </a:endParaRPr>
                    </a:p>
                  </a:txBody>
                  <a:tcPr marL="9525" marR="9525" marT="9525" marB="0" anchor="b"/>
                </a:tc>
              </a:tr>
              <a:tr h="200025">
                <a:tc>
                  <a:txBody>
                    <a:bodyPr/>
                    <a:lstStyle/>
                    <a:p>
                      <a:pPr algn="l" fontAlgn="ctr"/>
                      <a:r>
                        <a:rPr lang="en-US" sz="1200" u="none" strike="noStrike">
                          <a:effectLst/>
                        </a:rPr>
                        <a:t>Programs for People</a:t>
                      </a:r>
                      <a:endParaRPr lang="en-US" sz="1200" b="1" i="0" u="none" strike="noStrike">
                        <a:solidFill>
                          <a:srgbClr val="000000"/>
                        </a:solidFill>
                        <a:effectLst/>
                        <a:latin typeface="Arial Narrow"/>
                      </a:endParaRPr>
                    </a:p>
                  </a:txBody>
                  <a:tcPr marL="9525" marR="9525" marT="9525" marB="0" anchor="ctr"/>
                </a:tc>
                <a:tc>
                  <a:txBody>
                    <a:bodyPr/>
                    <a:lstStyle/>
                    <a:p>
                      <a:pPr algn="r" fontAlgn="b"/>
                      <a:r>
                        <a:rPr lang="en-US" sz="1200" u="none" strike="noStrike">
                          <a:effectLst/>
                        </a:rPr>
                        <a:t>$2,236,905</a:t>
                      </a:r>
                      <a:endParaRPr lang="en-US" sz="1200" b="0" i="0" u="none" strike="noStrike">
                        <a:solidFill>
                          <a:srgbClr val="000000"/>
                        </a:solidFill>
                        <a:effectLst/>
                        <a:latin typeface="Arial Narrow"/>
                      </a:endParaRPr>
                    </a:p>
                  </a:txBody>
                  <a:tcPr marL="9525" marR="9525" marT="9525" marB="0" anchor="b"/>
                </a:tc>
                <a:tc>
                  <a:txBody>
                    <a:bodyPr/>
                    <a:lstStyle/>
                    <a:p>
                      <a:pPr algn="r" fontAlgn="b"/>
                      <a:r>
                        <a:rPr lang="en-US" sz="1200" u="none" strike="noStrike" dirty="0">
                          <a:effectLst/>
                        </a:rPr>
                        <a:t>$3,460,786</a:t>
                      </a:r>
                      <a:endParaRPr lang="en-US" sz="1200" b="0" i="0" u="none" strike="noStrike" dirty="0">
                        <a:solidFill>
                          <a:srgbClr val="000000"/>
                        </a:solidFill>
                        <a:effectLst/>
                        <a:latin typeface="Arial Narrow"/>
                      </a:endParaRPr>
                    </a:p>
                  </a:txBody>
                  <a:tcPr marL="9525" marR="9525" marT="9525" marB="0" anchor="b"/>
                </a:tc>
              </a:tr>
              <a:tr h="200025">
                <a:tc>
                  <a:txBody>
                    <a:bodyPr/>
                    <a:lstStyle/>
                    <a:p>
                      <a:pPr algn="l" fontAlgn="ctr"/>
                      <a:r>
                        <a:rPr lang="en-US" sz="1200" u="none" strike="noStrike">
                          <a:effectLst/>
                        </a:rPr>
                        <a:t>Building for the Future</a:t>
                      </a:r>
                      <a:endParaRPr lang="en-US" sz="1200" b="1" i="0" u="none" strike="noStrike">
                        <a:solidFill>
                          <a:srgbClr val="000000"/>
                        </a:solidFill>
                        <a:effectLst/>
                        <a:latin typeface="Arial Narrow"/>
                      </a:endParaRPr>
                    </a:p>
                  </a:txBody>
                  <a:tcPr marL="9525" marR="9525" marT="9525" marB="0" anchor="ctr"/>
                </a:tc>
                <a:tc>
                  <a:txBody>
                    <a:bodyPr/>
                    <a:lstStyle/>
                    <a:p>
                      <a:pPr algn="r" fontAlgn="b"/>
                      <a:r>
                        <a:rPr lang="en-US" sz="1200" u="none" strike="noStrike">
                          <a:effectLst/>
                        </a:rPr>
                        <a:t>$906,333</a:t>
                      </a:r>
                      <a:endParaRPr lang="en-US" sz="1200" b="0" i="0" u="none" strike="noStrike">
                        <a:solidFill>
                          <a:srgbClr val="000000"/>
                        </a:solidFill>
                        <a:effectLst/>
                        <a:latin typeface="Arial Narrow"/>
                      </a:endParaRPr>
                    </a:p>
                  </a:txBody>
                  <a:tcPr marL="9525" marR="9525" marT="9525" marB="0" anchor="b"/>
                </a:tc>
                <a:tc>
                  <a:txBody>
                    <a:bodyPr/>
                    <a:lstStyle/>
                    <a:p>
                      <a:pPr algn="r" fontAlgn="b"/>
                      <a:r>
                        <a:rPr lang="en-US" sz="1200" u="none" strike="noStrike" dirty="0">
                          <a:effectLst/>
                        </a:rPr>
                        <a:t>$10,387,128</a:t>
                      </a:r>
                      <a:endParaRPr lang="en-US" sz="1200" b="0" i="0" u="none" strike="noStrike" dirty="0">
                        <a:solidFill>
                          <a:srgbClr val="000000"/>
                        </a:solidFill>
                        <a:effectLst/>
                        <a:latin typeface="Arial Narrow"/>
                      </a:endParaRPr>
                    </a:p>
                  </a:txBody>
                  <a:tcPr marL="9525" marR="9525" marT="9525" marB="0" anchor="b"/>
                </a:tc>
              </a:tr>
              <a:tr h="209550">
                <a:tc>
                  <a:txBody>
                    <a:bodyPr/>
                    <a:lstStyle/>
                    <a:p>
                      <a:pPr algn="l" fontAlgn="ctr"/>
                      <a:r>
                        <a:rPr lang="en-US" sz="1200" u="none" strike="noStrike" dirty="0">
                          <a:effectLst/>
                        </a:rPr>
                        <a:t>Transition year </a:t>
                      </a:r>
                      <a:r>
                        <a:rPr lang="en-US" sz="1200" u="none" strike="noStrike" dirty="0" smtClean="0">
                          <a:effectLst/>
                        </a:rPr>
                        <a:t>payback</a:t>
                      </a:r>
                      <a:endParaRPr lang="en-US" sz="1200" b="0" i="0" u="none" strike="noStrike" dirty="0">
                        <a:solidFill>
                          <a:srgbClr val="000000"/>
                        </a:solidFill>
                        <a:effectLst/>
                        <a:latin typeface="Arial Narrow"/>
                      </a:endParaRPr>
                    </a:p>
                  </a:txBody>
                  <a:tcPr marL="9525" marR="9525" marT="9525" marB="0" anchor="ctr"/>
                </a:tc>
                <a:tc>
                  <a:txBody>
                    <a:bodyPr/>
                    <a:lstStyle/>
                    <a:p>
                      <a:pPr algn="r" fontAlgn="b"/>
                      <a:r>
                        <a:rPr lang="en-US" sz="1200" u="none" strike="noStrike">
                          <a:effectLst/>
                        </a:rPr>
                        <a:t>$0</a:t>
                      </a:r>
                      <a:endParaRPr lang="en-US" sz="1200" b="0" i="0" u="none" strike="noStrike">
                        <a:solidFill>
                          <a:srgbClr val="000000"/>
                        </a:solidFill>
                        <a:effectLst/>
                        <a:latin typeface="Arial Narrow"/>
                      </a:endParaRPr>
                    </a:p>
                  </a:txBody>
                  <a:tcPr marL="9525" marR="9525" marT="9525" marB="0" anchor="b"/>
                </a:tc>
                <a:tc>
                  <a:txBody>
                    <a:bodyPr/>
                    <a:lstStyle/>
                    <a:p>
                      <a:pPr algn="r" fontAlgn="b"/>
                      <a:r>
                        <a:rPr lang="en-US" sz="1200" u="none" strike="noStrike" dirty="0">
                          <a:effectLst/>
                        </a:rPr>
                        <a:t>$1,487,592</a:t>
                      </a:r>
                      <a:endParaRPr lang="en-US" sz="1200" b="0" i="0" u="none" strike="noStrike" dirty="0">
                        <a:solidFill>
                          <a:srgbClr val="000000"/>
                        </a:solidFill>
                        <a:effectLst/>
                        <a:latin typeface="Arial Narrow"/>
                      </a:endParaRPr>
                    </a:p>
                  </a:txBody>
                  <a:tcPr marL="9525" marR="9525" marT="9525" marB="0" anchor="b"/>
                </a:tc>
              </a:tr>
              <a:tr h="219075">
                <a:tc>
                  <a:txBody>
                    <a:bodyPr/>
                    <a:lstStyle/>
                    <a:p>
                      <a:pPr algn="l" fontAlgn="ctr"/>
                      <a:r>
                        <a:rPr lang="en-US" sz="1100" u="none" strike="noStrike" dirty="0">
                          <a:effectLst/>
                        </a:rPr>
                        <a:t>TOTAL</a:t>
                      </a:r>
                      <a:endParaRPr lang="en-US" sz="1100" b="1" i="0" u="none" strike="noStrike" dirty="0">
                        <a:solidFill>
                          <a:srgbClr val="000000"/>
                        </a:solidFill>
                        <a:effectLst/>
                        <a:latin typeface="Arial Narrow"/>
                      </a:endParaRPr>
                    </a:p>
                  </a:txBody>
                  <a:tcPr marL="9525" marR="9525" marT="9525" marB="0" anchor="ctr"/>
                </a:tc>
                <a:tc>
                  <a:txBody>
                    <a:bodyPr/>
                    <a:lstStyle/>
                    <a:p>
                      <a:pPr algn="r" fontAlgn="b"/>
                      <a:r>
                        <a:rPr lang="en-US" sz="1200" u="none" strike="noStrike">
                          <a:effectLst/>
                        </a:rPr>
                        <a:t>$10,008,008</a:t>
                      </a:r>
                      <a:endParaRPr lang="en-US" sz="1200" b="1" i="0" u="none" strike="noStrike">
                        <a:solidFill>
                          <a:srgbClr val="000000"/>
                        </a:solidFill>
                        <a:effectLst/>
                        <a:latin typeface="Arial Narrow"/>
                      </a:endParaRPr>
                    </a:p>
                  </a:txBody>
                  <a:tcPr marL="9525" marR="9525" marT="9525" marB="0" anchor="b"/>
                </a:tc>
                <a:tc>
                  <a:txBody>
                    <a:bodyPr/>
                    <a:lstStyle/>
                    <a:p>
                      <a:pPr algn="r" fontAlgn="b"/>
                      <a:r>
                        <a:rPr lang="en-US" sz="1200" u="none" strike="noStrike" dirty="0">
                          <a:effectLst/>
                        </a:rPr>
                        <a:t>$47,798,347</a:t>
                      </a:r>
                      <a:endParaRPr lang="en-US" sz="1200" b="1" i="0" u="none" strike="noStrike" dirty="0">
                        <a:solidFill>
                          <a:srgbClr val="000000"/>
                        </a:solidFill>
                        <a:effectLst/>
                        <a:latin typeface="Arial Narrow"/>
                      </a:endParaRPr>
                    </a:p>
                  </a:txBody>
                  <a:tcPr marL="9525" marR="9525" marT="9525" marB="0" anchor="b"/>
                </a:tc>
              </a:tr>
            </a:tbl>
          </a:graphicData>
        </a:graphic>
      </p:graphicFrame>
    </p:spTree>
    <p:extLst>
      <p:ext uri="{BB962C8B-B14F-4D97-AF65-F5344CB8AC3E}">
        <p14:creationId xmlns:p14="http://schemas.microsoft.com/office/powerpoint/2010/main" val="607550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462" y="152400"/>
            <a:ext cx="8681188" cy="1470025"/>
          </a:xfrm>
        </p:spPr>
        <p:txBody>
          <a:bodyPr>
            <a:noAutofit/>
          </a:bodyPr>
          <a:lstStyle/>
          <a:p>
            <a:r>
              <a:rPr lang="en-US" b="1" dirty="0" smtClean="0">
                <a:solidFill>
                  <a:schemeClr val="tx1">
                    <a:lumMod val="65000"/>
                    <a:lumOff val="35000"/>
                  </a:schemeClr>
                </a:solidFill>
                <a:latin typeface="+mn-lt"/>
                <a:cs typeface="Arial" pitchFamily="34" charset="0"/>
              </a:rPr>
              <a:t>Financial Context</a:t>
            </a:r>
            <a:r>
              <a:rPr lang="en-US" sz="3600" b="1" dirty="0" smtClean="0">
                <a:solidFill>
                  <a:schemeClr val="tx1">
                    <a:lumMod val="65000"/>
                    <a:lumOff val="35000"/>
                  </a:schemeClr>
                </a:solidFill>
                <a:latin typeface="+mn-lt"/>
                <a:cs typeface="Arial" pitchFamily="34" charset="0"/>
              </a:rPr>
              <a:t/>
            </a:r>
            <a:br>
              <a:rPr lang="en-US" sz="3600" b="1" dirty="0" smtClean="0">
                <a:solidFill>
                  <a:schemeClr val="tx1">
                    <a:lumMod val="65000"/>
                    <a:lumOff val="35000"/>
                  </a:schemeClr>
                </a:solidFill>
                <a:latin typeface="+mn-lt"/>
                <a:cs typeface="Arial" pitchFamily="34" charset="0"/>
              </a:rPr>
            </a:br>
            <a:r>
              <a:rPr lang="en-US" sz="3600" b="1" dirty="0" smtClean="0">
                <a:solidFill>
                  <a:schemeClr val="tx1">
                    <a:lumMod val="65000"/>
                    <a:lumOff val="35000"/>
                  </a:schemeClr>
                </a:solidFill>
                <a:latin typeface="+mn-lt"/>
                <a:cs typeface="Arial" pitchFamily="34" charset="0"/>
              </a:rPr>
              <a:t>Capital Budget</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5344080"/>
            <a:ext cx="1600200" cy="123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3"/>
          <p:cNvGraphicFramePr>
            <a:graphicFrameLocks/>
          </p:cNvGraphicFramePr>
          <p:nvPr>
            <p:extLst>
              <p:ext uri="{D42A27DB-BD31-4B8C-83A1-F6EECF244321}">
                <p14:modId xmlns:p14="http://schemas.microsoft.com/office/powerpoint/2010/main" val="3164558522"/>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2057400"/>
                <a:gridCol w="1447800"/>
                <a:gridCol w="609600"/>
                <a:gridCol w="1447800"/>
                <a:gridCol w="609600"/>
                <a:gridCol w="1524000"/>
                <a:gridCol w="533400"/>
              </a:tblGrid>
              <a:tr h="370840">
                <a:tc>
                  <a:txBody>
                    <a:bodyPr/>
                    <a:lstStyle/>
                    <a:p>
                      <a:pPr algn="l" fontAlgn="b"/>
                      <a:r>
                        <a:rPr lang="en-US" sz="1100" b="1" i="0" u="none" strike="noStrike" dirty="0">
                          <a:solidFill>
                            <a:srgbClr val="000000"/>
                          </a:solidFill>
                          <a:effectLst/>
                          <a:latin typeface="Calibri"/>
                        </a:rPr>
                        <a:t>Capital Budget</a:t>
                      </a:r>
                    </a:p>
                  </a:txBody>
                  <a:tcPr marL="9525" marR="9525" marT="9525" marB="0" anchor="b"/>
                </a:tc>
                <a:tc>
                  <a:txBody>
                    <a:bodyPr/>
                    <a:lstStyle/>
                    <a:p>
                      <a:pPr algn="ctr" fontAlgn="b"/>
                      <a:r>
                        <a:rPr lang="en-US" sz="1100" b="1" i="0" u="none" strike="noStrike">
                          <a:solidFill>
                            <a:srgbClr val="000000"/>
                          </a:solidFill>
                          <a:effectLst/>
                          <a:latin typeface="Calibri"/>
                        </a:rPr>
                        <a:t> 2014 Adopted  </a:t>
                      </a:r>
                    </a:p>
                  </a:txBody>
                  <a:tcPr marL="9525" marR="9525" marT="9525" marB="0" anchor="b"/>
                </a:tc>
                <a:tc>
                  <a:txBody>
                    <a:bodyPr/>
                    <a:lstStyle/>
                    <a:p>
                      <a:pPr algn="ctr" fontAlgn="b"/>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b="1" i="0" u="none" strike="noStrike">
                          <a:solidFill>
                            <a:srgbClr val="000000"/>
                          </a:solidFill>
                          <a:effectLst/>
                          <a:latin typeface="Calibri"/>
                        </a:rPr>
                        <a:t> 2015 Adopted  </a:t>
                      </a:r>
                    </a:p>
                  </a:txBody>
                  <a:tcPr marL="9525" marR="9525" marT="9525" marB="0" anchor="b"/>
                </a:tc>
                <a:tc>
                  <a:txBody>
                    <a:bodyPr/>
                    <a:lstStyle/>
                    <a:p>
                      <a:pPr algn="ctr" fontAlgn="b"/>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b="1" i="0" u="none" strike="noStrike" dirty="0">
                          <a:solidFill>
                            <a:srgbClr val="000000"/>
                          </a:solidFill>
                          <a:effectLst/>
                          <a:latin typeface="Calibri"/>
                        </a:rPr>
                        <a:t> 2016 </a:t>
                      </a:r>
                      <a:r>
                        <a:rPr lang="en-US" sz="1100" b="1" i="0" u="none" strike="noStrike" dirty="0" smtClean="0">
                          <a:solidFill>
                            <a:srgbClr val="000000"/>
                          </a:solidFill>
                          <a:effectLst/>
                          <a:latin typeface="Calibri"/>
                        </a:rPr>
                        <a:t>Proposed</a:t>
                      </a:r>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r>
              <a:tr h="370840">
                <a:tc>
                  <a:txBody>
                    <a:bodyPr/>
                    <a:lstStyle/>
                    <a:p>
                      <a:pPr algn="l" fontAlgn="b"/>
                      <a:r>
                        <a:rPr lang="en-US" sz="1100" b="0" i="0" u="none" strike="noStrike" dirty="0">
                          <a:solidFill>
                            <a:srgbClr val="000000"/>
                          </a:solidFill>
                          <a:effectLst/>
                          <a:latin typeface="Calibri"/>
                        </a:rPr>
                        <a:t> Cumulative Reserve </a:t>
                      </a:r>
                      <a:r>
                        <a:rPr lang="en-US" sz="1100" b="0" i="0" u="none" strike="noStrike" dirty="0" err="1">
                          <a:solidFill>
                            <a:srgbClr val="000000"/>
                          </a:solidFill>
                          <a:effectLst/>
                          <a:latin typeface="Calibri"/>
                        </a:rPr>
                        <a:t>Subfund</a:t>
                      </a:r>
                      <a:r>
                        <a:rPr lang="en-US" sz="1100" b="0" i="0" u="none" strike="noStrike" dirty="0">
                          <a:solidFill>
                            <a:srgbClr val="000000"/>
                          </a:solidFill>
                          <a:effectLst/>
                          <a:latin typeface="Calibri"/>
                        </a:rPr>
                        <a:t> (REET and Unrestricted) </a:t>
                      </a:r>
                    </a:p>
                  </a:txBody>
                  <a:tcPr marL="9525" marR="9525" marT="9525" marB="0" anchor="b"/>
                </a:tc>
                <a:tc>
                  <a:txBody>
                    <a:bodyPr/>
                    <a:lstStyle/>
                    <a:p>
                      <a:pPr algn="l" fontAlgn="b"/>
                      <a:r>
                        <a:rPr lang="en-US" sz="1100" b="0" i="0" u="none" strike="noStrike" dirty="0">
                          <a:solidFill>
                            <a:srgbClr val="000000"/>
                          </a:solidFill>
                          <a:effectLst/>
                          <a:latin typeface="Calibri"/>
                        </a:rPr>
                        <a:t> $              20,613,000 </a:t>
                      </a:r>
                    </a:p>
                  </a:txBody>
                  <a:tcPr marL="9525" marR="9525" marT="9525" marB="0" anchor="b"/>
                </a:tc>
                <a:tc>
                  <a:txBody>
                    <a:bodyPr/>
                    <a:lstStyle/>
                    <a:p>
                      <a:pPr algn="r" fontAlgn="b"/>
                      <a:r>
                        <a:rPr lang="en-US" sz="1100" b="0" i="0" u="none" strike="noStrike" dirty="0">
                          <a:solidFill>
                            <a:srgbClr val="000000"/>
                          </a:solidFill>
                          <a:effectLst/>
                          <a:latin typeface="Calibri"/>
                        </a:rPr>
                        <a:t>55.7%</a:t>
                      </a:r>
                    </a:p>
                  </a:txBody>
                  <a:tcPr marL="9525" marR="9525" marT="9525" marB="0" anchor="b"/>
                </a:tc>
                <a:tc>
                  <a:txBody>
                    <a:bodyPr/>
                    <a:lstStyle/>
                    <a:p>
                      <a:pPr algn="l" fontAlgn="b"/>
                      <a:r>
                        <a:rPr lang="en-US" sz="1100" b="0" i="0" u="none" strike="noStrike">
                          <a:solidFill>
                            <a:srgbClr val="000000"/>
                          </a:solidFill>
                          <a:effectLst/>
                          <a:latin typeface="Calibri"/>
                        </a:rPr>
                        <a:t> $             13,762,000 </a:t>
                      </a:r>
                    </a:p>
                  </a:txBody>
                  <a:tcPr marL="9525" marR="9525" marT="9525" marB="0" anchor="b"/>
                </a:tc>
                <a:tc>
                  <a:txBody>
                    <a:bodyPr/>
                    <a:lstStyle/>
                    <a:p>
                      <a:pPr algn="r" fontAlgn="b"/>
                      <a:r>
                        <a:rPr lang="en-US" sz="1100" b="0" i="0" u="none" strike="noStrike">
                          <a:solidFill>
                            <a:srgbClr val="000000"/>
                          </a:solidFill>
                          <a:effectLst/>
                          <a:latin typeface="Calibri"/>
                        </a:rPr>
                        <a:t>66.4%</a:t>
                      </a:r>
                    </a:p>
                  </a:txBody>
                  <a:tcPr marL="9525" marR="9525" marT="9525" marB="0" anchor="b"/>
                </a:tc>
                <a:tc>
                  <a:txBody>
                    <a:bodyPr/>
                    <a:lstStyle/>
                    <a:p>
                      <a:pPr algn="l"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14,742,000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0" i="0" u="none" strike="noStrike" dirty="0" smtClean="0">
                          <a:solidFill>
                            <a:srgbClr val="000000"/>
                          </a:solidFill>
                          <a:effectLst/>
                          <a:latin typeface="Calibri"/>
                        </a:rPr>
                        <a:t>27.2%</a:t>
                      </a:r>
                      <a:endParaRPr lang="en-US" sz="1100" b="0" i="0" u="none" strike="noStrike" dirty="0">
                        <a:solidFill>
                          <a:srgbClr val="000000"/>
                        </a:solidFill>
                        <a:effectLst/>
                        <a:latin typeface="Calibri"/>
                      </a:endParaRPr>
                    </a:p>
                  </a:txBody>
                  <a:tcPr marL="9525" marR="9525" marT="9525" marB="0" anchor="b"/>
                </a:tc>
              </a:tr>
              <a:tr h="370840">
                <a:tc>
                  <a:txBody>
                    <a:bodyPr/>
                    <a:lstStyle/>
                    <a:p>
                      <a:pPr algn="l"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2008 Parks and Greenspaces </a:t>
                      </a:r>
                      <a:r>
                        <a:rPr lang="en-US" sz="1100" b="0" i="0" u="none" strike="noStrike" dirty="0">
                          <a:solidFill>
                            <a:srgbClr val="000000"/>
                          </a:solidFill>
                          <a:effectLst/>
                          <a:latin typeface="Calibri"/>
                        </a:rPr>
                        <a:t>Levy </a:t>
                      </a:r>
                    </a:p>
                  </a:txBody>
                  <a:tcPr marL="9525" marR="9525" marT="9525" marB="0" anchor="b"/>
                </a:tc>
                <a:tc>
                  <a:txBody>
                    <a:bodyPr/>
                    <a:lstStyle/>
                    <a:p>
                      <a:pPr algn="l" fontAlgn="b"/>
                      <a:r>
                        <a:rPr lang="en-US" sz="1100" b="0" i="0" u="none" strike="noStrike">
                          <a:solidFill>
                            <a:srgbClr val="000000"/>
                          </a:solidFill>
                          <a:effectLst/>
                          <a:latin typeface="Calibri"/>
                        </a:rPr>
                        <a:t> $                7,931,000 </a:t>
                      </a:r>
                    </a:p>
                  </a:txBody>
                  <a:tcPr marL="9525" marR="9525" marT="9525" marB="0" anchor="b"/>
                </a:tc>
                <a:tc>
                  <a:txBody>
                    <a:bodyPr/>
                    <a:lstStyle/>
                    <a:p>
                      <a:pPr algn="r" fontAlgn="b"/>
                      <a:r>
                        <a:rPr lang="en-US" sz="1100" b="0" i="0" u="none" strike="noStrike" dirty="0">
                          <a:solidFill>
                            <a:srgbClr val="000000"/>
                          </a:solidFill>
                          <a:effectLst/>
                          <a:latin typeface="Calibri"/>
                        </a:rPr>
                        <a:t>21.4%</a:t>
                      </a:r>
                    </a:p>
                  </a:txBody>
                  <a:tcPr marL="9525" marR="9525" marT="9525" marB="0" anchor="b"/>
                </a:tc>
                <a:tc>
                  <a:txBody>
                    <a:bodyPr/>
                    <a:lstStyle/>
                    <a:p>
                      <a:pPr algn="l" fontAlgn="b"/>
                      <a:r>
                        <a:rPr lang="en-US" sz="1100" b="0" i="0" u="none" strike="noStrike">
                          <a:solidFill>
                            <a:srgbClr val="000000"/>
                          </a:solidFill>
                          <a:effectLst/>
                          <a:latin typeface="Calibri"/>
                        </a:rPr>
                        <a:t> $                1,727,000 </a:t>
                      </a:r>
                    </a:p>
                  </a:txBody>
                  <a:tcPr marL="9525" marR="9525" marT="9525" marB="0" anchor="b"/>
                </a:tc>
                <a:tc>
                  <a:txBody>
                    <a:bodyPr/>
                    <a:lstStyle/>
                    <a:p>
                      <a:pPr algn="r" fontAlgn="b"/>
                      <a:r>
                        <a:rPr lang="en-US" sz="1100" b="0" i="0" u="none" strike="noStrike">
                          <a:solidFill>
                            <a:srgbClr val="000000"/>
                          </a:solidFill>
                          <a:effectLst/>
                          <a:latin typeface="Calibri"/>
                        </a:rPr>
                        <a:t>8.3%</a:t>
                      </a:r>
                    </a:p>
                  </a:txBody>
                  <a:tcPr marL="9525" marR="9525" marT="9525" marB="0" anchor="b"/>
                </a:tc>
                <a:tc>
                  <a:txBody>
                    <a:bodyPr/>
                    <a:lstStyle/>
                    <a:p>
                      <a:pPr algn="l" fontAlgn="b"/>
                      <a:r>
                        <a:rPr lang="en-US" sz="1100" b="0" i="0" u="none" strike="noStrike" dirty="0">
                          <a:solidFill>
                            <a:srgbClr val="000000"/>
                          </a:solidFill>
                          <a:effectLst/>
                          <a:latin typeface="Calibri"/>
                        </a:rPr>
                        <a:t> $                               -   </a:t>
                      </a:r>
                    </a:p>
                  </a:txBody>
                  <a:tcPr marL="9525" marR="9525" marT="9525" marB="0" anchor="b"/>
                </a:tc>
                <a:tc>
                  <a:txBody>
                    <a:bodyPr/>
                    <a:lstStyle/>
                    <a:p>
                      <a:pPr algn="r" fontAlgn="b"/>
                      <a:r>
                        <a:rPr lang="en-US" sz="1100" b="0" i="0" u="none" strike="noStrike">
                          <a:solidFill>
                            <a:srgbClr val="000000"/>
                          </a:solidFill>
                          <a:effectLst/>
                          <a:latin typeface="Calibri"/>
                        </a:rPr>
                        <a:t>0.0%</a:t>
                      </a:r>
                    </a:p>
                  </a:txBody>
                  <a:tcPr marL="9525" marR="9525" marT="9525" marB="0" anchor="b"/>
                </a:tc>
              </a:tr>
              <a:tr h="370840">
                <a:tc>
                  <a:txBody>
                    <a:bodyPr/>
                    <a:lstStyle/>
                    <a:p>
                      <a:pPr algn="l" fontAlgn="b"/>
                      <a:r>
                        <a:rPr lang="en-US" sz="1100" b="0" i="0" u="none" strike="noStrike" dirty="0">
                          <a:solidFill>
                            <a:srgbClr val="000000"/>
                          </a:solidFill>
                          <a:effectLst/>
                          <a:latin typeface="Calibri"/>
                        </a:rPr>
                        <a:t> </a:t>
                      </a:r>
                      <a:r>
                        <a:rPr lang="en-US" sz="1100" b="0" i="0" u="none" strike="noStrike" dirty="0" smtClean="0">
                          <a:solidFill>
                            <a:srgbClr val="000000"/>
                          </a:solidFill>
                          <a:effectLst/>
                          <a:latin typeface="Calibri"/>
                        </a:rPr>
                        <a:t>2013 King </a:t>
                      </a:r>
                      <a:r>
                        <a:rPr lang="en-US" sz="1100" b="0" i="0" u="none" strike="noStrike" dirty="0">
                          <a:solidFill>
                            <a:srgbClr val="000000"/>
                          </a:solidFill>
                          <a:effectLst/>
                          <a:latin typeface="Calibri"/>
                        </a:rPr>
                        <a:t>County Levy </a:t>
                      </a:r>
                    </a:p>
                  </a:txBody>
                  <a:tcPr marL="9525" marR="9525" marT="9525" marB="0" anchor="b"/>
                </a:tc>
                <a:tc>
                  <a:txBody>
                    <a:bodyPr/>
                    <a:lstStyle/>
                    <a:p>
                      <a:pPr algn="l" fontAlgn="b"/>
                      <a:r>
                        <a:rPr lang="en-US" sz="1100" b="0" i="0" u="none" strike="noStrike">
                          <a:solidFill>
                            <a:srgbClr val="000000"/>
                          </a:solidFill>
                          <a:effectLst/>
                          <a:latin typeface="Calibri"/>
                        </a:rPr>
                        <a:t> $                1,660,000 </a:t>
                      </a:r>
                    </a:p>
                  </a:txBody>
                  <a:tcPr marL="9525" marR="9525" marT="9525" marB="0" anchor="b"/>
                </a:tc>
                <a:tc>
                  <a:txBody>
                    <a:bodyPr/>
                    <a:lstStyle/>
                    <a:p>
                      <a:pPr algn="r" fontAlgn="b"/>
                      <a:r>
                        <a:rPr lang="en-US" sz="1100" b="0" i="0" u="none" strike="noStrike" dirty="0">
                          <a:solidFill>
                            <a:srgbClr val="000000"/>
                          </a:solidFill>
                          <a:effectLst/>
                          <a:latin typeface="Calibri"/>
                        </a:rPr>
                        <a:t>4.5%</a:t>
                      </a:r>
                    </a:p>
                  </a:txBody>
                  <a:tcPr marL="9525" marR="9525" marT="9525" marB="0" anchor="b"/>
                </a:tc>
                <a:tc>
                  <a:txBody>
                    <a:bodyPr/>
                    <a:lstStyle/>
                    <a:p>
                      <a:pPr algn="l" fontAlgn="b"/>
                      <a:r>
                        <a:rPr lang="en-US" sz="1100" b="0" i="0" u="none" strike="noStrike">
                          <a:solidFill>
                            <a:srgbClr val="000000"/>
                          </a:solidFill>
                          <a:effectLst/>
                          <a:latin typeface="Calibri"/>
                        </a:rPr>
                        <a:t> $                1,404,000 </a:t>
                      </a:r>
                    </a:p>
                  </a:txBody>
                  <a:tcPr marL="9525" marR="9525" marT="9525" marB="0" anchor="b"/>
                </a:tc>
                <a:tc>
                  <a:txBody>
                    <a:bodyPr/>
                    <a:lstStyle/>
                    <a:p>
                      <a:pPr algn="r" fontAlgn="b"/>
                      <a:r>
                        <a:rPr lang="en-US" sz="1100" b="0" i="0" u="none" strike="noStrike">
                          <a:solidFill>
                            <a:srgbClr val="000000"/>
                          </a:solidFill>
                          <a:effectLst/>
                          <a:latin typeface="Calibri"/>
                        </a:rPr>
                        <a:t>6.8%</a:t>
                      </a:r>
                    </a:p>
                  </a:txBody>
                  <a:tcPr marL="9525" marR="9525" marT="9525" marB="0" anchor="b"/>
                </a:tc>
                <a:tc>
                  <a:txBody>
                    <a:bodyPr/>
                    <a:lstStyle/>
                    <a:p>
                      <a:pPr algn="l" fontAlgn="b"/>
                      <a:r>
                        <a:rPr lang="en-US" sz="1100" b="0" i="0" u="none" strike="noStrike">
                          <a:solidFill>
                            <a:srgbClr val="000000"/>
                          </a:solidFill>
                          <a:effectLst/>
                          <a:latin typeface="Calibri"/>
                        </a:rPr>
                        <a:t> $                1,660,000 </a:t>
                      </a:r>
                    </a:p>
                  </a:txBody>
                  <a:tcPr marL="9525" marR="9525" marT="9525" marB="0" anchor="b"/>
                </a:tc>
                <a:tc>
                  <a:txBody>
                    <a:bodyPr/>
                    <a:lstStyle/>
                    <a:p>
                      <a:pPr algn="r" fontAlgn="b"/>
                      <a:r>
                        <a:rPr lang="en-US" sz="1100" b="0" i="0" u="none" strike="noStrike" dirty="0" smtClean="0">
                          <a:solidFill>
                            <a:srgbClr val="000000"/>
                          </a:solidFill>
                          <a:effectLst/>
                          <a:latin typeface="Calibri"/>
                        </a:rPr>
                        <a:t>3.0%</a:t>
                      </a:r>
                      <a:endParaRPr lang="en-US" sz="1100" b="0" i="0" u="none" strike="noStrike" dirty="0">
                        <a:solidFill>
                          <a:srgbClr val="000000"/>
                        </a:solidFill>
                        <a:effectLst/>
                        <a:latin typeface="Calibri"/>
                      </a:endParaRPr>
                    </a:p>
                  </a:txBody>
                  <a:tcPr marL="9525" marR="9525" marT="9525" marB="0" anchor="b"/>
                </a:tc>
              </a:tr>
              <a:tr h="370840">
                <a:tc>
                  <a:txBody>
                    <a:bodyPr/>
                    <a:lstStyle/>
                    <a:p>
                      <a:pPr algn="l" fontAlgn="b"/>
                      <a:r>
                        <a:rPr lang="en-US" sz="1100" b="0" i="0" u="none" strike="noStrike" dirty="0">
                          <a:solidFill>
                            <a:srgbClr val="000000"/>
                          </a:solidFill>
                          <a:effectLst/>
                          <a:latin typeface="Calibri"/>
                        </a:rPr>
                        <a:t> Community Development Block Grant </a:t>
                      </a:r>
                    </a:p>
                  </a:txBody>
                  <a:tcPr marL="9525" marR="9525" marT="9525" marB="0" anchor="b"/>
                </a:tc>
                <a:tc>
                  <a:txBody>
                    <a:bodyPr/>
                    <a:lstStyle/>
                    <a:p>
                      <a:pPr algn="l" fontAlgn="b"/>
                      <a:r>
                        <a:rPr lang="en-US" sz="1100" b="0" i="0" u="none" strike="noStrike">
                          <a:solidFill>
                            <a:srgbClr val="000000"/>
                          </a:solidFill>
                          <a:effectLst/>
                          <a:latin typeface="Calibri"/>
                        </a:rPr>
                        <a:t> $                1,208,000 </a:t>
                      </a:r>
                    </a:p>
                  </a:txBody>
                  <a:tcPr marL="9525" marR="9525" marT="9525" marB="0" anchor="b"/>
                </a:tc>
                <a:tc>
                  <a:txBody>
                    <a:bodyPr/>
                    <a:lstStyle/>
                    <a:p>
                      <a:pPr algn="r" fontAlgn="b"/>
                      <a:r>
                        <a:rPr lang="en-US" sz="1100" b="0" i="0" u="none" strike="noStrike" dirty="0">
                          <a:solidFill>
                            <a:srgbClr val="000000"/>
                          </a:solidFill>
                          <a:effectLst/>
                          <a:latin typeface="Calibri"/>
                        </a:rPr>
                        <a:t>3.3%</a:t>
                      </a:r>
                    </a:p>
                  </a:txBody>
                  <a:tcPr marL="9525" marR="9525" marT="9525" marB="0" anchor="b"/>
                </a:tc>
                <a:tc>
                  <a:txBody>
                    <a:bodyPr/>
                    <a:lstStyle/>
                    <a:p>
                      <a:pPr algn="l" fontAlgn="b"/>
                      <a:r>
                        <a:rPr lang="en-US" sz="1100" b="0" i="0" u="none" strike="noStrike">
                          <a:solidFill>
                            <a:srgbClr val="000000"/>
                          </a:solidFill>
                          <a:effectLst/>
                          <a:latin typeface="Calibri"/>
                        </a:rPr>
                        <a:t> $                1,208,000 </a:t>
                      </a:r>
                    </a:p>
                  </a:txBody>
                  <a:tcPr marL="9525" marR="9525" marT="9525" marB="0" anchor="b"/>
                </a:tc>
                <a:tc>
                  <a:txBody>
                    <a:bodyPr/>
                    <a:lstStyle/>
                    <a:p>
                      <a:pPr algn="r" fontAlgn="b"/>
                      <a:r>
                        <a:rPr lang="en-US" sz="1100" b="0" i="0" u="none" strike="noStrike">
                          <a:solidFill>
                            <a:srgbClr val="000000"/>
                          </a:solidFill>
                          <a:effectLst/>
                          <a:latin typeface="Calibri"/>
                        </a:rPr>
                        <a:t>5.8%</a:t>
                      </a:r>
                    </a:p>
                  </a:txBody>
                  <a:tcPr marL="9525" marR="9525" marT="9525" marB="0" anchor="b"/>
                </a:tc>
                <a:tc>
                  <a:txBody>
                    <a:bodyPr/>
                    <a:lstStyle/>
                    <a:p>
                      <a:pPr algn="l" fontAlgn="b"/>
                      <a:r>
                        <a:rPr lang="en-US" sz="1100" b="0" i="0" u="none" strike="noStrike" dirty="0">
                          <a:solidFill>
                            <a:srgbClr val="000000"/>
                          </a:solidFill>
                          <a:effectLst/>
                          <a:latin typeface="Calibri"/>
                        </a:rPr>
                        <a:t> $                    808,000 </a:t>
                      </a:r>
                    </a:p>
                  </a:txBody>
                  <a:tcPr marL="9525" marR="9525" marT="9525" marB="0" anchor="b"/>
                </a:tc>
                <a:tc>
                  <a:txBody>
                    <a:bodyPr/>
                    <a:lstStyle/>
                    <a:p>
                      <a:pPr algn="r" fontAlgn="b"/>
                      <a:r>
                        <a:rPr lang="en-US" sz="1100" b="0" i="0" u="none" strike="noStrike" dirty="0" smtClean="0">
                          <a:solidFill>
                            <a:srgbClr val="000000"/>
                          </a:solidFill>
                          <a:effectLst/>
                          <a:latin typeface="Calibri"/>
                        </a:rPr>
                        <a:t>1.5%</a:t>
                      </a:r>
                      <a:endParaRPr lang="en-US" sz="1100" b="0" i="0" u="none" strike="noStrike" dirty="0">
                        <a:solidFill>
                          <a:srgbClr val="000000"/>
                        </a:solidFill>
                        <a:effectLst/>
                        <a:latin typeface="Calibri"/>
                      </a:endParaRPr>
                    </a:p>
                  </a:txBody>
                  <a:tcPr marL="9525" marR="9525" marT="9525" marB="0" anchor="b"/>
                </a:tc>
              </a:tr>
              <a:tr h="370840">
                <a:tc>
                  <a:txBody>
                    <a:bodyPr/>
                    <a:lstStyle/>
                    <a:p>
                      <a:pPr algn="l" fontAlgn="b"/>
                      <a:r>
                        <a:rPr lang="en-US" sz="1100" b="0" i="0" u="none" strike="noStrike">
                          <a:solidFill>
                            <a:srgbClr val="000000"/>
                          </a:solidFill>
                          <a:effectLst/>
                          <a:latin typeface="Calibri"/>
                        </a:rPr>
                        <a:t> Limited Tax General Obligation Bonds </a:t>
                      </a:r>
                    </a:p>
                  </a:txBody>
                  <a:tcPr marL="9525" marR="9525" marT="9525" marB="0" anchor="b"/>
                </a:tc>
                <a:tc>
                  <a:txBody>
                    <a:bodyPr/>
                    <a:lstStyle/>
                    <a:p>
                      <a:pPr algn="l" fontAlgn="b"/>
                      <a:r>
                        <a:rPr lang="en-US" sz="1100" b="0" i="0" u="none" strike="noStrike">
                          <a:solidFill>
                            <a:srgbClr val="000000"/>
                          </a:solidFill>
                          <a:effectLst/>
                          <a:latin typeface="Calibri"/>
                        </a:rPr>
                        <a:t> $                5,561,000 </a:t>
                      </a:r>
                    </a:p>
                  </a:txBody>
                  <a:tcPr marL="9525" marR="9525" marT="9525" marB="0" anchor="b"/>
                </a:tc>
                <a:tc>
                  <a:txBody>
                    <a:bodyPr/>
                    <a:lstStyle/>
                    <a:p>
                      <a:pPr algn="r" fontAlgn="b"/>
                      <a:r>
                        <a:rPr lang="en-US" sz="1100" b="0" i="0" u="none" strike="noStrike">
                          <a:solidFill>
                            <a:srgbClr val="000000"/>
                          </a:solidFill>
                          <a:effectLst/>
                          <a:latin typeface="Calibri"/>
                        </a:rPr>
                        <a:t>15.0%</a:t>
                      </a:r>
                    </a:p>
                  </a:txBody>
                  <a:tcPr marL="9525" marR="9525" marT="9525" marB="0" anchor="b"/>
                </a:tc>
                <a:tc>
                  <a:txBody>
                    <a:bodyPr/>
                    <a:lstStyle/>
                    <a:p>
                      <a:pPr algn="l" fontAlgn="b"/>
                      <a:r>
                        <a:rPr lang="en-US" sz="1100" b="0" i="0" u="none" strike="noStrike" dirty="0">
                          <a:solidFill>
                            <a:srgbClr val="000000"/>
                          </a:solidFill>
                          <a:effectLst/>
                          <a:latin typeface="Calibri"/>
                        </a:rPr>
                        <a:t> $                               -   </a:t>
                      </a:r>
                    </a:p>
                  </a:txBody>
                  <a:tcPr marL="9525" marR="9525" marT="9525" marB="0" anchor="b"/>
                </a:tc>
                <a:tc>
                  <a:txBody>
                    <a:bodyPr/>
                    <a:lstStyle/>
                    <a:p>
                      <a:pPr algn="r" fontAlgn="b"/>
                      <a:r>
                        <a:rPr lang="en-US" sz="1100" b="0" i="0" u="none" strike="noStrike" dirty="0">
                          <a:solidFill>
                            <a:srgbClr val="000000"/>
                          </a:solidFill>
                          <a:effectLst/>
                          <a:latin typeface="Calibri"/>
                        </a:rPr>
                        <a:t>0.0%</a:t>
                      </a:r>
                    </a:p>
                  </a:txBody>
                  <a:tcPr marL="9525" marR="9525" marT="9525" marB="0" anchor="b"/>
                </a:tc>
                <a:tc>
                  <a:txBody>
                    <a:bodyPr/>
                    <a:lstStyle/>
                    <a:p>
                      <a:pPr algn="l" fontAlgn="b"/>
                      <a:r>
                        <a:rPr lang="en-US" sz="1100" b="0" i="0" u="none" strike="noStrike" dirty="0">
                          <a:solidFill>
                            <a:srgbClr val="000000"/>
                          </a:solidFill>
                          <a:effectLst/>
                          <a:latin typeface="Calibri"/>
                        </a:rPr>
                        <a:t> $                               -   </a:t>
                      </a:r>
                    </a:p>
                  </a:txBody>
                  <a:tcPr marL="9525" marR="9525" marT="9525" marB="0" anchor="b"/>
                </a:tc>
                <a:tc>
                  <a:txBody>
                    <a:bodyPr/>
                    <a:lstStyle/>
                    <a:p>
                      <a:pPr algn="r" fontAlgn="b"/>
                      <a:r>
                        <a:rPr lang="en-US" sz="1100" b="0" i="0" u="none" strike="noStrike" dirty="0">
                          <a:solidFill>
                            <a:srgbClr val="000000"/>
                          </a:solidFill>
                          <a:effectLst/>
                          <a:latin typeface="Calibri"/>
                        </a:rPr>
                        <a:t>0.0%</a:t>
                      </a:r>
                    </a:p>
                  </a:txBody>
                  <a:tcPr marL="9525" marR="9525" marT="9525" marB="0" anchor="b"/>
                </a:tc>
              </a:tr>
              <a:tr h="370840">
                <a:tc>
                  <a:txBody>
                    <a:bodyPr/>
                    <a:lstStyle/>
                    <a:p>
                      <a:pPr algn="l" fontAlgn="b"/>
                      <a:r>
                        <a:rPr lang="en-US" sz="1100" b="0" i="0" u="none" strike="noStrike">
                          <a:solidFill>
                            <a:srgbClr val="000000"/>
                          </a:solidFill>
                          <a:effectLst/>
                          <a:latin typeface="Calibri"/>
                        </a:rPr>
                        <a:t> Central Waterfront Improvement Fund </a:t>
                      </a:r>
                    </a:p>
                  </a:txBody>
                  <a:tcPr marL="9525" marR="9525" marT="9525" marB="0" anchor="b"/>
                </a:tc>
                <a:tc>
                  <a:txBody>
                    <a:bodyPr/>
                    <a:lstStyle/>
                    <a:p>
                      <a:pPr algn="l" fontAlgn="b"/>
                      <a:r>
                        <a:rPr lang="en-US" sz="1100" b="0" i="0" u="none" strike="noStrike">
                          <a:solidFill>
                            <a:srgbClr val="000000"/>
                          </a:solidFill>
                          <a:effectLst/>
                          <a:latin typeface="Calibri"/>
                        </a:rPr>
                        <a:t> $                                -   </a:t>
                      </a:r>
                    </a:p>
                  </a:txBody>
                  <a:tcPr marL="9525" marR="9525" marT="9525" marB="0" anchor="b"/>
                </a:tc>
                <a:tc>
                  <a:txBody>
                    <a:bodyPr/>
                    <a:lstStyle/>
                    <a:p>
                      <a:pPr algn="r" fontAlgn="b"/>
                      <a:r>
                        <a:rPr lang="en-US" sz="1100" b="0" i="0" u="none" strike="noStrike">
                          <a:solidFill>
                            <a:srgbClr val="000000"/>
                          </a:solidFill>
                          <a:effectLst/>
                          <a:latin typeface="Calibri"/>
                        </a:rPr>
                        <a:t>0.0%</a:t>
                      </a:r>
                    </a:p>
                  </a:txBody>
                  <a:tcPr marL="9525" marR="9525" marT="9525" marB="0" anchor="b"/>
                </a:tc>
                <a:tc>
                  <a:txBody>
                    <a:bodyPr/>
                    <a:lstStyle/>
                    <a:p>
                      <a:pPr algn="l" fontAlgn="b"/>
                      <a:r>
                        <a:rPr lang="en-US" sz="1100" b="0" i="0" u="none" strike="noStrike">
                          <a:solidFill>
                            <a:srgbClr val="000000"/>
                          </a:solidFill>
                          <a:effectLst/>
                          <a:latin typeface="Calibri"/>
                        </a:rPr>
                        <a:t> $                   250,000 </a:t>
                      </a:r>
                    </a:p>
                  </a:txBody>
                  <a:tcPr marL="9525" marR="9525" marT="9525" marB="0" anchor="b"/>
                </a:tc>
                <a:tc>
                  <a:txBody>
                    <a:bodyPr/>
                    <a:lstStyle/>
                    <a:p>
                      <a:pPr algn="r" fontAlgn="b"/>
                      <a:r>
                        <a:rPr lang="en-US" sz="1100" b="0" i="0" u="none" strike="noStrike">
                          <a:solidFill>
                            <a:srgbClr val="000000"/>
                          </a:solidFill>
                          <a:effectLst/>
                          <a:latin typeface="Calibri"/>
                        </a:rPr>
                        <a:t>1.2%</a:t>
                      </a:r>
                    </a:p>
                  </a:txBody>
                  <a:tcPr marL="9525" marR="9525" marT="9525" marB="0" anchor="b"/>
                </a:tc>
                <a:tc>
                  <a:txBody>
                    <a:bodyPr/>
                    <a:lstStyle/>
                    <a:p>
                      <a:pPr algn="l"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2,247,000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0" i="0" u="none" strike="noStrike" dirty="0" smtClean="0">
                          <a:solidFill>
                            <a:srgbClr val="000000"/>
                          </a:solidFill>
                          <a:effectLst/>
                          <a:latin typeface="Calibri"/>
                        </a:rPr>
                        <a:t>4.1</a:t>
                      </a:r>
                      <a:r>
                        <a:rPr lang="en-US" sz="1100" b="0" i="0" u="none" strike="noStrike" dirty="0">
                          <a:solidFill>
                            <a:srgbClr val="000000"/>
                          </a:solidFill>
                          <a:effectLst/>
                          <a:latin typeface="Calibri"/>
                        </a:rPr>
                        <a:t>%</a:t>
                      </a:r>
                    </a:p>
                  </a:txBody>
                  <a:tcPr marL="9525" marR="9525" marT="9525" marB="0" anchor="b"/>
                </a:tc>
              </a:tr>
              <a:tr h="370840">
                <a:tc>
                  <a:txBody>
                    <a:bodyPr/>
                    <a:lstStyle/>
                    <a:p>
                      <a:pPr algn="l" fontAlgn="b"/>
                      <a:r>
                        <a:rPr lang="en-US" sz="1100" b="0" i="0" u="none" strike="noStrike">
                          <a:solidFill>
                            <a:srgbClr val="000000"/>
                          </a:solidFill>
                          <a:effectLst/>
                          <a:latin typeface="Calibri"/>
                        </a:rPr>
                        <a:t> Other Revenue </a:t>
                      </a:r>
                    </a:p>
                  </a:txBody>
                  <a:tcPr marL="9525" marR="9525" marT="9525" marB="0" anchor="b"/>
                </a:tc>
                <a:tc>
                  <a:txBody>
                    <a:bodyPr/>
                    <a:lstStyle/>
                    <a:p>
                      <a:pPr algn="l" fontAlgn="b"/>
                      <a:r>
                        <a:rPr lang="en-US" sz="1100" b="0" i="0" u="none" strike="noStrike" dirty="0">
                          <a:solidFill>
                            <a:srgbClr val="000000"/>
                          </a:solidFill>
                          <a:effectLst/>
                          <a:latin typeface="Calibri"/>
                        </a:rPr>
                        <a:t> $                      53,000 </a:t>
                      </a:r>
                    </a:p>
                  </a:txBody>
                  <a:tcPr marL="9525" marR="9525" marT="9525" marB="0" anchor="b"/>
                </a:tc>
                <a:tc>
                  <a:txBody>
                    <a:bodyPr/>
                    <a:lstStyle/>
                    <a:p>
                      <a:pPr algn="r" fontAlgn="b"/>
                      <a:r>
                        <a:rPr lang="en-US" sz="1100" b="0" i="0" u="none" strike="noStrike">
                          <a:solidFill>
                            <a:srgbClr val="000000"/>
                          </a:solidFill>
                          <a:effectLst/>
                          <a:latin typeface="Calibri"/>
                        </a:rPr>
                        <a:t>0.1%</a:t>
                      </a:r>
                    </a:p>
                  </a:txBody>
                  <a:tcPr marL="9525" marR="9525" marT="9525" marB="0" anchor="b"/>
                </a:tc>
                <a:tc>
                  <a:txBody>
                    <a:bodyPr/>
                    <a:lstStyle/>
                    <a:p>
                      <a:pPr algn="l" fontAlgn="b"/>
                      <a:r>
                        <a:rPr lang="en-US" sz="1100" b="0" i="0" u="none" strike="noStrike">
                          <a:solidFill>
                            <a:srgbClr val="000000"/>
                          </a:solidFill>
                          <a:effectLst/>
                          <a:latin typeface="Calibri"/>
                        </a:rPr>
                        <a:t> $                   212,000 </a:t>
                      </a:r>
                    </a:p>
                  </a:txBody>
                  <a:tcPr marL="9525" marR="9525" marT="9525" marB="0" anchor="b"/>
                </a:tc>
                <a:tc>
                  <a:txBody>
                    <a:bodyPr/>
                    <a:lstStyle/>
                    <a:p>
                      <a:pPr algn="r" fontAlgn="b"/>
                      <a:r>
                        <a:rPr lang="en-US" sz="1100" b="0" i="0" u="none" strike="noStrike">
                          <a:solidFill>
                            <a:srgbClr val="000000"/>
                          </a:solidFill>
                          <a:effectLst/>
                          <a:latin typeface="Calibri"/>
                        </a:rPr>
                        <a:t>1.0%</a:t>
                      </a:r>
                    </a:p>
                  </a:txBody>
                  <a:tcPr marL="9525" marR="9525" marT="9525" marB="0" anchor="b"/>
                </a:tc>
                <a:tc>
                  <a:txBody>
                    <a:bodyPr/>
                    <a:lstStyle/>
                    <a:p>
                      <a:pPr algn="l"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       575,000 </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b="0" i="0" u="none" strike="noStrike" dirty="0" smtClean="0">
                          <a:solidFill>
                            <a:srgbClr val="000000"/>
                          </a:solidFill>
                          <a:effectLst/>
                          <a:latin typeface="Calibri"/>
                        </a:rPr>
                        <a:t>1.0</a:t>
                      </a:r>
                      <a:r>
                        <a:rPr lang="en-US" sz="1100" b="0" i="0" u="none" strike="noStrike" dirty="0">
                          <a:solidFill>
                            <a:srgbClr val="000000"/>
                          </a:solidFill>
                          <a:effectLst/>
                          <a:latin typeface="Calibri"/>
                        </a:rPr>
                        <a:t>%</a:t>
                      </a:r>
                    </a:p>
                  </a:txBody>
                  <a:tcPr marL="9525" marR="9525" marT="9525" marB="0" anchor="b"/>
                </a:tc>
              </a:tr>
              <a:tr h="370840">
                <a:tc>
                  <a:txBody>
                    <a:bodyPr/>
                    <a:lstStyle/>
                    <a:p>
                      <a:pPr algn="l" fontAlgn="b"/>
                      <a:r>
                        <a:rPr lang="en-US" sz="1100" b="0" i="0" u="none" strike="noStrike">
                          <a:solidFill>
                            <a:srgbClr val="000000"/>
                          </a:solidFill>
                          <a:effectLst/>
                          <a:latin typeface="Calibri"/>
                        </a:rPr>
                        <a:t> Park District Revenue </a:t>
                      </a:r>
                    </a:p>
                  </a:txBody>
                  <a:tcPr marL="9525" marR="9525" marT="9525" marB="0" anchor="b"/>
                </a:tc>
                <a:tc>
                  <a:txBody>
                    <a:bodyPr/>
                    <a:lstStyle/>
                    <a:p>
                      <a:pPr algn="l" fontAlgn="b"/>
                      <a:r>
                        <a:rPr lang="en-US" sz="1100" b="0" i="0" u="none" strike="noStrike">
                          <a:solidFill>
                            <a:srgbClr val="000000"/>
                          </a:solidFill>
                          <a:effectLst/>
                          <a:latin typeface="Calibri"/>
                        </a:rPr>
                        <a:t> $                                -   </a:t>
                      </a:r>
                    </a:p>
                  </a:txBody>
                  <a:tcPr marL="9525" marR="9525" marT="9525" marB="0" anchor="b"/>
                </a:tc>
                <a:tc>
                  <a:txBody>
                    <a:bodyPr/>
                    <a:lstStyle/>
                    <a:p>
                      <a:pPr algn="r" fontAlgn="b"/>
                      <a:r>
                        <a:rPr lang="en-US" sz="1100" b="0" i="0" u="none" strike="noStrike">
                          <a:solidFill>
                            <a:srgbClr val="000000"/>
                          </a:solidFill>
                          <a:effectLst/>
                          <a:latin typeface="Calibri"/>
                        </a:rPr>
                        <a:t>0.0%</a:t>
                      </a:r>
                    </a:p>
                  </a:txBody>
                  <a:tcPr marL="9525" marR="9525" marT="9525" marB="0" anchor="b"/>
                </a:tc>
                <a:tc>
                  <a:txBody>
                    <a:bodyPr/>
                    <a:lstStyle/>
                    <a:p>
                      <a:pPr algn="l" fontAlgn="b"/>
                      <a:r>
                        <a:rPr lang="en-US" sz="1100" b="0" i="0" u="none" strike="noStrike">
                          <a:solidFill>
                            <a:srgbClr val="000000"/>
                          </a:solidFill>
                          <a:effectLst/>
                          <a:latin typeface="Calibri"/>
                        </a:rPr>
                        <a:t> $                2,156,000 </a:t>
                      </a:r>
                    </a:p>
                  </a:txBody>
                  <a:tcPr marL="9525" marR="9525" marT="9525" marB="0" anchor="b"/>
                </a:tc>
                <a:tc>
                  <a:txBody>
                    <a:bodyPr/>
                    <a:lstStyle/>
                    <a:p>
                      <a:pPr algn="r" fontAlgn="b"/>
                      <a:r>
                        <a:rPr lang="en-US" sz="1100" b="0" i="0" u="none" strike="noStrike">
                          <a:solidFill>
                            <a:srgbClr val="000000"/>
                          </a:solidFill>
                          <a:effectLst/>
                          <a:latin typeface="Calibri"/>
                        </a:rPr>
                        <a:t>10.4%</a:t>
                      </a:r>
                    </a:p>
                  </a:txBody>
                  <a:tcPr marL="9525" marR="9525" marT="9525" marB="0" anchor="b"/>
                </a:tc>
                <a:tc>
                  <a:txBody>
                    <a:bodyPr/>
                    <a:lstStyle/>
                    <a:p>
                      <a:pPr algn="l" fontAlgn="b"/>
                      <a:r>
                        <a:rPr lang="en-US" sz="1100" b="0" i="0" u="none" strike="noStrike" dirty="0">
                          <a:solidFill>
                            <a:srgbClr val="000000"/>
                          </a:solidFill>
                          <a:effectLst/>
                          <a:latin typeface="Calibri"/>
                        </a:rPr>
                        <a:t> $              34,186,000 </a:t>
                      </a:r>
                    </a:p>
                  </a:txBody>
                  <a:tcPr marL="9525" marR="9525" marT="9525" marB="0" anchor="b"/>
                </a:tc>
                <a:tc>
                  <a:txBody>
                    <a:bodyPr/>
                    <a:lstStyle/>
                    <a:p>
                      <a:pPr algn="r" fontAlgn="b"/>
                      <a:r>
                        <a:rPr lang="en-US" sz="1100" b="0" i="0" u="none" strike="noStrike" dirty="0" smtClean="0">
                          <a:solidFill>
                            <a:srgbClr val="000000"/>
                          </a:solidFill>
                          <a:effectLst/>
                          <a:latin typeface="Calibri"/>
                        </a:rPr>
                        <a:t>63.1%</a:t>
                      </a:r>
                      <a:endParaRPr lang="en-US" sz="1100" b="0" i="0" u="none" strike="noStrike" dirty="0">
                        <a:solidFill>
                          <a:srgbClr val="000000"/>
                        </a:solidFill>
                        <a:effectLst/>
                        <a:latin typeface="Calibri"/>
                      </a:endParaRPr>
                    </a:p>
                  </a:txBody>
                  <a:tcPr marL="9525" marR="9525" marT="9525" marB="0" anchor="b"/>
                </a:tc>
              </a:tr>
              <a:tr h="370840">
                <a:tc>
                  <a:txBody>
                    <a:bodyPr/>
                    <a:lstStyle/>
                    <a:p>
                      <a:pPr algn="l" fontAlgn="b"/>
                      <a:r>
                        <a:rPr lang="en-US" sz="1100" b="1" i="0" u="none" strike="noStrike">
                          <a:solidFill>
                            <a:srgbClr val="000000"/>
                          </a:solidFill>
                          <a:effectLst/>
                          <a:latin typeface="Calibri"/>
                        </a:rPr>
                        <a:t> Total CIP </a:t>
                      </a:r>
                    </a:p>
                  </a:txBody>
                  <a:tcPr marL="9525" marR="9525" marT="9525" marB="0" anchor="b"/>
                </a:tc>
                <a:tc>
                  <a:txBody>
                    <a:bodyPr/>
                    <a:lstStyle/>
                    <a:p>
                      <a:pPr algn="l" fontAlgn="b"/>
                      <a:r>
                        <a:rPr lang="en-US" sz="1100" b="1" i="0" u="none" strike="noStrike">
                          <a:solidFill>
                            <a:srgbClr val="000000"/>
                          </a:solidFill>
                          <a:effectLst/>
                          <a:latin typeface="Calibri"/>
                        </a:rPr>
                        <a:t> $              37,026,000 </a:t>
                      </a:r>
                    </a:p>
                  </a:txBody>
                  <a:tcPr marL="9525" marR="9525" marT="9525" marB="0" anchor="b"/>
                </a:tc>
                <a:tc>
                  <a:txBody>
                    <a:bodyPr/>
                    <a:lstStyle/>
                    <a:p>
                      <a:pPr algn="r" fontAlgn="b"/>
                      <a:r>
                        <a:rPr lang="en-US" sz="1100" b="1" i="0" u="none" strike="noStrike">
                          <a:solidFill>
                            <a:srgbClr val="000000"/>
                          </a:solidFill>
                          <a:effectLst/>
                          <a:latin typeface="Calibri"/>
                        </a:rPr>
                        <a:t>100.0%</a:t>
                      </a:r>
                    </a:p>
                  </a:txBody>
                  <a:tcPr marL="9525" marR="9525" marT="9525" marB="0" anchor="b"/>
                </a:tc>
                <a:tc>
                  <a:txBody>
                    <a:bodyPr/>
                    <a:lstStyle/>
                    <a:p>
                      <a:pPr algn="l" fontAlgn="b"/>
                      <a:r>
                        <a:rPr lang="en-US" sz="1100" b="1" i="0" u="none" strike="noStrike">
                          <a:solidFill>
                            <a:srgbClr val="000000"/>
                          </a:solidFill>
                          <a:effectLst/>
                          <a:latin typeface="Calibri"/>
                        </a:rPr>
                        <a:t> $             20,719,000 </a:t>
                      </a:r>
                    </a:p>
                  </a:txBody>
                  <a:tcPr marL="9525" marR="9525" marT="9525" marB="0" anchor="b"/>
                </a:tc>
                <a:tc>
                  <a:txBody>
                    <a:bodyPr/>
                    <a:lstStyle/>
                    <a:p>
                      <a:pPr algn="r" fontAlgn="b"/>
                      <a:r>
                        <a:rPr lang="en-US" sz="1100" b="1" i="0" u="none" strike="noStrike">
                          <a:solidFill>
                            <a:srgbClr val="000000"/>
                          </a:solidFill>
                          <a:effectLst/>
                          <a:latin typeface="Calibri"/>
                        </a:rPr>
                        <a:t>100.0%</a:t>
                      </a:r>
                    </a:p>
                  </a:txBody>
                  <a:tcPr marL="9525" marR="9525" marT="9525" marB="0" anchor="b"/>
                </a:tc>
                <a:tc>
                  <a:txBody>
                    <a:bodyPr/>
                    <a:lstStyle/>
                    <a:p>
                      <a:pPr algn="l" fontAlgn="b"/>
                      <a:r>
                        <a:rPr lang="en-US" sz="1100" b="1" i="0" u="none" strike="noStrike" dirty="0">
                          <a:solidFill>
                            <a:srgbClr val="000000"/>
                          </a:solidFill>
                          <a:effectLst/>
                          <a:latin typeface="Calibri"/>
                        </a:rPr>
                        <a:t> $              </a:t>
                      </a:r>
                      <a:r>
                        <a:rPr lang="en-US" sz="1100" b="1" i="0" u="none" strike="noStrike" dirty="0" smtClean="0">
                          <a:solidFill>
                            <a:srgbClr val="000000"/>
                          </a:solidFill>
                          <a:effectLst/>
                          <a:latin typeface="Calibri"/>
                        </a:rPr>
                        <a:t>54,218,000 </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b="1" i="0" u="none" strike="noStrike" dirty="0">
                          <a:solidFill>
                            <a:srgbClr val="000000"/>
                          </a:solidFill>
                          <a:effectLst/>
                          <a:latin typeface="Calibri"/>
                        </a:rPr>
                        <a:t>100.0%</a:t>
                      </a:r>
                    </a:p>
                  </a:txBody>
                  <a:tcPr marL="9525" marR="9525" marT="9525" marB="0" anchor="b"/>
                </a:tc>
              </a:tr>
            </a:tbl>
          </a:graphicData>
        </a:graphic>
      </p:graphicFrame>
    </p:spTree>
    <p:extLst>
      <p:ext uri="{BB962C8B-B14F-4D97-AF65-F5344CB8AC3E}">
        <p14:creationId xmlns:p14="http://schemas.microsoft.com/office/powerpoint/2010/main" val="815963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462" y="457200"/>
            <a:ext cx="8681188" cy="1470025"/>
          </a:xfrm>
        </p:spPr>
        <p:txBody>
          <a:bodyPr>
            <a:noAutofit/>
          </a:bodyPr>
          <a:lstStyle/>
          <a:p>
            <a:r>
              <a:rPr lang="en-US" b="1" dirty="0" smtClean="0">
                <a:solidFill>
                  <a:schemeClr val="tx1">
                    <a:lumMod val="65000"/>
                    <a:lumOff val="35000"/>
                  </a:schemeClr>
                </a:solidFill>
                <a:latin typeface="+mn-lt"/>
                <a:cs typeface="Arial" pitchFamily="34" charset="0"/>
              </a:rPr>
              <a:t>Financial Context</a:t>
            </a:r>
            <a:r>
              <a:rPr lang="en-US" sz="3600" b="1" dirty="0" smtClean="0">
                <a:solidFill>
                  <a:schemeClr val="tx1">
                    <a:lumMod val="65000"/>
                    <a:lumOff val="35000"/>
                  </a:schemeClr>
                </a:solidFill>
                <a:latin typeface="+mn-lt"/>
                <a:cs typeface="Arial" pitchFamily="34" charset="0"/>
              </a:rPr>
              <a:t/>
            </a:r>
            <a:br>
              <a:rPr lang="en-US" sz="3600" b="1" dirty="0" smtClean="0">
                <a:solidFill>
                  <a:schemeClr val="tx1">
                    <a:lumMod val="65000"/>
                    <a:lumOff val="35000"/>
                  </a:schemeClr>
                </a:solidFill>
                <a:latin typeface="+mn-lt"/>
                <a:cs typeface="Arial" pitchFamily="34" charset="0"/>
              </a:rPr>
            </a:br>
            <a:r>
              <a:rPr lang="en-US" sz="3600" b="1" dirty="0" smtClean="0">
                <a:solidFill>
                  <a:schemeClr val="tx1">
                    <a:lumMod val="65000"/>
                    <a:lumOff val="35000"/>
                  </a:schemeClr>
                </a:solidFill>
                <a:latin typeface="+mn-lt"/>
                <a:cs typeface="Arial" pitchFamily="34" charset="0"/>
              </a:rPr>
              <a:t>Operating Budget</a:t>
            </a: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val="3920014039"/>
              </p:ext>
            </p:extLst>
          </p:nvPr>
        </p:nvGraphicFramePr>
        <p:xfrm>
          <a:off x="457200" y="2270760"/>
          <a:ext cx="8229599" cy="2225040"/>
        </p:xfrm>
        <a:graphic>
          <a:graphicData uri="http://schemas.openxmlformats.org/drawingml/2006/table">
            <a:tbl>
              <a:tblPr firstRow="1" bandRow="1">
                <a:tableStyleId>{5C22544A-7EE6-4342-B048-85BDC9FD1C3A}</a:tableStyleId>
              </a:tblPr>
              <a:tblGrid>
                <a:gridCol w="1524000"/>
                <a:gridCol w="1371600"/>
                <a:gridCol w="685800"/>
                <a:gridCol w="1371600"/>
                <a:gridCol w="838200"/>
                <a:gridCol w="1447800"/>
                <a:gridCol w="990599"/>
              </a:tblGrid>
              <a:tr h="370840">
                <a:tc>
                  <a:txBody>
                    <a:bodyPr/>
                    <a:lstStyle/>
                    <a:p>
                      <a:pPr algn="ctr" fontAlgn="b"/>
                      <a:r>
                        <a:rPr lang="en-US" sz="1100" b="1" i="0" u="none" strike="noStrike" dirty="0">
                          <a:solidFill>
                            <a:srgbClr val="000000"/>
                          </a:solidFill>
                          <a:effectLst/>
                          <a:latin typeface="Calibri"/>
                        </a:rPr>
                        <a:t>Operating Budget</a:t>
                      </a:r>
                    </a:p>
                  </a:txBody>
                  <a:tcPr marL="9525" marR="9525" marT="9525" marB="0" anchor="b"/>
                </a:tc>
                <a:tc>
                  <a:txBody>
                    <a:bodyPr/>
                    <a:lstStyle/>
                    <a:p>
                      <a:pPr algn="ctr" fontAlgn="b"/>
                      <a:r>
                        <a:rPr lang="en-US" sz="1100" b="1" i="0" u="none" strike="noStrike">
                          <a:solidFill>
                            <a:srgbClr val="000000"/>
                          </a:solidFill>
                          <a:effectLst/>
                          <a:latin typeface="Calibri"/>
                        </a:rPr>
                        <a:t> 2014 Adopted  </a:t>
                      </a:r>
                    </a:p>
                  </a:txBody>
                  <a:tcPr marL="9525" marR="9525" marT="9525" marB="0" anchor="b"/>
                </a:tc>
                <a:tc>
                  <a:txBody>
                    <a:bodyPr/>
                    <a:lstStyle/>
                    <a:p>
                      <a:pPr algn="ctr" fontAlgn="b"/>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b="1" i="0" u="none" strike="noStrike">
                          <a:solidFill>
                            <a:srgbClr val="000000"/>
                          </a:solidFill>
                          <a:effectLst/>
                          <a:latin typeface="Calibri"/>
                        </a:rPr>
                        <a:t> 2015 Adopted  </a:t>
                      </a:r>
                    </a:p>
                  </a:txBody>
                  <a:tcPr marL="9525" marR="9525" marT="9525" marB="0" anchor="b"/>
                </a:tc>
                <a:tc>
                  <a:txBody>
                    <a:bodyPr/>
                    <a:lstStyle/>
                    <a:p>
                      <a:pPr algn="ctr" fontAlgn="b"/>
                      <a:endParaRPr lang="en-US" sz="1100" b="1" i="0" u="none" strike="noStrike">
                        <a:solidFill>
                          <a:srgbClr val="000000"/>
                        </a:solidFill>
                        <a:effectLst/>
                        <a:latin typeface="Calibri"/>
                      </a:endParaRPr>
                    </a:p>
                  </a:txBody>
                  <a:tcPr marL="9525" marR="9525" marT="9525" marB="0" anchor="b"/>
                </a:tc>
                <a:tc>
                  <a:txBody>
                    <a:bodyPr/>
                    <a:lstStyle/>
                    <a:p>
                      <a:pPr algn="ctr" fontAlgn="b"/>
                      <a:r>
                        <a:rPr lang="en-US" sz="1100" b="1" i="0" u="none" strike="noStrike" dirty="0">
                          <a:solidFill>
                            <a:srgbClr val="000000"/>
                          </a:solidFill>
                          <a:effectLst/>
                          <a:latin typeface="Calibri"/>
                        </a:rPr>
                        <a:t> 2016 </a:t>
                      </a:r>
                      <a:r>
                        <a:rPr lang="en-US" sz="1100" b="1" i="0" u="none" strike="noStrike" dirty="0" smtClean="0">
                          <a:solidFill>
                            <a:srgbClr val="000000"/>
                          </a:solidFill>
                          <a:effectLst/>
                          <a:latin typeface="Calibri"/>
                        </a:rPr>
                        <a:t> Proposed</a:t>
                      </a:r>
                      <a:endParaRPr lang="en-US" sz="1100" b="1" i="0" u="none" strike="noStrike" dirty="0">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tr>
              <a:tr h="370840">
                <a:tc>
                  <a:txBody>
                    <a:bodyPr/>
                    <a:lstStyle/>
                    <a:p>
                      <a:pPr algn="ctr" fontAlgn="b"/>
                      <a:r>
                        <a:rPr lang="en-US" sz="1100" b="0" i="0" u="none" strike="noStrike" dirty="0">
                          <a:solidFill>
                            <a:srgbClr val="000000"/>
                          </a:solidFill>
                          <a:effectLst/>
                          <a:latin typeface="Calibri"/>
                        </a:rPr>
                        <a:t> General Fund </a:t>
                      </a:r>
                    </a:p>
                  </a:txBody>
                  <a:tcPr marL="9525" marR="9525" marT="9525" marB="0" anchor="b"/>
                </a:tc>
                <a:tc>
                  <a:txBody>
                    <a:bodyPr/>
                    <a:lstStyle/>
                    <a:p>
                      <a:pPr algn="l" fontAlgn="b"/>
                      <a:r>
                        <a:rPr lang="en-US" sz="1100" b="0" i="0" u="none" strike="noStrike">
                          <a:solidFill>
                            <a:srgbClr val="000000"/>
                          </a:solidFill>
                          <a:effectLst/>
                          <a:latin typeface="Calibri"/>
                        </a:rPr>
                        <a:t> $              88,977,317 </a:t>
                      </a:r>
                    </a:p>
                  </a:txBody>
                  <a:tcPr marL="9525" marR="9525" marT="9525" marB="0" anchor="b"/>
                </a:tc>
                <a:tc>
                  <a:txBody>
                    <a:bodyPr/>
                    <a:lstStyle/>
                    <a:p>
                      <a:pPr algn="ctr" fontAlgn="b"/>
                      <a:r>
                        <a:rPr lang="en-US" sz="1100" b="0" i="0" u="none" strike="noStrike">
                          <a:solidFill>
                            <a:srgbClr val="000000"/>
                          </a:solidFill>
                          <a:effectLst/>
                          <a:latin typeface="Calibri"/>
                        </a:rPr>
                        <a:t>65.7%</a:t>
                      </a:r>
                    </a:p>
                  </a:txBody>
                  <a:tcPr marL="9525" marR="9525" marT="9525" marB="0" anchor="b"/>
                </a:tc>
                <a:tc>
                  <a:txBody>
                    <a:bodyPr/>
                    <a:lstStyle/>
                    <a:p>
                      <a:pPr algn="l" fontAlgn="b"/>
                      <a:r>
                        <a:rPr lang="en-US" sz="1100" b="0" i="0" u="none" strike="noStrike">
                          <a:solidFill>
                            <a:srgbClr val="000000"/>
                          </a:solidFill>
                          <a:effectLst/>
                          <a:latin typeface="Calibri"/>
                        </a:rPr>
                        <a:t> $             92,852,622 </a:t>
                      </a:r>
                    </a:p>
                  </a:txBody>
                  <a:tcPr marL="9525" marR="9525" marT="9525" marB="0" anchor="b"/>
                </a:tc>
                <a:tc>
                  <a:txBody>
                    <a:bodyPr/>
                    <a:lstStyle/>
                    <a:p>
                      <a:pPr algn="ctr" fontAlgn="b"/>
                      <a:r>
                        <a:rPr lang="en-US" sz="1100" b="0" i="0" u="none" strike="noStrike">
                          <a:solidFill>
                            <a:srgbClr val="000000"/>
                          </a:solidFill>
                          <a:effectLst/>
                          <a:latin typeface="Calibri"/>
                        </a:rPr>
                        <a:t>64.4%</a:t>
                      </a:r>
                    </a:p>
                  </a:txBody>
                  <a:tcPr marL="9525" marR="9525" marT="9525" marB="0" anchor="b"/>
                </a:tc>
                <a:tc>
                  <a:txBody>
                    <a:bodyPr/>
                    <a:lstStyle/>
                    <a:p>
                      <a:pPr algn="l"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96,589,512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dirty="0" smtClean="0">
                          <a:solidFill>
                            <a:srgbClr val="000000"/>
                          </a:solidFill>
                          <a:effectLst/>
                          <a:latin typeface="Calibri"/>
                        </a:rPr>
                        <a:t>62.3%</a:t>
                      </a:r>
                      <a:endParaRPr lang="en-US" sz="1100" b="0" i="0" u="none" strike="noStrike" dirty="0">
                        <a:solidFill>
                          <a:srgbClr val="000000"/>
                        </a:solidFill>
                        <a:effectLst/>
                        <a:latin typeface="Calibri"/>
                      </a:endParaRPr>
                    </a:p>
                  </a:txBody>
                  <a:tcPr marL="9525" marR="9525" marT="9525" marB="0" anchor="b"/>
                </a:tc>
              </a:tr>
              <a:tr h="370840">
                <a:tc>
                  <a:txBody>
                    <a:bodyPr/>
                    <a:lstStyle/>
                    <a:p>
                      <a:pPr algn="ctr" fontAlgn="b"/>
                      <a:r>
                        <a:rPr lang="en-US" sz="1100" b="0" i="0" u="none" strike="noStrike" dirty="0">
                          <a:solidFill>
                            <a:srgbClr val="000000"/>
                          </a:solidFill>
                          <a:effectLst/>
                          <a:latin typeface="Calibri"/>
                        </a:rPr>
                        <a:t> Charges for Services and Facility Fees </a:t>
                      </a:r>
                    </a:p>
                  </a:txBody>
                  <a:tcPr marL="9525" marR="9525" marT="9525" marB="0" anchor="b"/>
                </a:tc>
                <a:tc>
                  <a:txBody>
                    <a:bodyPr/>
                    <a:lstStyle/>
                    <a:p>
                      <a:pPr algn="l" fontAlgn="b"/>
                      <a:r>
                        <a:rPr lang="en-US" sz="1100" b="0" i="0" u="none" strike="noStrike">
                          <a:solidFill>
                            <a:srgbClr val="000000"/>
                          </a:solidFill>
                          <a:effectLst/>
                          <a:latin typeface="Calibri"/>
                        </a:rPr>
                        <a:t> $              33,081,163 </a:t>
                      </a:r>
                    </a:p>
                  </a:txBody>
                  <a:tcPr marL="9525" marR="9525" marT="9525" marB="0" anchor="b"/>
                </a:tc>
                <a:tc>
                  <a:txBody>
                    <a:bodyPr/>
                    <a:lstStyle/>
                    <a:p>
                      <a:pPr algn="ctr" fontAlgn="b"/>
                      <a:r>
                        <a:rPr lang="en-US" sz="1100" b="0" i="0" u="none" strike="noStrike">
                          <a:solidFill>
                            <a:srgbClr val="000000"/>
                          </a:solidFill>
                          <a:effectLst/>
                          <a:latin typeface="Calibri"/>
                        </a:rPr>
                        <a:t>24.4%</a:t>
                      </a:r>
                    </a:p>
                  </a:txBody>
                  <a:tcPr marL="9525" marR="9525" marT="9525" marB="0" anchor="b"/>
                </a:tc>
                <a:tc>
                  <a:txBody>
                    <a:bodyPr/>
                    <a:lstStyle/>
                    <a:p>
                      <a:pPr algn="l" fontAlgn="b"/>
                      <a:r>
                        <a:rPr lang="en-US" sz="1100" b="0" i="0" u="none" strike="noStrike">
                          <a:solidFill>
                            <a:srgbClr val="000000"/>
                          </a:solidFill>
                          <a:effectLst/>
                          <a:latin typeface="Calibri"/>
                        </a:rPr>
                        <a:t> $             33,014,264 </a:t>
                      </a:r>
                    </a:p>
                  </a:txBody>
                  <a:tcPr marL="9525" marR="9525" marT="9525" marB="0" anchor="b"/>
                </a:tc>
                <a:tc>
                  <a:txBody>
                    <a:bodyPr/>
                    <a:lstStyle/>
                    <a:p>
                      <a:pPr algn="ctr" fontAlgn="b"/>
                      <a:r>
                        <a:rPr lang="en-US" sz="1100" b="0" i="0" u="none" strike="noStrike">
                          <a:solidFill>
                            <a:srgbClr val="000000"/>
                          </a:solidFill>
                          <a:effectLst/>
                          <a:latin typeface="Calibri"/>
                        </a:rPr>
                        <a:t>22.9%</a:t>
                      </a:r>
                    </a:p>
                  </a:txBody>
                  <a:tcPr marL="9525" marR="9525" marT="9525" marB="0" anchor="b"/>
                </a:tc>
                <a:tc>
                  <a:txBody>
                    <a:bodyPr/>
                    <a:lstStyle/>
                    <a:p>
                      <a:pPr algn="l"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32,878,450 </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dirty="0" smtClean="0">
                          <a:solidFill>
                            <a:srgbClr val="000000"/>
                          </a:solidFill>
                          <a:effectLst/>
                          <a:latin typeface="Calibri"/>
                        </a:rPr>
                        <a:t>21.1%</a:t>
                      </a:r>
                      <a:endParaRPr lang="en-US" sz="1100" b="0" i="0" u="none" strike="noStrike" dirty="0">
                        <a:solidFill>
                          <a:srgbClr val="000000"/>
                        </a:solidFill>
                        <a:effectLst/>
                        <a:latin typeface="Calibri"/>
                      </a:endParaRPr>
                    </a:p>
                  </a:txBody>
                  <a:tcPr marL="9525" marR="9525" marT="9525" marB="0" anchor="b"/>
                </a:tc>
              </a:tr>
              <a:tr h="370840">
                <a:tc>
                  <a:txBody>
                    <a:bodyPr/>
                    <a:lstStyle/>
                    <a:p>
                      <a:pPr algn="ctr" fontAlgn="b"/>
                      <a:r>
                        <a:rPr lang="en-US" sz="1100" b="0" i="0" u="none" strike="noStrike" dirty="0">
                          <a:solidFill>
                            <a:srgbClr val="000000"/>
                          </a:solidFill>
                          <a:effectLst/>
                          <a:latin typeface="Calibri"/>
                        </a:rPr>
                        <a:t> Other Revenue </a:t>
                      </a:r>
                    </a:p>
                  </a:txBody>
                  <a:tcPr marL="9525" marR="9525" marT="9525" marB="0" anchor="b"/>
                </a:tc>
                <a:tc>
                  <a:txBody>
                    <a:bodyPr/>
                    <a:lstStyle/>
                    <a:p>
                      <a:pPr algn="l" fontAlgn="b"/>
                      <a:r>
                        <a:rPr lang="en-US" sz="1100" b="0" i="0" u="none" strike="noStrike">
                          <a:solidFill>
                            <a:srgbClr val="000000"/>
                          </a:solidFill>
                          <a:effectLst/>
                          <a:latin typeface="Calibri"/>
                        </a:rPr>
                        <a:t> $              13,273,184 </a:t>
                      </a:r>
                    </a:p>
                  </a:txBody>
                  <a:tcPr marL="9525" marR="9525" marT="9525" marB="0" anchor="b"/>
                </a:tc>
                <a:tc>
                  <a:txBody>
                    <a:bodyPr/>
                    <a:lstStyle/>
                    <a:p>
                      <a:pPr algn="ctr" fontAlgn="b"/>
                      <a:r>
                        <a:rPr lang="en-US" sz="1100" b="0" i="0" u="none" strike="noStrike">
                          <a:solidFill>
                            <a:srgbClr val="000000"/>
                          </a:solidFill>
                          <a:effectLst/>
                          <a:latin typeface="Calibri"/>
                        </a:rPr>
                        <a:t>9.8%</a:t>
                      </a:r>
                    </a:p>
                  </a:txBody>
                  <a:tcPr marL="9525" marR="9525" marT="9525" marB="0" anchor="b"/>
                </a:tc>
                <a:tc>
                  <a:txBody>
                    <a:bodyPr/>
                    <a:lstStyle/>
                    <a:p>
                      <a:pPr algn="l" fontAlgn="b"/>
                      <a:r>
                        <a:rPr lang="en-US" sz="1100" b="0" i="0" u="none" strike="noStrike">
                          <a:solidFill>
                            <a:srgbClr val="000000"/>
                          </a:solidFill>
                          <a:effectLst/>
                          <a:latin typeface="Calibri"/>
                        </a:rPr>
                        <a:t> $             10,827,736 </a:t>
                      </a:r>
                    </a:p>
                  </a:txBody>
                  <a:tcPr marL="9525" marR="9525" marT="9525" marB="0" anchor="b"/>
                </a:tc>
                <a:tc>
                  <a:txBody>
                    <a:bodyPr/>
                    <a:lstStyle/>
                    <a:p>
                      <a:pPr algn="ctr" fontAlgn="b"/>
                      <a:r>
                        <a:rPr lang="en-US" sz="1100" b="0" i="0" u="none" strike="noStrike">
                          <a:solidFill>
                            <a:srgbClr val="000000"/>
                          </a:solidFill>
                          <a:effectLst/>
                          <a:latin typeface="Calibri"/>
                        </a:rPr>
                        <a:t>7.5%</a:t>
                      </a: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mn-lt"/>
                        </a:rPr>
                        <a:t>12,071,143</a:t>
                      </a:r>
                      <a:r>
                        <a:rPr lang="en-US" sz="1100" b="0" i="0" u="none" strike="noStrike" dirty="0" smtClean="0">
                          <a:solidFill>
                            <a:srgbClr val="000000"/>
                          </a:solidFill>
                          <a:effectLst/>
                          <a:latin typeface="Calibri"/>
                        </a:rPr>
                        <a:t> </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dirty="0" smtClean="0">
                          <a:solidFill>
                            <a:srgbClr val="000000"/>
                          </a:solidFill>
                          <a:effectLst/>
                          <a:latin typeface="Calibri"/>
                        </a:rPr>
                        <a:t>7.8</a:t>
                      </a:r>
                      <a:r>
                        <a:rPr lang="en-US" sz="1100" b="0" i="0" u="none" strike="noStrike" dirty="0">
                          <a:solidFill>
                            <a:srgbClr val="000000"/>
                          </a:solidFill>
                          <a:effectLst/>
                          <a:latin typeface="Calibri"/>
                        </a:rPr>
                        <a:t>%</a:t>
                      </a:r>
                    </a:p>
                  </a:txBody>
                  <a:tcPr marL="9525" marR="9525" marT="9525" marB="0" anchor="b"/>
                </a:tc>
              </a:tr>
              <a:tr h="370840">
                <a:tc>
                  <a:txBody>
                    <a:bodyPr/>
                    <a:lstStyle/>
                    <a:p>
                      <a:pPr algn="ctr" fontAlgn="b"/>
                      <a:r>
                        <a:rPr lang="en-US" sz="1100" b="0" i="0" u="none" strike="noStrike" dirty="0">
                          <a:solidFill>
                            <a:srgbClr val="000000"/>
                          </a:solidFill>
                          <a:effectLst/>
                          <a:latin typeface="Calibri"/>
                        </a:rPr>
                        <a:t> Park District Revenue </a:t>
                      </a:r>
                    </a:p>
                  </a:txBody>
                  <a:tcPr marL="9525" marR="9525" marT="9525" marB="0" anchor="b"/>
                </a:tc>
                <a:tc>
                  <a:txBody>
                    <a:bodyPr/>
                    <a:lstStyle/>
                    <a:p>
                      <a:pPr algn="l" fontAlgn="b"/>
                      <a:r>
                        <a:rPr lang="en-US" sz="1100" b="0" i="0" u="none" strike="noStrike" dirty="0">
                          <a:solidFill>
                            <a:srgbClr val="000000"/>
                          </a:solidFill>
                          <a:effectLst/>
                          <a:latin typeface="Calibri"/>
                        </a:rPr>
                        <a:t> $                                -   </a:t>
                      </a:r>
                    </a:p>
                  </a:txBody>
                  <a:tcPr marL="9525" marR="9525" marT="9525" marB="0" anchor="b"/>
                </a:tc>
                <a:tc>
                  <a:txBody>
                    <a:bodyPr/>
                    <a:lstStyle/>
                    <a:p>
                      <a:pPr algn="ctr" fontAlgn="b"/>
                      <a:r>
                        <a:rPr lang="en-US" sz="1100" b="0" i="0" u="none" strike="noStrike" dirty="0">
                          <a:solidFill>
                            <a:srgbClr val="000000"/>
                          </a:solidFill>
                          <a:effectLst/>
                          <a:latin typeface="Calibri"/>
                        </a:rPr>
                        <a:t>0.0%</a:t>
                      </a:r>
                    </a:p>
                  </a:txBody>
                  <a:tcPr marL="9525" marR="9525" marT="9525" marB="0" anchor="b"/>
                </a:tc>
                <a:tc>
                  <a:txBody>
                    <a:bodyPr/>
                    <a:lstStyle/>
                    <a:p>
                      <a:pPr algn="l" fontAlgn="b"/>
                      <a:r>
                        <a:rPr lang="en-US" sz="1100" b="0" i="0" u="none" strike="noStrike" dirty="0">
                          <a:solidFill>
                            <a:srgbClr val="000000"/>
                          </a:solidFill>
                          <a:effectLst/>
                          <a:latin typeface="Calibri"/>
                        </a:rPr>
                        <a:t> $                7,536,398 </a:t>
                      </a:r>
                    </a:p>
                  </a:txBody>
                  <a:tcPr marL="9525" marR="9525" marT="9525" marB="0" anchor="b"/>
                </a:tc>
                <a:tc>
                  <a:txBody>
                    <a:bodyPr/>
                    <a:lstStyle/>
                    <a:p>
                      <a:pPr algn="ctr" fontAlgn="b"/>
                      <a:r>
                        <a:rPr lang="en-US" sz="1100" b="0" i="0" u="none" strike="noStrike" dirty="0">
                          <a:solidFill>
                            <a:srgbClr val="000000"/>
                          </a:solidFill>
                          <a:effectLst/>
                          <a:latin typeface="Calibri"/>
                        </a:rPr>
                        <a:t>5.2%</a:t>
                      </a:r>
                    </a:p>
                  </a:txBody>
                  <a:tcPr marL="9525" marR="9525" marT="9525" marB="0" anchor="b"/>
                </a:tc>
                <a:tc>
                  <a:txBody>
                    <a:bodyPr/>
                    <a:lstStyle/>
                    <a:p>
                      <a:pPr algn="l" fontAlgn="b"/>
                      <a:r>
                        <a:rPr lang="en-US" sz="1100" b="0" i="0" u="none" strike="noStrike" dirty="0">
                          <a:solidFill>
                            <a:srgbClr val="000000"/>
                          </a:solidFill>
                          <a:effectLst/>
                          <a:latin typeface="Calibri"/>
                        </a:rPr>
                        <a:t> $              </a:t>
                      </a:r>
                      <a:r>
                        <a:rPr lang="en-US" sz="1100" b="0" i="0" u="none" strike="noStrike" dirty="0" smtClean="0">
                          <a:solidFill>
                            <a:srgbClr val="000000"/>
                          </a:solidFill>
                          <a:effectLst/>
                          <a:latin typeface="Calibri"/>
                        </a:rPr>
                        <a:t>13,613,159</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dirty="0" smtClean="0">
                          <a:solidFill>
                            <a:srgbClr val="000000"/>
                          </a:solidFill>
                          <a:effectLst/>
                          <a:latin typeface="Calibri"/>
                        </a:rPr>
                        <a:t>8.8%</a:t>
                      </a:r>
                      <a:endParaRPr lang="en-US" sz="1100" b="0" i="0" u="none" strike="noStrike" dirty="0">
                        <a:solidFill>
                          <a:srgbClr val="000000"/>
                        </a:solidFill>
                        <a:effectLst/>
                        <a:latin typeface="Calibri"/>
                      </a:endParaRPr>
                    </a:p>
                  </a:txBody>
                  <a:tcPr marL="9525" marR="9525" marT="9525" marB="0" anchor="b"/>
                </a:tc>
              </a:tr>
              <a:tr h="370840">
                <a:tc>
                  <a:txBody>
                    <a:bodyPr/>
                    <a:lstStyle/>
                    <a:p>
                      <a:pPr algn="ctr" fontAlgn="b"/>
                      <a:r>
                        <a:rPr lang="en-US" sz="1100" b="1" i="0" u="none" strike="noStrike" dirty="0">
                          <a:solidFill>
                            <a:srgbClr val="000000"/>
                          </a:solidFill>
                          <a:effectLst/>
                          <a:latin typeface="Calibri"/>
                        </a:rPr>
                        <a:t> Total Operating Budget </a:t>
                      </a:r>
                    </a:p>
                  </a:txBody>
                  <a:tcPr marL="9525" marR="9525" marT="9525" marB="0" anchor="b"/>
                </a:tc>
                <a:tc>
                  <a:txBody>
                    <a:bodyPr/>
                    <a:lstStyle/>
                    <a:p>
                      <a:pPr algn="l" fontAlgn="b"/>
                      <a:r>
                        <a:rPr lang="en-US" sz="1100" b="1" i="0" u="none" strike="noStrike">
                          <a:solidFill>
                            <a:srgbClr val="000000"/>
                          </a:solidFill>
                          <a:effectLst/>
                          <a:latin typeface="Calibri"/>
                        </a:rPr>
                        <a:t> $            135,331,664 </a:t>
                      </a:r>
                    </a:p>
                  </a:txBody>
                  <a:tcPr marL="9525" marR="9525" marT="9525" marB="0" anchor="b"/>
                </a:tc>
                <a:tc>
                  <a:txBody>
                    <a:bodyPr/>
                    <a:lstStyle/>
                    <a:p>
                      <a:pPr algn="ctr" fontAlgn="b"/>
                      <a:r>
                        <a:rPr lang="en-US" sz="1100" b="1" i="0" u="none" strike="noStrike">
                          <a:solidFill>
                            <a:srgbClr val="000000"/>
                          </a:solidFill>
                          <a:effectLst/>
                          <a:latin typeface="Calibri"/>
                        </a:rPr>
                        <a:t>100.0%</a:t>
                      </a:r>
                    </a:p>
                  </a:txBody>
                  <a:tcPr marL="9525" marR="9525" marT="9525" marB="0" anchor="b"/>
                </a:tc>
                <a:tc>
                  <a:txBody>
                    <a:bodyPr/>
                    <a:lstStyle/>
                    <a:p>
                      <a:pPr algn="l" fontAlgn="b"/>
                      <a:r>
                        <a:rPr lang="en-US" sz="1100" b="1" i="0" u="none" strike="noStrike">
                          <a:solidFill>
                            <a:srgbClr val="000000"/>
                          </a:solidFill>
                          <a:effectLst/>
                          <a:latin typeface="Calibri"/>
                        </a:rPr>
                        <a:t> $           144,231,020 </a:t>
                      </a:r>
                    </a:p>
                  </a:txBody>
                  <a:tcPr marL="9525" marR="9525" marT="9525" marB="0" anchor="b"/>
                </a:tc>
                <a:tc>
                  <a:txBody>
                    <a:bodyPr/>
                    <a:lstStyle/>
                    <a:p>
                      <a:pPr algn="ctr" fontAlgn="b"/>
                      <a:r>
                        <a:rPr lang="en-US" sz="1100" b="1" i="0" u="none" strike="noStrike">
                          <a:solidFill>
                            <a:srgbClr val="000000"/>
                          </a:solidFill>
                          <a:effectLst/>
                          <a:latin typeface="Calibri"/>
                        </a:rPr>
                        <a:t>100.0%</a:t>
                      </a:r>
                    </a:p>
                  </a:txBody>
                  <a:tcPr marL="9525" marR="9525" marT="9525" marB="0" anchor="b"/>
                </a:tc>
                <a:tc>
                  <a:txBody>
                    <a:bodyPr/>
                    <a:lstStyle/>
                    <a:p>
                      <a:pPr algn="l" fontAlgn="b"/>
                      <a:r>
                        <a:rPr lang="en-US" sz="1100" b="1" i="0" u="none" strike="noStrike" dirty="0">
                          <a:solidFill>
                            <a:srgbClr val="000000"/>
                          </a:solidFill>
                          <a:effectLst/>
                          <a:latin typeface="Calibri"/>
                        </a:rPr>
                        <a:t> $           </a:t>
                      </a:r>
                      <a:r>
                        <a:rPr lang="en-US" sz="1100" b="1" i="0" u="none" strike="noStrike" dirty="0" smtClean="0">
                          <a:solidFill>
                            <a:srgbClr val="000000"/>
                          </a:solidFill>
                          <a:effectLst/>
                          <a:latin typeface="Calibri"/>
                        </a:rPr>
                        <a:t>155,152,265 </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i="0" u="none" strike="noStrike" dirty="0">
                          <a:solidFill>
                            <a:srgbClr val="000000"/>
                          </a:solidFill>
                          <a:effectLst/>
                          <a:latin typeface="Calibri"/>
                        </a:rPr>
                        <a:t>100.0%</a:t>
                      </a:r>
                    </a:p>
                  </a:txBody>
                  <a:tcPr marL="9525" marR="9525" marT="9525" marB="0" anchor="b"/>
                </a:tc>
              </a:tr>
            </a:tbl>
          </a:graphicData>
        </a:graphic>
      </p:graphicFrame>
    </p:spTree>
    <p:extLst>
      <p:ext uri="{BB962C8B-B14F-4D97-AF65-F5344CB8AC3E}">
        <p14:creationId xmlns:p14="http://schemas.microsoft.com/office/powerpoint/2010/main" val="219530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462" y="457200"/>
            <a:ext cx="8681188" cy="1470025"/>
          </a:xfrm>
        </p:spPr>
        <p:txBody>
          <a:bodyPr>
            <a:noAutofit/>
          </a:bodyPr>
          <a:lstStyle/>
          <a:p>
            <a:r>
              <a:rPr lang="en-US" b="1" dirty="0" smtClean="0">
                <a:solidFill>
                  <a:schemeClr val="tx1">
                    <a:lumMod val="65000"/>
                    <a:lumOff val="35000"/>
                  </a:schemeClr>
                </a:solidFill>
                <a:latin typeface="+mn-lt"/>
                <a:cs typeface="Arial" pitchFamily="34" charset="0"/>
              </a:rPr>
              <a:t>Financial Context</a:t>
            </a:r>
            <a:r>
              <a:rPr lang="en-US" sz="3600" b="1" dirty="0" smtClean="0">
                <a:solidFill>
                  <a:schemeClr val="tx1">
                    <a:lumMod val="65000"/>
                    <a:lumOff val="35000"/>
                  </a:schemeClr>
                </a:solidFill>
                <a:latin typeface="+mn-lt"/>
                <a:cs typeface="Arial" pitchFamily="34" charset="0"/>
              </a:rPr>
              <a:t/>
            </a:r>
            <a:br>
              <a:rPr lang="en-US" sz="3600" b="1" dirty="0" smtClean="0">
                <a:solidFill>
                  <a:schemeClr val="tx1">
                    <a:lumMod val="65000"/>
                    <a:lumOff val="35000"/>
                  </a:schemeClr>
                </a:solidFill>
                <a:latin typeface="+mn-lt"/>
                <a:cs typeface="Arial" pitchFamily="34" charset="0"/>
              </a:rPr>
            </a:br>
            <a:endParaRPr lang="en-US" sz="3600" b="1" dirty="0">
              <a:solidFill>
                <a:schemeClr val="tx1">
                  <a:lumMod val="65000"/>
                  <a:lumOff val="35000"/>
                </a:schemeClr>
              </a:solidFill>
              <a:latin typeface="+mn-lt"/>
              <a:cs typeface="Arial" pitchFamily="34" charset="0"/>
            </a:endParaRPr>
          </a:p>
        </p:txBody>
      </p:sp>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31406" y="2209800"/>
            <a:ext cx="868118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1">
                    <a:lumMod val="65000"/>
                    <a:lumOff val="35000"/>
                  </a:schemeClr>
                </a:solidFill>
                <a:latin typeface="+mn-lt"/>
                <a:cs typeface="Arial" pitchFamily="34" charset="0"/>
              </a:rPr>
              <a:t>How Park District Funding Relates to Other Operating Budget Resources</a:t>
            </a:r>
            <a:endParaRPr lang="en-US" sz="3600" b="1" dirty="0">
              <a:solidFill>
                <a:schemeClr val="tx1">
                  <a:lumMod val="65000"/>
                  <a:lumOff val="35000"/>
                </a:schemeClr>
              </a:solidFill>
              <a:latin typeface="+mn-lt"/>
              <a:cs typeface="Arial" pitchFamily="34" charset="0"/>
            </a:endParaRPr>
          </a:p>
        </p:txBody>
      </p:sp>
    </p:spTree>
    <p:extLst>
      <p:ext uri="{BB962C8B-B14F-4D97-AF65-F5344CB8AC3E}">
        <p14:creationId xmlns:p14="http://schemas.microsoft.com/office/powerpoint/2010/main" val="3846670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583680"/>
            <a:ext cx="9144000" cy="274320"/>
          </a:xfrm>
          <a:prstGeom prst="rect">
            <a:avLst/>
          </a:prstGeom>
          <a:solidFill>
            <a:srgbClr val="009900"/>
          </a:solid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226023"/>
            <a:ext cx="1752600" cy="13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 y="5276671"/>
            <a:ext cx="6858000" cy="1200329"/>
          </a:xfrm>
          <a:prstGeom prst="rect">
            <a:avLst/>
          </a:prstGeom>
          <a:noFill/>
        </p:spPr>
        <p:txBody>
          <a:bodyPr wrap="square" rtlCol="0">
            <a:spAutoFit/>
          </a:bodyPr>
          <a:lstStyle/>
          <a:p>
            <a:r>
              <a:rPr lang="en-US" dirty="0" smtClean="0"/>
              <a:t>Purpose:  </a:t>
            </a:r>
            <a:r>
              <a:rPr lang="en-US" dirty="0"/>
              <a:t>to repair and maintain park buildings and infrastructure so that park users can have safe, structurally sound, and attractive parks and recreational facilities. </a:t>
            </a:r>
          </a:p>
          <a:p>
            <a:r>
              <a:rPr lang="en-US" dirty="0" smtClean="0"/>
              <a:t>  </a:t>
            </a:r>
            <a:endParaRPr lang="en-US" dirty="0"/>
          </a:p>
        </p:txBody>
      </p:sp>
      <p:pic>
        <p:nvPicPr>
          <p:cNvPr id="8" name="Picture 7" descr="DSC02863.JPG"/>
          <p:cNvPicPr>
            <a:picLocks noChangeAspect="1"/>
          </p:cNvPicPr>
          <p:nvPr/>
        </p:nvPicPr>
        <p:blipFill>
          <a:blip r:embed="rId4" cstate="print"/>
          <a:stretch>
            <a:fillRect/>
          </a:stretch>
        </p:blipFill>
        <p:spPr>
          <a:xfrm>
            <a:off x="77971" y="162217"/>
            <a:ext cx="2328530" cy="17770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DSC02981.JPG"/>
          <p:cNvPicPr>
            <a:picLocks noChangeAspect="1"/>
          </p:cNvPicPr>
          <p:nvPr/>
        </p:nvPicPr>
        <p:blipFill>
          <a:blip r:embed="rId5" cstate="print"/>
          <a:stretch>
            <a:fillRect/>
          </a:stretch>
        </p:blipFill>
        <p:spPr>
          <a:xfrm>
            <a:off x="7059448" y="228600"/>
            <a:ext cx="1967594" cy="147569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2059169" y="457200"/>
            <a:ext cx="5372100" cy="1470025"/>
          </a:xfrm>
        </p:spPr>
        <p:txBody>
          <a:bodyPr>
            <a:noAutofit/>
          </a:bodyPr>
          <a:lstStyle/>
          <a:p>
            <a:r>
              <a:rPr lang="en-US" sz="3600" b="1" dirty="0" smtClean="0">
                <a:solidFill>
                  <a:schemeClr val="tx1">
                    <a:lumMod val="65000"/>
                    <a:lumOff val="35000"/>
                  </a:schemeClr>
                </a:solidFill>
                <a:latin typeface="+mn-lt"/>
                <a:cs typeface="Arial" pitchFamily="34" charset="0"/>
              </a:rPr>
              <a:t>Facilities and Structure Maintenance BCL</a:t>
            </a:r>
            <a:endParaRPr lang="en-US" sz="3600" b="1" dirty="0">
              <a:solidFill>
                <a:schemeClr val="tx1">
                  <a:lumMod val="65000"/>
                  <a:lumOff val="35000"/>
                </a:schemeClr>
              </a:solidFill>
              <a:latin typeface="+mn-lt"/>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56943008"/>
              </p:ext>
            </p:extLst>
          </p:nvPr>
        </p:nvGraphicFramePr>
        <p:xfrm>
          <a:off x="228601" y="2212975"/>
          <a:ext cx="8610599" cy="2587624"/>
        </p:xfrm>
        <a:graphic>
          <a:graphicData uri="http://schemas.openxmlformats.org/drawingml/2006/table">
            <a:tbl>
              <a:tblPr>
                <a:tableStyleId>{5C22544A-7EE6-4342-B048-85BDC9FD1C3A}</a:tableStyleId>
              </a:tblPr>
              <a:tblGrid>
                <a:gridCol w="3700859"/>
                <a:gridCol w="1177546"/>
                <a:gridCol w="1108455"/>
                <a:gridCol w="1216486"/>
                <a:gridCol w="1407253"/>
              </a:tblGrid>
              <a:tr h="560092">
                <a:tc>
                  <a:txBody>
                    <a:bodyPr/>
                    <a:lstStyle/>
                    <a:p>
                      <a:pPr algn="ctr" fontAlgn="ctr"/>
                      <a:r>
                        <a:rPr lang="en-US" sz="1000" b="1" u="none" strike="noStrike" dirty="0">
                          <a:effectLst/>
                        </a:rPr>
                        <a:t>Seattle Parks &amp; Recreation Operating Budget                                            by Budget Control Level (BCL)</a:t>
                      </a:r>
                      <a:endParaRPr lang="en-US" sz="1000" b="1" i="0" u="none" strike="noStrike" dirty="0">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Expense Authority </a:t>
                      </a:r>
                      <a:endParaRPr lang="en-US" sz="1000" b="1" i="0" u="none" strike="noStrike" dirty="0">
                        <a:solidFill>
                          <a:srgbClr val="000000"/>
                        </a:solidFill>
                        <a:effectLst/>
                        <a:latin typeface="Calibri"/>
                      </a:endParaRPr>
                    </a:p>
                  </a:txBody>
                  <a:tcPr marL="8780" marR="8780" marT="8780" marB="0" anchor="ctr"/>
                </a:tc>
                <a:tc>
                  <a:txBody>
                    <a:bodyPr/>
                    <a:lstStyle/>
                    <a:p>
                      <a:pPr algn="ctr" fontAlgn="ctr"/>
                      <a:r>
                        <a:rPr lang="en-US" sz="1000" b="1" u="none" strike="noStrike">
                          <a:effectLst/>
                        </a:rPr>
                        <a:t> General Fund Suppport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a:effectLst/>
                        </a:rPr>
                        <a:t> Other Revenue Support Park District  </a:t>
                      </a:r>
                      <a:endParaRPr lang="en-US" sz="1000" b="1" i="0" u="none" strike="noStrike">
                        <a:solidFill>
                          <a:srgbClr val="000000"/>
                        </a:solidFill>
                        <a:effectLst/>
                        <a:latin typeface="Calibri"/>
                      </a:endParaRPr>
                    </a:p>
                  </a:txBody>
                  <a:tcPr marL="8780" marR="8780" marT="8780" marB="0" anchor="ctr"/>
                </a:tc>
                <a:tc>
                  <a:txBody>
                    <a:bodyPr/>
                    <a:lstStyle/>
                    <a:p>
                      <a:pPr algn="ctr" fontAlgn="ctr"/>
                      <a:r>
                        <a:rPr lang="en-US" sz="1000" b="1" u="none" strike="noStrike" dirty="0">
                          <a:effectLst/>
                        </a:rPr>
                        <a:t> Other Revenue Support Non-PD </a:t>
                      </a:r>
                      <a:endParaRPr lang="en-US" sz="1000" b="1" i="0" u="none" strike="noStrike" dirty="0">
                        <a:solidFill>
                          <a:srgbClr val="000000"/>
                        </a:solidFill>
                        <a:effectLst/>
                        <a:latin typeface="Calibri"/>
                      </a:endParaRPr>
                    </a:p>
                  </a:txBody>
                  <a:tcPr marL="8780" marR="8780" marT="8780" marB="0" anchor="ctr"/>
                </a:tc>
              </a:tr>
              <a:tr h="337922">
                <a:tc>
                  <a:txBody>
                    <a:bodyPr/>
                    <a:lstStyle/>
                    <a:p>
                      <a:pPr algn="l" fontAlgn="b"/>
                      <a:r>
                        <a:rPr lang="en-US" sz="1000" u="none" strike="noStrike">
                          <a:effectLst/>
                        </a:rPr>
                        <a:t>Facility &amp; Structure Maint BCL</a:t>
                      </a:r>
                      <a:endParaRPr lang="en-US" sz="1000" b="1"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                17,709,741 </a:t>
                      </a:r>
                      <a:endParaRPr lang="en-US" sz="1000" b="1" i="0" u="none" strike="noStrike" dirty="0">
                        <a:solidFill>
                          <a:srgbClr val="000000"/>
                        </a:solidFill>
                        <a:effectLst/>
                        <a:latin typeface="Calibri"/>
                      </a:endParaRPr>
                    </a:p>
                  </a:txBody>
                  <a:tcPr marL="8780" marR="8780" marT="8780" marB="0" anchor="b"/>
                </a:tc>
                <a:tc>
                  <a:txBody>
                    <a:bodyPr/>
                    <a:lstStyle/>
                    <a:p>
                      <a:pPr algn="l" fontAlgn="b"/>
                      <a:r>
                        <a:rPr lang="en-US" sz="1000" u="none" strike="noStrike" dirty="0">
                          <a:effectLst/>
                        </a:rPr>
                        <a:t> $           (15,257,146)</a:t>
                      </a:r>
                      <a:endParaRPr lang="en-US" sz="1000" b="1" i="0" u="none" strike="noStrike" dirty="0">
                        <a:solidFill>
                          <a:srgbClr val="000000"/>
                        </a:solidFill>
                        <a:effectLst/>
                        <a:latin typeface="Calibri"/>
                      </a:endParaRPr>
                    </a:p>
                  </a:txBody>
                  <a:tcPr marL="8780" marR="8780" marT="8780" marB="0" anchor="b"/>
                </a:tc>
                <a:tc>
                  <a:txBody>
                    <a:bodyPr/>
                    <a:lstStyle/>
                    <a:p>
                      <a:pPr algn="l" fontAlgn="b"/>
                      <a:r>
                        <a:rPr lang="en-US" sz="1000" u="none" strike="noStrike" dirty="0">
                          <a:effectLst/>
                        </a:rPr>
                        <a:t> $             (1,683,639)</a:t>
                      </a:r>
                      <a:endParaRPr lang="en-US" sz="1000" b="1" i="0" u="none" strike="noStrike" dirty="0">
                        <a:solidFill>
                          <a:srgbClr val="000000"/>
                        </a:solidFill>
                        <a:effectLst/>
                        <a:latin typeface="Calibri"/>
                      </a:endParaRPr>
                    </a:p>
                  </a:txBody>
                  <a:tcPr marL="8780" marR="8780" marT="8780" marB="0" anchor="b"/>
                </a:tc>
                <a:tc>
                  <a:txBody>
                    <a:bodyPr/>
                    <a:lstStyle/>
                    <a:p>
                      <a:pPr algn="l" fontAlgn="b"/>
                      <a:r>
                        <a:rPr lang="en-US" sz="1000" u="none" strike="noStrike" dirty="0">
                          <a:effectLst/>
                        </a:rPr>
                        <a:t> $                          (768,956)</a:t>
                      </a:r>
                      <a:endParaRPr lang="en-US" sz="1000" b="1" i="0" u="none" strike="noStrike" dirty="0">
                        <a:solidFill>
                          <a:srgbClr val="000000"/>
                        </a:solidFill>
                        <a:effectLst/>
                        <a:latin typeface="Calibri"/>
                      </a:endParaRPr>
                    </a:p>
                  </a:txBody>
                  <a:tcPr marL="8780" marR="8780" marT="8780" marB="0" anchor="b"/>
                </a:tc>
              </a:tr>
              <a:tr h="337922">
                <a:tc>
                  <a:txBody>
                    <a:bodyPr/>
                    <a:lstStyle/>
                    <a:p>
                      <a:pPr algn="l" fontAlgn="b"/>
                      <a:r>
                        <a:rPr lang="en-US" sz="1000" u="none" strike="noStrike">
                          <a:effectLst/>
                        </a:rPr>
                        <a:t>1.1 MAJOR MAINTENANCE BACKLOG AND ASSET MANAGEMENT</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(107,211)</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37922">
                <a:tc>
                  <a:txBody>
                    <a:bodyPr/>
                    <a:lstStyle/>
                    <a:p>
                      <a:pPr algn="l" fontAlgn="b"/>
                      <a:r>
                        <a:rPr lang="en-US" sz="1000" u="none" strike="noStrike">
                          <a:effectLst/>
                        </a:rPr>
                        <a:t>2.1 INCREASE PREVENTATIVE MAINTENANCE</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(1,096,207)</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37922">
                <a:tc>
                  <a:txBody>
                    <a:bodyPr/>
                    <a:lstStyle/>
                    <a:p>
                      <a:pPr algn="l" fontAlgn="b"/>
                      <a:r>
                        <a:rPr lang="en-US" sz="1000" u="none" strike="noStrike">
                          <a:effectLst/>
                        </a:rPr>
                        <a:t>2.4 MAKE PARKS SAFER</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(243,248)</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37922">
                <a:tc>
                  <a:txBody>
                    <a:bodyPr/>
                    <a:lstStyle/>
                    <a:p>
                      <a:pPr algn="l" fontAlgn="b"/>
                      <a:r>
                        <a:rPr lang="en-US" sz="1000" u="none" strike="noStrike">
                          <a:effectLst/>
                        </a:rPr>
                        <a:t>2.5 IMPROVE DOG OFF-LEASH AREAS</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(106,414)</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r>
              <a:tr h="337922">
                <a:tc>
                  <a:txBody>
                    <a:bodyPr/>
                    <a:lstStyle/>
                    <a:p>
                      <a:pPr algn="l" fontAlgn="b"/>
                      <a:r>
                        <a:rPr lang="en-US" sz="1000" u="none" strike="noStrike">
                          <a:effectLst/>
                        </a:rPr>
                        <a:t>4.10 PERFORMANCE MONITORING AND STRATEGIC MANAGEMENT</a:t>
                      </a:r>
                      <a:endParaRPr lang="en-US" sz="1000" b="0" i="0" u="none" strike="noStrike">
                        <a:solidFill>
                          <a:srgbClr val="000000"/>
                        </a:solidFill>
                        <a:effectLst/>
                        <a:latin typeface="Calibri"/>
                      </a:endParaRPr>
                    </a:p>
                  </a:txBody>
                  <a:tcPr marL="79018"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a:effectLst/>
                        </a:rPr>
                        <a:t> $                 (130,559)</a:t>
                      </a:r>
                      <a:endParaRPr lang="en-US" sz="1000" b="0" i="0" u="none" strike="noStrike">
                        <a:solidFill>
                          <a:srgbClr val="000000"/>
                        </a:solidFill>
                        <a:effectLst/>
                        <a:latin typeface="Calibri"/>
                      </a:endParaRPr>
                    </a:p>
                  </a:txBody>
                  <a:tcPr marL="8780" marR="8780" marT="8780"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780" marR="8780" marT="8780" marB="0" anchor="b"/>
                </a:tc>
              </a:tr>
            </a:tbl>
          </a:graphicData>
        </a:graphic>
      </p:graphicFrame>
    </p:spTree>
    <p:extLst>
      <p:ext uri="{BB962C8B-B14F-4D97-AF65-F5344CB8AC3E}">
        <p14:creationId xmlns:p14="http://schemas.microsoft.com/office/powerpoint/2010/main" val="2525173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1889</TotalTime>
  <Words>2183</Words>
  <Application>Microsoft Office PowerPoint</Application>
  <PresentationFormat>On-screen Show (4:3)</PresentationFormat>
  <Paragraphs>482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Narrow</vt:lpstr>
      <vt:lpstr>Calibri</vt:lpstr>
      <vt:lpstr>Office Theme</vt:lpstr>
      <vt:lpstr>2016 Proposed Budget Overview </vt:lpstr>
      <vt:lpstr>Annual Budget Process</vt:lpstr>
      <vt:lpstr>City of Seattle 2016 Budget Overview</vt:lpstr>
      <vt:lpstr>Seattle Parks and Recreation 2016 Budget Overview</vt:lpstr>
      <vt:lpstr>Seattle Park District  2016 Budget Overview</vt:lpstr>
      <vt:lpstr>Financial Context Capital Budget</vt:lpstr>
      <vt:lpstr>Financial Context Operating Budget</vt:lpstr>
      <vt:lpstr>Financial Context </vt:lpstr>
      <vt:lpstr>Facilities and Structure Maintenance BCL</vt:lpstr>
      <vt:lpstr>Finance and  Administration BCL</vt:lpstr>
      <vt:lpstr>Natural Resources  Management BCL</vt:lpstr>
      <vt:lpstr>Park Cleaning, Landscaping &amp; Restoration BCL</vt:lpstr>
      <vt:lpstr>Planning, Development and Acquisition BCL</vt:lpstr>
      <vt:lpstr>Policy, Direction and Leadership BCL</vt:lpstr>
      <vt:lpstr>Recreation Facilities and Programs BCL</vt:lpstr>
      <vt:lpstr>Regional Parks and  Strategic Outreach BCL</vt:lpstr>
      <vt:lpstr>Seattle Aquarium BCL</vt:lpstr>
      <vt:lpstr>Seattle Conservation Corps BCL</vt:lpstr>
      <vt:lpstr>Swimming, Boating  and Aquatics BCL</vt:lpstr>
      <vt:lpstr>Operating BCLS without Park District Support </vt:lpstr>
      <vt:lpstr>PowerPoint Presentation</vt:lpstr>
      <vt:lpstr>PowerPoint Presentation</vt:lpstr>
    </vt:vector>
  </TitlesOfParts>
  <Company>Seattle Parks and Recreation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 District Implementation 2015 Plan</dc:title>
  <dc:creator>Golub, Susan</dc:creator>
  <cp:lastModifiedBy>Burton, Shanyanika</cp:lastModifiedBy>
  <cp:revision>112</cp:revision>
  <cp:lastPrinted>2015-10-02T22:22:09Z</cp:lastPrinted>
  <dcterms:created xsi:type="dcterms:W3CDTF">2015-06-11T14:50:05Z</dcterms:created>
  <dcterms:modified xsi:type="dcterms:W3CDTF">2015-10-06T20:34:33Z</dcterms:modified>
</cp:coreProperties>
</file>