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7"/>
  </p:notesMasterIdLst>
  <p:handoutMasterIdLst>
    <p:handoutMasterId r:id="rId8"/>
  </p:handoutMasterIdLst>
  <p:sldIdLst>
    <p:sldId id="256" r:id="rId2"/>
    <p:sldId id="297" r:id="rId3"/>
    <p:sldId id="282" r:id="rId4"/>
    <p:sldId id="298" r:id="rId5"/>
    <p:sldId id="27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937"/>
    <a:srgbClr val="008951"/>
    <a:srgbClr val="0F793F"/>
    <a:srgbClr val="EA3429"/>
    <a:srgbClr val="D8E376"/>
    <a:srgbClr val="006931"/>
    <a:srgbClr val="D231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881" autoAdjust="0"/>
  </p:normalViewPr>
  <p:slideViewPr>
    <p:cSldViewPr snapToGrid="0" snapToObjects="1">
      <p:cViewPr varScale="1">
        <p:scale>
          <a:sx n="89" d="100"/>
          <a:sy n="89" d="100"/>
        </p:scale>
        <p:origin x="1026" y="66"/>
      </p:cViewPr>
      <p:guideLst>
        <p:guide orient="horz" pos="2160"/>
        <p:guide pos="2880"/>
      </p:guideLst>
    </p:cSldViewPr>
  </p:slideViewPr>
  <p:notesTextViewPr>
    <p:cViewPr>
      <p:scale>
        <a:sx n="3" d="2"/>
        <a:sy n="3" d="2"/>
      </p:scale>
      <p:origin x="0" y="0"/>
    </p:cViewPr>
  </p:notesTextViewPr>
  <p:notesViewPr>
    <p:cSldViewPr snapToGrid="0" snapToObjects="1">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30B167-BA73-D340-91C3-C6060C781E92}" type="datetimeFigureOut">
              <a:rPr lang="en-US" smtClean="0"/>
              <a:t>9/11/2018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38A1672-52B4-924E-AED1-EEA16FC60E81}" type="slidenum">
              <a:rPr lang="en-US" smtClean="0"/>
              <a:t>‹#›</a:t>
            </a:fld>
            <a:endParaRPr lang="en-US"/>
          </a:p>
        </p:txBody>
      </p:sp>
    </p:spTree>
    <p:extLst>
      <p:ext uri="{BB962C8B-B14F-4D97-AF65-F5344CB8AC3E}">
        <p14:creationId xmlns:p14="http://schemas.microsoft.com/office/powerpoint/2010/main" val="568835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1BD9F2-FA88-C748-A7E8-7321F3ED9244}" type="datetimeFigureOut">
              <a:rPr lang="en-US" smtClean="0"/>
              <a:t>9/11/2018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8DB7A5-C4AE-A846-9EA5-377DD3FC475C}" type="slidenum">
              <a:rPr lang="en-US" smtClean="0"/>
              <a:t>‹#›</a:t>
            </a:fld>
            <a:endParaRPr lang="en-US"/>
          </a:p>
        </p:txBody>
      </p:sp>
    </p:spTree>
    <p:extLst>
      <p:ext uri="{BB962C8B-B14F-4D97-AF65-F5344CB8AC3E}">
        <p14:creationId xmlns:p14="http://schemas.microsoft.com/office/powerpoint/2010/main" val="4064997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Background for the MPCF</a:t>
            </a:r>
          </a:p>
          <a:p>
            <a:pPr marL="171450" indent="-171450">
              <a:buFont typeface="Arial" panose="020B0604020202020204" pitchFamily="34" charset="0"/>
              <a:buChar char="•"/>
            </a:pPr>
            <a:r>
              <a:rPr lang="en-US" dirty="0"/>
              <a:t>Funding available and distribution – projects vs planning/design</a:t>
            </a:r>
          </a:p>
          <a:p>
            <a:pPr marL="171450" indent="-171450">
              <a:buFont typeface="Arial" panose="020B0604020202020204" pitchFamily="34" charset="0"/>
              <a:buChar char="•"/>
            </a:pPr>
            <a:r>
              <a:rPr lang="en-US" dirty="0"/>
              <a:t>Timing of proposals</a:t>
            </a:r>
          </a:p>
          <a:p>
            <a:pPr marL="171450" indent="-171450">
              <a:buFont typeface="Arial" panose="020B0604020202020204" pitchFamily="34" charset="0"/>
              <a:buChar char="•"/>
            </a:pPr>
            <a:r>
              <a:rPr lang="en-US" dirty="0"/>
              <a:t>Established criteria in working with the PDOC on Sept. 8 &amp; Oct. 13, 2015</a:t>
            </a:r>
          </a:p>
        </p:txBody>
      </p:sp>
      <p:sp>
        <p:nvSpPr>
          <p:cNvPr id="4" name="Slide Number Placeholder 3"/>
          <p:cNvSpPr>
            <a:spLocks noGrp="1"/>
          </p:cNvSpPr>
          <p:nvPr>
            <p:ph type="sldNum" sz="quarter" idx="10"/>
          </p:nvPr>
        </p:nvSpPr>
        <p:spPr/>
        <p:txBody>
          <a:bodyPr/>
          <a:lstStyle/>
          <a:p>
            <a:fld id="{D78DB7A5-C4AE-A846-9EA5-377DD3FC475C}" type="slidenum">
              <a:rPr lang="en-US" smtClean="0"/>
              <a:t>2</a:t>
            </a:fld>
            <a:endParaRPr lang="en-US"/>
          </a:p>
        </p:txBody>
      </p:sp>
    </p:spTree>
    <p:extLst>
      <p:ext uri="{BB962C8B-B14F-4D97-AF65-F5344CB8AC3E}">
        <p14:creationId xmlns:p14="http://schemas.microsoft.com/office/powerpoint/2010/main" val="32490355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738" y="3636209"/>
            <a:ext cx="9117262" cy="3315368"/>
          </a:xfrm>
          <a:prstGeom prst="rect">
            <a:avLst/>
          </a:prstGeom>
        </p:spPr>
      </p:pic>
      <p:sp>
        <p:nvSpPr>
          <p:cNvPr id="2" name="Title 1"/>
          <p:cNvSpPr>
            <a:spLocks noGrp="1"/>
          </p:cNvSpPr>
          <p:nvPr>
            <p:ph type="ctrTitle"/>
          </p:nvPr>
        </p:nvSpPr>
        <p:spPr>
          <a:xfrm>
            <a:off x="685800" y="956475"/>
            <a:ext cx="7772400" cy="2319252"/>
          </a:xfrm>
        </p:spPr>
        <p:txBody>
          <a:bodyPr>
            <a:normAutofit/>
          </a:bodyPr>
          <a:lstStyle>
            <a:lvl1pPr>
              <a:defRPr sz="3700" b="1" i="0" cap="all">
                <a:solidFill>
                  <a:srgbClr val="D2312B"/>
                </a:solidFill>
                <a:latin typeface="Egizio URW"/>
              </a:defRPr>
            </a:lvl1pPr>
          </a:lstStyle>
          <a:p>
            <a:r>
              <a:rPr lang="en-US" dirty="0"/>
              <a:t>Click to edit Master title style</a:t>
            </a:r>
          </a:p>
        </p:txBody>
      </p:sp>
      <p:sp>
        <p:nvSpPr>
          <p:cNvPr id="3" name="Subtitle 2"/>
          <p:cNvSpPr>
            <a:spLocks noGrp="1"/>
          </p:cNvSpPr>
          <p:nvPr>
            <p:ph type="subTitle" idx="1"/>
          </p:nvPr>
        </p:nvSpPr>
        <p:spPr>
          <a:xfrm>
            <a:off x="685800" y="3294916"/>
            <a:ext cx="7086600" cy="743527"/>
          </a:xfrm>
        </p:spPr>
        <p:txBody>
          <a:bodyPr>
            <a:normAutofit/>
          </a:bodyPr>
          <a:lstStyle>
            <a:lvl1pPr marL="0" indent="0" algn="l">
              <a:buNone/>
              <a:defRPr sz="2900">
                <a:solidFill>
                  <a:srgbClr val="00893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56384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300"/>
            </a:lvl1pPr>
          </a:lstStyle>
          <a:p>
            <a:r>
              <a:rPr lang="en-US" dirty="0"/>
              <a:t>CLICK TO EDIT MASTER TITLE STYLE</a:t>
            </a:r>
          </a:p>
        </p:txBody>
      </p:sp>
      <p:sp>
        <p:nvSpPr>
          <p:cNvPr id="3" name="Content Placeholder 2"/>
          <p:cNvSpPr>
            <a:spLocks noGrp="1"/>
          </p:cNvSpPr>
          <p:nvPr>
            <p:ph idx="1"/>
          </p:nvPr>
        </p:nvSpPr>
        <p:spPr>
          <a:xfrm>
            <a:off x="457200" y="1600200"/>
            <a:ext cx="8229600" cy="296265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738" y="3636209"/>
            <a:ext cx="9117262" cy="3315368"/>
          </a:xfrm>
          <a:prstGeom prst="rect">
            <a:avLst/>
          </a:prstGeom>
        </p:spPr>
      </p:pic>
    </p:spTree>
    <p:extLst>
      <p:ext uri="{BB962C8B-B14F-4D97-AF65-F5344CB8AC3E}">
        <p14:creationId xmlns:p14="http://schemas.microsoft.com/office/powerpoint/2010/main" val="3469205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 with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1144" y="384367"/>
            <a:ext cx="8187409" cy="932746"/>
          </a:xfrm>
        </p:spPr>
        <p:txBody>
          <a:bodyPr anchor="b" anchorCtr="0">
            <a:noAutofit/>
          </a:bodyPr>
          <a:lstStyle>
            <a:lvl1pPr algn="l">
              <a:defRPr sz="2300" b="1"/>
            </a:lvl1pPr>
          </a:lstStyle>
          <a:p>
            <a:r>
              <a:rPr lang="en-US" dirty="0"/>
              <a:t>CLICK TO EDIT MASTER TITLE STYLE</a:t>
            </a:r>
          </a:p>
        </p:txBody>
      </p:sp>
      <p:sp>
        <p:nvSpPr>
          <p:cNvPr id="3" name="Picture Placeholder 2"/>
          <p:cNvSpPr>
            <a:spLocks noGrp="1"/>
          </p:cNvSpPr>
          <p:nvPr>
            <p:ph type="pic" idx="1"/>
          </p:nvPr>
        </p:nvSpPr>
        <p:spPr>
          <a:xfrm>
            <a:off x="3856706" y="1464904"/>
            <a:ext cx="4781848" cy="446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451144" y="1464903"/>
            <a:ext cx="3154720" cy="4462101"/>
          </a:xfrm>
        </p:spPr>
        <p:txBody>
          <a:bodyPr>
            <a:normAutofit/>
          </a:bodyPr>
          <a:lstStyle>
            <a:lvl1pPr marL="0" indent="0">
              <a:buNone/>
              <a:defRPr sz="2300">
                <a:solidFill>
                  <a:srgbClr val="00893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Rectangle 6"/>
          <p:cNvSpPr/>
          <p:nvPr userDrawn="1"/>
        </p:nvSpPr>
        <p:spPr>
          <a:xfrm>
            <a:off x="279832" y="6271965"/>
            <a:ext cx="8593728" cy="325845"/>
          </a:xfrm>
          <a:prstGeom prst="rect">
            <a:avLst/>
          </a:prstGeom>
          <a:solidFill>
            <a:srgbClr val="0F79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userDrawn="1"/>
        </p:nvSpPr>
        <p:spPr>
          <a:xfrm>
            <a:off x="326866" y="6303325"/>
            <a:ext cx="7245449" cy="246221"/>
          </a:xfrm>
          <a:prstGeom prst="rect">
            <a:avLst/>
          </a:prstGeom>
          <a:noFill/>
        </p:spPr>
        <p:txBody>
          <a:bodyPr wrap="square" rtlCol="0">
            <a:spAutoFit/>
          </a:bodyPr>
          <a:lstStyle/>
          <a:p>
            <a:r>
              <a:rPr lang="en-US" sz="1000" spc="770" dirty="0">
                <a:solidFill>
                  <a:schemeClr val="bg1"/>
                </a:solidFill>
              </a:rPr>
              <a:t>SEATTLE PARK DISTRICT</a:t>
            </a:r>
          </a:p>
        </p:txBody>
      </p:sp>
    </p:spTree>
    <p:extLst>
      <p:ext uri="{BB962C8B-B14F-4D97-AF65-F5344CB8AC3E}">
        <p14:creationId xmlns:p14="http://schemas.microsoft.com/office/powerpoint/2010/main" val="116243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300"/>
            </a:lvl1pPr>
          </a:lstStyle>
          <a:p>
            <a:r>
              <a:rPr lang="en-US" dirty="0"/>
              <a:t>Click to edit Master title style</a:t>
            </a:r>
          </a:p>
        </p:txBody>
      </p:sp>
      <p:sp>
        <p:nvSpPr>
          <p:cNvPr id="3" name="Content Placeholder 2"/>
          <p:cNvSpPr>
            <a:spLocks noGrp="1"/>
          </p:cNvSpPr>
          <p:nvPr>
            <p:ph idx="1"/>
          </p:nvPr>
        </p:nvSpPr>
        <p:spPr>
          <a:xfrm>
            <a:off x="457200" y="1600199"/>
            <a:ext cx="8229600" cy="4436565"/>
          </a:xfrm>
        </p:spPr>
        <p:txBody>
          <a:bodyPr/>
          <a:lstStyle>
            <a:lvl1pPr>
              <a:defRPr>
                <a:solidFill>
                  <a:srgbClr val="0F793F"/>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p:nvPr userDrawn="1"/>
        </p:nvSpPr>
        <p:spPr>
          <a:xfrm>
            <a:off x="279832" y="6271965"/>
            <a:ext cx="8593728" cy="325845"/>
          </a:xfrm>
          <a:prstGeom prst="rect">
            <a:avLst/>
          </a:prstGeom>
          <a:solidFill>
            <a:srgbClr val="0F79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userDrawn="1"/>
        </p:nvSpPr>
        <p:spPr>
          <a:xfrm>
            <a:off x="326866" y="6303325"/>
            <a:ext cx="7245449" cy="246221"/>
          </a:xfrm>
          <a:prstGeom prst="rect">
            <a:avLst/>
          </a:prstGeom>
          <a:noFill/>
        </p:spPr>
        <p:txBody>
          <a:bodyPr wrap="square" rtlCol="0">
            <a:spAutoFit/>
          </a:bodyPr>
          <a:lstStyle/>
          <a:p>
            <a:r>
              <a:rPr lang="en-US" sz="1000" spc="770" dirty="0">
                <a:solidFill>
                  <a:schemeClr val="bg1"/>
                </a:solidFill>
              </a:rPr>
              <a:t>SEATTLE PARK DISTRICT</a:t>
            </a:r>
          </a:p>
        </p:txBody>
      </p:sp>
    </p:spTree>
    <p:extLst>
      <p:ext uri="{BB962C8B-B14F-4D97-AF65-F5344CB8AC3E}">
        <p14:creationId xmlns:p14="http://schemas.microsoft.com/office/powerpoint/2010/main" val="199563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Opener">
    <p:spTree>
      <p:nvGrpSpPr>
        <p:cNvPr id="1" name=""/>
        <p:cNvGrpSpPr/>
        <p:nvPr/>
      </p:nvGrpSpPr>
      <p:grpSpPr>
        <a:xfrm>
          <a:off x="0" y="0"/>
          <a:ext cx="0" cy="0"/>
          <a:chOff x="0" y="0"/>
          <a:chExt cx="0" cy="0"/>
        </a:xfrm>
      </p:grpSpPr>
      <p:sp>
        <p:nvSpPr>
          <p:cNvPr id="13" name="Rectangle 12"/>
          <p:cNvSpPr/>
          <p:nvPr userDrawn="1"/>
        </p:nvSpPr>
        <p:spPr>
          <a:xfrm>
            <a:off x="0" y="5613407"/>
            <a:ext cx="9144000" cy="124459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0"/>
          </p:nvPr>
        </p:nvSpPr>
        <p:spPr>
          <a:xfrm>
            <a:off x="457199" y="533118"/>
            <a:ext cx="8275262" cy="4923490"/>
          </a:xfrm>
          <a:ln>
            <a:solidFill>
              <a:schemeClr val="bg1"/>
            </a:solidFill>
          </a:ln>
        </p:spPr>
        <p:txBody>
          <a:bodyPr/>
          <a:lstStyle/>
          <a:p>
            <a:endParaRPr lang="en-US"/>
          </a:p>
        </p:txBody>
      </p:sp>
      <p:sp>
        <p:nvSpPr>
          <p:cNvPr id="3" name="Title 2"/>
          <p:cNvSpPr>
            <a:spLocks noGrp="1"/>
          </p:cNvSpPr>
          <p:nvPr>
            <p:ph type="title" hasCustomPrompt="1"/>
          </p:nvPr>
        </p:nvSpPr>
        <p:spPr>
          <a:xfrm>
            <a:off x="457199" y="5801567"/>
            <a:ext cx="8275262" cy="674237"/>
          </a:xfrm>
        </p:spPr>
        <p:txBody>
          <a:bodyPr anchor="ctr" anchorCtr="0">
            <a:noAutofit/>
          </a:bodyPr>
          <a:lstStyle>
            <a:lvl1pPr>
              <a:defRPr sz="2500">
                <a:solidFill>
                  <a:srgbClr val="D2312B"/>
                </a:solidFill>
              </a:defRPr>
            </a:lvl1pPr>
          </a:lstStyle>
          <a:p>
            <a:r>
              <a:rPr lang="en-US" dirty="0"/>
              <a:t>CLICK TO EDIT MASTER TITLE STYLE</a:t>
            </a:r>
          </a:p>
        </p:txBody>
      </p:sp>
    </p:spTree>
    <p:extLst>
      <p:ext uri="{BB962C8B-B14F-4D97-AF65-F5344CB8AC3E}">
        <p14:creationId xmlns:p14="http://schemas.microsoft.com/office/powerpoint/2010/main" val="19432428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chorCtr="0">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6404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966068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60" r:id="rId4"/>
    <p:sldLayoutId id="2147483659" r:id="rId5"/>
  </p:sldLayoutIdLst>
  <p:hf hdr="0" ftr="0" dt="0"/>
  <p:txStyles>
    <p:titleStyle>
      <a:lvl1pPr algn="l" defTabSz="457200" rtl="0" eaLnBrk="1" latinLnBrk="0" hangingPunct="1">
        <a:spcBef>
          <a:spcPct val="0"/>
        </a:spcBef>
        <a:buNone/>
        <a:defRPr sz="2300" b="0" kern="1200" cap="all">
          <a:solidFill>
            <a:srgbClr val="EA3429"/>
          </a:solidFill>
          <a:latin typeface="Egizio-Bold"/>
          <a:ea typeface="+mj-ea"/>
          <a:cs typeface="Egizio-Bold"/>
        </a:defRPr>
      </a:lvl1pPr>
    </p:titleStyle>
    <p:bodyStyle>
      <a:lvl1pPr marL="342900" indent="-342900" algn="l" defTabSz="457200" rtl="0" eaLnBrk="1" latinLnBrk="0" hangingPunct="1">
        <a:spcBef>
          <a:spcPct val="20000"/>
        </a:spcBef>
        <a:buFont typeface="Arial"/>
        <a:buChar char="•"/>
        <a:defRPr sz="2700" b="0" kern="1200">
          <a:solidFill>
            <a:srgbClr val="008951"/>
          </a:solidFill>
          <a:latin typeface="+mn-lt"/>
          <a:ea typeface="+mn-ea"/>
          <a:cs typeface="+mn-cs"/>
        </a:defRPr>
      </a:lvl1pPr>
      <a:lvl2pPr marL="742950" indent="-285750" algn="l" defTabSz="457200" rtl="0" eaLnBrk="1" latinLnBrk="0" hangingPunct="1">
        <a:spcBef>
          <a:spcPct val="20000"/>
        </a:spcBef>
        <a:buFont typeface="Arial"/>
        <a:buChar char="–"/>
        <a:defRPr sz="2200" kern="1200">
          <a:solidFill>
            <a:schemeClr val="tx1">
              <a:lumMod val="50000"/>
              <a:lumOff val="50000"/>
            </a:schemeClr>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693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693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mailto:David.graves@seattle.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56475"/>
            <a:ext cx="7772400" cy="1679149"/>
          </a:xfrm>
        </p:spPr>
        <p:txBody>
          <a:bodyPr anchor="t"/>
          <a:lstStyle/>
          <a:p>
            <a:pPr algn="ctr"/>
            <a:r>
              <a:rPr lang="en-US" dirty="0"/>
              <a:t>Major projects challenge fund</a:t>
            </a:r>
          </a:p>
        </p:txBody>
      </p:sp>
      <p:sp>
        <p:nvSpPr>
          <p:cNvPr id="3" name="Subtitle 2"/>
          <p:cNvSpPr>
            <a:spLocks noGrp="1"/>
          </p:cNvSpPr>
          <p:nvPr>
            <p:ph type="subTitle" idx="1"/>
          </p:nvPr>
        </p:nvSpPr>
        <p:spPr>
          <a:xfrm>
            <a:off x="685800" y="3294916"/>
            <a:ext cx="7772400" cy="743527"/>
          </a:xfrm>
        </p:spPr>
        <p:txBody>
          <a:bodyPr>
            <a:normAutofit fontScale="77500" lnSpcReduction="20000"/>
          </a:bodyPr>
          <a:lstStyle/>
          <a:p>
            <a:pPr algn="ctr"/>
            <a:r>
              <a:rPr lang="en-US" dirty="0"/>
              <a:t>Park District Oversight Committee Meeting</a:t>
            </a:r>
          </a:p>
          <a:p>
            <a:pPr algn="ctr"/>
            <a:r>
              <a:rPr lang="en-US" dirty="0"/>
              <a:t>September 18, 2018</a:t>
            </a:r>
          </a:p>
        </p:txBody>
      </p:sp>
    </p:spTree>
    <p:extLst>
      <p:ext uri="{BB962C8B-B14F-4D97-AF65-F5344CB8AC3E}">
        <p14:creationId xmlns:p14="http://schemas.microsoft.com/office/powerpoint/2010/main" val="371329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chor="ctr"/>
          <a:lstStyle/>
          <a:p>
            <a:pPr algn="ctr"/>
            <a:r>
              <a:rPr lang="en-US" dirty="0"/>
              <a:t>Major project challenge fund</a:t>
            </a:r>
          </a:p>
        </p:txBody>
      </p:sp>
      <p:sp>
        <p:nvSpPr>
          <p:cNvPr id="6" name="Content Placeholder 5"/>
          <p:cNvSpPr>
            <a:spLocks noGrp="1"/>
          </p:cNvSpPr>
          <p:nvPr>
            <p:ph idx="1"/>
          </p:nvPr>
        </p:nvSpPr>
        <p:spPr/>
        <p:txBody>
          <a:bodyPr>
            <a:normAutofit fontScale="62500" lnSpcReduction="20000"/>
          </a:bodyPr>
          <a:lstStyle/>
          <a:p>
            <a:pPr marL="0" indent="0">
              <a:buNone/>
            </a:pPr>
            <a:r>
              <a:rPr lang="en-US" dirty="0"/>
              <a:t>Build for the Future is one of the primary areas of focus for the Seattle Park District. Part of Building for the Future includes the Major Projects Challenge Fund. The purpose of the Major Projects Challenge Fund is to provide a funding match, to fund a “major project” on Seattle Parks and Recreation property. The Major Projects Challenge Fund will provide City funding to leverage community-generated funding for renovation of parks and park facilities where other City funding is unavailable.</a:t>
            </a:r>
          </a:p>
          <a:p>
            <a:pPr marL="0" indent="0">
              <a:buNone/>
            </a:pPr>
            <a:endParaRPr lang="en-US" dirty="0"/>
          </a:p>
          <a:p>
            <a:pPr marL="0" indent="0">
              <a:buNone/>
            </a:pPr>
            <a:r>
              <a:rPr lang="en-US" dirty="0"/>
              <a:t>Purposely defined loosely, it is envisioned that a “major project” is a significant improvement or renovation to an existing SPR owned site or facility. It should significantly expand the life and usability of the subject facility such that it provides more opportunities for people to make use of the facility. The combination of Major Projects Challenge Fund money and community-generated money will allow for major projects to be accomplished throughout the city.</a:t>
            </a:r>
          </a:p>
        </p:txBody>
      </p:sp>
    </p:spTree>
    <p:extLst>
      <p:ext uri="{BB962C8B-B14F-4D97-AF65-F5344CB8AC3E}">
        <p14:creationId xmlns:p14="http://schemas.microsoft.com/office/powerpoint/2010/main" val="408817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algn="ctr"/>
            <a:r>
              <a:rPr lang="en-US" dirty="0"/>
              <a:t>Major projects challenge fund</a:t>
            </a:r>
            <a:br>
              <a:rPr lang="en-US" dirty="0"/>
            </a:br>
            <a:r>
              <a:rPr lang="en-US" sz="1400" dirty="0"/>
              <a:t>staff recommendation</a:t>
            </a:r>
            <a:br>
              <a:rPr lang="en-US" sz="1400" dirty="0"/>
            </a:br>
            <a:r>
              <a:rPr lang="en-US" sz="1400" dirty="0"/>
              <a:t>July 17, 2018</a:t>
            </a:r>
            <a:br>
              <a:rPr lang="en-US" sz="1400" dirty="0"/>
            </a:br>
            <a:endParaRPr lang="en-US" dirty="0"/>
          </a:p>
        </p:txBody>
      </p:sp>
      <p:pic>
        <p:nvPicPr>
          <p:cNvPr id="3" name="Content Placeholder 2"/>
          <p:cNvPicPr>
            <a:picLocks noGrp="1" noChangeAspect="1"/>
          </p:cNvPicPr>
          <p:nvPr>
            <p:ph idx="1"/>
          </p:nvPr>
        </p:nvPicPr>
        <p:blipFill>
          <a:blip r:embed="rId2"/>
          <a:stretch>
            <a:fillRect/>
          </a:stretch>
        </p:blipFill>
        <p:spPr>
          <a:xfrm>
            <a:off x="35098" y="1417638"/>
            <a:ext cx="9073803" cy="4133621"/>
          </a:xfrm>
          <a:prstGeom prst="rect">
            <a:avLst/>
          </a:prstGeom>
        </p:spPr>
      </p:pic>
    </p:spTree>
    <p:extLst>
      <p:ext uri="{BB962C8B-B14F-4D97-AF65-F5344CB8AC3E}">
        <p14:creationId xmlns:p14="http://schemas.microsoft.com/office/powerpoint/2010/main" val="612900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algn="ctr"/>
            <a:r>
              <a:rPr lang="en-US" dirty="0"/>
              <a:t>Major projects challenge fund – allocation</a:t>
            </a:r>
            <a:br>
              <a:rPr lang="en-US" dirty="0"/>
            </a:br>
            <a:r>
              <a:rPr lang="en-US" sz="1400" dirty="0"/>
              <a:t>Draft for discussion – Park district oversight committee</a:t>
            </a:r>
            <a:br>
              <a:rPr lang="en-US" sz="1400" dirty="0"/>
            </a:br>
            <a:r>
              <a:rPr lang="en-US" sz="1400" dirty="0"/>
              <a:t>September 18, 2018</a:t>
            </a:r>
            <a:br>
              <a:rPr lang="en-US" sz="1400" dirty="0"/>
            </a:br>
            <a:endParaRPr lang="en-US" dirty="0"/>
          </a:p>
        </p:txBody>
      </p:sp>
      <p:pic>
        <p:nvPicPr>
          <p:cNvPr id="5" name="Content Placeholder 4"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921378"/>
            <a:ext cx="9109987" cy="3423353"/>
          </a:xfrm>
        </p:spPr>
      </p:pic>
    </p:spTree>
    <p:extLst>
      <p:ext uri="{BB962C8B-B14F-4D97-AF65-F5344CB8AC3E}">
        <p14:creationId xmlns:p14="http://schemas.microsoft.com/office/powerpoint/2010/main" val="4175461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3837"/>
            <a:ext cx="8229600" cy="678399"/>
          </a:xfrm>
        </p:spPr>
        <p:txBody>
          <a:bodyPr anchor="t">
            <a:normAutofit/>
          </a:bodyPr>
          <a:lstStyle/>
          <a:p>
            <a:pPr algn="ctr"/>
            <a:r>
              <a:rPr lang="en-US" sz="3600" dirty="0"/>
              <a:t>DISCUSSION/Questions</a:t>
            </a:r>
          </a:p>
        </p:txBody>
      </p:sp>
      <p:sp>
        <p:nvSpPr>
          <p:cNvPr id="3" name="Content Placeholder 2"/>
          <p:cNvSpPr>
            <a:spLocks noGrp="1"/>
          </p:cNvSpPr>
          <p:nvPr>
            <p:ph idx="1"/>
          </p:nvPr>
        </p:nvSpPr>
        <p:spPr>
          <a:xfrm>
            <a:off x="457200" y="2768958"/>
            <a:ext cx="7102699" cy="1793895"/>
          </a:xfrm>
        </p:spPr>
        <p:txBody>
          <a:bodyPr>
            <a:normAutofit/>
          </a:bodyPr>
          <a:lstStyle/>
          <a:p>
            <a:pPr marL="0" indent="0">
              <a:buNone/>
            </a:pPr>
            <a:r>
              <a:rPr lang="en-US" sz="2400" b="1" dirty="0"/>
              <a:t>Contact info:</a:t>
            </a:r>
          </a:p>
          <a:p>
            <a:pPr marL="0" indent="0">
              <a:buNone/>
            </a:pPr>
            <a:r>
              <a:rPr lang="en-US" sz="2400" dirty="0"/>
              <a:t>David Graves, AICP, Strategic Advisor</a:t>
            </a:r>
          </a:p>
          <a:p>
            <a:pPr marL="0" indent="0">
              <a:buNone/>
            </a:pPr>
            <a:r>
              <a:rPr lang="en-US" sz="2400" dirty="0">
                <a:hlinkClick r:id="rId2"/>
              </a:rPr>
              <a:t>david.graves@seattle.gov</a:t>
            </a:r>
            <a:endParaRPr lang="en-US" sz="2400" dirty="0"/>
          </a:p>
          <a:p>
            <a:pPr marL="0" indent="0">
              <a:buNone/>
            </a:pPr>
            <a:r>
              <a:rPr lang="en-US" sz="2400" dirty="0"/>
              <a:t>Ph.: 206.684.7048</a:t>
            </a:r>
          </a:p>
          <a:p>
            <a:endParaRPr lang="en-US" dirty="0"/>
          </a:p>
        </p:txBody>
      </p:sp>
    </p:spTree>
    <p:extLst>
      <p:ext uri="{BB962C8B-B14F-4D97-AF65-F5344CB8AC3E}">
        <p14:creationId xmlns:p14="http://schemas.microsoft.com/office/powerpoint/2010/main" val="1215882197"/>
      </p:ext>
    </p:extLst>
  </p:cSld>
  <p:clrMapOvr>
    <a:masterClrMapping/>
  </p:clrMapOvr>
</p:sld>
</file>

<file path=ppt/theme/theme1.xml><?xml version="1.0" encoding="utf-8"?>
<a:theme xmlns:a="http://schemas.openxmlformats.org/drawingml/2006/main" name="SP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25221</TotalTime>
  <Words>250</Words>
  <Application>Microsoft Office PowerPoint</Application>
  <PresentationFormat>On-screen Show (4:3)</PresentationFormat>
  <Paragraphs>19</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Egizio URW</vt:lpstr>
      <vt:lpstr>Egizio-Bold</vt:lpstr>
      <vt:lpstr>SPD Theme</vt:lpstr>
      <vt:lpstr>Major projects challenge fund</vt:lpstr>
      <vt:lpstr>Major project challenge fund</vt:lpstr>
      <vt:lpstr>Major projects challenge fund staff recommendation July 17, 2018 </vt:lpstr>
      <vt:lpstr>Major projects challenge fund – allocation Draft for discussion – Park district oversight committee September 18, 2018 </vt:lpstr>
      <vt:lpstr>DISCUSSION/Questions</vt:lpstr>
    </vt:vector>
  </TitlesOfParts>
  <Company>Parker Design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Parker</dc:creator>
  <cp:lastModifiedBy>Burton, Shanyanika</cp:lastModifiedBy>
  <cp:revision>95</cp:revision>
  <dcterms:created xsi:type="dcterms:W3CDTF">2016-04-29T17:14:39Z</dcterms:created>
  <dcterms:modified xsi:type="dcterms:W3CDTF">2018-09-11T18:53:26Z</dcterms:modified>
</cp:coreProperties>
</file>