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8"/>
  </p:notesMasterIdLst>
  <p:sldIdLst>
    <p:sldId id="258" r:id="rId2"/>
    <p:sldId id="268" r:id="rId3"/>
    <p:sldId id="260" r:id="rId4"/>
    <p:sldId id="259" r:id="rId5"/>
    <p:sldId id="265" r:id="rId6"/>
    <p:sldId id="269" r:id="rId7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428" autoAdjust="0"/>
    <p:restoredTop sz="94528" autoAdjust="0"/>
  </p:normalViewPr>
  <p:slideViewPr>
    <p:cSldViewPr snapToGrid="0">
      <p:cViewPr varScale="1">
        <p:scale>
          <a:sx n="87" d="100"/>
          <a:sy n="87" d="100"/>
        </p:scale>
        <p:origin x="1109" y="48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65" d="100"/>
          <a:sy n="65" d="100"/>
        </p:scale>
        <p:origin x="3125" y="3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181C0E7A-71BA-447D-9BD6-D41F279007EE}" type="datetimeFigureOut">
              <a:rPr lang="en-US" smtClean="0"/>
              <a:t>1/22/2018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414463" y="1162050"/>
            <a:ext cx="4181475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FA861867-57E2-47F3-8E0F-EBDB9BF852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650516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861867-57E2-47F3-8E0F-EBDB9BF8523E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710407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861867-57E2-47F3-8E0F-EBDB9BF8523E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652802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371602"/>
            <a:ext cx="7848600" cy="1927225"/>
          </a:xfrm>
        </p:spPr>
        <p:txBody>
          <a:bodyPr anchor="b">
            <a:noAutofit/>
          </a:bodyPr>
          <a:lstStyle>
            <a:lvl1pPr>
              <a:defRPr sz="4050" cap="all" baseline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505200"/>
            <a:ext cx="6400800" cy="1752600"/>
          </a:xfrm>
        </p:spPr>
        <p:txBody>
          <a:bodyPr/>
          <a:lstStyle>
            <a:lvl1pPr marL="0" indent="0" algn="l">
              <a:buNone/>
              <a:defRPr>
                <a:solidFill>
                  <a:schemeClr val="accent6"/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cxnSp>
        <p:nvCxnSpPr>
          <p:cNvPr id="8" name="Straight Connector 7"/>
          <p:cNvCxnSpPr/>
          <p:nvPr/>
        </p:nvCxnSpPr>
        <p:spPr>
          <a:xfrm>
            <a:off x="685800" y="3398520"/>
            <a:ext cx="7848600" cy="1588"/>
          </a:xfrm>
          <a:prstGeom prst="line">
            <a:avLst/>
          </a:prstGeom>
          <a:ln w="1905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103674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080"/>
            <a:ext cx="2139696" cy="1261872"/>
          </a:xfrm>
        </p:spPr>
        <p:txBody>
          <a:bodyPr anchor="b">
            <a:noAutofit/>
          </a:bodyPr>
          <a:lstStyle>
            <a:lvl1pPr algn="l">
              <a:defRPr sz="1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71800" y="792080"/>
            <a:ext cx="5715000" cy="5577840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2130554"/>
            <a:ext cx="2139696" cy="4243615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57200" y="6490811"/>
            <a:ext cx="4114800" cy="329184"/>
          </a:xfrm>
          <a:prstGeom prst="rect">
            <a:avLst/>
          </a:prstGeom>
        </p:spPr>
        <p:txBody>
          <a:bodyPr/>
          <a:lstStyle>
            <a:lvl1pPr algn="l">
              <a:defRPr/>
            </a:lvl1pPr>
          </a:lstStyle>
          <a:p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 rot="5400000">
            <a:off x="-13116" y="3580207"/>
            <a:ext cx="557784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986886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792480"/>
            <a:ext cx="2142680" cy="1264920"/>
          </a:xfrm>
        </p:spPr>
        <p:txBody>
          <a:bodyPr anchor="b">
            <a:normAutofit/>
          </a:bodyPr>
          <a:lstStyle>
            <a:lvl1pPr algn="l">
              <a:defRPr sz="1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858610" y="838201"/>
            <a:ext cx="5904390" cy="5500456"/>
          </a:xfrm>
          <a:solidFill>
            <a:schemeClr val="bg2"/>
          </a:solidFill>
          <a:ln w="76200">
            <a:solidFill>
              <a:srgbClr val="FFFFFF"/>
            </a:solidFill>
            <a:miter lim="800000"/>
          </a:ln>
          <a:effectLst>
            <a:outerShdw blurRad="50800" dist="12700" dir="5400000" algn="t" rotWithShape="0">
              <a:prstClr val="black">
                <a:alpha val="59000"/>
              </a:prstClr>
            </a:outerShdw>
          </a:effectLst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133600"/>
            <a:ext cx="2139696" cy="4242816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57200" y="6490811"/>
            <a:ext cx="4114800" cy="329184"/>
          </a:xfrm>
          <a:prstGeom prst="rect">
            <a:avLst/>
          </a:prstGeom>
        </p:spPr>
        <p:txBody>
          <a:bodyPr/>
          <a:lstStyle>
            <a:lvl1pPr algn="l">
              <a:defRPr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7107875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0" y="6490811"/>
            <a:ext cx="4114800" cy="329184"/>
          </a:xfrm>
          <a:prstGeom prst="rect">
            <a:avLst/>
          </a:prstGeom>
        </p:spPr>
        <p:txBody>
          <a:bodyPr/>
          <a:lstStyle>
            <a:lvl1pPr algn="l">
              <a:defRPr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7993697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609600"/>
            <a:ext cx="2057400" cy="5867400"/>
          </a:xfrm>
        </p:spPr>
        <p:txBody>
          <a:bodyPr vert="eaVert" anchor="b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6019800" cy="58674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0" y="6490811"/>
            <a:ext cx="4114800" cy="329184"/>
          </a:xfrm>
          <a:prstGeom prst="rect">
            <a:avLst/>
          </a:prstGeom>
        </p:spPr>
        <p:txBody>
          <a:bodyPr/>
          <a:lstStyle>
            <a:lvl1pPr algn="l">
              <a:defRPr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671310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arge copy over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533399"/>
            <a:ext cx="8229600" cy="5578476"/>
          </a:xfrm>
        </p:spPr>
        <p:txBody>
          <a:bodyPr>
            <a:normAutofit/>
          </a:bodyPr>
          <a:lstStyle>
            <a:lvl1pPr>
              <a:defRPr sz="5250"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2874561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open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533399"/>
            <a:ext cx="8229600" cy="5578476"/>
          </a:xfrm>
        </p:spPr>
        <p:txBody>
          <a:bodyPr>
            <a:normAutofit/>
          </a:bodyPr>
          <a:lstStyle>
            <a:lvl1pPr algn="ctr">
              <a:defRPr sz="5250" b="1">
                <a:solidFill>
                  <a:srgbClr val="FFFFFF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5180924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533400"/>
            <a:ext cx="8229600" cy="5657851"/>
          </a:xfrm>
        </p:spPr>
        <p:txBody>
          <a:bodyPr>
            <a:normAutofit/>
          </a:bodyPr>
          <a:lstStyle>
            <a:lvl1pPr algn="ctr">
              <a:defRPr sz="5250" b="1">
                <a:solidFill>
                  <a:srgbClr val="FFFFFF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2705812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137160" indent="-137160">
              <a:buFont typeface="Wingdings" charset="2"/>
              <a:buChar char="ü"/>
              <a:defRPr/>
            </a:lvl1pPr>
            <a:lvl2pPr marL="342900" indent="-137160">
              <a:buFont typeface="Wingdings" charset="2"/>
              <a:buChar char="ü"/>
              <a:defRPr/>
            </a:lvl2pPr>
            <a:lvl3pPr marL="548640" indent="-137160">
              <a:buFont typeface="Wingdings" charset="2"/>
              <a:buChar char="ü"/>
              <a:defRPr/>
            </a:lvl3pPr>
            <a:lvl4pPr marL="754380" indent="-137160">
              <a:buFont typeface="Wingdings" charset="2"/>
              <a:buChar char="ü"/>
              <a:defRPr/>
            </a:lvl4pPr>
            <a:lvl5pPr marL="891540" indent="-102870">
              <a:buFont typeface="Wingdings" charset="2"/>
              <a:buChar char="ü"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0" y="6490811"/>
            <a:ext cx="4114800" cy="329184"/>
          </a:xfrm>
          <a:prstGeom prst="rect">
            <a:avLst/>
          </a:prstGeom>
        </p:spPr>
        <p:txBody>
          <a:bodyPr/>
          <a:lstStyle>
            <a:lvl1pPr algn="l">
              <a:defRPr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913316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73352"/>
            <a:ext cx="4038600" cy="4718304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73352"/>
            <a:ext cx="4038600" cy="4718304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57200" y="6490811"/>
            <a:ext cx="4114800" cy="329184"/>
          </a:xfrm>
          <a:prstGeom prst="rect">
            <a:avLst/>
          </a:prstGeom>
        </p:spPr>
        <p:txBody>
          <a:bodyPr/>
          <a:lstStyle>
            <a:lvl1pPr algn="l">
              <a:defRPr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945131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sz="1500" b="0">
                <a:solidFill>
                  <a:schemeClr val="tx2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38400"/>
            <a:ext cx="3931920" cy="3951288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5488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lang="en-US" sz="1500" b="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54880" y="2438400"/>
            <a:ext cx="3931920" cy="3951288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57200" y="6490811"/>
            <a:ext cx="4114800" cy="329184"/>
          </a:xfrm>
          <a:prstGeom prst="rect">
            <a:avLst/>
          </a:prstGeom>
        </p:spPr>
        <p:txBody>
          <a:bodyPr/>
          <a:lstStyle>
            <a:lvl1pPr marL="0" indent="0" algn="l">
              <a:buFontTx/>
              <a:buNone/>
              <a:defRPr/>
            </a:lvl1pPr>
          </a:lstStyle>
          <a:p>
            <a:endParaRPr lang="en-US" dirty="0"/>
          </a:p>
        </p:txBody>
      </p:sp>
      <p:cxnSp>
        <p:nvCxnSpPr>
          <p:cNvPr id="11" name="Straight Connector 10"/>
          <p:cNvCxnSpPr/>
          <p:nvPr/>
        </p:nvCxnSpPr>
        <p:spPr>
          <a:xfrm rot="5400000">
            <a:off x="2217817" y="4045824"/>
            <a:ext cx="4709160" cy="794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710752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57200" y="6490811"/>
            <a:ext cx="4114800" cy="329184"/>
          </a:xfrm>
          <a:prstGeom prst="rect">
            <a:avLst/>
          </a:prstGeom>
        </p:spPr>
        <p:txBody>
          <a:bodyPr/>
          <a:lstStyle>
            <a:lvl1pPr algn="l">
              <a:defRPr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937866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57200" y="6490811"/>
            <a:ext cx="4114800" cy="329184"/>
          </a:xfrm>
          <a:prstGeom prst="rect">
            <a:avLst/>
          </a:prstGeom>
        </p:spPr>
        <p:txBody>
          <a:bodyPr/>
          <a:lstStyle>
            <a:lvl1pPr algn="l">
              <a:defRPr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09817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220786"/>
            <a:ext cx="9144000" cy="2286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580987"/>
            <a:ext cx="8229600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71587"/>
            <a:ext cx="8229600" cy="43497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</a:t>
            </a:r>
            <a:r>
              <a:rPr lang="en-US" dirty="0" err="1"/>
              <a:t>levelz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8078909" y="6351756"/>
            <a:ext cx="1081167" cy="281744"/>
          </a:xfrm>
          <a:prstGeom prst="rect">
            <a:avLst/>
          </a:prstGeom>
          <a:solidFill>
            <a:srgbClr val="F5B72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9" name="Rectangle 8"/>
          <p:cNvSpPr/>
          <p:nvPr userDrawn="1"/>
        </p:nvSpPr>
        <p:spPr>
          <a:xfrm>
            <a:off x="7765367" y="6534639"/>
            <a:ext cx="1267907" cy="182879"/>
          </a:xfrm>
          <a:prstGeom prst="rect">
            <a:avLst/>
          </a:prstGeom>
          <a:solidFill>
            <a:srgbClr val="BD2F2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1" name="Rectangle 10"/>
          <p:cNvSpPr/>
          <p:nvPr userDrawn="1"/>
        </p:nvSpPr>
        <p:spPr>
          <a:xfrm>
            <a:off x="8356404" y="6435775"/>
            <a:ext cx="803674" cy="197727"/>
          </a:xfrm>
          <a:prstGeom prst="rect">
            <a:avLst/>
          </a:prstGeom>
          <a:solidFill>
            <a:srgbClr val="73B33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</p:spTree>
    <p:extLst>
      <p:ext uri="{BB962C8B-B14F-4D97-AF65-F5344CB8AC3E}">
        <p14:creationId xmlns:p14="http://schemas.microsoft.com/office/powerpoint/2010/main" val="37080472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  <p:hf hdr="0" ftr="0" dt="0"/>
  <p:txStyles>
    <p:titleStyle>
      <a:lvl1pPr algn="l" defTabSz="685800" rtl="0" eaLnBrk="1" latinLnBrk="0" hangingPunct="1">
        <a:spcBef>
          <a:spcPct val="0"/>
        </a:spcBef>
        <a:buNone/>
        <a:defRPr sz="3000" b="1" kern="1200" spc="-75" baseline="0">
          <a:solidFill>
            <a:schemeClr val="accent2"/>
          </a:solidFill>
          <a:latin typeface="+mj-lt"/>
          <a:ea typeface="+mj-ea"/>
          <a:cs typeface="+mj-cs"/>
        </a:defRPr>
      </a:lvl1pPr>
    </p:titleStyle>
    <p:bodyStyle>
      <a:lvl1pPr marL="137160" indent="-137160" algn="l" defTabSz="685800" rtl="0" eaLnBrk="1" latinLnBrk="0" hangingPunct="1">
        <a:spcBef>
          <a:spcPct val="20000"/>
        </a:spcBef>
        <a:buClr>
          <a:schemeClr val="accent1"/>
        </a:buClr>
        <a:buSzPct val="85000"/>
        <a:buFont typeface="Wingdings" charset="2"/>
        <a:buChar char="ü"/>
        <a:defRPr sz="1800" kern="1200">
          <a:solidFill>
            <a:schemeClr val="accent6"/>
          </a:solidFill>
          <a:latin typeface="+mn-lt"/>
          <a:ea typeface="+mn-ea"/>
          <a:cs typeface="+mn-cs"/>
        </a:defRPr>
      </a:lvl1pPr>
      <a:lvl2pPr marL="342900" indent="-137160" algn="l" defTabSz="6858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1500" kern="1200">
          <a:solidFill>
            <a:schemeClr val="accent6"/>
          </a:solidFill>
          <a:latin typeface="+mn-lt"/>
          <a:ea typeface="+mn-ea"/>
          <a:cs typeface="+mn-cs"/>
        </a:defRPr>
      </a:lvl2pPr>
      <a:lvl3pPr marL="548640" indent="-137160" algn="l" defTabSz="685800" rtl="0" eaLnBrk="1" latinLnBrk="0" hangingPunct="1">
        <a:spcBef>
          <a:spcPct val="20000"/>
        </a:spcBef>
        <a:buClr>
          <a:schemeClr val="accent1"/>
        </a:buClr>
        <a:buSzPct val="90000"/>
        <a:buFont typeface="Arial" pitchFamily="34" charset="0"/>
        <a:buChar char="•"/>
        <a:defRPr sz="1350" kern="1200">
          <a:solidFill>
            <a:schemeClr val="accent6"/>
          </a:solidFill>
          <a:latin typeface="+mn-lt"/>
          <a:ea typeface="+mn-ea"/>
          <a:cs typeface="+mn-cs"/>
        </a:defRPr>
      </a:lvl3pPr>
      <a:lvl4pPr marL="754380" indent="-137160" algn="l" defTabSz="6858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200" kern="1200">
          <a:solidFill>
            <a:schemeClr val="accent6"/>
          </a:solidFill>
          <a:latin typeface="+mn-lt"/>
          <a:ea typeface="+mn-ea"/>
          <a:cs typeface="+mn-cs"/>
        </a:defRPr>
      </a:lvl4pPr>
      <a:lvl5pPr marL="891540" indent="-102870" algn="l" defTabSz="685800" rtl="0" eaLnBrk="1" latinLnBrk="0" hangingPunct="1">
        <a:spcBef>
          <a:spcPct val="20000"/>
        </a:spcBef>
        <a:buClr>
          <a:schemeClr val="accent1"/>
        </a:buClr>
        <a:buSzPct val="100000"/>
        <a:buFont typeface="Arial" pitchFamily="34" charset="0"/>
        <a:buChar char="•"/>
        <a:defRPr sz="1050" kern="1200" baseline="0">
          <a:solidFill>
            <a:schemeClr val="accent6"/>
          </a:solidFill>
          <a:latin typeface="+mn-lt"/>
          <a:ea typeface="+mn-ea"/>
          <a:cs typeface="+mn-cs"/>
        </a:defRPr>
      </a:lvl5pPr>
      <a:lvl6pPr marL="1028700" indent="-137160" algn="l" defTabSz="6858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975" kern="1200">
          <a:solidFill>
            <a:schemeClr val="tx1"/>
          </a:solidFill>
          <a:latin typeface="+mn-lt"/>
          <a:ea typeface="+mn-ea"/>
          <a:cs typeface="+mn-cs"/>
        </a:defRPr>
      </a:lvl6pPr>
      <a:lvl7pPr marL="1165860" indent="-137160" algn="l" defTabSz="6858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975" kern="1200">
          <a:solidFill>
            <a:schemeClr val="tx1"/>
          </a:solidFill>
          <a:latin typeface="+mn-lt"/>
          <a:ea typeface="+mn-ea"/>
          <a:cs typeface="+mn-cs"/>
        </a:defRPr>
      </a:lvl7pPr>
      <a:lvl8pPr marL="1303020" indent="-137160" algn="l" defTabSz="6858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975" kern="1200">
          <a:solidFill>
            <a:schemeClr val="tx1"/>
          </a:solidFill>
          <a:latin typeface="+mn-lt"/>
          <a:ea typeface="+mn-ea"/>
          <a:cs typeface="+mn-cs"/>
        </a:defRPr>
      </a:lvl8pPr>
      <a:lvl9pPr marL="1440180" indent="-137160" algn="l" defTabSz="6858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97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tif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-61546" y="325316"/>
            <a:ext cx="9319846" cy="3572080"/>
          </a:xfrm>
        </p:spPr>
        <p:txBody>
          <a:bodyPr>
            <a:normAutofit/>
          </a:bodyPr>
          <a:lstStyle/>
          <a:p>
            <a:pPr lvl="1"/>
            <a:r>
              <a:rPr lang="en-US" sz="3600" b="1" dirty="0">
                <a:solidFill>
                  <a:schemeClr val="accent2">
                    <a:lumMod val="75000"/>
                  </a:schemeClr>
                </a:solidFill>
              </a:rPr>
              <a:t>Developing the Second 6-Year Park District Financial Plan &amp; Coordination with New Strategic Plan</a:t>
            </a:r>
          </a:p>
          <a:p>
            <a:pPr lvl="1"/>
            <a:endParaRPr lang="en-US" sz="2000" b="1" dirty="0">
              <a:solidFill>
                <a:schemeClr val="accent2">
                  <a:lumMod val="75000"/>
                </a:schemeClr>
              </a:solidFill>
            </a:endParaRPr>
          </a:p>
          <a:p>
            <a:pPr lvl="1"/>
            <a:r>
              <a:rPr lang="en-US" sz="2000" b="1" dirty="0">
                <a:solidFill>
                  <a:schemeClr val="accent2">
                    <a:lumMod val="75000"/>
                  </a:schemeClr>
                </a:solidFill>
              </a:rPr>
              <a:t>Park District Oversight Committee Retreat</a:t>
            </a:r>
          </a:p>
          <a:p>
            <a:pPr lvl="1"/>
            <a:r>
              <a:rPr lang="en-US" sz="2000" b="1" dirty="0">
                <a:solidFill>
                  <a:schemeClr val="accent2">
                    <a:lumMod val="75000"/>
                  </a:schemeClr>
                </a:solidFill>
              </a:rPr>
              <a:t>January 30, 2018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5341" y="4258729"/>
            <a:ext cx="3892697" cy="10971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08422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E29D833E-176C-47C6-8D3A-EBF23B81C459}"/>
              </a:ext>
            </a:extLst>
          </p:cNvPr>
          <p:cNvSpPr txBox="1"/>
          <p:nvPr/>
        </p:nvSpPr>
        <p:spPr>
          <a:xfrm>
            <a:off x="140677" y="465992"/>
            <a:ext cx="831752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accent2">
                    <a:lumMod val="75000"/>
                  </a:schemeClr>
                </a:solidFill>
              </a:rPr>
              <a:t>Why Start Now?</a:t>
            </a:r>
          </a:p>
          <a:p>
            <a:endParaRPr lang="en-US" sz="28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F6FF981-9178-40D4-8FA6-291110FF16E2}"/>
              </a:ext>
            </a:extLst>
          </p:cNvPr>
          <p:cNvSpPr txBox="1"/>
          <p:nvPr/>
        </p:nvSpPr>
        <p:spPr>
          <a:xfrm>
            <a:off x="202223" y="1125415"/>
            <a:ext cx="8871439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Red dates are set; </a:t>
            </a:r>
            <a:r>
              <a:rPr lang="en-US" b="1" dirty="0">
                <a:solidFill>
                  <a:schemeClr val="accent2">
                    <a:lumMod val="75000"/>
                  </a:schemeClr>
                </a:solidFill>
              </a:rPr>
              <a:t>blue dates are tentative</a:t>
            </a:r>
          </a:p>
          <a:p>
            <a:endParaRPr lang="en-US" b="1" dirty="0">
              <a:solidFill>
                <a:srgbClr val="FF0000"/>
              </a:solidFill>
            </a:endParaRPr>
          </a:p>
          <a:p>
            <a:r>
              <a:rPr lang="en-US" b="1" dirty="0">
                <a:solidFill>
                  <a:srgbClr val="FF0000"/>
                </a:solidFill>
              </a:rPr>
              <a:t>January 2021</a:t>
            </a:r>
            <a:r>
              <a:rPr lang="en-US" b="1" dirty="0">
                <a:solidFill>
                  <a:schemeClr val="accent2">
                    <a:lumMod val="75000"/>
                  </a:schemeClr>
                </a:solidFill>
              </a:rPr>
              <a:t>		</a:t>
            </a:r>
            <a:r>
              <a:rPr lang="en-US" dirty="0">
                <a:solidFill>
                  <a:schemeClr val="accent2">
                    <a:lumMod val="75000"/>
                  </a:schemeClr>
                </a:solidFill>
              </a:rPr>
              <a:t>Second 6-year financial plan cycle </a:t>
            </a:r>
          </a:p>
          <a:p>
            <a:r>
              <a:rPr lang="en-US" dirty="0">
                <a:solidFill>
                  <a:schemeClr val="accent2">
                    <a:lumMod val="75000"/>
                  </a:schemeClr>
                </a:solidFill>
              </a:rPr>
              <a:t>			begins</a:t>
            </a:r>
          </a:p>
          <a:p>
            <a:r>
              <a:rPr lang="en-US" b="1" dirty="0">
                <a:solidFill>
                  <a:srgbClr val="FF0000"/>
                </a:solidFill>
              </a:rPr>
              <a:t>November 2020</a:t>
            </a:r>
            <a:r>
              <a:rPr lang="en-US" dirty="0">
                <a:solidFill>
                  <a:schemeClr val="accent2">
                    <a:lumMod val="75000"/>
                  </a:schemeClr>
                </a:solidFill>
              </a:rPr>
              <a:t>:		Park District Board (City Council) </a:t>
            </a:r>
          </a:p>
          <a:p>
            <a:r>
              <a:rPr lang="en-US" dirty="0">
                <a:solidFill>
                  <a:schemeClr val="accent2">
                    <a:lumMod val="75000"/>
                  </a:schemeClr>
                </a:solidFill>
              </a:rPr>
              <a:t>			adopts second 6-year financial plan</a:t>
            </a:r>
          </a:p>
          <a:p>
            <a:r>
              <a:rPr lang="en-US" b="1" dirty="0">
                <a:solidFill>
                  <a:srgbClr val="FF0000"/>
                </a:solidFill>
              </a:rPr>
              <a:t>March 2020</a:t>
            </a:r>
            <a:r>
              <a:rPr lang="en-US" dirty="0">
                <a:solidFill>
                  <a:schemeClr val="accent2">
                    <a:lumMod val="75000"/>
                  </a:schemeClr>
                </a:solidFill>
              </a:rPr>
              <a:t>: 		SPR includes financial plan in budget memo to Mayor</a:t>
            </a:r>
            <a:endParaRPr lang="en-US" sz="1600" dirty="0">
              <a:solidFill>
                <a:schemeClr val="accent2">
                  <a:lumMod val="75000"/>
                </a:schemeClr>
              </a:solidFill>
            </a:endParaRPr>
          </a:p>
          <a:p>
            <a:r>
              <a:rPr lang="en-US" b="1" dirty="0">
                <a:solidFill>
                  <a:schemeClr val="accent2">
                    <a:lumMod val="75000"/>
                  </a:schemeClr>
                </a:solidFill>
              </a:rPr>
              <a:t>November 2019: 	</a:t>
            </a:r>
            <a:r>
              <a:rPr lang="en-US" dirty="0">
                <a:solidFill>
                  <a:schemeClr val="accent2">
                    <a:lumMod val="75000"/>
                  </a:schemeClr>
                </a:solidFill>
              </a:rPr>
              <a:t>Park District Oversight Committee (PDOC) 					recommendation </a:t>
            </a:r>
            <a:endParaRPr lang="en-US" sz="1600" dirty="0">
              <a:solidFill>
                <a:schemeClr val="accent2">
                  <a:lumMod val="75000"/>
                </a:schemeClr>
              </a:solidFill>
            </a:endParaRPr>
          </a:p>
          <a:p>
            <a:r>
              <a:rPr lang="en-US" b="1" dirty="0">
                <a:solidFill>
                  <a:schemeClr val="accent2">
                    <a:lumMod val="75000"/>
                  </a:schemeClr>
                </a:solidFill>
              </a:rPr>
              <a:t>Sept. – Oct. 2019:	</a:t>
            </a:r>
            <a:r>
              <a:rPr lang="en-US" dirty="0">
                <a:solidFill>
                  <a:schemeClr val="accent2">
                    <a:lumMod val="75000"/>
                  </a:schemeClr>
                </a:solidFill>
              </a:rPr>
              <a:t>Second round of public outreach </a:t>
            </a:r>
          </a:p>
          <a:p>
            <a:r>
              <a:rPr lang="en-US" b="1" dirty="0">
                <a:solidFill>
                  <a:schemeClr val="accent2">
                    <a:lumMod val="75000"/>
                  </a:schemeClr>
                </a:solidFill>
              </a:rPr>
              <a:t>June-August 2019:</a:t>
            </a:r>
            <a:r>
              <a:rPr lang="en-US" dirty="0">
                <a:solidFill>
                  <a:schemeClr val="accent2">
                    <a:lumMod val="75000"/>
                  </a:schemeClr>
                </a:solidFill>
              </a:rPr>
              <a:t>	Develop draft plan per public input</a:t>
            </a:r>
            <a:endParaRPr lang="en-US" sz="1600" dirty="0">
              <a:solidFill>
                <a:schemeClr val="accent2">
                  <a:lumMod val="75000"/>
                </a:schemeClr>
              </a:solidFill>
            </a:endParaRPr>
          </a:p>
          <a:p>
            <a:r>
              <a:rPr lang="en-US" b="1" dirty="0">
                <a:solidFill>
                  <a:schemeClr val="accent2">
                    <a:lumMod val="75000"/>
                  </a:schemeClr>
                </a:solidFill>
              </a:rPr>
              <a:t>April-May 2019:</a:t>
            </a:r>
            <a:r>
              <a:rPr lang="en-US" dirty="0">
                <a:solidFill>
                  <a:schemeClr val="accent2">
                    <a:lumMod val="75000"/>
                  </a:schemeClr>
                </a:solidFill>
              </a:rPr>
              <a:t> 		Public outreach on financial plan priorities</a:t>
            </a:r>
            <a:endParaRPr lang="en-US" sz="1600" dirty="0">
              <a:solidFill>
                <a:schemeClr val="accent2">
                  <a:lumMod val="75000"/>
                </a:schemeClr>
              </a:solidFill>
            </a:endParaRPr>
          </a:p>
          <a:p>
            <a:r>
              <a:rPr lang="en-US" b="1" dirty="0">
                <a:solidFill>
                  <a:schemeClr val="accent2">
                    <a:lumMod val="75000"/>
                  </a:schemeClr>
                </a:solidFill>
              </a:rPr>
              <a:t>Jan. – March 2019:</a:t>
            </a:r>
            <a:r>
              <a:rPr lang="en-US" dirty="0">
                <a:solidFill>
                  <a:schemeClr val="accent2">
                    <a:lumMod val="75000"/>
                  </a:schemeClr>
                </a:solidFill>
              </a:rPr>
              <a:t>	Work with PDOC to refine financial plan priorities from 			new strategic plan</a:t>
            </a:r>
            <a:endParaRPr lang="en-US" sz="1600" dirty="0">
              <a:solidFill>
                <a:schemeClr val="accent2">
                  <a:lumMod val="75000"/>
                </a:schemeClr>
              </a:solidFill>
            </a:endParaRPr>
          </a:p>
          <a:p>
            <a:r>
              <a:rPr lang="en-US" b="1" dirty="0">
                <a:solidFill>
                  <a:schemeClr val="accent2">
                    <a:lumMod val="75000"/>
                  </a:schemeClr>
                </a:solidFill>
              </a:rPr>
              <a:t>2018			P</a:t>
            </a:r>
            <a:r>
              <a:rPr lang="en-US" dirty="0">
                <a:solidFill>
                  <a:schemeClr val="accent2">
                    <a:lumMod val="75000"/>
                  </a:schemeClr>
                </a:solidFill>
              </a:rPr>
              <a:t>rogramming and facilities strategic plan developed</a:t>
            </a:r>
            <a:endParaRPr lang="en-US" sz="1600" dirty="0">
              <a:solidFill>
                <a:schemeClr val="accent2">
                  <a:lumMod val="75000"/>
                </a:schemeClr>
              </a:solidFill>
            </a:endParaRPr>
          </a:p>
          <a:p>
            <a:pPr lvl="0"/>
            <a:endParaRPr lang="en-US" b="1" dirty="0"/>
          </a:p>
          <a:p>
            <a:pPr lvl="0"/>
            <a:endParaRPr lang="en-US" b="1" dirty="0"/>
          </a:p>
          <a:p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5175F63-6E6F-4040-8C04-94F7E61791D8}"/>
              </a:ext>
            </a:extLst>
          </p:cNvPr>
          <p:cNvSpPr txBox="1"/>
          <p:nvPr/>
        </p:nvSpPr>
        <p:spPr>
          <a:xfrm>
            <a:off x="7077808" y="6471138"/>
            <a:ext cx="5011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111059132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22CC7932-0F15-4735-9B4F-6AA07CF6BE1B}"/>
              </a:ext>
            </a:extLst>
          </p:cNvPr>
          <p:cNvSpPr txBox="1"/>
          <p:nvPr/>
        </p:nvSpPr>
        <p:spPr>
          <a:xfrm>
            <a:off x="1" y="1"/>
            <a:ext cx="5145246" cy="26545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2800" dirty="0">
              <a:solidFill>
                <a:srgbClr val="4584D3">
                  <a:lumMod val="75000"/>
                </a:srgbClr>
              </a:solidFill>
              <a:latin typeface="Arial"/>
            </a:endParaRPr>
          </a:p>
          <a:p>
            <a:r>
              <a:rPr lang="en-US" sz="2800" b="1" dirty="0">
                <a:solidFill>
                  <a:srgbClr val="4584D3">
                    <a:lumMod val="75000"/>
                  </a:srgbClr>
                </a:solidFill>
                <a:latin typeface="Arial"/>
              </a:rPr>
              <a:t>New Plan: Building on Previous Planning Efforts</a:t>
            </a:r>
          </a:p>
          <a:p>
            <a:endParaRPr lang="en-US" sz="1050" dirty="0">
              <a:solidFill>
                <a:srgbClr val="4584D3">
                  <a:lumMod val="75000"/>
                </a:srgbClr>
              </a:solidFill>
              <a:latin typeface="Arial"/>
            </a:endParaRPr>
          </a:p>
          <a:p>
            <a:pPr marL="600075" lvl="1" indent="-257175">
              <a:buFont typeface="Arial" panose="020B0604020202020204" pitchFamily="34" charset="0"/>
              <a:buChar char="•"/>
            </a:pPr>
            <a:r>
              <a:rPr lang="en-US" b="1" u="sng" dirty="0">
                <a:solidFill>
                  <a:srgbClr val="4584D3">
                    <a:lumMod val="75000"/>
                  </a:srgbClr>
                </a:solidFill>
                <a:latin typeface="Arial"/>
              </a:rPr>
              <a:t>2014 Parks Legacy Plan</a:t>
            </a:r>
          </a:p>
          <a:p>
            <a:pPr marL="942975" lvl="2" indent="-257175">
              <a:buFont typeface="Wingdings" panose="05000000000000000000" pitchFamily="2" charset="2"/>
              <a:buChar char="§"/>
            </a:pPr>
            <a:r>
              <a:rPr lang="en-US" dirty="0">
                <a:solidFill>
                  <a:srgbClr val="4584D3">
                    <a:lumMod val="75000"/>
                  </a:srgbClr>
                </a:solidFill>
                <a:latin typeface="Arial"/>
              </a:rPr>
              <a:t>Set the stage for the Park District by assessing the condition of all aspects of our parks and recreation system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79E5742-B885-47FF-9C51-C92497606153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5247" y="1"/>
            <a:ext cx="3998754" cy="278892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B338EE6B-F1D7-4F02-B209-23C58C9A727A}"/>
              </a:ext>
            </a:extLst>
          </p:cNvPr>
          <p:cNvSpPr txBox="1"/>
          <p:nvPr/>
        </p:nvSpPr>
        <p:spPr>
          <a:xfrm>
            <a:off x="-17584" y="1695057"/>
            <a:ext cx="5495192" cy="50090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57213" lvl="1" indent="-214313">
              <a:buFont typeface="Arial" panose="020B0604020202020204" pitchFamily="34" charset="0"/>
              <a:buChar char="•"/>
            </a:pPr>
            <a:endParaRPr lang="en-US" b="1" u="sng" dirty="0">
              <a:solidFill>
                <a:srgbClr val="4584D3">
                  <a:lumMod val="75000"/>
                </a:srgbClr>
              </a:solidFill>
              <a:latin typeface="Arial"/>
            </a:endParaRPr>
          </a:p>
          <a:p>
            <a:pPr marL="557213" lvl="1" indent="-214313">
              <a:buFont typeface="Arial" panose="020B0604020202020204" pitchFamily="34" charset="0"/>
              <a:buChar char="•"/>
            </a:pPr>
            <a:endParaRPr lang="en-US" b="1" u="sng" dirty="0">
              <a:solidFill>
                <a:srgbClr val="4584D3">
                  <a:lumMod val="75000"/>
                </a:srgbClr>
              </a:solidFill>
              <a:latin typeface="Arial"/>
            </a:endParaRPr>
          </a:p>
          <a:p>
            <a:pPr marL="342900" lvl="1"/>
            <a:endParaRPr lang="en-US" b="1" u="sng" dirty="0">
              <a:solidFill>
                <a:srgbClr val="4584D3">
                  <a:lumMod val="75000"/>
                </a:srgbClr>
              </a:solidFill>
              <a:latin typeface="Arial"/>
            </a:endParaRPr>
          </a:p>
          <a:p>
            <a:pPr marL="557213" lvl="1" indent="-214313">
              <a:buFont typeface="Arial" panose="020B0604020202020204" pitchFamily="34" charset="0"/>
              <a:buChar char="•"/>
            </a:pPr>
            <a:endParaRPr lang="en-US" b="1" u="sng" dirty="0">
              <a:solidFill>
                <a:srgbClr val="4584D3">
                  <a:lumMod val="75000"/>
                </a:srgbClr>
              </a:solidFill>
              <a:latin typeface="Arial"/>
            </a:endParaRPr>
          </a:p>
          <a:p>
            <a:pPr marL="557213" lvl="1" indent="-214313">
              <a:buFont typeface="Arial" panose="020B0604020202020204" pitchFamily="34" charset="0"/>
              <a:buChar char="•"/>
            </a:pPr>
            <a:endParaRPr lang="en-US" b="1" u="sng" dirty="0">
              <a:solidFill>
                <a:srgbClr val="4584D3">
                  <a:lumMod val="75000"/>
                </a:srgbClr>
              </a:solidFill>
              <a:latin typeface="Arial"/>
            </a:endParaRPr>
          </a:p>
          <a:p>
            <a:pPr marL="557213" lvl="1" indent="-214313">
              <a:buFont typeface="Arial" panose="020B0604020202020204" pitchFamily="34" charset="0"/>
              <a:buChar char="•"/>
            </a:pPr>
            <a:r>
              <a:rPr lang="en-US" b="1" u="sng" dirty="0">
                <a:solidFill>
                  <a:srgbClr val="4584D3">
                    <a:lumMod val="75000"/>
                  </a:srgbClr>
                </a:solidFill>
                <a:latin typeface="Arial"/>
              </a:rPr>
              <a:t>2016 Community Center Strategic Plan</a:t>
            </a:r>
          </a:p>
          <a:p>
            <a:pPr marL="942975" lvl="2" indent="-257175">
              <a:buFont typeface="Wingdings" panose="05000000000000000000" pitchFamily="2" charset="2"/>
              <a:buChar char="§"/>
            </a:pPr>
            <a:r>
              <a:rPr lang="en-US" dirty="0">
                <a:solidFill>
                  <a:srgbClr val="4584D3">
                    <a:lumMod val="75000"/>
                  </a:srgbClr>
                </a:solidFill>
                <a:latin typeface="Arial"/>
              </a:rPr>
              <a:t>Established operational and facility </a:t>
            </a:r>
          </a:p>
          <a:p>
            <a:pPr marL="685800" lvl="2"/>
            <a:r>
              <a:rPr lang="en-US" dirty="0">
                <a:solidFill>
                  <a:srgbClr val="4584D3">
                    <a:lumMod val="75000"/>
                  </a:srgbClr>
                </a:solidFill>
                <a:latin typeface="Arial"/>
              </a:rPr>
              <a:t>    priorities for 27 community centers</a:t>
            </a:r>
          </a:p>
          <a:p>
            <a:pPr marL="942975" lvl="2" indent="-257175">
              <a:buFont typeface="Wingdings" panose="05000000000000000000" pitchFamily="2" charset="2"/>
              <a:buChar char="§"/>
            </a:pPr>
            <a:r>
              <a:rPr lang="en-US" dirty="0">
                <a:solidFill>
                  <a:srgbClr val="4584D3">
                    <a:lumMod val="75000"/>
                  </a:srgbClr>
                </a:solidFill>
                <a:latin typeface="Arial"/>
              </a:rPr>
              <a:t>Facility improvements focused on 8 of </a:t>
            </a:r>
          </a:p>
          <a:p>
            <a:pPr marL="685800" lvl="2"/>
            <a:r>
              <a:rPr lang="en-US" dirty="0">
                <a:solidFill>
                  <a:srgbClr val="4584D3">
                    <a:lumMod val="75000"/>
                  </a:srgbClr>
                </a:solidFill>
                <a:latin typeface="Arial"/>
              </a:rPr>
              <a:t>	our 27 centers which had not been recently     	improved</a:t>
            </a:r>
          </a:p>
          <a:p>
            <a:pPr marL="942975" lvl="2" indent="-257175">
              <a:buFont typeface="Wingdings" panose="05000000000000000000" pitchFamily="2" charset="2"/>
              <a:buChar char="§"/>
            </a:pPr>
            <a:r>
              <a:rPr lang="en-US" dirty="0">
                <a:solidFill>
                  <a:srgbClr val="4584D3">
                    <a:lumMod val="75000"/>
                  </a:srgbClr>
                </a:solidFill>
                <a:latin typeface="Arial"/>
              </a:rPr>
              <a:t>The new plan will build on this analysis</a:t>
            </a:r>
          </a:p>
          <a:p>
            <a:pPr lvl="2"/>
            <a:endParaRPr lang="en-US" dirty="0">
              <a:solidFill>
                <a:srgbClr val="4584D3">
                  <a:lumMod val="75000"/>
                </a:srgbClr>
              </a:solidFill>
              <a:latin typeface="Arial"/>
            </a:endParaRPr>
          </a:p>
          <a:p>
            <a:pPr marL="600075" lvl="1" indent="-257175">
              <a:buFont typeface="Arial" panose="020B0604020202020204" pitchFamily="34" charset="0"/>
              <a:buChar char="•"/>
            </a:pPr>
            <a:r>
              <a:rPr lang="en-US" b="1" u="sng" dirty="0">
                <a:solidFill>
                  <a:srgbClr val="4584D3">
                    <a:lumMod val="75000"/>
                  </a:srgbClr>
                </a:solidFill>
                <a:latin typeface="Arial"/>
              </a:rPr>
              <a:t>2017 Parks and Open Space Plan</a:t>
            </a:r>
          </a:p>
          <a:p>
            <a:pPr marL="942975" lvl="2" indent="-257175">
              <a:buFont typeface="Wingdings" panose="05000000000000000000" pitchFamily="2" charset="2"/>
              <a:buChar char="§"/>
            </a:pPr>
            <a:r>
              <a:rPr lang="en-US" dirty="0">
                <a:solidFill>
                  <a:srgbClr val="4584D3">
                    <a:lumMod val="75000"/>
                  </a:srgbClr>
                </a:solidFill>
                <a:latin typeface="Arial"/>
              </a:rPr>
              <a:t>Assessed open space gaps to meet State grant funding requirements</a:t>
            </a:r>
          </a:p>
          <a:p>
            <a:pPr marL="942975" lvl="2" indent="-257175">
              <a:buFont typeface="Wingdings" panose="05000000000000000000" pitchFamily="2" charset="2"/>
              <a:buChar char="§"/>
            </a:pPr>
            <a:r>
              <a:rPr lang="en-US" dirty="0">
                <a:solidFill>
                  <a:srgbClr val="4584D3">
                    <a:lumMod val="75000"/>
                  </a:srgbClr>
                </a:solidFill>
                <a:latin typeface="Arial"/>
              </a:rPr>
              <a:t>The new plan will build on this analysis</a:t>
            </a:r>
          </a:p>
          <a:p>
            <a:endParaRPr lang="en-US" sz="1350" dirty="0">
              <a:solidFill>
                <a:srgbClr val="228BBC"/>
              </a:solidFill>
              <a:latin typeface="Arial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B6EA4739-170F-424C-B544-DD4E8E0E3C87}"/>
              </a:ext>
            </a:extLst>
          </p:cNvPr>
          <p:cNvSpPr txBox="1"/>
          <p:nvPr/>
        </p:nvSpPr>
        <p:spPr>
          <a:xfrm>
            <a:off x="6981093" y="6427122"/>
            <a:ext cx="79218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accent2">
                    <a:lumMod val="75000"/>
                  </a:schemeClr>
                </a:solidFill>
              </a:rPr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25250041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AB48FA57-30FC-4044-B5F8-CD24777944C8}"/>
              </a:ext>
            </a:extLst>
          </p:cNvPr>
          <p:cNvSpPr txBox="1"/>
          <p:nvPr/>
        </p:nvSpPr>
        <p:spPr>
          <a:xfrm>
            <a:off x="1" y="74646"/>
            <a:ext cx="4791808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2800" b="1" dirty="0">
              <a:solidFill>
                <a:srgbClr val="4584D3">
                  <a:lumMod val="75000"/>
                </a:srgbClr>
              </a:solidFill>
              <a:latin typeface="Arial"/>
            </a:endParaRPr>
          </a:p>
          <a:p>
            <a:r>
              <a:rPr lang="en-US" sz="2800" b="1" dirty="0">
                <a:solidFill>
                  <a:srgbClr val="4584D3">
                    <a:lumMod val="75000"/>
                  </a:srgbClr>
                </a:solidFill>
                <a:latin typeface="Arial"/>
              </a:rPr>
              <a:t>Why a New Plan</a:t>
            </a:r>
          </a:p>
          <a:p>
            <a:pPr marL="342900" lvl="1"/>
            <a:endParaRPr lang="en-US" dirty="0">
              <a:solidFill>
                <a:srgbClr val="4584D3">
                  <a:lumMod val="75000"/>
                </a:srgbClr>
              </a:solidFill>
              <a:latin typeface="Arial"/>
            </a:endParaRPr>
          </a:p>
          <a:p>
            <a:pPr marL="557213" lvl="1" indent="-214313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4584D3">
                    <a:lumMod val="75000"/>
                  </a:srgbClr>
                </a:solidFill>
                <a:latin typeface="Arial"/>
              </a:rPr>
              <a:t>Need a thoughtful, community-engaged, equity-driven process to determine priorities</a:t>
            </a:r>
          </a:p>
          <a:p>
            <a:pPr marL="557213" lvl="1" indent="-214313">
              <a:buFont typeface="Arial" panose="020B0604020202020204" pitchFamily="34" charset="0"/>
              <a:buChar char="•"/>
            </a:pPr>
            <a:endParaRPr lang="en-US" dirty="0">
              <a:solidFill>
                <a:srgbClr val="4584D3">
                  <a:lumMod val="75000"/>
                </a:srgbClr>
              </a:solidFill>
              <a:latin typeface="Arial"/>
            </a:endParaRPr>
          </a:p>
          <a:p>
            <a:pPr marL="557213" lvl="1" indent="-214313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4584D3">
                    <a:lumMod val="75000"/>
                  </a:srgbClr>
                </a:solidFill>
              </a:rPr>
              <a:t>Anticipated community priorities and known needs will </a:t>
            </a:r>
            <a:r>
              <a:rPr lang="en-US" i="1" dirty="0">
                <a:solidFill>
                  <a:srgbClr val="4584D3">
                    <a:lumMod val="75000"/>
                  </a:srgbClr>
                </a:solidFill>
              </a:rPr>
              <a:t>greatly </a:t>
            </a:r>
            <a:r>
              <a:rPr lang="en-US" dirty="0">
                <a:solidFill>
                  <a:srgbClr val="4584D3">
                    <a:lumMod val="75000"/>
                  </a:srgbClr>
                </a:solidFill>
              </a:rPr>
              <a:t>exceed funding</a:t>
            </a:r>
          </a:p>
          <a:p>
            <a:pPr marL="1085850" lvl="2" indent="-285750">
              <a:buFont typeface="Courier New" panose="02070309020205020404" pitchFamily="49" charset="0"/>
              <a:buChar char="o"/>
            </a:pPr>
            <a:endParaRPr lang="en-US" dirty="0">
              <a:solidFill>
                <a:srgbClr val="4584D3">
                  <a:lumMod val="75000"/>
                </a:srgbClr>
              </a:solidFill>
            </a:endParaRPr>
          </a:p>
          <a:p>
            <a:pPr marL="1085850" lvl="2" indent="-285750">
              <a:buFont typeface="Courier New" panose="02070309020205020404" pitchFamily="49" charset="0"/>
              <a:buChar char="o"/>
            </a:pPr>
            <a:r>
              <a:rPr lang="en-US" dirty="0">
                <a:solidFill>
                  <a:srgbClr val="4584D3">
                    <a:lumMod val="75000"/>
                  </a:srgbClr>
                </a:solidFill>
              </a:rPr>
              <a:t>Major maintenance estimate now up to about $400 million</a:t>
            </a:r>
          </a:p>
          <a:p>
            <a:pPr marL="1085850" lvl="2" indent="-285750">
              <a:buFont typeface="Courier New" panose="02070309020205020404" pitchFamily="49" charset="0"/>
              <a:buChar char="o"/>
            </a:pPr>
            <a:r>
              <a:rPr lang="en-US" dirty="0">
                <a:solidFill>
                  <a:srgbClr val="4584D3">
                    <a:lumMod val="75000"/>
                  </a:srgbClr>
                </a:solidFill>
              </a:rPr>
              <a:t>Was $256 million when the Park District was adopted in 2014 </a:t>
            </a:r>
          </a:p>
          <a:p>
            <a:pPr marL="557213" lvl="1" indent="-214313">
              <a:buFont typeface="Arial" panose="020B0604020202020204" pitchFamily="34" charset="0"/>
              <a:buChar char="•"/>
            </a:pPr>
            <a:endParaRPr lang="en-US" dirty="0">
              <a:solidFill>
                <a:srgbClr val="4584D3">
                  <a:lumMod val="75000"/>
                </a:srgbClr>
              </a:solidFill>
              <a:latin typeface="Arial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010F5B3C-5377-4238-8019-DA5E3BA47306}"/>
              </a:ext>
            </a:extLst>
          </p:cNvPr>
          <p:cNvSpPr txBox="1"/>
          <p:nvPr/>
        </p:nvSpPr>
        <p:spPr>
          <a:xfrm>
            <a:off x="6919546" y="6383215"/>
            <a:ext cx="7473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accent2">
                    <a:lumMod val="75000"/>
                  </a:schemeClr>
                </a:solidFill>
              </a:rPr>
              <a:t>4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1F470A63-F29D-4892-B7B4-8C587E336EFE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91810" y="-1"/>
            <a:ext cx="4352190" cy="36463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527554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2C9B71C0-F872-4750-B4CC-1A5AC89AEAC9}"/>
              </a:ext>
            </a:extLst>
          </p:cNvPr>
          <p:cNvSpPr txBox="1"/>
          <p:nvPr/>
        </p:nvSpPr>
        <p:spPr>
          <a:xfrm>
            <a:off x="1" y="-1"/>
            <a:ext cx="5292968" cy="64940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accent2">
                    <a:lumMod val="75000"/>
                  </a:schemeClr>
                </a:solidFill>
              </a:rPr>
              <a:t>New Plan will have 4 major elements:</a:t>
            </a:r>
          </a:p>
          <a:p>
            <a:endParaRPr lang="en-US" dirty="0">
              <a:solidFill>
                <a:schemeClr val="accent2">
                  <a:lumMod val="75000"/>
                </a:schemeClr>
              </a:solidFill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u="sng" dirty="0">
                <a:solidFill>
                  <a:schemeClr val="accent2">
                    <a:lumMod val="75000"/>
                  </a:schemeClr>
                </a:solidFill>
              </a:rPr>
              <a:t>Inventory</a:t>
            </a:r>
            <a:r>
              <a:rPr lang="en-US" dirty="0">
                <a:solidFill>
                  <a:schemeClr val="accent2">
                    <a:lumMod val="75000"/>
                  </a:schemeClr>
                </a:solidFill>
              </a:rPr>
              <a:t> – to include programming, facilities and recreation trends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u="sng" dirty="0">
              <a:solidFill>
                <a:schemeClr val="accent2">
                  <a:lumMod val="75000"/>
                </a:schemeClr>
              </a:solidFill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u="sng" dirty="0">
                <a:solidFill>
                  <a:schemeClr val="accent2">
                    <a:lumMod val="75000"/>
                  </a:schemeClr>
                </a:solidFill>
              </a:rPr>
              <a:t>Public Involvement</a:t>
            </a:r>
            <a:r>
              <a:rPr lang="en-US" dirty="0">
                <a:solidFill>
                  <a:schemeClr val="accent2">
                    <a:lumMod val="75000"/>
                  </a:schemeClr>
                </a:solidFill>
              </a:rPr>
              <a:t> – to include a statistically valid resident survey, focus groups, community meetings and inclusive outreach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u="sng" dirty="0">
              <a:solidFill>
                <a:schemeClr val="accent2">
                  <a:lumMod val="75000"/>
                </a:schemeClr>
              </a:solidFill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u="sng" dirty="0">
                <a:solidFill>
                  <a:schemeClr val="accent2">
                    <a:lumMod val="75000"/>
                  </a:schemeClr>
                </a:solidFill>
              </a:rPr>
              <a:t>Analysis</a:t>
            </a:r>
            <a:r>
              <a:rPr lang="en-US" dirty="0">
                <a:solidFill>
                  <a:schemeClr val="accent2">
                    <a:lumMod val="75000"/>
                  </a:schemeClr>
                </a:solidFill>
              </a:rPr>
              <a:t> – to identify opportunities and service needs for programming and facilities; and future financing opportunities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dirty="0">
              <a:solidFill>
                <a:schemeClr val="accent2">
                  <a:lumMod val="75000"/>
                </a:schemeClr>
              </a:solidFill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u="sng" dirty="0">
                <a:solidFill>
                  <a:schemeClr val="accent2">
                    <a:lumMod val="75000"/>
                  </a:schemeClr>
                </a:solidFill>
              </a:rPr>
              <a:t>Future Needs Assessment</a:t>
            </a:r>
            <a:r>
              <a:rPr lang="en-US" dirty="0">
                <a:solidFill>
                  <a:schemeClr val="accent2">
                    <a:lumMod val="75000"/>
                  </a:schemeClr>
                </a:solidFill>
              </a:rPr>
              <a:t> – scenarios will be developed to identify facility needs to meet resident’s desired future programming.</a:t>
            </a:r>
            <a:endParaRPr lang="en-US" u="sng" dirty="0">
              <a:solidFill>
                <a:schemeClr val="accent2">
                  <a:lumMod val="75000"/>
                </a:schemeClr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u="sng" dirty="0">
              <a:solidFill>
                <a:schemeClr val="accent2">
                  <a:lumMod val="75000"/>
                </a:schemeClr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u="sng" dirty="0">
              <a:solidFill>
                <a:schemeClr val="accent2">
                  <a:lumMod val="75000"/>
                </a:schemeClr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C811C8A-C678-450A-962E-7B0F0142F79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91909" y="0"/>
            <a:ext cx="3552091" cy="4176346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D3532FFD-1597-45AF-9ABF-44289680B52A}"/>
              </a:ext>
            </a:extLst>
          </p:cNvPr>
          <p:cNvSpPr txBox="1"/>
          <p:nvPr/>
        </p:nvSpPr>
        <p:spPr>
          <a:xfrm>
            <a:off x="7306408" y="6295293"/>
            <a:ext cx="68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accent2">
                    <a:lumMod val="75000"/>
                  </a:schemeClr>
                </a:solidFill>
              </a:rPr>
              <a:t>5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4F7A38A5-8B54-4921-B0B0-CA10111C9962}"/>
              </a:ext>
            </a:extLst>
          </p:cNvPr>
          <p:cNvSpPr txBox="1"/>
          <p:nvPr/>
        </p:nvSpPr>
        <p:spPr>
          <a:xfrm>
            <a:off x="5292969" y="4862146"/>
            <a:ext cx="355209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>
              <a:solidFill>
                <a:schemeClr val="accent2">
                  <a:lumMod val="75000"/>
                </a:schemeClr>
              </a:solidFill>
            </a:endParaRPr>
          </a:p>
          <a:p>
            <a:endParaRPr lang="en-US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7961651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E7E0EA94-D951-4B0A-B782-D2AA17C13E46}"/>
              </a:ext>
            </a:extLst>
          </p:cNvPr>
          <p:cNvSpPr txBox="1"/>
          <p:nvPr/>
        </p:nvSpPr>
        <p:spPr>
          <a:xfrm>
            <a:off x="254977" y="404447"/>
            <a:ext cx="8018585" cy="56015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accent2">
                    <a:lumMod val="75000"/>
                  </a:schemeClr>
                </a:solidFill>
              </a:rPr>
              <a:t>Next Steps:</a:t>
            </a:r>
          </a:p>
          <a:p>
            <a:pPr lvl="2"/>
            <a:endParaRPr lang="en-US" dirty="0">
              <a:solidFill>
                <a:schemeClr val="accent2">
                  <a:lumMod val="75000"/>
                </a:schemeClr>
              </a:solidFill>
            </a:endParaRP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accent2">
                    <a:lumMod val="75000"/>
                  </a:schemeClr>
                </a:solidFill>
              </a:rPr>
              <a:t>Establish Plan scope</a:t>
            </a:r>
          </a:p>
          <a:p>
            <a:pPr marL="1257300" lvl="2" indent="-342900">
              <a:buFont typeface="Courier New" panose="02070309020205020404" pitchFamily="49" charset="0"/>
              <a:buChar char="o"/>
            </a:pPr>
            <a:r>
              <a:rPr lang="en-US" dirty="0">
                <a:solidFill>
                  <a:schemeClr val="accent2">
                    <a:lumMod val="75000"/>
                  </a:schemeClr>
                </a:solidFill>
              </a:rPr>
              <a:t>Staffing</a:t>
            </a:r>
          </a:p>
          <a:p>
            <a:pPr marL="1257300" lvl="2" indent="-342900">
              <a:buFont typeface="Courier New" panose="02070309020205020404" pitchFamily="49" charset="0"/>
              <a:buChar char="o"/>
            </a:pPr>
            <a:r>
              <a:rPr lang="en-US" dirty="0">
                <a:solidFill>
                  <a:schemeClr val="accent2">
                    <a:lumMod val="75000"/>
                  </a:schemeClr>
                </a:solidFill>
              </a:rPr>
              <a:t>Consultant</a:t>
            </a:r>
          </a:p>
          <a:p>
            <a:pPr marL="1257300" lvl="2" indent="-342900">
              <a:buFont typeface="Courier New" panose="02070309020205020404" pitchFamily="49" charset="0"/>
              <a:buChar char="o"/>
            </a:pPr>
            <a:r>
              <a:rPr lang="en-US" dirty="0">
                <a:solidFill>
                  <a:schemeClr val="accent2">
                    <a:lumMod val="75000"/>
                  </a:schemeClr>
                </a:solidFill>
              </a:rPr>
              <a:t>Mayor’s direction</a:t>
            </a:r>
          </a:p>
          <a:p>
            <a:pPr lvl="2"/>
            <a:endParaRPr lang="en-US" dirty="0">
              <a:solidFill>
                <a:schemeClr val="accent2">
                  <a:lumMod val="75000"/>
                </a:schemeClr>
              </a:solidFill>
            </a:endParaRPr>
          </a:p>
          <a:p>
            <a:pPr lvl="2"/>
            <a:endParaRPr lang="en-US" dirty="0">
              <a:solidFill>
                <a:schemeClr val="accent2">
                  <a:lumMod val="75000"/>
                </a:schemeClr>
              </a:solidFill>
            </a:endParaRPr>
          </a:p>
          <a:p>
            <a:pPr lvl="2"/>
            <a:endParaRPr lang="en-US" dirty="0">
              <a:solidFill>
                <a:schemeClr val="accent2">
                  <a:lumMod val="75000"/>
                </a:schemeClr>
              </a:solidFill>
            </a:endParaRP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accent2">
                    <a:lumMod val="75000"/>
                  </a:schemeClr>
                </a:solidFill>
              </a:rPr>
              <a:t>Clarify the role of the Park Board and of the Park District Oversight Committee?</a:t>
            </a:r>
          </a:p>
          <a:p>
            <a:pPr marL="1200150" lvl="2" indent="-285750">
              <a:buFont typeface="Courier New" panose="02070309020205020404" pitchFamily="49" charset="0"/>
              <a:buChar char="o"/>
            </a:pPr>
            <a:r>
              <a:rPr lang="en-US" dirty="0">
                <a:solidFill>
                  <a:schemeClr val="accent2">
                    <a:lumMod val="75000"/>
                  </a:schemeClr>
                </a:solidFill>
              </a:rPr>
              <a:t>Joint meetings?</a:t>
            </a:r>
          </a:p>
          <a:p>
            <a:pPr marL="1200150" lvl="2" indent="-285750">
              <a:buFont typeface="Courier New" panose="02070309020205020404" pitchFamily="49" charset="0"/>
              <a:buChar char="o"/>
            </a:pPr>
            <a:r>
              <a:rPr lang="en-US" dirty="0">
                <a:solidFill>
                  <a:schemeClr val="accent2">
                    <a:lumMod val="75000"/>
                  </a:schemeClr>
                </a:solidFill>
              </a:rPr>
              <a:t>Combine into one body?</a:t>
            </a:r>
          </a:p>
          <a:p>
            <a:pPr marL="1200150" lvl="2" indent="-285750">
              <a:buFont typeface="Courier New" panose="02070309020205020404" pitchFamily="49" charset="0"/>
              <a:buChar char="o"/>
            </a:pPr>
            <a:r>
              <a:rPr lang="en-US" dirty="0">
                <a:solidFill>
                  <a:schemeClr val="accent2">
                    <a:lumMod val="75000"/>
                  </a:schemeClr>
                </a:solidFill>
              </a:rPr>
              <a:t>Park Board lead for new plan?</a:t>
            </a:r>
          </a:p>
          <a:p>
            <a:pPr marL="1200150" lvl="2" indent="-285750">
              <a:buFont typeface="Courier New" panose="02070309020205020404" pitchFamily="49" charset="0"/>
              <a:buChar char="o"/>
            </a:pPr>
            <a:r>
              <a:rPr lang="en-US" dirty="0">
                <a:solidFill>
                  <a:schemeClr val="accent2">
                    <a:lumMod val="75000"/>
                  </a:schemeClr>
                </a:solidFill>
              </a:rPr>
              <a:t>PDOC lead for second financial plan?</a:t>
            </a:r>
          </a:p>
          <a:p>
            <a:pPr lvl="2"/>
            <a:endParaRPr lang="en-US" dirty="0">
              <a:solidFill>
                <a:schemeClr val="accent2">
                  <a:lumMod val="75000"/>
                </a:schemeClr>
              </a:solidFill>
            </a:endParaRPr>
          </a:p>
          <a:p>
            <a:pPr marL="1200150" lvl="2" indent="-285750">
              <a:buFont typeface="Arial" panose="020B0604020202020204" pitchFamily="34" charset="0"/>
              <a:buChar char="•"/>
            </a:pPr>
            <a:endParaRPr lang="en-US" dirty="0">
              <a:solidFill>
                <a:schemeClr val="accent2">
                  <a:lumMod val="75000"/>
                </a:schemeClr>
              </a:solidFill>
            </a:endParaRPr>
          </a:p>
          <a:p>
            <a:pPr marL="1200150" lvl="2" indent="-285750">
              <a:buFont typeface="Arial" panose="020B0604020202020204" pitchFamily="34" charset="0"/>
              <a:buChar char="•"/>
            </a:pPr>
            <a:endParaRPr lang="en-US" dirty="0">
              <a:solidFill>
                <a:schemeClr val="accent2">
                  <a:lumMod val="75000"/>
                </a:schemeClr>
              </a:solidFill>
            </a:endParaRPr>
          </a:p>
          <a:p>
            <a:endParaRPr lang="en-US" sz="2400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8312DE9-299B-4A5E-B86E-1F8EA1032406}"/>
              </a:ext>
            </a:extLst>
          </p:cNvPr>
          <p:cNvSpPr txBox="1"/>
          <p:nvPr/>
        </p:nvSpPr>
        <p:spPr>
          <a:xfrm>
            <a:off x="6963508" y="6471138"/>
            <a:ext cx="5802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6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E5421A9-01E3-4238-B1F3-EBE8A101909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89585" y="0"/>
            <a:ext cx="4554415" cy="28465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7035558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larity">
  <a:themeElements>
    <a:clrScheme name="Custom 5">
      <a:dk1>
        <a:srgbClr val="228BBC"/>
      </a:dk1>
      <a:lt1>
        <a:sysClr val="window" lastClr="FFFFFF"/>
      </a:lt1>
      <a:dk2>
        <a:srgbClr val="228BBC"/>
      </a:dk2>
      <a:lt2>
        <a:srgbClr val="C6E7FC"/>
      </a:lt2>
      <a:accent1>
        <a:srgbClr val="51C329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74E9B"/>
      </a:accent6>
      <a:hlink>
        <a:srgbClr val="0080FF"/>
      </a:hlink>
      <a:folHlink>
        <a:srgbClr val="5EAEFF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Clarity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86000"/>
                <a:satMod val="140000"/>
              </a:schemeClr>
            </a:gs>
            <a:gs pos="45000">
              <a:schemeClr val="phClr">
                <a:tint val="48000"/>
                <a:satMod val="150000"/>
              </a:schemeClr>
            </a:gs>
            <a:gs pos="100000">
              <a:schemeClr val="phClr">
                <a:tint val="28000"/>
                <a:satMod val="16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70000"/>
                <a:satMod val="150000"/>
              </a:schemeClr>
            </a:gs>
            <a:gs pos="34000">
              <a:schemeClr val="phClr">
                <a:shade val="70000"/>
                <a:satMod val="140000"/>
              </a:schemeClr>
            </a:gs>
            <a:gs pos="70000">
              <a:schemeClr val="phClr">
                <a:tint val="100000"/>
                <a:shade val="90000"/>
                <a:satMod val="140000"/>
              </a:schemeClr>
            </a:gs>
            <a:gs pos="100000">
              <a:schemeClr val="phClr"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6425" cap="flat" cmpd="sng" algn="ctr">
          <a:solidFill>
            <a:schemeClr val="phClr"/>
          </a:solidFill>
          <a:prstDash val="solid"/>
        </a:ln>
        <a:ln w="444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5100000"/>
            </a:lightRig>
          </a:scene3d>
          <a:sp3d contourW="6350">
            <a:bevelT w="29210" h="12700"/>
            <a:contourClr>
              <a:schemeClr val="phClr">
                <a:shade val="3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5000"/>
                <a:satMod val="180000"/>
              </a:schemeClr>
            </a:gs>
            <a:gs pos="40000">
              <a:schemeClr val="phClr">
                <a:tint val="95000"/>
                <a:shade val="85000"/>
                <a:satMod val="150000"/>
              </a:schemeClr>
            </a:gs>
            <a:gs pos="100000">
              <a:schemeClr val="phClr">
                <a:shade val="45000"/>
                <a:satMod val="20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55000"/>
              </a:schemeClr>
              <a:schemeClr val="phClr">
                <a:tint val="97000"/>
                <a:satMod val="95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565</TotalTime>
  <Words>265</Words>
  <Application>Microsoft Office PowerPoint</Application>
  <PresentationFormat>On-screen Show (4:3)</PresentationFormat>
  <Paragraphs>81</Paragraphs>
  <Slides>6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1" baseType="lpstr">
      <vt:lpstr>Arial</vt:lpstr>
      <vt:lpstr>Calibri</vt:lpstr>
      <vt:lpstr>Courier New</vt:lpstr>
      <vt:lpstr>Wingdings</vt:lpstr>
      <vt:lpstr>Clarity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Golub, Susan</dc:creator>
  <cp:lastModifiedBy>Golub, Susan</cp:lastModifiedBy>
  <cp:revision>77</cp:revision>
  <cp:lastPrinted>2017-12-11T15:22:12Z</cp:lastPrinted>
  <dcterms:created xsi:type="dcterms:W3CDTF">2017-11-08T17:18:26Z</dcterms:created>
  <dcterms:modified xsi:type="dcterms:W3CDTF">2018-01-22T19:14:29Z</dcterms:modified>
</cp:coreProperties>
</file>