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E_84CDD301.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3" r:id="rId4"/>
  </p:sldMasterIdLst>
  <p:notesMasterIdLst>
    <p:notesMasterId r:id="rId27"/>
  </p:notesMasterIdLst>
  <p:handoutMasterIdLst>
    <p:handoutMasterId r:id="rId28"/>
  </p:handoutMasterIdLst>
  <p:sldIdLst>
    <p:sldId id="256" r:id="rId5"/>
    <p:sldId id="279" r:id="rId6"/>
    <p:sldId id="258" r:id="rId7"/>
    <p:sldId id="259" r:id="rId8"/>
    <p:sldId id="260" r:id="rId9"/>
    <p:sldId id="261" r:id="rId10"/>
    <p:sldId id="262" r:id="rId11"/>
    <p:sldId id="282" r:id="rId12"/>
    <p:sldId id="263" r:id="rId13"/>
    <p:sldId id="264" r:id="rId14"/>
    <p:sldId id="266" r:id="rId15"/>
    <p:sldId id="280" r:id="rId16"/>
    <p:sldId id="283" r:id="rId17"/>
    <p:sldId id="268" r:id="rId18"/>
    <p:sldId id="284" r:id="rId19"/>
    <p:sldId id="269" r:id="rId20"/>
    <p:sldId id="270" r:id="rId21"/>
    <p:sldId id="271" r:id="rId22"/>
    <p:sldId id="272" r:id="rId23"/>
    <p:sldId id="285" r:id="rId24"/>
    <p:sldId id="273" r:id="rId25"/>
    <p:sldId id="286" r:id="rId26"/>
  </p:sldIdLst>
  <p:sldSz cx="12192000" cy="6858000"/>
  <p:notesSz cx="7010400" cy="9296400"/>
  <p:embeddedFontLst>
    <p:embeddedFont>
      <p:font typeface="Open Sans" panose="020B0606030504020204" pitchFamily="34" charset="0"/>
      <p:regular r:id="rId29"/>
      <p:bold r:id="rId30"/>
      <p:italic r:id="rId31"/>
      <p:boldItalic r:id="rId32"/>
    </p:embeddedFont>
    <p:embeddedFont>
      <p:font typeface="Open Sans ExtraBold" panose="020B0906030804020204" pitchFamily="34" charset="0"/>
      <p:bold r:id="rId33"/>
      <p:italic r:id="rId34"/>
      <p:boldItalic r:id="rId35"/>
    </p:embeddedFont>
    <p:embeddedFont>
      <p:font typeface="Open Sans Light" panose="020B0306030504020204" pitchFamily="34" charset="0"/>
      <p:regular r:id="rId36"/>
      <p:italic r:id="rId37"/>
    </p:embeddedFont>
  </p:embeddedFontLst>
  <p:custDataLst>
    <p:tags r:id="rId38"/>
  </p:custData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75FEB5E-AD85-4147-BC22-E1DBB92C3F9B}">
          <p14:sldIdLst>
            <p14:sldId id="256"/>
          </p14:sldIdLst>
        </p14:section>
        <p14:section name="Content" id="{63EAC730-7DD4-49C5-AADF-71AC267F91A4}">
          <p14:sldIdLst>
            <p14:sldId id="279"/>
            <p14:sldId id="258"/>
            <p14:sldId id="259"/>
            <p14:sldId id="260"/>
            <p14:sldId id="261"/>
            <p14:sldId id="262"/>
            <p14:sldId id="282"/>
            <p14:sldId id="263"/>
            <p14:sldId id="264"/>
            <p14:sldId id="266"/>
            <p14:sldId id="280"/>
            <p14:sldId id="283"/>
            <p14:sldId id="268"/>
            <p14:sldId id="284"/>
            <p14:sldId id="269"/>
            <p14:sldId id="270"/>
            <p14:sldId id="271"/>
            <p14:sldId id="272"/>
            <p14:sldId id="285"/>
            <p14:sldId id="273"/>
            <p14:sldId id="286"/>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18CB00-1518-9189-511C-FF014B31622C}" name="Brown, Kristin" initials="BK" userId="S::kristin.brown@seattle.gov::f1899e55-d541-4ab6-b5f8-87d8ef8d16c4" providerId="AD"/>
  <p188:author id="{8CA0310D-FD78-99F3-5D59-6971912DA971}" name="Claire Casey" initials="CC" userId="S::ccasey@triangleassociates.com::d35e098a-dfee-4e85-bc5c-e6563484a654" providerId="AD"/>
  <p188:author id="{F194F610-FD94-D050-AF3F-D7FBBBC7D47E}" name="Murray, Delaney" initials="MD" userId="S::delaney.murray@seattle.gov::7c28e493-ac3e-415c-98a8-c70e4242b9a0" providerId="AD"/>
  <p188:author id="{CAB63B83-BDD9-860A-70D5-D6815788A69B}" name="Jung, Bin" initials="BJ" userId="S::Bin.Jung3@seattle.gov::6be0cb01-dcd5-4bb3-9e09-697b9c0b6e6b" providerId="AD"/>
  <p188:author id="{83B50598-928E-A6E6-0446-EDE49731921E}" name="Murray, Delaney" initials="DM" userId="S::Delaney.Murray@seattle.gov::7c28e493-ac3e-415c-98a8-c70e4242b9a0" providerId="AD"/>
  <p188:author id="{A4AD0F98-A42A-3162-D131-81F32EB1169E}" name="Leandra Darden" initials="LD" userId="S::ldarden@triangleassociates.com::24df910b-7d88-4bd5-bd18-74aa9c76abca" providerId="AD"/>
  <p188:author id="{9AB92B9A-8C0C-4640-A995-B03886398AAC}" name="Farrell, Jessyn" initials="FJ" userId="S::jessyn.farrell@seattle.gov::cbb5febc-62e9-4e4f-af13-d4b380ed3c81" providerId="AD"/>
  <p188:author id="{BF38F19A-2066-0B56-2E04-10E9278EE7B4}" name="Jemimah McAleer" initials="JM" userId="S::jmcaleer@triangleassociates.com::5d60e833-93b5-4326-bb2c-f64f9b4d1f89" providerId="AD"/>
  <p188:author id="{3967FBB5-08CB-71C9-36A3-CC2E140CA88B}" name="Jeff Welke" initials="JW" userId="S::jwelke@triangleassociates.com::5144fc03-1140-454d-8c26-5a2de940d530" providerId="AD"/>
  <p188:author id="{0AEC9DBA-2ABE-52F4-8A6B-D36C723FDBB9}" name="Brown, Kristin" initials="KB" userId="S::Kristin.Brown@seattle.gov::f1899e55-d541-4ab6-b5f8-87d8ef8d16c4" providerId="AD"/>
  <p188:author id="{789A20C9-2301-7F26-6B00-7E664A886763}" name="Caulfield, Michelle" initials="MC" userId="S::Michelle.Caulfield@seattle.gov::9b742e71-9f5f-455d-9309-290f85a009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CA0"/>
    <a:srgbClr val="E9EDF1"/>
    <a:srgbClr val="CD7F32"/>
    <a:srgbClr val="000000"/>
    <a:srgbClr val="FFFFFF"/>
    <a:srgbClr val="115C51"/>
    <a:srgbClr val="EC867A"/>
    <a:srgbClr val="F3A359"/>
    <a:srgbClr val="EE877A"/>
    <a:srgbClr val="76CE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A2B512-E11E-46AA-A122-22872A816DDA}" v="108" dt="2026-06-17T23:56:25.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20" autoAdjust="0"/>
    <p:restoredTop sz="86463" autoAdjust="0"/>
  </p:normalViewPr>
  <p:slideViewPr>
    <p:cSldViewPr snapToGrid="0">
      <p:cViewPr varScale="1">
        <p:scale>
          <a:sx n="80" d="100"/>
          <a:sy n="80" d="100"/>
        </p:scale>
        <p:origin x="-6" y="384"/>
      </p:cViewPr>
      <p:guideLst>
        <p:guide orient="horz" pos="1440"/>
        <p:guide pos="1920"/>
      </p:guideLst>
    </p:cSldViewPr>
  </p:slideViewPr>
  <p:outlineViewPr>
    <p:cViewPr>
      <p:scale>
        <a:sx n="33" d="100"/>
        <a:sy n="33" d="100"/>
      </p:scale>
      <p:origin x="0" y="-76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elke" userId="5144fc03-1140-454d-8c26-5a2de940d530" providerId="ADAL" clId="{ECF3FB06-8426-4361-BA79-17E7B1A58B1A}"/>
    <pc:docChg chg="undo custSel modSld">
      <pc:chgData name="Jeff Welke" userId="5144fc03-1140-454d-8c26-5a2de940d530" providerId="ADAL" clId="{ECF3FB06-8426-4361-BA79-17E7B1A58B1A}" dt="2026-06-17T23:57:05.360" v="1259" actId="962"/>
      <pc:docMkLst>
        <pc:docMk/>
      </pc:docMkLst>
      <pc:sldChg chg="modSp mod">
        <pc:chgData name="Jeff Welke" userId="5144fc03-1140-454d-8c26-5a2de940d530" providerId="ADAL" clId="{ECF3FB06-8426-4361-BA79-17E7B1A58B1A}" dt="2026-06-17T23:46:43.182" v="29" actId="962"/>
        <pc:sldMkLst>
          <pc:docMk/>
          <pc:sldMk cId="1150983820" sldId="258"/>
        </pc:sldMkLst>
        <pc:picChg chg="mod">
          <ac:chgData name="Jeff Welke" userId="5144fc03-1140-454d-8c26-5a2de940d530" providerId="ADAL" clId="{ECF3FB06-8426-4361-BA79-17E7B1A58B1A}" dt="2026-06-17T23:46:37.282" v="1" actId="962"/>
          <ac:picMkLst>
            <pc:docMk/>
            <pc:sldMk cId="1150983820" sldId="258"/>
            <ac:picMk id="4" creationId="{8DBFE678-9485-F18B-C55D-49F0D15AA0EF}"/>
          </ac:picMkLst>
        </pc:picChg>
        <pc:picChg chg="mod">
          <ac:chgData name="Jeff Welke" userId="5144fc03-1140-454d-8c26-5a2de940d530" providerId="ADAL" clId="{ECF3FB06-8426-4361-BA79-17E7B1A58B1A}" dt="2026-06-17T23:46:43.182" v="29" actId="962"/>
          <ac:picMkLst>
            <pc:docMk/>
            <pc:sldMk cId="1150983820" sldId="258"/>
            <ac:picMk id="2052" creationId="{DED56133-AEED-EFF5-9463-D8DE08C51C6E}"/>
          </ac:picMkLst>
        </pc:picChg>
      </pc:sldChg>
      <pc:sldChg chg="modSp mod">
        <pc:chgData name="Jeff Welke" userId="5144fc03-1140-454d-8c26-5a2de940d530" providerId="ADAL" clId="{ECF3FB06-8426-4361-BA79-17E7B1A58B1A}" dt="2026-06-17T23:48:32.191" v="36" actId="962"/>
        <pc:sldMkLst>
          <pc:docMk/>
          <pc:sldMk cId="1563465254" sldId="259"/>
        </pc:sldMkLst>
        <pc:grpChg chg="mod">
          <ac:chgData name="Jeff Welke" userId="5144fc03-1140-454d-8c26-5a2de940d530" providerId="ADAL" clId="{ECF3FB06-8426-4361-BA79-17E7B1A58B1A}" dt="2026-06-17T23:48:12.780" v="35" actId="962"/>
          <ac:grpSpMkLst>
            <pc:docMk/>
            <pc:sldMk cId="1563465254" sldId="259"/>
            <ac:grpSpMk id="6" creationId="{935E5812-FC5B-B493-CBCE-B9FEBA3D83B1}"/>
          </ac:grpSpMkLst>
        </pc:grpChg>
        <pc:picChg chg="mod">
          <ac:chgData name="Jeff Welke" userId="5144fc03-1140-454d-8c26-5a2de940d530" providerId="ADAL" clId="{ECF3FB06-8426-4361-BA79-17E7B1A58B1A}" dt="2026-06-17T23:47:18.820" v="31" actId="962"/>
          <ac:picMkLst>
            <pc:docMk/>
            <pc:sldMk cId="1563465254" sldId="259"/>
            <ac:picMk id="5" creationId="{9072754E-432B-FFE3-0C22-75EDE19A2736}"/>
          </ac:picMkLst>
        </pc:picChg>
        <pc:picChg chg="mod">
          <ac:chgData name="Jeff Welke" userId="5144fc03-1140-454d-8c26-5a2de940d530" providerId="ADAL" clId="{ECF3FB06-8426-4361-BA79-17E7B1A58B1A}" dt="2026-06-17T23:47:43.346" v="33" actId="962"/>
          <ac:picMkLst>
            <pc:docMk/>
            <pc:sldMk cId="1563465254" sldId="259"/>
            <ac:picMk id="11" creationId="{FE00CE0F-7438-4C33-C808-1A1C21409B67}"/>
          </ac:picMkLst>
        </pc:picChg>
        <pc:picChg chg="mod">
          <ac:chgData name="Jeff Welke" userId="5144fc03-1140-454d-8c26-5a2de940d530" providerId="ADAL" clId="{ECF3FB06-8426-4361-BA79-17E7B1A58B1A}" dt="2026-06-17T23:47:59.403" v="34" actId="962"/>
          <ac:picMkLst>
            <pc:docMk/>
            <pc:sldMk cId="1563465254" sldId="259"/>
            <ac:picMk id="14" creationId="{A0DFDF15-0218-5CA6-2938-88A42C09274E}"/>
          </ac:picMkLst>
        </pc:picChg>
        <pc:picChg chg="mod">
          <ac:chgData name="Jeff Welke" userId="5144fc03-1140-454d-8c26-5a2de940d530" providerId="ADAL" clId="{ECF3FB06-8426-4361-BA79-17E7B1A58B1A}" dt="2026-06-17T23:48:32.191" v="36" actId="962"/>
          <ac:picMkLst>
            <pc:docMk/>
            <pc:sldMk cId="1563465254" sldId="259"/>
            <ac:picMk id="24" creationId="{4538B708-1D42-02E3-160F-824B8A919D78}"/>
          </ac:picMkLst>
        </pc:picChg>
        <pc:picChg chg="mod">
          <ac:chgData name="Jeff Welke" userId="5144fc03-1140-454d-8c26-5a2de940d530" providerId="ADAL" clId="{ECF3FB06-8426-4361-BA79-17E7B1A58B1A}" dt="2026-06-17T23:47:21.518" v="32" actId="962"/>
          <ac:picMkLst>
            <pc:docMk/>
            <pc:sldMk cId="1563465254" sldId="259"/>
            <ac:picMk id="4098" creationId="{1212A7F7-4D8A-5F1B-1162-3C0915FD4CF1}"/>
          </ac:picMkLst>
        </pc:picChg>
      </pc:sldChg>
      <pc:sldChg chg="modSp mod">
        <pc:chgData name="Jeff Welke" userId="5144fc03-1140-454d-8c26-5a2de940d530" providerId="ADAL" clId="{ECF3FB06-8426-4361-BA79-17E7B1A58B1A}" dt="2026-06-17T23:49:07.166" v="236" actId="962"/>
        <pc:sldMkLst>
          <pc:docMk/>
          <pc:sldMk cId="3964905351" sldId="260"/>
        </pc:sldMkLst>
        <pc:picChg chg="mod">
          <ac:chgData name="Jeff Welke" userId="5144fc03-1140-454d-8c26-5a2de940d530" providerId="ADAL" clId="{ECF3FB06-8426-4361-BA79-17E7B1A58B1A}" dt="2026-06-17T23:49:07.166" v="236" actId="962"/>
          <ac:picMkLst>
            <pc:docMk/>
            <pc:sldMk cId="3964905351" sldId="260"/>
            <ac:picMk id="4" creationId="{F30E6283-DAB4-7FA7-41D4-7F08D8459870}"/>
          </ac:picMkLst>
        </pc:picChg>
        <pc:picChg chg="mod">
          <ac:chgData name="Jeff Welke" userId="5144fc03-1140-454d-8c26-5a2de940d530" providerId="ADAL" clId="{ECF3FB06-8426-4361-BA79-17E7B1A58B1A}" dt="2026-06-17T23:48:51.743" v="142" actId="962"/>
          <ac:picMkLst>
            <pc:docMk/>
            <pc:sldMk cId="3964905351" sldId="260"/>
            <ac:picMk id="5" creationId="{E410E4E6-0118-FE5A-ABE0-874110DEAF85}"/>
          </ac:picMkLst>
        </pc:picChg>
        <pc:picChg chg="mod">
          <ac:chgData name="Jeff Welke" userId="5144fc03-1140-454d-8c26-5a2de940d530" providerId="ADAL" clId="{ECF3FB06-8426-4361-BA79-17E7B1A58B1A}" dt="2026-06-17T23:49:00.181" v="212" actId="962"/>
          <ac:picMkLst>
            <pc:docMk/>
            <pc:sldMk cId="3964905351" sldId="260"/>
            <ac:picMk id="6" creationId="{BD82BA9E-C357-E6D2-F1AA-4A3DE77A054D}"/>
          </ac:picMkLst>
        </pc:picChg>
      </pc:sldChg>
      <pc:sldChg chg="modSp mod">
        <pc:chgData name="Jeff Welke" userId="5144fc03-1140-454d-8c26-5a2de940d530" providerId="ADAL" clId="{ECF3FB06-8426-4361-BA79-17E7B1A58B1A}" dt="2026-06-17T23:49:37.152" v="366" actId="962"/>
        <pc:sldMkLst>
          <pc:docMk/>
          <pc:sldMk cId="596885825" sldId="261"/>
        </pc:sldMkLst>
        <pc:picChg chg="mod">
          <ac:chgData name="Jeff Welke" userId="5144fc03-1140-454d-8c26-5a2de940d530" providerId="ADAL" clId="{ECF3FB06-8426-4361-BA79-17E7B1A58B1A}" dt="2026-06-17T23:49:24.087" v="248" actId="962"/>
          <ac:picMkLst>
            <pc:docMk/>
            <pc:sldMk cId="596885825" sldId="261"/>
            <ac:picMk id="4" creationId="{EA9F9AB5-E4B6-4431-F78F-79E0B9B6DB1D}"/>
          </ac:picMkLst>
        </pc:picChg>
        <pc:picChg chg="mod">
          <ac:chgData name="Jeff Welke" userId="5144fc03-1140-454d-8c26-5a2de940d530" providerId="ADAL" clId="{ECF3FB06-8426-4361-BA79-17E7B1A58B1A}" dt="2026-06-17T23:49:37.152" v="366" actId="962"/>
          <ac:picMkLst>
            <pc:docMk/>
            <pc:sldMk cId="596885825" sldId="261"/>
            <ac:picMk id="5" creationId="{B636859F-7D1C-05AD-3D9C-40A30C43ED11}"/>
          </ac:picMkLst>
        </pc:picChg>
      </pc:sldChg>
      <pc:sldChg chg="modSp mod">
        <pc:chgData name="Jeff Welke" userId="5144fc03-1140-454d-8c26-5a2de940d530" providerId="ADAL" clId="{ECF3FB06-8426-4361-BA79-17E7B1A58B1A}" dt="2026-06-17T23:50:20.644" v="542" actId="13244"/>
        <pc:sldMkLst>
          <pc:docMk/>
          <pc:sldMk cId="1395684240" sldId="262"/>
        </pc:sldMkLst>
        <pc:spChg chg="ord">
          <ac:chgData name="Jeff Welke" userId="5144fc03-1140-454d-8c26-5a2de940d530" providerId="ADAL" clId="{ECF3FB06-8426-4361-BA79-17E7B1A58B1A}" dt="2026-06-17T23:50:20.644" v="542" actId="13244"/>
          <ac:spMkLst>
            <pc:docMk/>
            <pc:sldMk cId="1395684240" sldId="262"/>
            <ac:spMk id="7" creationId="{D7ECD47B-03B7-D69E-CF77-1103804ED301}"/>
          </ac:spMkLst>
        </pc:spChg>
        <pc:spChg chg="ord">
          <ac:chgData name="Jeff Welke" userId="5144fc03-1140-454d-8c26-5a2de940d530" providerId="ADAL" clId="{ECF3FB06-8426-4361-BA79-17E7B1A58B1A}" dt="2026-06-17T23:50:20.334" v="541" actId="13244"/>
          <ac:spMkLst>
            <pc:docMk/>
            <pc:sldMk cId="1395684240" sldId="262"/>
            <ac:spMk id="8" creationId="{E7702CF1-09CD-1C30-2EFF-AC4031DBA745}"/>
          </ac:spMkLst>
        </pc:spChg>
        <pc:picChg chg="mod">
          <ac:chgData name="Jeff Welke" userId="5144fc03-1140-454d-8c26-5a2de940d530" providerId="ADAL" clId="{ECF3FB06-8426-4361-BA79-17E7B1A58B1A}" dt="2026-06-17T23:49:58.120" v="444" actId="962"/>
          <ac:picMkLst>
            <pc:docMk/>
            <pc:sldMk cId="1395684240" sldId="262"/>
            <ac:picMk id="4" creationId="{3C23BAAF-4EB7-5A8C-F8A0-1811F396D9D7}"/>
          </ac:picMkLst>
        </pc:picChg>
        <pc:picChg chg="mod">
          <ac:chgData name="Jeff Welke" userId="5144fc03-1140-454d-8c26-5a2de940d530" providerId="ADAL" clId="{ECF3FB06-8426-4361-BA79-17E7B1A58B1A}" dt="2026-06-17T23:50:09.138" v="538" actId="962"/>
          <ac:picMkLst>
            <pc:docMk/>
            <pc:sldMk cId="1395684240" sldId="262"/>
            <ac:picMk id="6" creationId="{71A76EF2-CF8D-8F94-C310-D84D29FBED39}"/>
          </ac:picMkLst>
        </pc:picChg>
      </pc:sldChg>
      <pc:sldChg chg="modSp mod">
        <pc:chgData name="Jeff Welke" userId="5144fc03-1140-454d-8c26-5a2de940d530" providerId="ADAL" clId="{ECF3FB06-8426-4361-BA79-17E7B1A58B1A}" dt="2026-06-17T23:50:46.325" v="546" actId="962"/>
        <pc:sldMkLst>
          <pc:docMk/>
          <pc:sldMk cId="1043760998" sldId="263"/>
        </pc:sldMkLst>
        <pc:picChg chg="mod">
          <ac:chgData name="Jeff Welke" userId="5144fc03-1140-454d-8c26-5a2de940d530" providerId="ADAL" clId="{ECF3FB06-8426-4361-BA79-17E7B1A58B1A}" dt="2026-06-17T23:50:46.325" v="546" actId="962"/>
          <ac:picMkLst>
            <pc:docMk/>
            <pc:sldMk cId="1043760998" sldId="263"/>
            <ac:picMk id="5" creationId="{543A7E2A-C9B8-19EF-23F3-50A18624F5CA}"/>
          </ac:picMkLst>
        </pc:picChg>
      </pc:sldChg>
      <pc:sldChg chg="modSp mod">
        <pc:chgData name="Jeff Welke" userId="5144fc03-1140-454d-8c26-5a2de940d530" providerId="ADAL" clId="{ECF3FB06-8426-4361-BA79-17E7B1A58B1A}" dt="2026-06-17T23:51:22.180" v="696" actId="962"/>
        <pc:sldMkLst>
          <pc:docMk/>
          <pc:sldMk cId="97198773" sldId="264"/>
        </pc:sldMkLst>
        <pc:picChg chg="mod">
          <ac:chgData name="Jeff Welke" userId="5144fc03-1140-454d-8c26-5a2de940d530" providerId="ADAL" clId="{ECF3FB06-8426-4361-BA79-17E7B1A58B1A}" dt="2026-06-17T23:50:58.849" v="556" actId="962"/>
          <ac:picMkLst>
            <pc:docMk/>
            <pc:sldMk cId="97198773" sldId="264"/>
            <ac:picMk id="14" creationId="{AEE57097-AC15-A372-1A96-7758EDE0C85B}"/>
          </ac:picMkLst>
        </pc:picChg>
        <pc:picChg chg="mod">
          <ac:chgData name="Jeff Welke" userId="5144fc03-1140-454d-8c26-5a2de940d530" providerId="ADAL" clId="{ECF3FB06-8426-4361-BA79-17E7B1A58B1A}" dt="2026-06-17T23:51:01.580" v="564" actId="962"/>
          <ac:picMkLst>
            <pc:docMk/>
            <pc:sldMk cId="97198773" sldId="264"/>
            <ac:picMk id="15" creationId="{34AA4D25-7246-9FFF-EA82-24B1D922BBDA}"/>
          </ac:picMkLst>
        </pc:picChg>
        <pc:picChg chg="mod">
          <ac:chgData name="Jeff Welke" userId="5144fc03-1140-454d-8c26-5a2de940d530" providerId="ADAL" clId="{ECF3FB06-8426-4361-BA79-17E7B1A58B1A}" dt="2026-06-17T23:51:07.185" v="592" actId="962"/>
          <ac:picMkLst>
            <pc:docMk/>
            <pc:sldMk cId="97198773" sldId="264"/>
            <ac:picMk id="16" creationId="{4FE30B88-5B06-E944-10B7-5218B9918ED5}"/>
          </ac:picMkLst>
        </pc:picChg>
        <pc:picChg chg="mod">
          <ac:chgData name="Jeff Welke" userId="5144fc03-1140-454d-8c26-5a2de940d530" providerId="ADAL" clId="{ECF3FB06-8426-4361-BA79-17E7B1A58B1A}" dt="2026-06-17T23:51:18.283" v="672" actId="962"/>
          <ac:picMkLst>
            <pc:docMk/>
            <pc:sldMk cId="97198773" sldId="264"/>
            <ac:picMk id="21" creationId="{113EA138-939B-A3F7-22D8-0E4D2AF52246}"/>
          </ac:picMkLst>
        </pc:picChg>
        <pc:picChg chg="mod">
          <ac:chgData name="Jeff Welke" userId="5144fc03-1140-454d-8c26-5a2de940d530" providerId="ADAL" clId="{ECF3FB06-8426-4361-BA79-17E7B1A58B1A}" dt="2026-06-17T23:51:22.180" v="696" actId="962"/>
          <ac:picMkLst>
            <pc:docMk/>
            <pc:sldMk cId="97198773" sldId="264"/>
            <ac:picMk id="22" creationId="{7143CAFA-F797-6217-00C1-844BB74BD756}"/>
          </ac:picMkLst>
        </pc:picChg>
      </pc:sldChg>
      <pc:sldChg chg="modSp mod">
        <pc:chgData name="Jeff Welke" userId="5144fc03-1140-454d-8c26-5a2de940d530" providerId="ADAL" clId="{ECF3FB06-8426-4361-BA79-17E7B1A58B1A}" dt="2026-06-17T23:52:55.380" v="697" actId="962"/>
        <pc:sldMkLst>
          <pc:docMk/>
          <pc:sldMk cId="3662437999" sldId="266"/>
        </pc:sldMkLst>
        <pc:picChg chg="mod">
          <ac:chgData name="Jeff Welke" userId="5144fc03-1140-454d-8c26-5a2de940d530" providerId="ADAL" clId="{ECF3FB06-8426-4361-BA79-17E7B1A58B1A}" dt="2026-06-17T23:52:55.380" v="697" actId="962"/>
          <ac:picMkLst>
            <pc:docMk/>
            <pc:sldMk cId="3662437999" sldId="266"/>
            <ac:picMk id="5" creationId="{937E75F2-89AB-211D-AA8F-2E52BEDD19DF}"/>
          </ac:picMkLst>
        </pc:picChg>
      </pc:sldChg>
      <pc:sldChg chg="modSp mod">
        <pc:chgData name="Jeff Welke" userId="5144fc03-1140-454d-8c26-5a2de940d530" providerId="ADAL" clId="{ECF3FB06-8426-4361-BA79-17E7B1A58B1A}" dt="2026-06-17T23:54:45.200" v="763" actId="962"/>
        <pc:sldMkLst>
          <pc:docMk/>
          <pc:sldMk cId="4192123629" sldId="268"/>
        </pc:sldMkLst>
        <pc:picChg chg="mod">
          <ac:chgData name="Jeff Welke" userId="5144fc03-1140-454d-8c26-5a2de940d530" providerId="ADAL" clId="{ECF3FB06-8426-4361-BA79-17E7B1A58B1A}" dt="2026-06-17T23:54:41.972" v="762" actId="962"/>
          <ac:picMkLst>
            <pc:docMk/>
            <pc:sldMk cId="4192123629" sldId="268"/>
            <ac:picMk id="6" creationId="{781B4A67-10A0-4DC8-936B-AB7A860B0254}"/>
          </ac:picMkLst>
        </pc:picChg>
        <pc:picChg chg="mod">
          <ac:chgData name="Jeff Welke" userId="5144fc03-1140-454d-8c26-5a2de940d530" providerId="ADAL" clId="{ECF3FB06-8426-4361-BA79-17E7B1A58B1A}" dt="2026-06-17T23:54:45.200" v="763" actId="962"/>
          <ac:picMkLst>
            <pc:docMk/>
            <pc:sldMk cId="4192123629" sldId="268"/>
            <ac:picMk id="7" creationId="{90C71B5C-289B-43B3-B82D-0B50161EFCAA}"/>
          </ac:picMkLst>
        </pc:picChg>
      </pc:sldChg>
      <pc:sldChg chg="modSp mod">
        <pc:chgData name="Jeff Welke" userId="5144fc03-1140-454d-8c26-5a2de940d530" providerId="ADAL" clId="{ECF3FB06-8426-4361-BA79-17E7B1A58B1A}" dt="2026-06-17T23:54:55.796" v="765" actId="962"/>
        <pc:sldMkLst>
          <pc:docMk/>
          <pc:sldMk cId="1686296261" sldId="269"/>
        </pc:sldMkLst>
        <pc:picChg chg="mod">
          <ac:chgData name="Jeff Welke" userId="5144fc03-1140-454d-8c26-5a2de940d530" providerId="ADAL" clId="{ECF3FB06-8426-4361-BA79-17E7B1A58B1A}" dt="2026-06-17T23:54:55.796" v="765" actId="962"/>
          <ac:picMkLst>
            <pc:docMk/>
            <pc:sldMk cId="1686296261" sldId="269"/>
            <ac:picMk id="9" creationId="{76C834AB-2619-5F92-A61B-A90B5910CEBC}"/>
          </ac:picMkLst>
        </pc:picChg>
      </pc:sldChg>
      <pc:sldChg chg="modSp mod">
        <pc:chgData name="Jeff Welke" userId="5144fc03-1140-454d-8c26-5a2de940d530" providerId="ADAL" clId="{ECF3FB06-8426-4361-BA79-17E7B1A58B1A}" dt="2026-06-17T23:55:02.864" v="767" actId="962"/>
        <pc:sldMkLst>
          <pc:docMk/>
          <pc:sldMk cId="2228081409" sldId="270"/>
        </pc:sldMkLst>
        <pc:picChg chg="mod">
          <ac:chgData name="Jeff Welke" userId="5144fc03-1140-454d-8c26-5a2de940d530" providerId="ADAL" clId="{ECF3FB06-8426-4361-BA79-17E7B1A58B1A}" dt="2026-06-17T23:55:01.339" v="766" actId="962"/>
          <ac:picMkLst>
            <pc:docMk/>
            <pc:sldMk cId="2228081409" sldId="270"/>
            <ac:picMk id="4" creationId="{57A02396-5E08-5159-3976-B10D6AF4D61F}"/>
          </ac:picMkLst>
        </pc:picChg>
        <pc:picChg chg="mod">
          <ac:chgData name="Jeff Welke" userId="5144fc03-1140-454d-8c26-5a2de940d530" providerId="ADAL" clId="{ECF3FB06-8426-4361-BA79-17E7B1A58B1A}" dt="2026-06-17T23:55:02.864" v="767" actId="962"/>
          <ac:picMkLst>
            <pc:docMk/>
            <pc:sldMk cId="2228081409" sldId="270"/>
            <ac:picMk id="7" creationId="{52CCD141-7799-4673-479A-05B2861BD3BA}"/>
          </ac:picMkLst>
        </pc:picChg>
      </pc:sldChg>
      <pc:sldChg chg="modSp">
        <pc:chgData name="Jeff Welke" userId="5144fc03-1140-454d-8c26-5a2de940d530" providerId="ADAL" clId="{ECF3FB06-8426-4361-BA79-17E7B1A58B1A}" dt="2026-06-17T23:55:17.949" v="771" actId="962"/>
        <pc:sldMkLst>
          <pc:docMk/>
          <pc:sldMk cId="646601367" sldId="271"/>
        </pc:sldMkLst>
        <pc:picChg chg="mod">
          <ac:chgData name="Jeff Welke" userId="5144fc03-1140-454d-8c26-5a2de940d530" providerId="ADAL" clId="{ECF3FB06-8426-4361-BA79-17E7B1A58B1A}" dt="2026-06-17T23:55:17.949" v="771" actId="962"/>
          <ac:picMkLst>
            <pc:docMk/>
            <pc:sldMk cId="646601367" sldId="271"/>
            <ac:picMk id="1026" creationId="{CEF1233C-260D-89AF-EDE8-4F2E3B33C6F5}"/>
          </ac:picMkLst>
        </pc:picChg>
      </pc:sldChg>
      <pc:sldChg chg="modSp mod">
        <pc:chgData name="Jeff Welke" userId="5144fc03-1140-454d-8c26-5a2de940d530" providerId="ADAL" clId="{ECF3FB06-8426-4361-BA79-17E7B1A58B1A}" dt="2026-06-17T23:55:22.766" v="774" actId="962"/>
        <pc:sldMkLst>
          <pc:docMk/>
          <pc:sldMk cId="279855400" sldId="272"/>
        </pc:sldMkLst>
        <pc:picChg chg="mod">
          <ac:chgData name="Jeff Welke" userId="5144fc03-1140-454d-8c26-5a2de940d530" providerId="ADAL" clId="{ECF3FB06-8426-4361-BA79-17E7B1A58B1A}" dt="2026-06-17T23:55:22.766" v="774" actId="962"/>
          <ac:picMkLst>
            <pc:docMk/>
            <pc:sldMk cId="279855400" sldId="272"/>
            <ac:picMk id="6" creationId="{2C816FE6-5078-92C7-8474-6E7EA4D42CE9}"/>
          </ac:picMkLst>
        </pc:picChg>
      </pc:sldChg>
      <pc:sldChg chg="modSp mod">
        <pc:chgData name="Jeff Welke" userId="5144fc03-1140-454d-8c26-5a2de940d530" providerId="ADAL" clId="{ECF3FB06-8426-4361-BA79-17E7B1A58B1A}" dt="2026-06-17T23:56:47.133" v="1252" actId="962"/>
        <pc:sldMkLst>
          <pc:docMk/>
          <pc:sldMk cId="4195053490" sldId="273"/>
        </pc:sldMkLst>
        <pc:picChg chg="mod">
          <ac:chgData name="Jeff Welke" userId="5144fc03-1140-454d-8c26-5a2de940d530" providerId="ADAL" clId="{ECF3FB06-8426-4361-BA79-17E7B1A58B1A}" dt="2026-06-17T23:56:46.010" v="1251" actId="962"/>
          <ac:picMkLst>
            <pc:docMk/>
            <pc:sldMk cId="4195053490" sldId="273"/>
            <ac:picMk id="5" creationId="{90869543-A397-3F9D-1C25-41BD53E4B9B3}"/>
          </ac:picMkLst>
        </pc:picChg>
        <pc:picChg chg="mod">
          <ac:chgData name="Jeff Welke" userId="5144fc03-1140-454d-8c26-5a2de940d530" providerId="ADAL" clId="{ECF3FB06-8426-4361-BA79-17E7B1A58B1A}" dt="2026-06-17T23:56:47.133" v="1252" actId="962"/>
          <ac:picMkLst>
            <pc:docMk/>
            <pc:sldMk cId="4195053490" sldId="273"/>
            <ac:picMk id="7" creationId="{3B3F871D-A580-A84B-43CF-DC9DC891061B}"/>
          </ac:picMkLst>
        </pc:picChg>
      </pc:sldChg>
      <pc:sldChg chg="modSp mod">
        <pc:chgData name="Jeff Welke" userId="5144fc03-1140-454d-8c26-5a2de940d530" providerId="ADAL" clId="{ECF3FB06-8426-4361-BA79-17E7B1A58B1A}" dt="2026-06-17T23:46:21.954" v="0" actId="962"/>
        <pc:sldMkLst>
          <pc:docMk/>
          <pc:sldMk cId="4248810314" sldId="279"/>
        </pc:sldMkLst>
        <pc:picChg chg="mod">
          <ac:chgData name="Jeff Welke" userId="5144fc03-1140-454d-8c26-5a2de940d530" providerId="ADAL" clId="{ECF3FB06-8426-4361-BA79-17E7B1A58B1A}" dt="2026-06-17T23:46:21.954" v="0" actId="962"/>
          <ac:picMkLst>
            <pc:docMk/>
            <pc:sldMk cId="4248810314" sldId="279"/>
            <ac:picMk id="4" creationId="{29CFC801-356F-909E-FB57-A764484D40F7}"/>
          </ac:picMkLst>
        </pc:picChg>
      </pc:sldChg>
      <pc:sldChg chg="modSp mod">
        <pc:chgData name="Jeff Welke" userId="5144fc03-1140-454d-8c26-5a2de940d530" providerId="ADAL" clId="{ECF3FB06-8426-4361-BA79-17E7B1A58B1A}" dt="2026-06-17T23:54:17.624" v="700" actId="962"/>
        <pc:sldMkLst>
          <pc:docMk/>
          <pc:sldMk cId="2857768201" sldId="280"/>
        </pc:sldMkLst>
        <pc:picChg chg="mod">
          <ac:chgData name="Jeff Welke" userId="5144fc03-1140-454d-8c26-5a2de940d530" providerId="ADAL" clId="{ECF3FB06-8426-4361-BA79-17E7B1A58B1A}" dt="2026-06-17T23:54:17.624" v="700" actId="962"/>
          <ac:picMkLst>
            <pc:docMk/>
            <pc:sldMk cId="2857768201" sldId="280"/>
            <ac:picMk id="3" creationId="{80570D26-0EAA-8BDA-C1E8-0518E6FC98FB}"/>
          </ac:picMkLst>
        </pc:picChg>
      </pc:sldChg>
      <pc:sldChg chg="modSp mod">
        <pc:chgData name="Jeff Welke" userId="5144fc03-1140-454d-8c26-5a2de940d530" providerId="ADAL" clId="{ECF3FB06-8426-4361-BA79-17E7B1A58B1A}" dt="2026-06-17T23:50:37.720" v="545" actId="962"/>
        <pc:sldMkLst>
          <pc:docMk/>
          <pc:sldMk cId="3549439503" sldId="282"/>
        </pc:sldMkLst>
        <pc:picChg chg="mod">
          <ac:chgData name="Jeff Welke" userId="5144fc03-1140-454d-8c26-5a2de940d530" providerId="ADAL" clId="{ECF3FB06-8426-4361-BA79-17E7B1A58B1A}" dt="2026-06-17T23:50:37.720" v="545" actId="962"/>
          <ac:picMkLst>
            <pc:docMk/>
            <pc:sldMk cId="3549439503" sldId="282"/>
            <ac:picMk id="4" creationId="{9CF37757-D854-0C3B-1042-FC3AE720F8A7}"/>
          </ac:picMkLst>
        </pc:picChg>
        <pc:picChg chg="mod">
          <ac:chgData name="Jeff Welke" userId="5144fc03-1140-454d-8c26-5a2de940d530" providerId="ADAL" clId="{ECF3FB06-8426-4361-BA79-17E7B1A58B1A}" dt="2026-06-17T23:50:34.782" v="543" actId="962"/>
          <ac:picMkLst>
            <pc:docMk/>
            <pc:sldMk cId="3549439503" sldId="282"/>
            <ac:picMk id="3078" creationId="{DD67C972-219C-FAFF-2D8C-9965B122BF22}"/>
          </ac:picMkLst>
        </pc:picChg>
        <pc:picChg chg="mod">
          <ac:chgData name="Jeff Welke" userId="5144fc03-1140-454d-8c26-5a2de940d530" providerId="ADAL" clId="{ECF3FB06-8426-4361-BA79-17E7B1A58B1A}" dt="2026-06-17T23:50:36.121" v="544" actId="962"/>
          <ac:picMkLst>
            <pc:docMk/>
            <pc:sldMk cId="3549439503" sldId="282"/>
            <ac:picMk id="3080" creationId="{18364CAC-62C3-F94F-2CC8-4A96349C51E2}"/>
          </ac:picMkLst>
        </pc:picChg>
      </pc:sldChg>
      <pc:sldChg chg="modSp mod">
        <pc:chgData name="Jeff Welke" userId="5144fc03-1140-454d-8c26-5a2de940d530" providerId="ADAL" clId="{ECF3FB06-8426-4361-BA79-17E7B1A58B1A}" dt="2026-06-17T23:54:29.759" v="702" actId="962"/>
        <pc:sldMkLst>
          <pc:docMk/>
          <pc:sldMk cId="2767651797" sldId="283"/>
        </pc:sldMkLst>
        <pc:picChg chg="mod">
          <ac:chgData name="Jeff Welke" userId="5144fc03-1140-454d-8c26-5a2de940d530" providerId="ADAL" clId="{ECF3FB06-8426-4361-BA79-17E7B1A58B1A}" dt="2026-06-17T23:54:29.759" v="702" actId="962"/>
          <ac:picMkLst>
            <pc:docMk/>
            <pc:sldMk cId="2767651797" sldId="283"/>
            <ac:picMk id="4" creationId="{930172B1-3489-E5AA-3A0B-5B7FD99B6483}"/>
          </ac:picMkLst>
        </pc:picChg>
        <pc:picChg chg="mod">
          <ac:chgData name="Jeff Welke" userId="5144fc03-1140-454d-8c26-5a2de940d530" providerId="ADAL" clId="{ECF3FB06-8426-4361-BA79-17E7B1A58B1A}" dt="2026-06-17T23:54:27.061" v="701" actId="962"/>
          <ac:picMkLst>
            <pc:docMk/>
            <pc:sldMk cId="2767651797" sldId="283"/>
            <ac:picMk id="7" creationId="{54D89682-BEE7-24AE-2A46-68A18FBE442A}"/>
          </ac:picMkLst>
        </pc:picChg>
      </pc:sldChg>
      <pc:sldChg chg="modSp mod">
        <pc:chgData name="Jeff Welke" userId="5144fc03-1140-454d-8c26-5a2de940d530" providerId="ADAL" clId="{ECF3FB06-8426-4361-BA79-17E7B1A58B1A}" dt="2026-06-17T23:54:48.612" v="764" actId="962"/>
        <pc:sldMkLst>
          <pc:docMk/>
          <pc:sldMk cId="3772070843" sldId="284"/>
        </pc:sldMkLst>
        <pc:picChg chg="mod">
          <ac:chgData name="Jeff Welke" userId="5144fc03-1140-454d-8c26-5a2de940d530" providerId="ADAL" clId="{ECF3FB06-8426-4361-BA79-17E7B1A58B1A}" dt="2026-06-17T23:54:48.612" v="764" actId="962"/>
          <ac:picMkLst>
            <pc:docMk/>
            <pc:sldMk cId="3772070843" sldId="284"/>
            <ac:picMk id="4" creationId="{06C94A3A-62FC-8750-19C9-4B6523AEC8E6}"/>
          </ac:picMkLst>
        </pc:picChg>
      </pc:sldChg>
      <pc:sldChg chg="modSp mod">
        <pc:chgData name="Jeff Welke" userId="5144fc03-1140-454d-8c26-5a2de940d530" providerId="ADAL" clId="{ECF3FB06-8426-4361-BA79-17E7B1A58B1A}" dt="2026-06-17T23:56:34.300" v="1250" actId="962"/>
        <pc:sldMkLst>
          <pc:docMk/>
          <pc:sldMk cId="1247547226" sldId="285"/>
        </pc:sldMkLst>
        <pc:grpChg chg="mod">
          <ac:chgData name="Jeff Welke" userId="5144fc03-1140-454d-8c26-5a2de940d530" providerId="ADAL" clId="{ECF3FB06-8426-4361-BA79-17E7B1A58B1A}" dt="2026-06-17T23:55:38.797" v="846" actId="962"/>
          <ac:grpSpMkLst>
            <pc:docMk/>
            <pc:sldMk cId="1247547226" sldId="285"/>
            <ac:grpSpMk id="13" creationId="{73BE188B-F170-97CA-1B9B-16CFED885ED0}"/>
          </ac:grpSpMkLst>
        </pc:grpChg>
        <pc:picChg chg="mod">
          <ac:chgData name="Jeff Welke" userId="5144fc03-1140-454d-8c26-5a2de940d530" providerId="ADAL" clId="{ECF3FB06-8426-4361-BA79-17E7B1A58B1A}" dt="2026-06-17T23:55:52.224" v="1002" actId="962"/>
          <ac:picMkLst>
            <pc:docMk/>
            <pc:sldMk cId="1247547226" sldId="285"/>
            <ac:picMk id="5" creationId="{477D1FC1-093A-F5C7-3F9E-726752106A60}"/>
          </ac:picMkLst>
        </pc:picChg>
        <pc:picChg chg="mod">
          <ac:chgData name="Jeff Welke" userId="5144fc03-1140-454d-8c26-5a2de940d530" providerId="ADAL" clId="{ECF3FB06-8426-4361-BA79-17E7B1A58B1A}" dt="2026-06-17T23:56:34.300" v="1250" actId="962"/>
          <ac:picMkLst>
            <pc:docMk/>
            <pc:sldMk cId="1247547226" sldId="285"/>
            <ac:picMk id="7" creationId="{D9396527-6F43-C3EC-5778-6587C220EA6D}"/>
          </ac:picMkLst>
        </pc:picChg>
        <pc:picChg chg="mod">
          <ac:chgData name="Jeff Welke" userId="5144fc03-1140-454d-8c26-5a2de940d530" providerId="ADAL" clId="{ECF3FB06-8426-4361-BA79-17E7B1A58B1A}" dt="2026-06-17T23:56:01.027" v="1094" actId="962"/>
          <ac:picMkLst>
            <pc:docMk/>
            <pc:sldMk cId="1247547226" sldId="285"/>
            <ac:picMk id="9" creationId="{4618AAB4-77EA-5DE0-0DDF-CD18C645ED84}"/>
          </ac:picMkLst>
        </pc:picChg>
        <pc:picChg chg="mod">
          <ac:chgData name="Jeff Welke" userId="5144fc03-1140-454d-8c26-5a2de940d530" providerId="ADAL" clId="{ECF3FB06-8426-4361-BA79-17E7B1A58B1A}" dt="2026-06-17T23:56:14.524" v="1198" actId="962"/>
          <ac:picMkLst>
            <pc:docMk/>
            <pc:sldMk cId="1247547226" sldId="285"/>
            <ac:picMk id="15" creationId="{2F944FB1-777B-CDA5-ABE9-D57A3394F0B0}"/>
          </ac:picMkLst>
        </pc:picChg>
        <pc:picChg chg="mod">
          <ac:chgData name="Jeff Welke" userId="5144fc03-1140-454d-8c26-5a2de940d530" providerId="ADAL" clId="{ECF3FB06-8426-4361-BA79-17E7B1A58B1A}" dt="2026-06-17T23:56:32.190" v="1249" actId="962"/>
          <ac:picMkLst>
            <pc:docMk/>
            <pc:sldMk cId="1247547226" sldId="285"/>
            <ac:picMk id="17" creationId="{3C20A649-72F3-4FCB-7830-F1CD9D85B9E7}"/>
          </ac:picMkLst>
        </pc:picChg>
        <pc:picChg chg="mod">
          <ac:chgData name="Jeff Welke" userId="5144fc03-1140-454d-8c26-5a2de940d530" providerId="ADAL" clId="{ECF3FB06-8426-4361-BA79-17E7B1A58B1A}" dt="2026-06-17T23:56:20.931" v="1200" actId="962"/>
          <ac:picMkLst>
            <pc:docMk/>
            <pc:sldMk cId="1247547226" sldId="285"/>
            <ac:picMk id="21" creationId="{714F2F59-D8C5-A5F7-76B3-215C2702A620}"/>
          </ac:picMkLst>
        </pc:picChg>
        <pc:picChg chg="mod">
          <ac:chgData name="Jeff Welke" userId="5144fc03-1140-454d-8c26-5a2de940d530" providerId="ADAL" clId="{ECF3FB06-8426-4361-BA79-17E7B1A58B1A}" dt="2026-06-17T23:56:25.649" v="1202" actId="962"/>
          <ac:picMkLst>
            <pc:docMk/>
            <pc:sldMk cId="1247547226" sldId="285"/>
            <ac:picMk id="1034" creationId="{0E13C9BA-E1B1-70D9-FE4E-F39FAAF5B179}"/>
          </ac:picMkLst>
        </pc:picChg>
      </pc:sldChg>
      <pc:sldChg chg="modSp mod">
        <pc:chgData name="Jeff Welke" userId="5144fc03-1140-454d-8c26-5a2de940d530" providerId="ADAL" clId="{ECF3FB06-8426-4361-BA79-17E7B1A58B1A}" dt="2026-06-17T23:57:05.360" v="1259" actId="962"/>
        <pc:sldMkLst>
          <pc:docMk/>
          <pc:sldMk cId="1246591766" sldId="286"/>
        </pc:sldMkLst>
        <pc:spChg chg="mod">
          <ac:chgData name="Jeff Welke" userId="5144fc03-1140-454d-8c26-5a2de940d530" providerId="ADAL" clId="{ECF3FB06-8426-4361-BA79-17E7B1A58B1A}" dt="2026-06-17T23:56:56.071" v="1253" actId="962"/>
          <ac:spMkLst>
            <pc:docMk/>
            <pc:sldMk cId="1246591766" sldId="286"/>
            <ac:spMk id="12" creationId="{2687B368-2D31-6080-1F34-0BAF9029C94F}"/>
          </ac:spMkLst>
        </pc:spChg>
        <pc:picChg chg="mod">
          <ac:chgData name="Jeff Welke" userId="5144fc03-1140-454d-8c26-5a2de940d530" providerId="ADAL" clId="{ECF3FB06-8426-4361-BA79-17E7B1A58B1A}" dt="2026-06-17T23:57:03.927" v="1258" actId="962"/>
          <ac:picMkLst>
            <pc:docMk/>
            <pc:sldMk cId="1246591766" sldId="286"/>
            <ac:picMk id="6" creationId="{D5E51197-AB74-EDAF-5FA8-4767B3769994}"/>
          </ac:picMkLst>
        </pc:picChg>
        <pc:picChg chg="mod">
          <ac:chgData name="Jeff Welke" userId="5144fc03-1140-454d-8c26-5a2de940d530" providerId="ADAL" clId="{ECF3FB06-8426-4361-BA79-17E7B1A58B1A}" dt="2026-06-17T23:56:57.547" v="1254" actId="962"/>
          <ac:picMkLst>
            <pc:docMk/>
            <pc:sldMk cId="1246591766" sldId="286"/>
            <ac:picMk id="7" creationId="{33178F92-DD9B-44F9-CA64-600CCCF7BC4D}"/>
          </ac:picMkLst>
        </pc:picChg>
        <pc:picChg chg="mod">
          <ac:chgData name="Jeff Welke" userId="5144fc03-1140-454d-8c26-5a2de940d530" providerId="ADAL" clId="{ECF3FB06-8426-4361-BA79-17E7B1A58B1A}" dt="2026-06-17T23:57:05.360" v="1259" actId="962"/>
          <ac:picMkLst>
            <pc:docMk/>
            <pc:sldMk cId="1246591766" sldId="286"/>
            <ac:picMk id="9" creationId="{39B2702C-939F-2E1C-AF6F-9604FAD30510}"/>
          </ac:picMkLst>
        </pc:picChg>
        <pc:picChg chg="mod">
          <ac:chgData name="Jeff Welke" userId="5144fc03-1140-454d-8c26-5a2de940d530" providerId="ADAL" clId="{ECF3FB06-8426-4361-BA79-17E7B1A58B1A}" dt="2026-06-17T23:57:00.951" v="1256" actId="962"/>
          <ac:picMkLst>
            <pc:docMk/>
            <pc:sldMk cId="1246591766" sldId="286"/>
            <ac:picMk id="10" creationId="{A467BAA9-533D-F247-BEB8-CB063B271831}"/>
          </ac:picMkLst>
        </pc:picChg>
        <pc:picChg chg="mod">
          <ac:chgData name="Jeff Welke" userId="5144fc03-1140-454d-8c26-5a2de940d530" providerId="ADAL" clId="{ECF3FB06-8426-4361-BA79-17E7B1A58B1A}" dt="2026-06-17T23:57:02.484" v="1257" actId="962"/>
          <ac:picMkLst>
            <pc:docMk/>
            <pc:sldMk cId="1246591766" sldId="286"/>
            <ac:picMk id="11" creationId="{F426BD76-EC56-2A94-EB1C-99064719B411}"/>
          </ac:picMkLst>
        </pc:picChg>
        <pc:picChg chg="mod">
          <ac:chgData name="Jeff Welke" userId="5144fc03-1140-454d-8c26-5a2de940d530" providerId="ADAL" clId="{ECF3FB06-8426-4361-BA79-17E7B1A58B1A}" dt="2026-06-17T23:56:59.440" v="1255" actId="962"/>
          <ac:picMkLst>
            <pc:docMk/>
            <pc:sldMk cId="1246591766" sldId="286"/>
            <ac:picMk id="18" creationId="{C5F84A17-A6FE-AB7E-A4EE-0B94271FB4D9}"/>
          </ac:picMkLst>
        </pc:picChg>
      </pc:sldChg>
    </pc:docChg>
  </pc:docChgLst>
</pc:chgInfo>
</file>

<file path=ppt/comments/modernComment_10E_84CDD301.xml><?xml version="1.0" encoding="utf-8"?>
<p188:cmLst xmlns:a="http://schemas.openxmlformats.org/drawingml/2006/main" xmlns:r="http://schemas.openxmlformats.org/officeDocument/2006/relationships" xmlns:p188="http://schemas.microsoft.com/office/powerpoint/2018/8/main">
  <p188:cm id="{B20EA268-8A0A-4EA9-B7E5-84A7D566CEAF}" authorId="{8CA0310D-FD78-99F3-5D59-6971912DA971}" created="2026-04-09T17:00:16.707">
    <ac:deMkLst xmlns:ac="http://schemas.microsoft.com/office/drawing/2013/main/command">
      <pc:docMk xmlns:pc="http://schemas.microsoft.com/office/powerpoint/2013/main/command"/>
      <pc:sldMk xmlns:pc="http://schemas.microsoft.com/office/powerpoint/2013/main/command" cId="2228081409" sldId="270"/>
      <ac:spMk id="3" creationId="{8151A205-6981-9586-6E74-7F459A34FC9C}"/>
    </ac:deMkLst>
    <p188:txBody>
      <a:bodyPr/>
      <a:lstStyle/>
      <a:p>
        <a:r>
          <a:rPr lang="en-US"/>
          <a:t>Alt text for background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ED0A49-1F9A-4A3F-1210-3D31D7131FC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Open Sans Light" pitchFamily="2" charset="0"/>
            </a:endParaRPr>
          </a:p>
        </p:txBody>
      </p:sp>
      <p:sp>
        <p:nvSpPr>
          <p:cNvPr id="4" name="Footer Placeholder 3">
            <a:extLst>
              <a:ext uri="{FF2B5EF4-FFF2-40B4-BE49-F238E27FC236}">
                <a16:creationId xmlns:a16="http://schemas.microsoft.com/office/drawing/2014/main" id="{C6DE4609-ADAF-453A-F10B-92C4CC5423D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Open Sans Light" pitchFamily="2" charset="0"/>
            </a:endParaRPr>
          </a:p>
        </p:txBody>
      </p:sp>
      <p:sp>
        <p:nvSpPr>
          <p:cNvPr id="5" name="Slide Number Placeholder 4">
            <a:extLst>
              <a:ext uri="{FF2B5EF4-FFF2-40B4-BE49-F238E27FC236}">
                <a16:creationId xmlns:a16="http://schemas.microsoft.com/office/drawing/2014/main" id="{BD9F28E9-E255-D009-510D-86BAC6A6909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27E5B62-CE63-4F34-823D-2DA5C37FBF2E}" type="slidenum">
              <a:rPr lang="en-US" smtClean="0">
                <a:latin typeface="Open Sans Light" pitchFamily="2" charset="0"/>
              </a:rPr>
              <a:t>‹#›</a:t>
            </a:fld>
            <a:endParaRPr lang="en-US" dirty="0">
              <a:latin typeface="Open Sans Light" pitchFamily="2" charset="0"/>
            </a:endParaRPr>
          </a:p>
        </p:txBody>
      </p:sp>
    </p:spTree>
    <p:extLst>
      <p:ext uri="{BB962C8B-B14F-4D97-AF65-F5344CB8AC3E}">
        <p14:creationId xmlns:p14="http://schemas.microsoft.com/office/powerpoint/2010/main" val="3245215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17.06.2026</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609539" rtl="0" eaLnBrk="1" latinLnBrk="0" hangingPunct="1">
      <a:defRPr sz="800" kern="1200">
        <a:solidFill>
          <a:schemeClr val="tx1"/>
        </a:solidFill>
        <a:latin typeface="+mn-lt"/>
        <a:ea typeface="+mn-ea"/>
        <a:cs typeface="+mn-cs"/>
      </a:defRPr>
    </a:lvl1pPr>
    <a:lvl2pPr marL="304770" algn="l" defTabSz="609539" rtl="0" eaLnBrk="1" latinLnBrk="0" hangingPunct="1">
      <a:defRPr sz="800" kern="1200">
        <a:solidFill>
          <a:schemeClr val="tx1"/>
        </a:solidFill>
        <a:latin typeface="+mn-lt"/>
        <a:ea typeface="+mn-ea"/>
        <a:cs typeface="+mn-cs"/>
      </a:defRPr>
    </a:lvl2pPr>
    <a:lvl3pPr marL="609539" algn="l" defTabSz="609539" rtl="0" eaLnBrk="1" latinLnBrk="0" hangingPunct="1">
      <a:defRPr sz="800" kern="1200">
        <a:solidFill>
          <a:schemeClr val="tx1"/>
        </a:solidFill>
        <a:latin typeface="+mn-lt"/>
        <a:ea typeface="+mn-ea"/>
        <a:cs typeface="+mn-cs"/>
      </a:defRPr>
    </a:lvl3pPr>
    <a:lvl4pPr marL="914309" algn="l" defTabSz="609539" rtl="0" eaLnBrk="1" latinLnBrk="0" hangingPunct="1">
      <a:defRPr sz="800" kern="1200">
        <a:solidFill>
          <a:schemeClr val="tx1"/>
        </a:solidFill>
        <a:latin typeface="+mn-lt"/>
        <a:ea typeface="+mn-ea"/>
        <a:cs typeface="+mn-cs"/>
      </a:defRPr>
    </a:lvl4pPr>
    <a:lvl5pPr marL="1219078" algn="l" defTabSz="609539" rtl="0" eaLnBrk="1" latinLnBrk="0" hangingPunct="1">
      <a:defRPr sz="800" kern="1200">
        <a:solidFill>
          <a:schemeClr val="tx1"/>
        </a:solidFill>
        <a:latin typeface="+mn-lt"/>
        <a:ea typeface="+mn-ea"/>
        <a:cs typeface="+mn-cs"/>
      </a:defRPr>
    </a:lvl5pPr>
    <a:lvl6pPr marL="1523848" algn="l" defTabSz="609539" rtl="0" eaLnBrk="1" latinLnBrk="0" hangingPunct="1">
      <a:defRPr sz="800" kern="1200">
        <a:solidFill>
          <a:schemeClr val="tx1"/>
        </a:solidFill>
        <a:latin typeface="+mn-lt"/>
        <a:ea typeface="+mn-ea"/>
        <a:cs typeface="+mn-cs"/>
      </a:defRPr>
    </a:lvl6pPr>
    <a:lvl7pPr marL="1828617" algn="l" defTabSz="609539" rtl="0" eaLnBrk="1" latinLnBrk="0" hangingPunct="1">
      <a:defRPr sz="800" kern="1200">
        <a:solidFill>
          <a:schemeClr val="tx1"/>
        </a:solidFill>
        <a:latin typeface="+mn-lt"/>
        <a:ea typeface="+mn-ea"/>
        <a:cs typeface="+mn-cs"/>
      </a:defRPr>
    </a:lvl7pPr>
    <a:lvl8pPr marL="2133387" algn="l" defTabSz="609539" rtl="0" eaLnBrk="1" latinLnBrk="0" hangingPunct="1">
      <a:defRPr sz="800" kern="1200">
        <a:solidFill>
          <a:schemeClr val="tx1"/>
        </a:solidFill>
        <a:latin typeface="+mn-lt"/>
        <a:ea typeface="+mn-ea"/>
        <a:cs typeface="+mn-cs"/>
      </a:defRPr>
    </a:lvl8pPr>
    <a:lvl9pPr marL="2438156" algn="l" defTabSz="60953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Introduce yourself as the presenter.</a:t>
            </a:r>
          </a:p>
          <a:p>
            <a:pPr marL="174708" indent="-174708">
              <a:buFont typeface="Arial" panose="020B0604020202020204" pitchFamily="34" charset="0"/>
              <a:buChar char="•"/>
            </a:pPr>
            <a:r>
              <a:rPr lang="en-US"/>
              <a:t>Introduce the space.</a:t>
            </a:r>
          </a:p>
          <a:p>
            <a:pPr marL="174708" indent="-174708">
              <a:buFont typeface="Arial" panose="020B0604020202020204" pitchFamily="34" charset="0"/>
              <a:buChar char="•"/>
            </a:pPr>
            <a:r>
              <a:rPr lang="en-US"/>
              <a:t>Have participants introduce themselves.</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25909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2 minutes</a:t>
            </a:r>
          </a:p>
          <a:p>
            <a:pPr marL="174708" indent="-174708">
              <a:buFont typeface="Arial" panose="020B0604020202020204" pitchFamily="34" charset="0"/>
              <a:buChar char="•"/>
            </a:pPr>
            <a:r>
              <a:rPr lang="en-US"/>
              <a:t>Impermeable surfaces lead to more flooding during extreme rain.</a:t>
            </a:r>
          </a:p>
          <a:p>
            <a:pPr marL="174708" indent="-174708">
              <a:buFont typeface="Arial" panose="020B0604020202020204" pitchFamily="34" charset="0"/>
              <a:buChar char="•"/>
            </a:pPr>
            <a:r>
              <a:rPr lang="en-US"/>
              <a:t>There is no place for the water to go on impermeable surfaces when it rains.</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78255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5-minute activity</a:t>
            </a:r>
          </a:p>
          <a:p>
            <a:pPr marL="174708" indent="-174708">
              <a:buFont typeface="Arial" panose="020B0604020202020204" pitchFamily="34" charset="0"/>
              <a:buChar char="•"/>
            </a:pPr>
            <a:r>
              <a:rPr lang="en-US"/>
              <a:t>These two images are maps of the Duwamish Valley. </a:t>
            </a:r>
          </a:p>
          <a:p>
            <a:pPr marL="174708" indent="-174708">
              <a:buFont typeface="Arial" panose="020B0604020202020204" pitchFamily="34" charset="0"/>
              <a:buChar char="•"/>
            </a:pPr>
            <a:r>
              <a:rPr lang="en-US"/>
              <a:t>The map on the left is a computer generated imaged of what the Duwamish Valley most likely looked like in the mid-1800s.</a:t>
            </a:r>
          </a:p>
          <a:p>
            <a:pPr marL="174708" indent="-174708">
              <a:buFont typeface="Arial" panose="020B0604020202020204" pitchFamily="34" charset="0"/>
              <a:buChar char="•"/>
            </a:pPr>
            <a:r>
              <a:rPr lang="en-US"/>
              <a:t>The image on the left is a satellite image of the current day Duwamish Valley.</a:t>
            </a:r>
          </a:p>
          <a:p>
            <a:pPr marL="174708" indent="-174708">
              <a:buFont typeface="Arial" panose="020B0604020202020204" pitchFamily="34" charset="0"/>
              <a:buChar char="•"/>
            </a:pPr>
            <a:r>
              <a:rPr lang="en-US"/>
              <a:t>Participants can draw on and mark the maps.</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14970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Keep this image of the maps on the screen while participants are working on the activity.</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40177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2-minute share out</a:t>
            </a:r>
          </a:p>
          <a:p>
            <a:pPr marL="174708" indent="-174708">
              <a:buFont typeface="Arial" panose="020B0604020202020204" pitchFamily="34" charset="0"/>
              <a:buChar char="•"/>
            </a:pPr>
            <a:r>
              <a:rPr lang="en-US" dirty="0"/>
              <a:t>Call on 2-3 groups to share their answers.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Allow participants to guide the course of the discussion.</a:t>
            </a:r>
          </a:p>
          <a:p>
            <a:pPr marL="174708" indent="-174708">
              <a:buFont typeface="Arial" panose="020B0604020202020204" pitchFamily="34" charset="0"/>
              <a:buChar char="•"/>
            </a:pPr>
            <a:r>
              <a:rPr lang="en-US" dirty="0"/>
              <a:t>Examples of talking points that might come up:</a:t>
            </a:r>
          </a:p>
          <a:p>
            <a:pPr marL="640594" lvl="1" indent="-174708">
              <a:buFont typeface="Arial" panose="020B0604020202020204" pitchFamily="34" charset="0"/>
              <a:buChar char="•"/>
            </a:pPr>
            <a:r>
              <a:rPr lang="en-US" dirty="0"/>
              <a:t>Seattle shorelines used to be covered in marshes (ecosystems that have permeable surfaces and can tolerate lots of water).</a:t>
            </a:r>
          </a:p>
          <a:p>
            <a:pPr marL="640594" lvl="1" indent="-174708">
              <a:buFont typeface="Arial" panose="020B0604020202020204" pitchFamily="34" charset="0"/>
              <a:buChar char="•"/>
            </a:pPr>
            <a:r>
              <a:rPr lang="en-US" dirty="0"/>
              <a:t>Modern day Seattle filled in land and permeable surfaces and built buildings, highways, and parking lots which are all impermeable surfaces.</a:t>
            </a:r>
          </a:p>
          <a:p>
            <a:pPr marL="640594" lvl="1" indent="-174708">
              <a:buFont typeface="Arial" panose="020B0604020202020204" pitchFamily="34" charset="0"/>
              <a:buChar char="•"/>
            </a:pPr>
            <a:r>
              <a:rPr lang="en-US" dirty="0"/>
              <a:t>The shape of the Duwamish river changes from curvy to straight. A curvy river helps to slow down the flow of the water and decrease flood risk.</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747875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5-minute activity</a:t>
            </a:r>
          </a:p>
          <a:p>
            <a:pPr marL="174708" indent="-174708">
              <a:buFont typeface="Arial" panose="020B0604020202020204" pitchFamily="34" charset="0"/>
              <a:buChar char="•"/>
            </a:pPr>
            <a:r>
              <a:rPr lang="en-US"/>
              <a:t>The highest elevation in Seattle is 520 feet in West Seattle at Myrtle Reservoir Park.</a:t>
            </a:r>
          </a:p>
          <a:p>
            <a:pPr marL="174708" indent="-174708">
              <a:buFont typeface="Arial" panose="020B0604020202020204" pitchFamily="34" charset="0"/>
              <a:buChar char="•"/>
            </a:pPr>
            <a:r>
              <a:rPr lang="en-US"/>
              <a:t>Blue/Green = low elevations</a:t>
            </a:r>
          </a:p>
          <a:p>
            <a:pPr marL="174708" indent="-174708">
              <a:buFont typeface="Arial" panose="020B0604020202020204" pitchFamily="34" charset="0"/>
              <a:buChar char="•"/>
            </a:pPr>
            <a:r>
              <a:rPr lang="en-US"/>
              <a:t>Yellow/Red = higher elevations</a:t>
            </a:r>
          </a:p>
          <a:p>
            <a:pPr marL="174708" indent="-174708">
              <a:buFont typeface="Arial" panose="020B0604020202020204" pitchFamily="34" charset="0"/>
              <a:buChar char="•"/>
            </a:pPr>
            <a:r>
              <a:rPr lang="en-US"/>
              <a:t>Participants can mark and draw on maps.</a:t>
            </a:r>
          </a:p>
        </p:txBody>
      </p:sp>
      <p:sp>
        <p:nvSpPr>
          <p:cNvPr id="4" name="Slide Number Placeholder 3"/>
          <p:cNvSpPr>
            <a:spLocks noGrp="1"/>
          </p:cNvSpPr>
          <p:nvPr>
            <p:ph type="sldNum" sz="quarter" idx="5"/>
          </p:nvPr>
        </p:nvSpPr>
        <p:spPr/>
        <p:txBody>
          <a:bodyPr/>
          <a:lstStyle/>
          <a:p>
            <a:fld id="{783EE622-5B97-4E25-80DF-B77C621210FF}" type="slidenum">
              <a:rPr lang="en-US" smtClean="0"/>
              <a:t>14</a:t>
            </a:fld>
            <a:endParaRPr lang="en-US"/>
          </a:p>
        </p:txBody>
      </p:sp>
    </p:spTree>
    <p:extLst>
      <p:ext uri="{BB962C8B-B14F-4D97-AF65-F5344CB8AC3E}">
        <p14:creationId xmlns:p14="http://schemas.microsoft.com/office/powerpoint/2010/main" val="355546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3-minute share out</a:t>
            </a:r>
          </a:p>
          <a:p>
            <a:pPr marL="174708" indent="-174708">
              <a:buFont typeface="Arial" panose="020B0604020202020204" pitchFamily="34" charset="0"/>
              <a:buChar char="•"/>
            </a:pPr>
            <a:r>
              <a:rPr lang="en-US"/>
              <a:t>Ask 2-3 groups to share their answers.</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85594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10-minute activity</a:t>
            </a:r>
          </a:p>
          <a:p>
            <a:pPr marL="174708" indent="-174708">
              <a:buFont typeface="Arial" panose="020B0604020202020204" pitchFamily="34" charset="0"/>
              <a:buChar char="•"/>
            </a:pPr>
            <a:r>
              <a:rPr lang="en-US"/>
              <a:t>There are no right or wrong answers, your prioritizations are you personal opinions.</a:t>
            </a:r>
          </a:p>
          <a:p>
            <a:pPr marL="174708" indent="-174708">
              <a:buFont typeface="Arial" panose="020B0604020202020204" pitchFamily="34" charset="0"/>
              <a:buChar char="•"/>
            </a:pPr>
            <a:r>
              <a:rPr lang="en-US"/>
              <a:t>It is important to consider and have conversations about each of the questions on the worksheet. </a:t>
            </a:r>
          </a:p>
          <a:p>
            <a:pPr marL="174708" indent="-174708">
              <a:buFont typeface="Arial" panose="020B0604020202020204" pitchFamily="34" charset="0"/>
              <a:buChar char="•"/>
            </a:pPr>
            <a:r>
              <a:rPr lang="en-US"/>
              <a:t>The goal of this activity is to eventually have conversations about each of these points with family members, friends, and neighbors.</a:t>
            </a:r>
          </a:p>
        </p:txBody>
      </p:sp>
      <p:sp>
        <p:nvSpPr>
          <p:cNvPr id="4" name="Slide Number Placeholder 3"/>
          <p:cNvSpPr>
            <a:spLocks noGrp="1"/>
          </p:cNvSpPr>
          <p:nvPr>
            <p:ph type="sldNum" sz="quarter" idx="5"/>
          </p:nvPr>
        </p:nvSpPr>
        <p:spPr/>
        <p:txBody>
          <a:bodyPr/>
          <a:lstStyle/>
          <a:p>
            <a:fld id="{783EE622-5B97-4E25-80DF-B77C621210FF}" type="slidenum">
              <a:rPr lang="en-US" smtClean="0"/>
              <a:t>16</a:t>
            </a:fld>
            <a:endParaRPr lang="en-US"/>
          </a:p>
        </p:txBody>
      </p:sp>
    </p:spTree>
    <p:extLst>
      <p:ext uri="{BB962C8B-B14F-4D97-AF65-F5344CB8AC3E}">
        <p14:creationId xmlns:p14="http://schemas.microsoft.com/office/powerpoint/2010/main" val="10847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5-minute share out</a:t>
            </a:r>
          </a:p>
          <a:p>
            <a:pPr marL="174708" indent="-174708">
              <a:buFont typeface="Arial" panose="020B0604020202020204" pitchFamily="34" charset="0"/>
              <a:buChar char="•"/>
            </a:pPr>
            <a:r>
              <a:rPr lang="en-US"/>
              <a:t>Call on 2-3 participants to share their answers.</a:t>
            </a:r>
          </a:p>
          <a:p>
            <a:pPr marL="174708" indent="-174708">
              <a:buFont typeface="Arial" panose="020B0604020202020204" pitchFamily="34" charset="0"/>
              <a:buChar char="•"/>
            </a:pPr>
            <a:r>
              <a:rPr lang="en-US"/>
              <a:t>Participants can use the prioritization worksheet to create a pan for their family in case of flooding.</a:t>
            </a:r>
          </a:p>
          <a:p>
            <a:pPr marL="174708" indent="-174708">
              <a:buFont typeface="Arial" panose="020B0604020202020204" pitchFamily="34" charset="0"/>
              <a:buChar char="•"/>
            </a:pPr>
            <a:r>
              <a:rPr lang="en-US"/>
              <a:t>Participants can share these questions and have conversations with friends, family, and neighbors.</a:t>
            </a:r>
          </a:p>
          <a:p>
            <a:pPr marL="174708" indent="-174708">
              <a:buFont typeface="Arial" panose="020B0604020202020204" pitchFamily="34" charset="0"/>
              <a:buChar char="•"/>
            </a:pPr>
            <a:endParaRPr lang="en-US"/>
          </a:p>
          <a:p>
            <a:r>
              <a:rPr lang="en-US"/>
              <a:t>5-minute transition to next activity</a:t>
            </a:r>
          </a:p>
          <a:p>
            <a:pPr marL="174708" indent="-174708">
              <a:buFont typeface="Arial" panose="020B0604020202020204" pitchFamily="34" charset="0"/>
              <a:buChar char="•"/>
            </a:pPr>
            <a:r>
              <a:rPr lang="en-US"/>
              <a:t>Extreme rain and flooding do not impact people and communities equally.</a:t>
            </a:r>
          </a:p>
          <a:p>
            <a:pPr marL="174708" indent="-174708">
              <a:buFont typeface="Arial" panose="020B0604020202020204" pitchFamily="34" charset="0"/>
              <a:buChar char="•"/>
            </a:pPr>
            <a:r>
              <a:rPr lang="en-US"/>
              <a:t>Systemic issues like redlining make recovery resources harder to access.</a:t>
            </a:r>
          </a:p>
          <a:p>
            <a:pPr marL="174708" indent="-174708">
              <a:buFont typeface="Arial" panose="020B0604020202020204" pitchFamily="34" charset="0"/>
              <a:buChar char="•"/>
            </a:pPr>
            <a:r>
              <a:rPr lang="en-US"/>
              <a:t>Recovery after emergencies can take much longer for communities that do not have access to resources and funding.</a:t>
            </a:r>
          </a:p>
          <a:p>
            <a:pPr marL="174708" indent="-174708">
              <a:buFont typeface="Arial" panose="020B0604020202020204" pitchFamily="34" charset="0"/>
              <a:buChar char="•"/>
            </a:pPr>
            <a:r>
              <a:rPr lang="en-US"/>
              <a:t>Communities, neighborhoods, and families need to communicate and make plans to respond to extreme weather in order to be resilient and recover.</a:t>
            </a:r>
          </a:p>
        </p:txBody>
      </p:sp>
      <p:sp>
        <p:nvSpPr>
          <p:cNvPr id="4" name="Slide Number Placeholder 3"/>
          <p:cNvSpPr>
            <a:spLocks noGrp="1"/>
          </p:cNvSpPr>
          <p:nvPr>
            <p:ph type="sldNum" sz="quarter" idx="5"/>
          </p:nvPr>
        </p:nvSpPr>
        <p:spPr/>
        <p:txBody>
          <a:bodyPr/>
          <a:lstStyle/>
          <a:p>
            <a:fld id="{783EE622-5B97-4E25-80DF-B77C621210FF}" type="slidenum">
              <a:rPr lang="en-US" smtClean="0"/>
              <a:t>17</a:t>
            </a:fld>
            <a:endParaRPr lang="en-US"/>
          </a:p>
        </p:txBody>
      </p:sp>
    </p:spTree>
    <p:extLst>
      <p:ext uri="{BB962C8B-B14F-4D97-AF65-F5344CB8AC3E}">
        <p14:creationId xmlns:p14="http://schemas.microsoft.com/office/powerpoint/2010/main" val="948364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1-minute introduction to activity</a:t>
            </a:r>
          </a:p>
          <a:p>
            <a:pPr marL="174708" indent="-174708">
              <a:buFont typeface="Arial" panose="020B0604020202020204" pitchFamily="34" charset="0"/>
              <a:buChar char="•"/>
            </a:pPr>
            <a:r>
              <a:rPr lang="en-US"/>
              <a:t>Participants will read an article in their table groups about a resilient community in Washington that responded to flooding.</a:t>
            </a:r>
          </a:p>
          <a:p>
            <a:pPr marL="174708" indent="-174708">
              <a:buFont typeface="Arial" panose="020B0604020202020204" pitchFamily="34" charset="0"/>
              <a:buChar char="•"/>
            </a:pPr>
            <a:r>
              <a:rPr lang="en-US"/>
              <a:t>These communities did not have emergency plans in place.</a:t>
            </a:r>
          </a:p>
          <a:p>
            <a:pPr marL="174708" indent="-174708">
              <a:buFont typeface="Arial" panose="020B0604020202020204" pitchFamily="34" charset="0"/>
              <a:buChar char="•"/>
            </a:pPr>
            <a:r>
              <a:rPr lang="en-US"/>
              <a:t>By communicating with each other, they were able to connect community members with resources to work towards recovery.</a:t>
            </a:r>
          </a:p>
          <a:p>
            <a:pPr marL="174708" indent="-174708">
              <a:buFont typeface="Arial" panose="020B0604020202020204" pitchFamily="34" charset="0"/>
              <a:buChar char="•"/>
            </a:pPr>
            <a:r>
              <a:rPr lang="en-US"/>
              <a:t>Groups will be reading one of two summarized news articles</a:t>
            </a:r>
          </a:p>
          <a:p>
            <a:pPr marL="640594" lvl="1" indent="-174708">
              <a:buFont typeface="Arial" panose="020B0604020202020204" pitchFamily="34" charset="0"/>
              <a:buChar char="•"/>
            </a:pPr>
            <a:r>
              <a:rPr lang="en-US"/>
              <a:t>One about the South Park Flood</a:t>
            </a:r>
          </a:p>
          <a:p>
            <a:pPr marL="640594" lvl="1" indent="-174708">
              <a:buFont typeface="Arial" panose="020B0604020202020204" pitchFamily="34" charset="0"/>
              <a:buChar char="•"/>
            </a:pPr>
            <a:r>
              <a:rPr lang="en-US"/>
              <a:t>One about the Lummi Nation Flood</a:t>
            </a:r>
          </a:p>
        </p:txBody>
      </p:sp>
      <p:sp>
        <p:nvSpPr>
          <p:cNvPr id="4" name="Slide Number Placeholder 3"/>
          <p:cNvSpPr>
            <a:spLocks noGrp="1"/>
          </p:cNvSpPr>
          <p:nvPr>
            <p:ph type="sldNum" sz="quarter" idx="5"/>
          </p:nvPr>
        </p:nvSpPr>
        <p:spPr/>
        <p:txBody>
          <a:bodyPr/>
          <a:lstStyle/>
          <a:p>
            <a:fld id="{783EE622-5B97-4E25-80DF-B77C621210FF}" type="slidenum">
              <a:rPr lang="en-US" smtClean="0"/>
              <a:t>18</a:t>
            </a:fld>
            <a:endParaRPr lang="en-US"/>
          </a:p>
        </p:txBody>
      </p:sp>
    </p:spTree>
    <p:extLst>
      <p:ext uri="{BB962C8B-B14F-4D97-AF65-F5344CB8AC3E}">
        <p14:creationId xmlns:p14="http://schemas.microsoft.com/office/powerpoint/2010/main" val="126398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10-minute activity</a:t>
            </a:r>
          </a:p>
          <a:p>
            <a:pPr marL="174708" indent="-174708">
              <a:buFont typeface="Arial" panose="020B0604020202020204" pitchFamily="34" charset="0"/>
              <a:buChar char="•"/>
            </a:pPr>
            <a:r>
              <a:rPr lang="en-US"/>
              <a:t>Participants will work in their groups to answer the discussion questions after reading their article.</a:t>
            </a:r>
          </a:p>
          <a:p>
            <a:r>
              <a:rPr lang="en-US"/>
              <a:t>4-minute discussion</a:t>
            </a:r>
          </a:p>
          <a:p>
            <a:pPr marL="174708" indent="-174708">
              <a:buFont typeface="Arial" panose="020B0604020202020204" pitchFamily="34" charset="0"/>
              <a:buChar char="•"/>
            </a:pPr>
            <a:r>
              <a:rPr lang="en-US"/>
              <a:t>Resilient communities were able to respond immediately to the needs that arose during extreme rain and flooding.</a:t>
            </a:r>
          </a:p>
          <a:p>
            <a:pPr marL="174708" indent="-174708">
              <a:buFont typeface="Arial" panose="020B0604020202020204" pitchFamily="34" charset="0"/>
              <a:buChar char="•"/>
            </a:pPr>
            <a:r>
              <a:rPr lang="en-US"/>
              <a:t>By having conversations about preparation for environmental emergencies, you’ll be able to easily communicate your recovery needs during a future flooding event.</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33312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 over the overview of the day, the space and the purpose of the module</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56886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3-minute discussion</a:t>
            </a:r>
          </a:p>
          <a:p>
            <a:pPr marL="174708" indent="-174708">
              <a:buFont typeface="Arial" panose="020B0604020202020204" pitchFamily="34" charset="0"/>
              <a:buChar char="•"/>
            </a:pPr>
            <a:r>
              <a:rPr lang="en-US"/>
              <a:t>When preparing for flooding and extreme rain, it’s important to know there are supports out there from the City of Seattle and King County</a:t>
            </a:r>
          </a:p>
          <a:p>
            <a:pPr marL="174708" indent="-174708">
              <a:buFont typeface="Arial" panose="020B0604020202020204" pitchFamily="34" charset="0"/>
              <a:buChar char="•"/>
            </a:pPr>
            <a:r>
              <a:rPr lang="en-US"/>
              <a:t>You should become familiar with these resources and where to locate them so you can share this information and help others impacted by flooding.</a:t>
            </a:r>
          </a:p>
          <a:p>
            <a:pPr marL="174708" indent="-174708">
              <a:buFont typeface="Arial" panose="020B0604020202020204" pitchFamily="34" charset="0"/>
              <a:buChar char="•"/>
            </a:pPr>
            <a:r>
              <a:rPr lang="en-US"/>
              <a:t>There is a printed document with all of these resources and links for you to take home, explore, and share with your community.</a:t>
            </a:r>
          </a:p>
          <a:p>
            <a:endParaRPr lang="en-US"/>
          </a:p>
        </p:txBody>
      </p:sp>
      <p:sp>
        <p:nvSpPr>
          <p:cNvPr id="4" name="Slide Number Placeholder 3"/>
          <p:cNvSpPr>
            <a:spLocks noGrp="1"/>
          </p:cNvSpPr>
          <p:nvPr>
            <p:ph type="sldNum" sz="quarter" idx="5"/>
          </p:nvPr>
        </p:nvSpPr>
        <p:spPr/>
        <p:txBody>
          <a:bodyPr/>
          <a:lstStyle/>
          <a:p>
            <a:fld id="{783EE622-5B97-4E25-80DF-B77C621210FF}" type="slidenum">
              <a:rPr lang="en-US" smtClean="0"/>
              <a:t>20</a:t>
            </a:fld>
            <a:endParaRPr lang="en-US"/>
          </a:p>
        </p:txBody>
      </p:sp>
    </p:spTree>
    <p:extLst>
      <p:ext uri="{BB962C8B-B14F-4D97-AF65-F5344CB8AC3E}">
        <p14:creationId xmlns:p14="http://schemas.microsoft.com/office/powerpoint/2010/main" val="2445333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5-minute discussion</a:t>
            </a:r>
          </a:p>
          <a:p>
            <a:pPr marL="174708" indent="-174708">
              <a:buFont typeface="Arial" panose="020B0604020202020204" pitchFamily="34" charset="0"/>
              <a:buChar char="•"/>
            </a:pPr>
            <a:r>
              <a:rPr lang="en-US"/>
              <a:t>Ask participants if they have knowledge of flood preparation resources they would like the share with the group.</a:t>
            </a:r>
          </a:p>
          <a:p>
            <a:pPr marL="174708" indent="-174708">
              <a:buFont typeface="Arial" panose="020B0604020202020204" pitchFamily="34" charset="0"/>
              <a:buChar char="•"/>
            </a:pPr>
            <a:r>
              <a:rPr lang="en-US"/>
              <a:t>Pass out evacuation plan worksheet for participants.</a:t>
            </a:r>
          </a:p>
        </p:txBody>
      </p:sp>
      <p:sp>
        <p:nvSpPr>
          <p:cNvPr id="4" name="Slide Number Placeholder 3"/>
          <p:cNvSpPr>
            <a:spLocks noGrp="1"/>
          </p:cNvSpPr>
          <p:nvPr>
            <p:ph type="sldNum" sz="quarter" idx="5"/>
          </p:nvPr>
        </p:nvSpPr>
        <p:spPr/>
        <p:txBody>
          <a:bodyPr/>
          <a:lstStyle/>
          <a:p>
            <a:fld id="{783EE622-5B97-4E25-80DF-B77C621210FF}" type="slidenum">
              <a:rPr lang="en-US" smtClean="0"/>
              <a:t>21</a:t>
            </a:fld>
            <a:endParaRPr lang="en-US"/>
          </a:p>
        </p:txBody>
      </p:sp>
    </p:spTree>
    <p:extLst>
      <p:ext uri="{BB962C8B-B14F-4D97-AF65-F5344CB8AC3E}">
        <p14:creationId xmlns:p14="http://schemas.microsoft.com/office/powerpoint/2010/main" val="458074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2-minute discussion</a:t>
            </a:r>
          </a:p>
          <a:p>
            <a:pPr marL="174708" indent="-174708">
              <a:buFont typeface="Arial" panose="020B0604020202020204" pitchFamily="34" charset="0"/>
              <a:buChar char="•"/>
            </a:pPr>
            <a:r>
              <a:rPr lang="en-US" dirty="0"/>
              <a:t>Review key messages:</a:t>
            </a:r>
          </a:p>
          <a:p>
            <a:pPr marL="640594" lvl="1" indent="-174708">
              <a:buFont typeface="Arial" panose="020B0604020202020204" pitchFamily="34" charset="0"/>
              <a:buChar char="•"/>
            </a:pPr>
            <a:r>
              <a:rPr lang="en-US" dirty="0"/>
              <a:t>Learn what extreme rain and flooding is and how it impacts communities differently.</a:t>
            </a:r>
          </a:p>
          <a:p>
            <a:pPr marL="640594" lvl="1" indent="-174708" defTabSz="931774">
              <a:buFont typeface="Arial" panose="020B0604020202020204" pitchFamily="34" charset="0"/>
              <a:buChar char="•"/>
              <a:defRPr/>
            </a:pPr>
            <a:r>
              <a:rPr lang="en-US" dirty="0">
                <a:latin typeface="Open Sans Light" pitchFamily="2" charset="0"/>
                <a:ea typeface="Open Sans Light" pitchFamily="2" charset="0"/>
                <a:cs typeface="Open Sans Light" pitchFamily="2" charset="0"/>
              </a:rPr>
              <a:t>Feel prepared for extreme rain and flooding by taking the first steps to create an evacuation plan.</a:t>
            </a:r>
          </a:p>
          <a:p>
            <a:pPr marL="640594" lvl="1" indent="-174708" defTabSz="931774">
              <a:buFont typeface="Arial" panose="020B0604020202020204" pitchFamily="34" charset="0"/>
              <a:buChar char="•"/>
              <a:defRPr/>
            </a:pPr>
            <a:r>
              <a:rPr lang="en-US" dirty="0">
                <a:latin typeface="Open Sans Light" pitchFamily="2" charset="0"/>
                <a:ea typeface="Open Sans Light" pitchFamily="2" charset="0"/>
                <a:cs typeface="Open Sans Light" pitchFamily="2" charset="0"/>
              </a:rPr>
              <a:t>Learn why it is critical to prepare for future extreme weather events.</a:t>
            </a:r>
            <a:endParaRPr lang="en-US" dirty="0"/>
          </a:p>
          <a:p>
            <a:pPr marL="174708" indent="-174708">
              <a:buFont typeface="Arial" panose="020B0604020202020204" pitchFamily="34" charset="0"/>
              <a:buChar char="•"/>
            </a:pPr>
            <a:r>
              <a:rPr lang="en-US" dirty="0"/>
              <a:t>Ask participants if they have any final questions.</a:t>
            </a:r>
          </a:p>
          <a:p>
            <a:pPr marL="174708" indent="-174708">
              <a:buFont typeface="Arial" panose="020B0604020202020204" pitchFamily="34" charset="0"/>
              <a:buChar char="•"/>
            </a:pPr>
            <a:r>
              <a:rPr lang="en-US" dirty="0"/>
              <a:t>Ask participants what their key takeaways are and how they will share this knowledge with their friends and family.</a:t>
            </a:r>
          </a:p>
          <a:p>
            <a:pPr marL="174708" indent="-174708">
              <a:buFont typeface="Arial" panose="020B0604020202020204" pitchFamily="34" charset="0"/>
              <a:buChar char="•"/>
            </a:pPr>
            <a:r>
              <a:rPr lang="en-US" dirty="0"/>
              <a:t>Thank participants for coming to the workshop.</a:t>
            </a:r>
          </a:p>
          <a:p>
            <a:pPr marL="174708" indent="-174708">
              <a:buFont typeface="Arial" panose="020B0604020202020204" pitchFamily="34" charset="0"/>
              <a:buChar char="•"/>
            </a:pPr>
            <a:r>
              <a:rPr lang="en-US" dirty="0">
                <a:latin typeface="Open Sans Light" pitchFamily="2" charset="0"/>
                <a:ea typeface="Open Sans Light" pitchFamily="2" charset="0"/>
                <a:cs typeface="Open Sans Light" pitchFamily="2" charset="0"/>
              </a:rPr>
              <a:t>Encourage participants to fill out the evacuation plan worksheet and create a plan with their families and communities.</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732607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Reflect and share in table groups (1 minutes)</a:t>
            </a:r>
          </a:p>
          <a:p>
            <a:pPr marL="174708" indent="-174708">
              <a:buFont typeface="Arial" panose="020B0604020202020204" pitchFamily="34" charset="0"/>
              <a:buChar char="•"/>
            </a:pPr>
            <a:r>
              <a:rPr lang="en-US"/>
              <a:t>Have 2-3 groups share their answers (1 minute)</a:t>
            </a:r>
          </a:p>
        </p:txBody>
      </p:sp>
      <p:sp>
        <p:nvSpPr>
          <p:cNvPr id="4" name="Slide Number Placeholder 3"/>
          <p:cNvSpPr>
            <a:spLocks noGrp="1"/>
          </p:cNvSpPr>
          <p:nvPr>
            <p:ph type="sldNum" sz="quarter" idx="5"/>
          </p:nvPr>
        </p:nvSpPr>
        <p:spPr/>
        <p:txBody>
          <a:bodyPr/>
          <a:lstStyle/>
          <a:p>
            <a:fld id="{783EE622-5B97-4E25-80DF-B77C621210FF}" type="slidenum">
              <a:rPr lang="en-US" smtClean="0"/>
              <a:t>3</a:t>
            </a:fld>
            <a:endParaRPr lang="en-US"/>
          </a:p>
        </p:txBody>
      </p:sp>
    </p:spTree>
    <p:extLst>
      <p:ext uri="{BB962C8B-B14F-4D97-AF65-F5344CB8AC3E}">
        <p14:creationId xmlns:p14="http://schemas.microsoft.com/office/powerpoint/2010/main" val="112549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b="0" dirty="0"/>
              <a:t>1-minute explanation</a:t>
            </a:r>
          </a:p>
          <a:p>
            <a:r>
              <a:rPr lang="en-US" b="1" dirty="0"/>
              <a:t>What is flooding?</a:t>
            </a:r>
          </a:p>
          <a:p>
            <a:pPr marL="174708" indent="-174708">
              <a:buFont typeface="Arial" panose="020B0604020202020204" pitchFamily="34" charset="0"/>
              <a:buChar char="•"/>
            </a:pPr>
            <a:r>
              <a:rPr lang="en-US" dirty="0"/>
              <a:t>Water overflows onto land due to extreme rain, or high winds and storm surge on the coast.</a:t>
            </a:r>
          </a:p>
          <a:p>
            <a:pPr marL="174708" indent="-174708">
              <a:buFont typeface="Arial" panose="020B0604020202020204" pitchFamily="34" charset="0"/>
              <a:buChar char="•"/>
            </a:pPr>
            <a:r>
              <a:rPr lang="en-US" dirty="0"/>
              <a:t>Flooding is a frequent severe weather threat that can happen very quickly and with little warning.</a:t>
            </a:r>
          </a:p>
          <a:p>
            <a:pPr marL="174708" indent="-174708">
              <a:buFont typeface="Arial" panose="020B0604020202020204" pitchFamily="34" charset="0"/>
              <a:buChar char="•"/>
            </a:pPr>
            <a:r>
              <a:rPr lang="en-US" dirty="0"/>
              <a:t>The three most common types of flooding are coastal flooding, river flooding, and urban flooding.</a:t>
            </a:r>
          </a:p>
          <a:p>
            <a:pPr marL="174708" indent="-174708">
              <a:buFont typeface="Arial" panose="020B0604020202020204" pitchFamily="34" charset="0"/>
              <a:buChar char="•"/>
            </a:pPr>
            <a:r>
              <a:rPr lang="en-US" dirty="0"/>
              <a:t>We can look at local flooding events that have impacted Washington state in the last few years.</a:t>
            </a:r>
          </a:p>
          <a:p>
            <a:pPr marL="640594" lvl="1" indent="-174708">
              <a:buFont typeface="Arial" panose="020B0604020202020204" pitchFamily="34" charset="0"/>
              <a:buChar char="•"/>
            </a:pPr>
            <a:r>
              <a:rPr lang="en-US" dirty="0"/>
              <a:t>Flooding can close major roads and highways.</a:t>
            </a:r>
          </a:p>
          <a:p>
            <a:pPr marL="640594" lvl="1" indent="-174708">
              <a:buFont typeface="Arial" panose="020B0604020202020204" pitchFamily="34" charset="0"/>
              <a:buChar char="•"/>
            </a:pPr>
            <a:r>
              <a:rPr lang="en-US" dirty="0"/>
              <a:t>Flooding can cause families to evacuate their homes and become displaced.</a:t>
            </a:r>
          </a:p>
          <a:p>
            <a:pPr marL="640594" lvl="1" indent="-174708">
              <a:buFont typeface="Arial" panose="020B0604020202020204" pitchFamily="34" charset="0"/>
              <a:buChar char="•"/>
            </a:pPr>
            <a:r>
              <a:rPr lang="en-US" dirty="0"/>
              <a:t>Flooding can cause power outages and make going outside in neighborhoods unsafe.</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74554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45-second </a:t>
            </a:r>
            <a:r>
              <a:rPr lang="en-US" dirty="0"/>
              <a:t>explanation</a:t>
            </a:r>
            <a:endParaRPr lang="en-US"/>
          </a:p>
          <a:p>
            <a:pPr marL="174708" indent="-174708">
              <a:buFont typeface="Arial" panose="020B0604020202020204" pitchFamily="34" charset="0"/>
              <a:buChar char="•"/>
            </a:pPr>
            <a:r>
              <a:rPr lang="en-US"/>
              <a:t>Photos from Gig Harbor, a town located along the Puget Sound, flooded due to storms and extreme high tides.</a:t>
            </a:r>
          </a:p>
          <a:p>
            <a:pPr marL="174708" indent="-174708">
              <a:buFont typeface="Arial" panose="020B0604020202020204" pitchFamily="34" charset="0"/>
              <a:buChar char="•"/>
            </a:pPr>
            <a:r>
              <a:rPr lang="en-US"/>
              <a:t>Communities needed to evacuate their homes due to high water levels.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65788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45-second </a:t>
            </a:r>
            <a:r>
              <a:rPr lang="en-US" dirty="0"/>
              <a:t>explanation</a:t>
            </a:r>
            <a:endParaRPr lang="en-US"/>
          </a:p>
          <a:p>
            <a:pPr marL="174708" indent="-174708">
              <a:buFont typeface="Arial" panose="020B0604020202020204" pitchFamily="34" charset="0"/>
              <a:buChar char="•"/>
            </a:pPr>
            <a:r>
              <a:rPr lang="en-US"/>
              <a:t>Water levels from rivers can get too high and overflow onto what is typically dry land.</a:t>
            </a:r>
          </a:p>
          <a:p>
            <a:pPr marL="174708" indent="-174708">
              <a:buFont typeface="Arial" panose="020B0604020202020204" pitchFamily="34" charset="0"/>
              <a:buChar char="•"/>
            </a:pPr>
            <a:r>
              <a:rPr lang="en-US"/>
              <a:t>The Puyallup River in Puyallup and the Skagit River in Mount Vernon are two local examples of river flooding.</a:t>
            </a:r>
          </a:p>
          <a:p>
            <a:pPr marL="174708" indent="-174708">
              <a:buFont typeface="Arial" panose="020B0604020202020204" pitchFamily="34" charset="0"/>
              <a:buChar char="•"/>
            </a:pPr>
            <a:r>
              <a:rPr lang="en-US"/>
              <a:t>Rivers can flood into local parks, business areas, parking lots, and communities that are next to the river.</a:t>
            </a:r>
          </a:p>
          <a:p>
            <a:pPr marL="174708" indent="-174708">
              <a:buFont typeface="Arial" panose="020B0604020202020204" pitchFamily="34" charset="0"/>
              <a:buChar char="•"/>
            </a:pPr>
            <a:r>
              <a:rPr lang="en-US"/>
              <a:t>Snow and ice melt from the Cascade Mountains and flow into surrounding rivers. Too much snowmelt and extreme rain can lead to river flooding.</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72250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45-second </a:t>
            </a:r>
            <a:r>
              <a:rPr lang="en-US" dirty="0"/>
              <a:t>explanation</a:t>
            </a:r>
            <a:endParaRPr lang="en-US"/>
          </a:p>
          <a:p>
            <a:pPr marL="174708" indent="-174708">
              <a:buFont typeface="Arial" panose="020B0604020202020204" pitchFamily="34" charset="0"/>
              <a:buChar char="•"/>
            </a:pPr>
            <a:r>
              <a:rPr lang="en-US"/>
              <a:t>Capacity of storm drains and sewer drains are not large enough to allow a higher than expected volume of water to flow though the pipes and off of streets.</a:t>
            </a:r>
          </a:p>
          <a:p>
            <a:pPr marL="174708" indent="-174708">
              <a:buFont typeface="Arial" panose="020B0604020202020204" pitchFamily="34" charset="0"/>
              <a:buChar char="•"/>
            </a:pPr>
            <a:r>
              <a:rPr lang="en-US"/>
              <a:t>Storm drains can become clogged due to leaves, grasses, rocks, dirt, debris, and litter. This stops water from flowing through and leads to flooding.</a:t>
            </a:r>
          </a:p>
          <a:p>
            <a:pPr marL="174708" indent="-174708">
              <a:buFont typeface="Arial" panose="020B0604020202020204" pitchFamily="34" charset="0"/>
              <a:buChar char="•"/>
            </a:pPr>
            <a:r>
              <a:rPr lang="en-US"/>
              <a:t>First picture from Des Moines was taken outside of Taco Time drive-thru was not accessible because of the flood water.</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27419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5-minute activity</a:t>
            </a:r>
          </a:p>
          <a:p>
            <a:pPr marL="174708" indent="-174708">
              <a:buFont typeface="Arial" panose="020B0604020202020204" pitchFamily="34" charset="0"/>
              <a:buChar char="•"/>
            </a:pPr>
            <a:r>
              <a:rPr lang="en-US"/>
              <a:t>Table groups will reflect and discuss their answers to the questions (2 minutes)</a:t>
            </a:r>
          </a:p>
          <a:p>
            <a:pPr marL="174708" indent="-174708">
              <a:buFont typeface="Arial" panose="020B0604020202020204" pitchFamily="34" charset="0"/>
              <a:buChar char="•"/>
            </a:pPr>
            <a:r>
              <a:rPr lang="en-US"/>
              <a:t>Call on 2-3 groups to share their answers (3 minutes)</a:t>
            </a:r>
          </a:p>
        </p:txBody>
      </p:sp>
      <p:sp>
        <p:nvSpPr>
          <p:cNvPr id="4" name="Slide Number Placeholder 3"/>
          <p:cNvSpPr>
            <a:spLocks noGrp="1"/>
          </p:cNvSpPr>
          <p:nvPr>
            <p:ph type="sldNum" sz="quarter" idx="5"/>
          </p:nvPr>
        </p:nvSpPr>
        <p:spPr/>
        <p:txBody>
          <a:bodyPr/>
          <a:lstStyle/>
          <a:p>
            <a:fld id="{783EE622-5B97-4E25-80DF-B77C621210FF}" type="slidenum">
              <a:rPr lang="en-US" smtClean="0"/>
              <a:t>8</a:t>
            </a:fld>
            <a:endParaRPr lang="en-US"/>
          </a:p>
        </p:txBody>
      </p:sp>
    </p:spTree>
    <p:extLst>
      <p:ext uri="{BB962C8B-B14F-4D97-AF65-F5344CB8AC3E}">
        <p14:creationId xmlns:p14="http://schemas.microsoft.com/office/powerpoint/2010/main" val="11858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2-minute explanation</a:t>
            </a:r>
          </a:p>
          <a:p>
            <a:pPr marL="174708" indent="-174708">
              <a:buFont typeface="Arial" panose="020B0604020202020204" pitchFamily="34" charset="0"/>
              <a:buChar char="•"/>
            </a:pPr>
            <a:r>
              <a:rPr lang="en-US"/>
              <a:t>There are more impermeable surfaces (surfaces that do not allow water to pass through) and less permeable surfaces (surfaces that allow water to pass through).</a:t>
            </a:r>
          </a:p>
          <a:p>
            <a:pPr marL="174708" indent="-174708">
              <a:buFont typeface="Arial" panose="020B0604020202020204" pitchFamily="34" charset="0"/>
              <a:buChar char="•"/>
            </a:pPr>
            <a:r>
              <a:rPr lang="en-US"/>
              <a:t>Culverts, drainage ditches, and storm drains can be backed up with debris, leading to flooding.</a:t>
            </a:r>
          </a:p>
          <a:p>
            <a:pPr marL="174708" indent="-174708">
              <a:buFont typeface="Arial" panose="020B0604020202020204" pitchFamily="34" charset="0"/>
              <a:buChar char="•"/>
            </a:pPr>
            <a:r>
              <a:rPr lang="en-US"/>
              <a:t>Our current storm drain and sewage systems do not have the capacity to allow an increased volume of water to flow through the pipes at once.</a:t>
            </a:r>
          </a:p>
          <a:p>
            <a:r>
              <a:rPr lang="en-US"/>
              <a:t>1-minute transition to next activity</a:t>
            </a:r>
          </a:p>
          <a:p>
            <a:pPr marL="174708" indent="-174708">
              <a:buFont typeface="Arial" panose="020B0604020202020204" pitchFamily="34" charset="0"/>
              <a:buChar char="•"/>
            </a:pPr>
            <a:r>
              <a:rPr lang="en-US"/>
              <a:t>The land that we live on has changed dramatically throughout history, which has had huge impacts on our environment.</a:t>
            </a:r>
          </a:p>
          <a:p>
            <a:pPr marL="640594" lvl="1" indent="-174708">
              <a:buFont typeface="Arial" panose="020B0604020202020204" pitchFamily="34" charset="0"/>
              <a:buChar char="•"/>
            </a:pPr>
            <a:r>
              <a:rPr lang="en-US"/>
              <a:t>We are going to look at how these changes to our land impact fooding during extreme rain events.</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8528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20DB7-DD18-3B79-69CB-05943D941D40}"/>
              </a:ext>
            </a:extLst>
          </p:cNvPr>
          <p:cNvSpPr/>
          <p:nvPr userDrawn="1"/>
        </p:nvSpPr>
        <p:spPr>
          <a:xfrm>
            <a:off x="0" y="6042619"/>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Open Sans Light" pitchFamily="2" charset="0"/>
            </a:endParaRPr>
          </a:p>
        </p:txBody>
      </p:sp>
      <p:pic>
        <p:nvPicPr>
          <p:cNvPr id="3" name="Picture 2" descr="A black background with white text&#10;&#10;Description automatically generated">
            <a:extLst>
              <a:ext uri="{FF2B5EF4-FFF2-40B4-BE49-F238E27FC236}">
                <a16:creationId xmlns:a16="http://schemas.microsoft.com/office/drawing/2014/main" id="{05A0FB6D-24A0-8E3A-068E-B0E311D315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080723"/>
            <a:ext cx="2230244" cy="753823"/>
          </a:xfrm>
          <a:prstGeom prst="rect">
            <a:avLst/>
          </a:prstGeom>
        </p:spPr>
      </p:pic>
    </p:spTree>
    <p:extLst>
      <p:ext uri="{BB962C8B-B14F-4D97-AF65-F5344CB8AC3E}">
        <p14:creationId xmlns:p14="http://schemas.microsoft.com/office/powerpoint/2010/main" val="2726425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10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pic>
        <p:nvPicPr>
          <p:cNvPr id="3" name="Picture 2" descr="A person riding a bicycle on a street&#10;&#10;Description automatically generated">
            <a:extLst>
              <a:ext uri="{FF2B5EF4-FFF2-40B4-BE49-F238E27FC236}">
                <a16:creationId xmlns:a16="http://schemas.microsoft.com/office/drawing/2014/main" id="{B4E476CA-5E63-91B1-02E0-5FE2308852F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0973" r="16268" b="18628"/>
          <a:stretch/>
        </p:blipFill>
        <p:spPr>
          <a:xfrm>
            <a:off x="1" y="15240"/>
            <a:ext cx="12192000" cy="6842759"/>
          </a:xfrm>
          <a:prstGeom prst="rect">
            <a:avLst/>
          </a:prstGeom>
        </p:spPr>
      </p:pic>
      <p:sp>
        <p:nvSpPr>
          <p:cNvPr id="2" name="Rectangle 1">
            <a:extLst>
              <a:ext uri="{FF2B5EF4-FFF2-40B4-BE49-F238E27FC236}">
                <a16:creationId xmlns:a16="http://schemas.microsoft.com/office/drawing/2014/main" id="{597B19D9-068B-E773-4AF9-1463819CCB26}"/>
              </a:ext>
            </a:extLst>
          </p:cNvPr>
          <p:cNvSpPr/>
          <p:nvPr userDrawn="1"/>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7" name="Date Placeholder 6">
            <a:extLst>
              <a:ext uri="{FF2B5EF4-FFF2-40B4-BE49-F238E27FC236}">
                <a16:creationId xmlns:a16="http://schemas.microsoft.com/office/drawing/2014/main" id="{8100B920-B527-9D49-C8F0-89FD6CF0A03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8" name="Footer Placeholder 7">
            <a:extLst>
              <a:ext uri="{FF2B5EF4-FFF2-40B4-BE49-F238E27FC236}">
                <a16:creationId xmlns:a16="http://schemas.microsoft.com/office/drawing/2014/main" id="{DF0ECF21-14C3-FCDB-1387-A659B0D8866D}"/>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YOUR NAME GOES HERE</a:t>
            </a:r>
          </a:p>
        </p:txBody>
      </p:sp>
      <p:sp>
        <p:nvSpPr>
          <p:cNvPr id="6" name="Title 2">
            <a:extLst>
              <a:ext uri="{FF2B5EF4-FFF2-40B4-BE49-F238E27FC236}">
                <a16:creationId xmlns:a16="http://schemas.microsoft.com/office/drawing/2014/main" id="{26E87857-081B-757B-1062-586E2A71FB1E}"/>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3FA79019-33DC-3C9E-01A0-7A03BFB65D8C}"/>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3016346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25257-D9F0-601E-CBBE-2C620CC19C7E}"/>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CE0D6578-AE17-EFDE-D1C5-B879C80F73B8}"/>
              </a:ext>
            </a:extLst>
          </p:cNvPr>
          <p:cNvSpPr>
            <a:spLocks noGrp="1"/>
          </p:cNvSpPr>
          <p:nvPr>
            <p:ph type="body" idx="1"/>
          </p:nvPr>
        </p:nvSpPr>
        <p:spPr>
          <a:xfrm>
            <a:off x="838200" y="1825625"/>
            <a:ext cx="10515600" cy="435186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9009A7-AFAD-19C4-7FE2-069295E03D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0" i="0">
                <a:solidFill>
                  <a:schemeClr val="tx1">
                    <a:tint val="82000"/>
                  </a:schemeClr>
                </a:solidFill>
                <a:latin typeface="Open Sans Light" pitchFamily="2" charset="0"/>
                <a:ea typeface="Open Sans Light" pitchFamily="2" charset="0"/>
                <a:cs typeface="Open Sans Light" pitchFamily="2" charset="0"/>
              </a:defRPr>
            </a:lvl1pPr>
          </a:lstStyle>
          <a:p>
            <a:fld id="{0D5C4B29-E7DD-4900-B1CC-034AE08F4C4B}" type="datetimeFigureOut">
              <a:rPr lang="en-US" smtClean="0"/>
              <a:pPr/>
              <a:t>6/17/2026</a:t>
            </a:fld>
            <a:endParaRPr lang="en-US" dirty="0"/>
          </a:p>
        </p:txBody>
      </p:sp>
      <p:sp>
        <p:nvSpPr>
          <p:cNvPr id="5" name="Footer Placeholder 4">
            <a:extLst>
              <a:ext uri="{FF2B5EF4-FFF2-40B4-BE49-F238E27FC236}">
                <a16:creationId xmlns:a16="http://schemas.microsoft.com/office/drawing/2014/main" id="{AC5D7882-0471-35CF-807B-89D72A743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82000"/>
                  </a:schemeClr>
                </a:solidFill>
                <a:latin typeface="Open Sans Light" pitchFamily="2" charset="0"/>
                <a:ea typeface="Open Sans Light" pitchFamily="2" charset="0"/>
                <a:cs typeface="Open Sans Light" pitchFamily="2" charset="0"/>
              </a:defRPr>
            </a:lvl1pPr>
          </a:lstStyle>
          <a:p>
            <a:endParaRPr lang="en-US" dirty="0"/>
          </a:p>
        </p:txBody>
      </p:sp>
      <p:sp>
        <p:nvSpPr>
          <p:cNvPr id="6" name="Slide Number Placeholder 5">
            <a:extLst>
              <a:ext uri="{FF2B5EF4-FFF2-40B4-BE49-F238E27FC236}">
                <a16:creationId xmlns:a16="http://schemas.microsoft.com/office/drawing/2014/main" id="{F3B7062A-8853-5BC6-6DD4-6AF247CF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tint val="82000"/>
                  </a:schemeClr>
                </a:solidFill>
                <a:latin typeface="Open Sans Light" pitchFamily="2" charset="0"/>
                <a:ea typeface="Open Sans Light" pitchFamily="2" charset="0"/>
                <a:cs typeface="Open Sans Light" pitchFamily="2" charset="0"/>
              </a:defRPr>
            </a:lvl1pPr>
          </a:lstStyle>
          <a:p>
            <a:fld id="{FEB6BAA5-3CF3-442C-8156-EA369C562068}" type="slidenum">
              <a:rPr lang="en-US" smtClean="0"/>
              <a:pPr/>
              <a:t>‹#›</a:t>
            </a:fld>
            <a:endParaRPr lang="en-US" dirty="0"/>
          </a:p>
        </p:txBody>
      </p:sp>
    </p:spTree>
    <p:extLst>
      <p:ext uri="{BB962C8B-B14F-4D97-AF65-F5344CB8AC3E}">
        <p14:creationId xmlns:p14="http://schemas.microsoft.com/office/powerpoint/2010/main" val="983846375"/>
      </p:ext>
    </p:extLst>
  </p:cSld>
  <p:clrMap bg1="lt1" tx1="dk1" bg2="lt2" tx2="dk2" accent1="accent1" accent2="accent2" accent3="accent3" accent4="accent4" accent5="accent5" accent6="accent6" hlink="hlink" folHlink="folHlink"/>
  <p:sldLayoutIdLst>
    <p:sldLayoutId id="2147483795" r:id="rId1"/>
    <p:sldLayoutId id="2147483804" r:id="rId2"/>
    <p:sldLayoutId id="2147483806" r:id="rId3"/>
  </p:sldLayoutIdLst>
  <p:txStyles>
    <p:titleStyle>
      <a:lvl1pPr algn="l" defTabSz="609630" rtl="0" eaLnBrk="1" latinLnBrk="0" hangingPunct="1">
        <a:lnSpc>
          <a:spcPct val="90000"/>
        </a:lnSpc>
        <a:spcBef>
          <a:spcPct val="0"/>
        </a:spcBef>
        <a:buNone/>
        <a:defRPr sz="4000" b="1" i="0" kern="1200">
          <a:solidFill>
            <a:schemeClr val="tx1"/>
          </a:solidFill>
          <a:latin typeface="Open Sans ExtraBold" pitchFamily="2" charset="0"/>
          <a:ea typeface="Open Sans ExtraBold" pitchFamily="2" charset="0"/>
          <a:cs typeface="Open Sans ExtraBold" pitchFamily="2"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E_84CDD301.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166A-34C2-4084-0A00-6BD844A9D981}"/>
              </a:ext>
            </a:extLst>
          </p:cNvPr>
          <p:cNvSpPr>
            <a:spLocks noGrp="1"/>
          </p:cNvSpPr>
          <p:nvPr>
            <p:ph type="title"/>
          </p:nvPr>
        </p:nvSpPr>
        <p:spPr>
          <a:xfrm>
            <a:off x="792369" y="2874034"/>
            <a:ext cx="10607261" cy="762000"/>
          </a:xfrm>
        </p:spPr>
        <p:txBody>
          <a:bodyPr/>
          <a:lstStyle/>
          <a:p>
            <a:pPr algn="ctr"/>
            <a:r>
              <a:rPr lang="en-US" sz="5400" dirty="0"/>
              <a:t>Extreme Rain and Flooding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EBCC-B5FD-07EB-0834-0B90A2F00D79}"/>
              </a:ext>
            </a:extLst>
          </p:cNvPr>
          <p:cNvSpPr>
            <a:spLocks noGrp="1"/>
          </p:cNvSpPr>
          <p:nvPr>
            <p:ph type="title" idx="4294967295"/>
          </p:nvPr>
        </p:nvSpPr>
        <p:spPr>
          <a:xfrm>
            <a:off x="838200" y="-1884439"/>
            <a:ext cx="10515600" cy="1327150"/>
          </a:xfrm>
        </p:spPr>
        <p:txBody>
          <a:bodyPr vert="horz" lIns="60960" tIns="30480" rIns="60960" bIns="30480" rtlCol="0" anchor="b">
            <a:normAutofit/>
          </a:bodyPr>
          <a:lstStyle/>
          <a:p>
            <a:r>
              <a:rPr lang="en-US" dirty="0"/>
              <a:t>Ground Surfaces</a:t>
            </a:r>
          </a:p>
        </p:txBody>
      </p:sp>
      <p:sp>
        <p:nvSpPr>
          <p:cNvPr id="3" name="Content Placeholder 2">
            <a:extLst>
              <a:ext uri="{FF2B5EF4-FFF2-40B4-BE49-F238E27FC236}">
                <a16:creationId xmlns:a16="http://schemas.microsoft.com/office/drawing/2014/main" id="{E6F692B5-981E-8052-4455-5885A9256A8A}"/>
              </a:ext>
            </a:extLst>
          </p:cNvPr>
          <p:cNvSpPr>
            <a:spLocks noGrp="1"/>
          </p:cNvSpPr>
          <p:nvPr>
            <p:ph idx="4294967295"/>
          </p:nvPr>
        </p:nvSpPr>
        <p:spPr>
          <a:xfrm>
            <a:off x="0" y="260850"/>
            <a:ext cx="6095993" cy="4352925"/>
          </a:xfrm>
        </p:spPr>
        <p:txBody>
          <a:bodyPr>
            <a:noAutofit/>
          </a:bodyPr>
          <a:lstStyle/>
          <a:p>
            <a:pPr marL="0" indent="0" algn="ctr">
              <a:buNone/>
            </a:pPr>
            <a:r>
              <a:rPr lang="en-US" sz="3600" b="1" dirty="0">
                <a:latin typeface="Open Sans ExtraBold" pitchFamily="2" charset="0"/>
                <a:ea typeface="Open Sans ExtraBold" pitchFamily="2" charset="0"/>
                <a:cs typeface="Open Sans ExtraBold" pitchFamily="2" charset="0"/>
              </a:rPr>
              <a:t>Permeable Surfaces</a:t>
            </a:r>
          </a:p>
        </p:txBody>
      </p:sp>
      <p:sp>
        <p:nvSpPr>
          <p:cNvPr id="12" name="TextBox 11">
            <a:extLst>
              <a:ext uri="{FF2B5EF4-FFF2-40B4-BE49-F238E27FC236}">
                <a16:creationId xmlns:a16="http://schemas.microsoft.com/office/drawing/2014/main" id="{D18E50E4-F83A-D1B8-C0CE-C12037112AD8}"/>
              </a:ext>
            </a:extLst>
          </p:cNvPr>
          <p:cNvSpPr txBox="1"/>
          <p:nvPr/>
        </p:nvSpPr>
        <p:spPr>
          <a:xfrm>
            <a:off x="554645" y="935810"/>
            <a:ext cx="5137826" cy="830997"/>
          </a:xfrm>
          <a:prstGeom prst="rect">
            <a:avLst/>
          </a:prstGeom>
          <a:noFill/>
        </p:spPr>
        <p:txBody>
          <a:bodyPr wrap="square" rtlCol="0">
            <a:no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A surface that allows water to flow through or be absorbed.</a:t>
            </a:r>
          </a:p>
        </p:txBody>
      </p:sp>
      <p:cxnSp>
        <p:nvCxnSpPr>
          <p:cNvPr id="11" name="Straight Connector 10">
            <a:extLst>
              <a:ext uri="{FF2B5EF4-FFF2-40B4-BE49-F238E27FC236}">
                <a16:creationId xmlns:a16="http://schemas.microsoft.com/office/drawing/2014/main" id="{C9654B35-57B6-8A04-0ABE-301EBEFE3C2F}"/>
              </a:ext>
              <a:ext uri="{C183D7F6-B498-43B3-948B-1728B52AA6E4}">
                <adec:decorative xmlns:adec="http://schemas.microsoft.com/office/drawing/2017/decorative" val="1"/>
              </a:ext>
            </a:extLst>
          </p:cNvPr>
          <p:cNvCxnSpPr>
            <a:cxnSpLocks/>
          </p:cNvCxnSpPr>
          <p:nvPr/>
        </p:nvCxnSpPr>
        <p:spPr>
          <a:xfrm>
            <a:off x="6096000" y="-60960"/>
            <a:ext cx="0" cy="6256799"/>
          </a:xfrm>
          <a:prstGeom prst="line">
            <a:avLst/>
          </a:prstGeom>
          <a:ln w="38100"/>
        </p:spPr>
        <p:style>
          <a:lnRef idx="2">
            <a:schemeClr val="dk1"/>
          </a:lnRef>
          <a:fillRef idx="0">
            <a:schemeClr val="dk1"/>
          </a:fillRef>
          <a:effectRef idx="1">
            <a:schemeClr val="dk1"/>
          </a:effectRef>
          <a:fontRef idx="minor">
            <a:schemeClr val="tx1"/>
          </a:fontRef>
        </p:style>
      </p:cxnSp>
      <p:pic>
        <p:nvPicPr>
          <p:cNvPr id="14" name="Picture 13" descr="grass">
            <a:extLst>
              <a:ext uri="{FF2B5EF4-FFF2-40B4-BE49-F238E27FC236}">
                <a16:creationId xmlns:a16="http://schemas.microsoft.com/office/drawing/2014/main" id="{AEE57097-AC15-A372-1A96-7758EDE0C8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06" y="2058166"/>
            <a:ext cx="2126578" cy="1578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A62F139D-B9D6-A4BD-A27B-487AEB583D3F}"/>
              </a:ext>
            </a:extLst>
          </p:cNvPr>
          <p:cNvSpPr txBox="1"/>
          <p:nvPr/>
        </p:nvSpPr>
        <p:spPr>
          <a:xfrm>
            <a:off x="1019376" y="3703583"/>
            <a:ext cx="713637" cy="307777"/>
          </a:xfrm>
          <a:prstGeom prst="rect">
            <a:avLst/>
          </a:prstGeom>
          <a:noFill/>
        </p:spPr>
        <p:txBody>
          <a:bodyPr wrap="square" rtlCol="0">
            <a:spAutoFit/>
          </a:bodyPr>
          <a:lstStyle/>
          <a:p>
            <a:pPr algn="ctr"/>
            <a:r>
              <a:rPr lang="en-US" sz="1400" dirty="0">
                <a:latin typeface="Open Sans Light" pitchFamily="2" charset="0"/>
                <a:ea typeface="Open Sans Light" pitchFamily="2" charset="0"/>
                <a:cs typeface="Open Sans Light" pitchFamily="2" charset="0"/>
              </a:rPr>
              <a:t>Grass</a:t>
            </a:r>
          </a:p>
        </p:txBody>
      </p:sp>
      <p:pic>
        <p:nvPicPr>
          <p:cNvPr id="15" name="Picture 14" descr="soil">
            <a:extLst>
              <a:ext uri="{FF2B5EF4-FFF2-40B4-BE49-F238E27FC236}">
                <a16:creationId xmlns:a16="http://schemas.microsoft.com/office/drawing/2014/main" id="{34AA4D25-7246-9FFF-EA82-24B1D922BB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5686" y="2058166"/>
            <a:ext cx="2126578" cy="159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AFBD8A20-3501-24DA-2021-D897715CED74}"/>
              </a:ext>
            </a:extLst>
          </p:cNvPr>
          <p:cNvSpPr txBox="1"/>
          <p:nvPr/>
        </p:nvSpPr>
        <p:spPr>
          <a:xfrm>
            <a:off x="4182649" y="3703583"/>
            <a:ext cx="1268083" cy="307777"/>
          </a:xfrm>
          <a:prstGeom prst="rect">
            <a:avLst/>
          </a:prstGeom>
          <a:noFill/>
        </p:spPr>
        <p:txBody>
          <a:bodyPr wrap="square" rtlCol="0">
            <a:spAutoFit/>
          </a:bodyPr>
          <a:lstStyle/>
          <a:p>
            <a:pPr algn="ctr"/>
            <a:r>
              <a:rPr lang="en-US" sz="1400">
                <a:latin typeface="Open Sans Light" panose="020B0606030504020204" pitchFamily="34" charset="0"/>
                <a:ea typeface="Open Sans Light" panose="020B0606030504020204" pitchFamily="34" charset="0"/>
                <a:cs typeface="Open Sans Light" panose="020B0606030504020204" pitchFamily="34" charset="0"/>
              </a:rPr>
              <a:t>Soil</a:t>
            </a:r>
          </a:p>
        </p:txBody>
      </p:sp>
      <p:pic>
        <p:nvPicPr>
          <p:cNvPr id="16" name="Picture 15" descr="white gravel">
            <a:extLst>
              <a:ext uri="{FF2B5EF4-FFF2-40B4-BE49-F238E27FC236}">
                <a16:creationId xmlns:a16="http://schemas.microsoft.com/office/drawing/2014/main" id="{4FE30B88-5B06-E944-10B7-5218B9918E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6935" y="4041598"/>
            <a:ext cx="2285714" cy="1617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EAA03522-07CF-6DAB-8973-57160A473E00}"/>
              </a:ext>
            </a:extLst>
          </p:cNvPr>
          <p:cNvSpPr txBox="1"/>
          <p:nvPr/>
        </p:nvSpPr>
        <p:spPr>
          <a:xfrm>
            <a:off x="2635752" y="5686611"/>
            <a:ext cx="808079" cy="307777"/>
          </a:xfrm>
          <a:prstGeom prst="rect">
            <a:avLst/>
          </a:prstGeom>
          <a:noFill/>
        </p:spPr>
        <p:txBody>
          <a:bodyPr wrap="square" rtlCol="0">
            <a:spAutoFit/>
          </a:bodyPr>
          <a:lstStyle/>
          <a:p>
            <a:pPr algn="ctr"/>
            <a:r>
              <a:rPr lang="en-US" sz="1400" dirty="0">
                <a:latin typeface="Open Sans Light" panose="020B0606030504020204" pitchFamily="34" charset="0"/>
                <a:ea typeface="Open Sans Light" panose="020B0606030504020204" pitchFamily="34" charset="0"/>
                <a:cs typeface="Open Sans Light" panose="020B0606030504020204" pitchFamily="34" charset="0"/>
              </a:rPr>
              <a:t>Gravel</a:t>
            </a:r>
          </a:p>
        </p:txBody>
      </p:sp>
      <p:sp>
        <p:nvSpPr>
          <p:cNvPr id="6" name="TextBox 5">
            <a:extLst>
              <a:ext uri="{FF2B5EF4-FFF2-40B4-BE49-F238E27FC236}">
                <a16:creationId xmlns:a16="http://schemas.microsoft.com/office/drawing/2014/main" id="{22C7D99E-5599-6D49-9977-5ADB2B924CD4}"/>
              </a:ext>
            </a:extLst>
          </p:cNvPr>
          <p:cNvSpPr txBox="1"/>
          <p:nvPr/>
        </p:nvSpPr>
        <p:spPr>
          <a:xfrm>
            <a:off x="6096000" y="202794"/>
            <a:ext cx="6089514" cy="646331"/>
          </a:xfrm>
          <a:prstGeom prst="rect">
            <a:avLst/>
          </a:prstGeom>
          <a:noFill/>
        </p:spPr>
        <p:txBody>
          <a:bodyPr wrap="square" rtlCol="0">
            <a:noAutofit/>
          </a:bodyPr>
          <a:lstStyle/>
          <a:p>
            <a:pPr algn="ctr"/>
            <a:r>
              <a:rPr lang="en-US" sz="3600" b="1" dirty="0">
                <a:latin typeface="Open Sans ExtraBold" panose="020B0606030504020204" pitchFamily="34" charset="0"/>
                <a:ea typeface="Open Sans ExtraBold" panose="020B0606030504020204" pitchFamily="34" charset="0"/>
                <a:cs typeface="Open Sans ExtraBold" panose="020B0606030504020204" pitchFamily="34" charset="0"/>
              </a:rPr>
              <a:t>Impermeable Surfaces</a:t>
            </a:r>
          </a:p>
        </p:txBody>
      </p:sp>
      <p:sp>
        <p:nvSpPr>
          <p:cNvPr id="13" name="TextBox 12">
            <a:extLst>
              <a:ext uri="{FF2B5EF4-FFF2-40B4-BE49-F238E27FC236}">
                <a16:creationId xmlns:a16="http://schemas.microsoft.com/office/drawing/2014/main" id="{E369A63C-578B-EF41-B06C-5126C968A09D}"/>
              </a:ext>
            </a:extLst>
          </p:cNvPr>
          <p:cNvSpPr txBox="1"/>
          <p:nvPr/>
        </p:nvSpPr>
        <p:spPr>
          <a:xfrm>
            <a:off x="7136672" y="935810"/>
            <a:ext cx="4403761" cy="830997"/>
          </a:xfrm>
          <a:prstGeom prst="rect">
            <a:avLst/>
          </a:prstGeom>
          <a:noFill/>
        </p:spPr>
        <p:txBody>
          <a:bodyPr wrap="square" rtlCol="0">
            <a:noAutofit/>
          </a:bodyPr>
          <a:lstStyle/>
          <a:p>
            <a:pPr algn="ctr"/>
            <a:r>
              <a:rPr lang="en-US" sz="2400" dirty="0">
                <a:latin typeface="Open Sans" panose="020B0606030504020204" pitchFamily="34" charset="0"/>
                <a:ea typeface="Open Sans" panose="020B0606030504020204" pitchFamily="34" charset="0"/>
                <a:cs typeface="Open Sans" panose="020B0606030504020204" pitchFamily="34" charset="0"/>
              </a:rPr>
              <a:t>Solid surfaces that do not allow water to pass through.</a:t>
            </a:r>
          </a:p>
        </p:txBody>
      </p:sp>
      <p:pic>
        <p:nvPicPr>
          <p:cNvPr id="21" name="Picture 20" descr="a concrete parking structure">
            <a:extLst>
              <a:ext uri="{FF2B5EF4-FFF2-40B4-BE49-F238E27FC236}">
                <a16:creationId xmlns:a16="http://schemas.microsoft.com/office/drawing/2014/main" id="{113EA138-939B-A3F7-22D8-0E4D2AF522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1756" y="2740335"/>
            <a:ext cx="2614798" cy="1747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FDFAF8C8-F6E1-FD87-47DA-E7BC90B11FF8}"/>
              </a:ext>
            </a:extLst>
          </p:cNvPr>
          <p:cNvSpPr txBox="1"/>
          <p:nvPr/>
        </p:nvSpPr>
        <p:spPr>
          <a:xfrm>
            <a:off x="6643256" y="4598583"/>
            <a:ext cx="2031796" cy="307777"/>
          </a:xfrm>
          <a:prstGeom prst="rect">
            <a:avLst/>
          </a:prstGeom>
          <a:noFill/>
        </p:spPr>
        <p:txBody>
          <a:bodyPr wrap="square" rtlCol="0">
            <a:spAutoFit/>
          </a:bodyPr>
          <a:lstStyle/>
          <a:p>
            <a:pPr algn="ctr"/>
            <a:r>
              <a:rPr lang="en-US" sz="1400" dirty="0">
                <a:latin typeface="Open Sans Light" panose="020B0606030504020204" pitchFamily="34" charset="0"/>
                <a:ea typeface="Open Sans Light" panose="020B0606030504020204" pitchFamily="34" charset="0"/>
                <a:cs typeface="Open Sans Light" panose="020B0606030504020204" pitchFamily="34" charset="0"/>
              </a:rPr>
              <a:t>Concrete</a:t>
            </a:r>
          </a:p>
        </p:txBody>
      </p:sp>
      <p:pic>
        <p:nvPicPr>
          <p:cNvPr id="22" name="Picture 21" descr="a brick wall">
            <a:extLst>
              <a:ext uri="{FF2B5EF4-FFF2-40B4-BE49-F238E27FC236}">
                <a16:creationId xmlns:a16="http://schemas.microsoft.com/office/drawing/2014/main" id="{7143CAFA-F797-6217-00C1-844BB74BD7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02319" y="2740335"/>
            <a:ext cx="2614798" cy="1747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D82E15DC-61D6-7CD9-53ED-1076B5566271}"/>
              </a:ext>
            </a:extLst>
          </p:cNvPr>
          <p:cNvSpPr txBox="1"/>
          <p:nvPr/>
        </p:nvSpPr>
        <p:spPr>
          <a:xfrm>
            <a:off x="9829823" y="4554927"/>
            <a:ext cx="1759788" cy="307777"/>
          </a:xfrm>
          <a:prstGeom prst="rect">
            <a:avLst/>
          </a:prstGeom>
          <a:noFill/>
        </p:spPr>
        <p:txBody>
          <a:bodyPr wrap="square" rtlCol="0">
            <a:spAutoFit/>
          </a:bodyPr>
          <a:lstStyle/>
          <a:p>
            <a:pPr algn="ctr"/>
            <a:r>
              <a:rPr lang="en-US" sz="1400" dirty="0">
                <a:latin typeface="Open Sans Light" panose="020B0606030504020204" pitchFamily="34" charset="0"/>
                <a:ea typeface="Open Sans Light" panose="020B0606030504020204" pitchFamily="34" charset="0"/>
                <a:cs typeface="Open Sans Light" panose="020B0606030504020204" pitchFamily="34" charset="0"/>
              </a:rPr>
              <a:t>Brick</a:t>
            </a:r>
          </a:p>
        </p:txBody>
      </p:sp>
    </p:spTree>
    <p:extLst>
      <p:ext uri="{BB962C8B-B14F-4D97-AF65-F5344CB8AC3E}">
        <p14:creationId xmlns:p14="http://schemas.microsoft.com/office/powerpoint/2010/main" val="9719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1F82-5CAF-A745-DF9E-3E6B204A513D}"/>
              </a:ext>
            </a:extLst>
          </p:cNvPr>
          <p:cNvSpPr>
            <a:spLocks noGrp="1"/>
          </p:cNvSpPr>
          <p:nvPr>
            <p:ph type="title" idx="4294967295"/>
          </p:nvPr>
        </p:nvSpPr>
        <p:spPr>
          <a:xfrm>
            <a:off x="275771" y="114300"/>
            <a:ext cx="10515600" cy="1325563"/>
          </a:xfrm>
        </p:spPr>
        <p:txBody>
          <a:bodyPr>
            <a:noAutofit/>
          </a:bodyPr>
          <a:lstStyle/>
          <a:p>
            <a:r>
              <a:rPr lang="en-US" sz="4000" dirty="0"/>
              <a:t>Spot the Difference</a:t>
            </a:r>
          </a:p>
        </p:txBody>
      </p:sp>
      <p:sp>
        <p:nvSpPr>
          <p:cNvPr id="3" name="Content Placeholder 2">
            <a:extLst>
              <a:ext uri="{FF2B5EF4-FFF2-40B4-BE49-F238E27FC236}">
                <a16:creationId xmlns:a16="http://schemas.microsoft.com/office/drawing/2014/main" id="{EC082015-E3C9-AC3C-A5BC-33943D2DB102}"/>
              </a:ext>
            </a:extLst>
          </p:cNvPr>
          <p:cNvSpPr>
            <a:spLocks noGrp="1"/>
          </p:cNvSpPr>
          <p:nvPr>
            <p:ph idx="4294967295"/>
          </p:nvPr>
        </p:nvSpPr>
        <p:spPr>
          <a:xfrm>
            <a:off x="304800" y="1428297"/>
            <a:ext cx="4441371" cy="4351337"/>
          </a:xfrm>
        </p:spPr>
        <p:txBody>
          <a:bodyPr>
            <a:noAutofit/>
          </a:bodyPr>
          <a:lstStyle/>
          <a:p>
            <a:r>
              <a:rPr lang="en-US" sz="2400" dirty="0"/>
              <a:t>In small groups, find as many differences between the two maps as you can.</a:t>
            </a:r>
          </a:p>
          <a:p>
            <a:pPr marL="0" indent="0">
              <a:buNone/>
            </a:pPr>
            <a:endParaRPr lang="en-US" sz="2400" dirty="0"/>
          </a:p>
          <a:p>
            <a:r>
              <a:rPr lang="en-US" sz="2400" dirty="0"/>
              <a:t>You can draw on </a:t>
            </a:r>
            <a:br>
              <a:rPr lang="en-US" sz="2400" dirty="0"/>
            </a:br>
            <a:r>
              <a:rPr lang="en-US" sz="2400" dirty="0"/>
              <a:t>and mark the maps.</a:t>
            </a:r>
          </a:p>
          <a:p>
            <a:pPr marL="0" indent="0">
              <a:buNone/>
            </a:pPr>
            <a:endParaRPr lang="en-US" sz="2400" dirty="0"/>
          </a:p>
          <a:p>
            <a:r>
              <a:rPr lang="en-US" sz="2400" dirty="0"/>
              <a:t>Be ready to share any differences you saw.</a:t>
            </a:r>
          </a:p>
        </p:txBody>
      </p:sp>
      <p:pic>
        <p:nvPicPr>
          <p:cNvPr id="5" name="Picture 4">
            <a:extLst>
              <a:ext uri="{FF2B5EF4-FFF2-40B4-BE49-F238E27FC236}">
                <a16:creationId xmlns:a16="http://schemas.microsoft.com/office/drawing/2014/main" id="{937E75F2-89AB-211D-AA8F-2E52BEDD19DF}"/>
              </a:ext>
              <a:ext uri="{C183D7F6-B498-43B3-948B-1728B52AA6E4}">
                <adec:decorative xmlns:adec="http://schemas.microsoft.com/office/drawing/2017/decorative" val="1"/>
              </a:ext>
            </a:extLst>
          </p:cNvPr>
          <p:cNvPicPr>
            <a:picLocks noChangeAspect="1"/>
          </p:cNvPicPr>
          <p:nvPr/>
        </p:nvPicPr>
        <p:blipFill>
          <a:blip r:embed="rId3"/>
          <a:srcRect l="1313" r="4116"/>
          <a:stretch>
            <a:fillRect/>
          </a:stretch>
        </p:blipFill>
        <p:spPr>
          <a:xfrm>
            <a:off x="5261112" y="890084"/>
            <a:ext cx="6858001" cy="4692650"/>
          </a:xfrm>
          <a:prstGeom prst="rect">
            <a:avLst/>
          </a:prstGeom>
        </p:spPr>
      </p:pic>
    </p:spTree>
    <p:extLst>
      <p:ext uri="{BB962C8B-B14F-4D97-AF65-F5344CB8AC3E}">
        <p14:creationId xmlns:p14="http://schemas.microsoft.com/office/powerpoint/2010/main" val="366243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38EAC-F44E-D10C-DE16-A6D2F2865081}"/>
              </a:ext>
            </a:extLst>
          </p:cNvPr>
          <p:cNvSpPr>
            <a:spLocks noGrp="1"/>
          </p:cNvSpPr>
          <p:nvPr>
            <p:ph type="title" idx="4294967295"/>
          </p:nvPr>
        </p:nvSpPr>
        <p:spPr>
          <a:xfrm>
            <a:off x="258556" y="-1720170"/>
            <a:ext cx="10515600" cy="1327150"/>
          </a:xfrm>
        </p:spPr>
        <p:txBody>
          <a:bodyPr vert="horz" lIns="60960" tIns="30480" rIns="60960" bIns="30480" rtlCol="0" anchor="b">
            <a:normAutofit/>
          </a:bodyPr>
          <a:lstStyle/>
          <a:p>
            <a:r>
              <a:rPr lang="en-US" sz="2400" b="0" dirty="0"/>
              <a:t>Map of the Duwamish River in the mid 1800s vs Today</a:t>
            </a:r>
          </a:p>
        </p:txBody>
      </p:sp>
      <p:pic>
        <p:nvPicPr>
          <p:cNvPr id="3" name="Picture 2" descr="Computer generated map showing a large tide flat and a mid-sized saltwater marsh at the start of the Duwamish River in 1875. This image is next to an image of a satellite map of Elliott Bay and the start of the Duwamish River from 2008.">
            <a:extLst>
              <a:ext uri="{FF2B5EF4-FFF2-40B4-BE49-F238E27FC236}">
                <a16:creationId xmlns:a16="http://schemas.microsoft.com/office/drawing/2014/main" id="{80570D26-0EAA-8BDA-C1E8-0518E6FC98FB}"/>
              </a:ext>
            </a:extLst>
          </p:cNvPr>
          <p:cNvPicPr>
            <a:picLocks noChangeAspect="1"/>
          </p:cNvPicPr>
          <p:nvPr/>
        </p:nvPicPr>
        <p:blipFill rotWithShape="1">
          <a:blip r:embed="rId3"/>
          <a:srcRect l="8833" r="6057"/>
          <a:stretch>
            <a:fillRect/>
          </a:stretch>
        </p:blipFill>
        <p:spPr>
          <a:xfrm>
            <a:off x="1259367" y="29028"/>
            <a:ext cx="9673266" cy="5969651"/>
          </a:xfrm>
          <a:prstGeom prst="rect">
            <a:avLst/>
          </a:prstGeom>
        </p:spPr>
      </p:pic>
      <p:sp>
        <p:nvSpPr>
          <p:cNvPr id="2" name="TextBox 1">
            <a:extLst>
              <a:ext uri="{FF2B5EF4-FFF2-40B4-BE49-F238E27FC236}">
                <a16:creationId xmlns:a16="http://schemas.microsoft.com/office/drawing/2014/main" id="{55C4159A-9F04-3DE9-2A83-2FC1F6AA54E6}"/>
              </a:ext>
              <a:ext uri="{C183D7F6-B498-43B3-948B-1728B52AA6E4}">
                <adec:decorative xmlns:adec="http://schemas.microsoft.com/office/drawing/2017/decorative" val="1"/>
              </a:ext>
            </a:extLst>
          </p:cNvPr>
          <p:cNvSpPr txBox="1"/>
          <p:nvPr/>
        </p:nvSpPr>
        <p:spPr>
          <a:xfrm>
            <a:off x="113413" y="2930091"/>
            <a:ext cx="1219200" cy="338554"/>
          </a:xfrm>
          <a:prstGeom prst="rect">
            <a:avLst/>
          </a:prstGeom>
          <a:noFill/>
        </p:spPr>
        <p:txBody>
          <a:bodyPr wrap="square" rtlCol="0">
            <a:spAutoFit/>
          </a:bodyPr>
          <a:lstStyle/>
          <a:p>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Mid 1800s</a:t>
            </a:r>
          </a:p>
        </p:txBody>
      </p:sp>
      <p:sp>
        <p:nvSpPr>
          <p:cNvPr id="4" name="TextBox 3">
            <a:extLst>
              <a:ext uri="{FF2B5EF4-FFF2-40B4-BE49-F238E27FC236}">
                <a16:creationId xmlns:a16="http://schemas.microsoft.com/office/drawing/2014/main" id="{457250F6-CBFA-059A-F20F-61DFD3479A46}"/>
              </a:ext>
              <a:ext uri="{C183D7F6-B498-43B3-948B-1728B52AA6E4}">
                <adec:decorative xmlns:adec="http://schemas.microsoft.com/office/drawing/2017/decorative" val="1"/>
              </a:ext>
            </a:extLst>
          </p:cNvPr>
          <p:cNvSpPr txBox="1"/>
          <p:nvPr/>
        </p:nvSpPr>
        <p:spPr>
          <a:xfrm>
            <a:off x="10932633" y="2930091"/>
            <a:ext cx="836427" cy="338554"/>
          </a:xfrm>
          <a:prstGeom prst="rect">
            <a:avLst/>
          </a:prstGeom>
          <a:noFill/>
        </p:spPr>
        <p:txBody>
          <a:bodyPr wrap="square" rtlCol="0">
            <a:spAutoFit/>
          </a:bodyPr>
          <a:lstStyle/>
          <a:p>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Today</a:t>
            </a:r>
          </a:p>
        </p:txBody>
      </p:sp>
    </p:spTree>
    <p:extLst>
      <p:ext uri="{BB962C8B-B14F-4D97-AF65-F5344CB8AC3E}">
        <p14:creationId xmlns:p14="http://schemas.microsoft.com/office/powerpoint/2010/main" val="2857768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D89682-BEE7-24AE-2A46-68A18FBE442A}"/>
              </a:ext>
              <a:ext uri="{C183D7F6-B498-43B3-948B-1728B52AA6E4}">
                <adec:decorative xmlns:adec="http://schemas.microsoft.com/office/drawing/2017/decorative" val="1"/>
              </a:ext>
            </a:extLst>
          </p:cNvPr>
          <p:cNvPicPr>
            <a:picLocks noChangeAspect="1"/>
          </p:cNvPicPr>
          <p:nvPr/>
        </p:nvPicPr>
        <p:blipFill>
          <a:blip r:embed="rId3"/>
          <a:srcRect l="6437" t="32422" r="8803" b="24717"/>
          <a:stretch/>
        </p:blipFill>
        <p:spPr>
          <a:xfrm>
            <a:off x="0" y="2286000"/>
            <a:ext cx="12192000" cy="3753173"/>
          </a:xfrm>
          <a:prstGeom prst="rect">
            <a:avLst/>
          </a:prstGeom>
        </p:spPr>
      </p:pic>
      <p:sp>
        <p:nvSpPr>
          <p:cNvPr id="2" name="Title 1">
            <a:extLst>
              <a:ext uri="{FF2B5EF4-FFF2-40B4-BE49-F238E27FC236}">
                <a16:creationId xmlns:a16="http://schemas.microsoft.com/office/drawing/2014/main" id="{8EAE7947-0980-62F4-18A2-CEBD957FC940}"/>
              </a:ext>
            </a:extLst>
          </p:cNvPr>
          <p:cNvSpPr>
            <a:spLocks noGrp="1"/>
          </p:cNvSpPr>
          <p:nvPr>
            <p:ph type="title" idx="4294967295"/>
          </p:nvPr>
        </p:nvSpPr>
        <p:spPr>
          <a:xfrm>
            <a:off x="838200" y="334154"/>
            <a:ext cx="10515600" cy="1327150"/>
          </a:xfrm>
        </p:spPr>
        <p:txBody>
          <a:bodyPr>
            <a:noAutofit/>
          </a:bodyPr>
          <a:lstStyle/>
          <a:p>
            <a:pPr algn="ctr"/>
            <a:r>
              <a:rPr lang="en-US" sz="4000" dirty="0"/>
              <a:t>Share Out</a:t>
            </a:r>
          </a:p>
        </p:txBody>
      </p:sp>
      <p:sp>
        <p:nvSpPr>
          <p:cNvPr id="3" name="Content Placeholder 2">
            <a:extLst>
              <a:ext uri="{FF2B5EF4-FFF2-40B4-BE49-F238E27FC236}">
                <a16:creationId xmlns:a16="http://schemas.microsoft.com/office/drawing/2014/main" id="{13789573-5CCC-1758-5A11-5BDA949715DA}"/>
              </a:ext>
            </a:extLst>
          </p:cNvPr>
          <p:cNvSpPr>
            <a:spLocks noGrp="1"/>
          </p:cNvSpPr>
          <p:nvPr>
            <p:ph idx="4294967295"/>
          </p:nvPr>
        </p:nvSpPr>
        <p:spPr>
          <a:xfrm>
            <a:off x="925606" y="1484717"/>
            <a:ext cx="10515600" cy="4352925"/>
          </a:xfrm>
        </p:spPr>
        <p:txBody>
          <a:bodyPr>
            <a:noAutofit/>
          </a:bodyPr>
          <a:lstStyle/>
          <a:p>
            <a:pPr marL="0" indent="0" algn="ctr">
              <a:buNone/>
            </a:pPr>
            <a:r>
              <a:rPr lang="en-US" sz="2800" dirty="0"/>
              <a:t>What differences did you see between the two maps?</a:t>
            </a:r>
          </a:p>
        </p:txBody>
      </p:sp>
      <p:pic>
        <p:nvPicPr>
          <p:cNvPr id="4" name="Picture 3">
            <a:extLst>
              <a:ext uri="{FF2B5EF4-FFF2-40B4-BE49-F238E27FC236}">
                <a16:creationId xmlns:a16="http://schemas.microsoft.com/office/drawing/2014/main" id="{930172B1-3489-E5AA-3A0B-5B7FD99B64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168" y="405872"/>
            <a:ext cx="1155749" cy="896124"/>
          </a:xfrm>
          <a:prstGeom prst="rect">
            <a:avLst/>
          </a:prstGeom>
        </p:spPr>
      </p:pic>
    </p:spTree>
    <p:extLst>
      <p:ext uri="{BB962C8B-B14F-4D97-AF65-F5344CB8AC3E}">
        <p14:creationId xmlns:p14="http://schemas.microsoft.com/office/powerpoint/2010/main" val="2767651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C904-D3F1-4ACE-1E9D-5844DDE24093}"/>
              </a:ext>
            </a:extLst>
          </p:cNvPr>
          <p:cNvSpPr>
            <a:spLocks noGrp="1"/>
          </p:cNvSpPr>
          <p:nvPr>
            <p:ph type="title" idx="4294967295"/>
          </p:nvPr>
        </p:nvSpPr>
        <p:spPr>
          <a:xfrm>
            <a:off x="420914" y="211365"/>
            <a:ext cx="10515600" cy="1325563"/>
          </a:xfrm>
        </p:spPr>
        <p:txBody>
          <a:bodyPr>
            <a:noAutofit/>
          </a:bodyPr>
          <a:lstStyle/>
          <a:p>
            <a:r>
              <a:rPr lang="en-US" sz="4000" dirty="0"/>
              <a:t>Topographic Map Activity</a:t>
            </a:r>
          </a:p>
        </p:txBody>
      </p:sp>
      <p:sp>
        <p:nvSpPr>
          <p:cNvPr id="3" name="Content Placeholder 2">
            <a:extLst>
              <a:ext uri="{FF2B5EF4-FFF2-40B4-BE49-F238E27FC236}">
                <a16:creationId xmlns:a16="http://schemas.microsoft.com/office/drawing/2014/main" id="{443B51B1-389F-0612-EE78-020088E2DA12}"/>
              </a:ext>
            </a:extLst>
          </p:cNvPr>
          <p:cNvSpPr>
            <a:spLocks noGrp="1"/>
          </p:cNvSpPr>
          <p:nvPr>
            <p:ph idx="4294967295"/>
          </p:nvPr>
        </p:nvSpPr>
        <p:spPr>
          <a:xfrm>
            <a:off x="420914" y="1380898"/>
            <a:ext cx="6070600" cy="4351337"/>
          </a:xfrm>
        </p:spPr>
        <p:txBody>
          <a:bodyPr>
            <a:noAutofit/>
          </a:bodyPr>
          <a:lstStyle/>
          <a:p>
            <a:pPr marL="0" indent="0">
              <a:buNone/>
            </a:pPr>
            <a:r>
              <a:rPr lang="en-US" sz="2400" dirty="0"/>
              <a:t>Identify the low elevation areas and discuss the questions in your group:</a:t>
            </a:r>
          </a:p>
          <a:p>
            <a:pPr marL="0" indent="0">
              <a:buNone/>
            </a:pPr>
            <a:endParaRPr lang="en-US" sz="2400" dirty="0"/>
          </a:p>
          <a:p>
            <a:r>
              <a:rPr lang="en-US" sz="2400" dirty="0"/>
              <a:t>Who is living in the low elevation areas?</a:t>
            </a:r>
          </a:p>
          <a:p>
            <a:pPr marL="0" indent="0">
              <a:buNone/>
            </a:pPr>
            <a:endParaRPr lang="en-US" sz="2400" dirty="0"/>
          </a:p>
          <a:p>
            <a:r>
              <a:rPr lang="en-US" sz="2400" dirty="0"/>
              <a:t>What challenges might these communities be facing?</a:t>
            </a:r>
          </a:p>
          <a:p>
            <a:pPr marL="0" indent="0">
              <a:buNone/>
            </a:pPr>
            <a:endParaRPr lang="en-US" sz="2400" dirty="0"/>
          </a:p>
          <a:p>
            <a:r>
              <a:rPr lang="en-US" sz="2400" dirty="0"/>
              <a:t>How does having money and resources play a role in recovery for communities that live in low elevation areas?</a:t>
            </a:r>
          </a:p>
        </p:txBody>
      </p:sp>
      <p:pic>
        <p:nvPicPr>
          <p:cNvPr id="6" name="Picture 5" descr="A topographic map of Seattle">
            <a:extLst>
              <a:ext uri="{FF2B5EF4-FFF2-40B4-BE49-F238E27FC236}">
                <a16:creationId xmlns:a16="http://schemas.microsoft.com/office/drawing/2014/main" id="{781B4A67-10A0-4DC8-936B-AB7A860B0254}"/>
              </a:ext>
            </a:extLst>
          </p:cNvPr>
          <p:cNvPicPr>
            <a:picLocks noChangeAspect="1"/>
          </p:cNvPicPr>
          <p:nvPr/>
        </p:nvPicPr>
        <p:blipFill>
          <a:blip r:embed="rId3">
            <a:extLst>
              <a:ext uri="{28A0092B-C50C-407E-A947-70E740481C1C}">
                <a14:useLocalDpi xmlns:a14="http://schemas.microsoft.com/office/drawing/2010/main" val="0"/>
              </a:ext>
            </a:extLst>
          </a:blip>
          <a:srcRect t="5491" b="2468"/>
          <a:stretch>
            <a:fillRect/>
          </a:stretch>
        </p:blipFill>
        <p:spPr>
          <a:xfrm rot="5400000">
            <a:off x="6499246" y="1338056"/>
            <a:ext cx="5863775" cy="3361833"/>
          </a:xfrm>
          <a:prstGeom prst="rect">
            <a:avLst/>
          </a:prstGeom>
          <a:ln w="38100">
            <a:solidFill>
              <a:srgbClr val="000000"/>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0C71B5C-289B-43B3-B82D-0B50161EFC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4551" y="87085"/>
            <a:ext cx="778902" cy="5863772"/>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212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F2D9-704A-F2E7-2F2B-C60E686FFB17}"/>
              </a:ext>
            </a:extLst>
          </p:cNvPr>
          <p:cNvSpPr>
            <a:spLocks noGrp="1"/>
          </p:cNvSpPr>
          <p:nvPr>
            <p:ph type="title" idx="4294967295"/>
          </p:nvPr>
        </p:nvSpPr>
        <p:spPr>
          <a:xfrm>
            <a:off x="838200" y="525449"/>
            <a:ext cx="10515600" cy="1327150"/>
          </a:xfrm>
        </p:spPr>
        <p:txBody>
          <a:bodyPr>
            <a:noAutofit/>
          </a:bodyPr>
          <a:lstStyle/>
          <a:p>
            <a:pPr algn="ctr"/>
            <a:r>
              <a:rPr lang="en-US" sz="4000" dirty="0"/>
              <a:t>Share Out</a:t>
            </a:r>
          </a:p>
        </p:txBody>
      </p:sp>
      <p:sp>
        <p:nvSpPr>
          <p:cNvPr id="3" name="Content Placeholder 2">
            <a:extLst>
              <a:ext uri="{FF2B5EF4-FFF2-40B4-BE49-F238E27FC236}">
                <a16:creationId xmlns:a16="http://schemas.microsoft.com/office/drawing/2014/main" id="{53628D84-0B8C-AB64-4217-E98C440B99EC}"/>
              </a:ext>
            </a:extLst>
          </p:cNvPr>
          <p:cNvSpPr>
            <a:spLocks noGrp="1"/>
          </p:cNvSpPr>
          <p:nvPr>
            <p:ph idx="4294967295"/>
          </p:nvPr>
        </p:nvSpPr>
        <p:spPr>
          <a:xfrm>
            <a:off x="464457" y="2013603"/>
            <a:ext cx="10515600" cy="4352925"/>
          </a:xfrm>
        </p:spPr>
        <p:txBody>
          <a:bodyPr>
            <a:noAutofit/>
          </a:bodyPr>
          <a:lstStyle/>
          <a:p>
            <a:r>
              <a:rPr lang="en-US" sz="2400" dirty="0"/>
              <a:t>What did you notice about the topographic map?</a:t>
            </a:r>
          </a:p>
          <a:p>
            <a:pPr marL="0" indent="0">
              <a:buNone/>
            </a:pPr>
            <a:endParaRPr lang="en-US" sz="2400" dirty="0"/>
          </a:p>
          <a:p>
            <a:r>
              <a:rPr lang="en-US" sz="2400" dirty="0"/>
              <a:t>Who/what communities are living in the lowland areas?</a:t>
            </a:r>
          </a:p>
          <a:p>
            <a:endParaRPr lang="en-US" sz="2400" dirty="0"/>
          </a:p>
          <a:p>
            <a:r>
              <a:rPr lang="en-US" sz="2400" dirty="0"/>
              <a:t>What challenges might these communities be facing?</a:t>
            </a:r>
          </a:p>
          <a:p>
            <a:pPr marL="0" indent="0">
              <a:buNone/>
            </a:pPr>
            <a:endParaRPr lang="en-US" sz="2400" dirty="0"/>
          </a:p>
          <a:p>
            <a:r>
              <a:rPr lang="en-US" sz="2400" dirty="0"/>
              <a:t>How does having money and resources play a role in recovery for communities living in low elevation areas? </a:t>
            </a:r>
          </a:p>
        </p:txBody>
      </p:sp>
      <p:pic>
        <p:nvPicPr>
          <p:cNvPr id="4" name="Picture 3">
            <a:extLst>
              <a:ext uri="{FF2B5EF4-FFF2-40B4-BE49-F238E27FC236}">
                <a16:creationId xmlns:a16="http://schemas.microsoft.com/office/drawing/2014/main" id="{06C94A3A-62FC-8750-19C9-4B6523AEC8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046" y="740962"/>
            <a:ext cx="1155749" cy="896124"/>
          </a:xfrm>
          <a:prstGeom prst="rect">
            <a:avLst/>
          </a:prstGeom>
        </p:spPr>
      </p:pic>
    </p:spTree>
    <p:extLst>
      <p:ext uri="{BB962C8B-B14F-4D97-AF65-F5344CB8AC3E}">
        <p14:creationId xmlns:p14="http://schemas.microsoft.com/office/powerpoint/2010/main" val="377207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0FC9-E989-8752-0444-8914897E8BBC}"/>
              </a:ext>
            </a:extLst>
          </p:cNvPr>
          <p:cNvSpPr>
            <a:spLocks noGrp="1"/>
          </p:cNvSpPr>
          <p:nvPr>
            <p:ph type="title" idx="4294967295"/>
          </p:nvPr>
        </p:nvSpPr>
        <p:spPr>
          <a:xfrm>
            <a:off x="335548" y="158618"/>
            <a:ext cx="10515600" cy="1327150"/>
          </a:xfrm>
        </p:spPr>
        <p:txBody>
          <a:bodyPr>
            <a:noAutofit/>
          </a:bodyPr>
          <a:lstStyle/>
          <a:p>
            <a:r>
              <a:rPr lang="en-US" sz="4000" dirty="0"/>
              <a:t>Flood Preparation Prioritization</a:t>
            </a:r>
          </a:p>
        </p:txBody>
      </p:sp>
      <p:sp>
        <p:nvSpPr>
          <p:cNvPr id="3" name="Content Placeholder 2">
            <a:extLst>
              <a:ext uri="{FF2B5EF4-FFF2-40B4-BE49-F238E27FC236}">
                <a16:creationId xmlns:a16="http://schemas.microsoft.com/office/drawing/2014/main" id="{564730D6-BCC6-C68B-CC48-2058169D740C}"/>
              </a:ext>
            </a:extLst>
          </p:cNvPr>
          <p:cNvSpPr>
            <a:spLocks noGrp="1"/>
          </p:cNvSpPr>
          <p:nvPr>
            <p:ph idx="4294967295"/>
          </p:nvPr>
        </p:nvSpPr>
        <p:spPr>
          <a:xfrm>
            <a:off x="335548" y="1969954"/>
            <a:ext cx="7997371" cy="4352925"/>
          </a:xfrm>
        </p:spPr>
        <p:txBody>
          <a:bodyPr>
            <a:noAutofit/>
          </a:bodyPr>
          <a:lstStyle/>
          <a:p>
            <a:pPr marL="514376" indent="-514376">
              <a:buFont typeface="+mj-lt"/>
              <a:buAutoNum type="arabicPeriod"/>
            </a:pPr>
            <a:r>
              <a:rPr lang="en-US" sz="2400" dirty="0"/>
              <a:t>Read through all the questions on the worksheet.</a:t>
            </a:r>
          </a:p>
          <a:p>
            <a:pPr marL="514376" indent="-514376">
              <a:buFont typeface="+mj-lt"/>
              <a:buAutoNum type="arabicPeriod"/>
            </a:pPr>
            <a:endParaRPr lang="en-US" sz="2400" dirty="0"/>
          </a:p>
          <a:p>
            <a:pPr marL="514376" indent="-514376">
              <a:buFont typeface="+mj-lt"/>
              <a:buAutoNum type="arabicPeriod"/>
            </a:pPr>
            <a:r>
              <a:rPr lang="en-US" sz="2400" dirty="0"/>
              <a:t>Prioritize the questions 1-15 to determine what steps and conversations you will be having first.</a:t>
            </a:r>
            <a:br>
              <a:rPr lang="en-US" sz="2400" dirty="0"/>
            </a:br>
            <a:endParaRPr lang="en-US" sz="2400" dirty="0"/>
          </a:p>
          <a:p>
            <a:pPr lvl="3"/>
            <a:r>
              <a:rPr lang="en-US" sz="2000" dirty="0">
                <a:latin typeface="Open Sans Light" pitchFamily="2" charset="0"/>
                <a:ea typeface="Open Sans Light" pitchFamily="2" charset="0"/>
                <a:cs typeface="Open Sans Light" pitchFamily="2" charset="0"/>
              </a:rPr>
              <a:t>1 being the highest priority, 15 being the lowest priority.</a:t>
            </a:r>
          </a:p>
          <a:p>
            <a:pPr lvl="1" indent="0">
              <a:buNone/>
            </a:pPr>
            <a:endParaRPr lang="en-US" sz="2400" dirty="0"/>
          </a:p>
          <a:p>
            <a:pPr marL="514376" indent="-514376">
              <a:buFont typeface="+mj-lt"/>
              <a:buAutoNum type="arabicPeriod"/>
            </a:pPr>
            <a:r>
              <a:rPr lang="en-US" sz="2400" dirty="0"/>
              <a:t>Add in additional considerations and questions that are important for you and your community.</a:t>
            </a:r>
          </a:p>
        </p:txBody>
      </p:sp>
      <p:sp>
        <p:nvSpPr>
          <p:cNvPr id="5" name="TextBox 4">
            <a:extLst>
              <a:ext uri="{FF2B5EF4-FFF2-40B4-BE49-F238E27FC236}">
                <a16:creationId xmlns:a16="http://schemas.microsoft.com/office/drawing/2014/main" id="{67B266FA-5819-0B6A-95B5-53F401A0D241}"/>
              </a:ext>
            </a:extLst>
          </p:cNvPr>
          <p:cNvSpPr txBox="1"/>
          <p:nvPr/>
        </p:nvSpPr>
        <p:spPr>
          <a:xfrm>
            <a:off x="335548" y="1172498"/>
            <a:ext cx="2843561" cy="461665"/>
          </a:xfrm>
          <a:prstGeom prst="rect">
            <a:avLst/>
          </a:prstGeom>
          <a:noFill/>
        </p:spPr>
        <p:txBody>
          <a:bodyPr wrap="square" rtlCol="0">
            <a:spAutoFit/>
          </a:bodyPr>
          <a:lstStyle/>
          <a:p>
            <a:r>
              <a:rPr lang="en-US" sz="2400" dirty="0">
                <a:latin typeface="Open Sans Light" pitchFamily="2" charset="0"/>
                <a:ea typeface="Open Sans Light" pitchFamily="2" charset="0"/>
                <a:cs typeface="Open Sans Light" pitchFamily="2" charset="0"/>
              </a:rPr>
              <a:t>On your own</a:t>
            </a:r>
          </a:p>
        </p:txBody>
      </p:sp>
      <p:pic>
        <p:nvPicPr>
          <p:cNvPr id="9" name="Picture 8">
            <a:extLst>
              <a:ext uri="{FF2B5EF4-FFF2-40B4-BE49-F238E27FC236}">
                <a16:creationId xmlns:a16="http://schemas.microsoft.com/office/drawing/2014/main" id="{76C834AB-2619-5F92-A61B-A90B5910CEBC}"/>
              </a:ext>
              <a:ext uri="{C183D7F6-B498-43B3-948B-1728B52AA6E4}">
                <adec:decorative xmlns:adec="http://schemas.microsoft.com/office/drawing/2017/decorative" val="1"/>
              </a:ext>
            </a:extLst>
          </p:cNvPr>
          <p:cNvPicPr>
            <a:picLocks noChangeAspect="1"/>
          </p:cNvPicPr>
          <p:nvPr/>
        </p:nvPicPr>
        <p:blipFill>
          <a:blip r:embed="rId3"/>
          <a:srcRect l="21665" r="19500"/>
          <a:stretch>
            <a:fillRect/>
          </a:stretch>
        </p:blipFill>
        <p:spPr>
          <a:xfrm>
            <a:off x="9074088" y="0"/>
            <a:ext cx="3554120" cy="6052457"/>
          </a:xfrm>
          <a:prstGeom prst="rect">
            <a:avLst/>
          </a:prstGeom>
        </p:spPr>
      </p:pic>
    </p:spTree>
    <p:extLst>
      <p:ext uri="{BB962C8B-B14F-4D97-AF65-F5344CB8AC3E}">
        <p14:creationId xmlns:p14="http://schemas.microsoft.com/office/powerpoint/2010/main" val="1686296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CD141-7799-4673-479A-05B2861BD3BA}"/>
              </a:ext>
              <a:ext uri="{C183D7F6-B498-43B3-948B-1728B52AA6E4}">
                <adec:decorative xmlns:adec="http://schemas.microsoft.com/office/drawing/2017/decorative" val="1"/>
              </a:ext>
            </a:extLst>
          </p:cNvPr>
          <p:cNvPicPr>
            <a:picLocks noChangeAspect="1"/>
          </p:cNvPicPr>
          <p:nvPr/>
        </p:nvPicPr>
        <p:blipFill>
          <a:blip r:embed="rId4"/>
          <a:srcRect l="2301" t="16179" r="2301" b="17079"/>
          <a:stretch>
            <a:fillRect/>
          </a:stretch>
        </p:blipFill>
        <p:spPr>
          <a:xfrm>
            <a:off x="7760472" y="-114843"/>
            <a:ext cx="12162971" cy="6152202"/>
          </a:xfrm>
          <a:prstGeom prst="rect">
            <a:avLst/>
          </a:prstGeom>
        </p:spPr>
      </p:pic>
      <p:sp>
        <p:nvSpPr>
          <p:cNvPr id="2" name="Title 1">
            <a:extLst>
              <a:ext uri="{FF2B5EF4-FFF2-40B4-BE49-F238E27FC236}">
                <a16:creationId xmlns:a16="http://schemas.microsoft.com/office/drawing/2014/main" id="{77894B51-E1F6-8F11-2135-FEFF3868B281}"/>
              </a:ext>
            </a:extLst>
          </p:cNvPr>
          <p:cNvSpPr>
            <a:spLocks noGrp="1"/>
          </p:cNvSpPr>
          <p:nvPr>
            <p:ph type="title" idx="4294967295"/>
          </p:nvPr>
        </p:nvSpPr>
        <p:spPr>
          <a:xfrm>
            <a:off x="1678350" y="889839"/>
            <a:ext cx="5578929" cy="1327150"/>
          </a:xfrm>
          <a:noFill/>
          <a:ln>
            <a:noFill/>
          </a:ln>
        </p:spPr>
        <p:txBody>
          <a:bodyPr>
            <a:noAutofit/>
          </a:bodyPr>
          <a:lstStyle/>
          <a:p>
            <a:r>
              <a:rPr lang="en-US" sz="4000" dirty="0"/>
              <a:t>Reflect &amp; Share Out</a:t>
            </a:r>
          </a:p>
        </p:txBody>
      </p:sp>
      <p:sp>
        <p:nvSpPr>
          <p:cNvPr id="3" name="Content Placeholder 2">
            <a:extLst>
              <a:ext uri="{FF2B5EF4-FFF2-40B4-BE49-F238E27FC236}">
                <a16:creationId xmlns:a16="http://schemas.microsoft.com/office/drawing/2014/main" id="{8151A205-6981-9586-6E74-7F459A34FC9C}"/>
              </a:ext>
            </a:extLst>
          </p:cNvPr>
          <p:cNvSpPr>
            <a:spLocks noGrp="1"/>
          </p:cNvSpPr>
          <p:nvPr>
            <p:ph idx="4294967295"/>
          </p:nvPr>
        </p:nvSpPr>
        <p:spPr>
          <a:xfrm>
            <a:off x="1678350" y="2066040"/>
            <a:ext cx="5506357" cy="2073955"/>
          </a:xfrm>
          <a:noFill/>
          <a:ln>
            <a:noFill/>
          </a:ln>
        </p:spPr>
        <p:txBody>
          <a:bodyPr>
            <a:noAutofit/>
          </a:bodyPr>
          <a:lstStyle/>
          <a:p>
            <a:pPr marL="0" indent="0">
              <a:buNone/>
            </a:pPr>
            <a:endParaRPr lang="en-US" sz="1600" dirty="0">
              <a:latin typeface="Open Sans Light" panose="020B0606030504020204" pitchFamily="34" charset="0"/>
              <a:ea typeface="Open Sans Light" panose="020B0606030504020204" pitchFamily="34" charset="0"/>
              <a:cs typeface="Open Sans Light" panose="020B0606030504020204" pitchFamily="34" charset="0"/>
            </a:endParaRPr>
          </a:p>
          <a:p>
            <a:r>
              <a:rPr lang="en-US" sz="2400" dirty="0"/>
              <a:t>What steps and/or conversations did you prioritize first?</a:t>
            </a:r>
          </a:p>
          <a:p>
            <a:endParaRPr lang="en-US" sz="2400" dirty="0"/>
          </a:p>
          <a:p>
            <a:r>
              <a:rPr lang="en-US" sz="2400" dirty="0"/>
              <a:t>Did you add preparation steps that might be helpful for others?</a:t>
            </a:r>
          </a:p>
        </p:txBody>
      </p:sp>
      <p:pic>
        <p:nvPicPr>
          <p:cNvPr id="4" name="Picture 3">
            <a:extLst>
              <a:ext uri="{FF2B5EF4-FFF2-40B4-BE49-F238E27FC236}">
                <a16:creationId xmlns:a16="http://schemas.microsoft.com/office/drawing/2014/main" id="{57A02396-5E08-5159-3976-B10D6AF4D6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09" y="928377"/>
            <a:ext cx="1155749" cy="896124"/>
          </a:xfrm>
          <a:prstGeom prst="rect">
            <a:avLst/>
          </a:prstGeom>
        </p:spPr>
      </p:pic>
    </p:spTree>
    <p:extLst>
      <p:ext uri="{BB962C8B-B14F-4D97-AF65-F5344CB8AC3E}">
        <p14:creationId xmlns:p14="http://schemas.microsoft.com/office/powerpoint/2010/main" val="222808140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0056-2E9D-90BE-7824-57A420E1A336}"/>
              </a:ext>
            </a:extLst>
          </p:cNvPr>
          <p:cNvSpPr>
            <a:spLocks noGrp="1"/>
          </p:cNvSpPr>
          <p:nvPr>
            <p:ph type="title" idx="4294967295"/>
          </p:nvPr>
        </p:nvSpPr>
        <p:spPr>
          <a:xfrm>
            <a:off x="348343" y="280693"/>
            <a:ext cx="10515600" cy="1327150"/>
          </a:xfrm>
        </p:spPr>
        <p:txBody>
          <a:bodyPr>
            <a:noAutofit/>
          </a:bodyPr>
          <a:lstStyle/>
          <a:p>
            <a:r>
              <a:rPr lang="en-US" sz="4000" dirty="0"/>
              <a:t>Resilient Communities In Washington</a:t>
            </a:r>
          </a:p>
        </p:txBody>
      </p:sp>
      <p:sp>
        <p:nvSpPr>
          <p:cNvPr id="3" name="Content Placeholder 2">
            <a:extLst>
              <a:ext uri="{FF2B5EF4-FFF2-40B4-BE49-F238E27FC236}">
                <a16:creationId xmlns:a16="http://schemas.microsoft.com/office/drawing/2014/main" id="{E95F9D8C-163A-95E9-9698-AB5AFFCF4378}"/>
              </a:ext>
            </a:extLst>
          </p:cNvPr>
          <p:cNvSpPr>
            <a:spLocks noGrp="1"/>
          </p:cNvSpPr>
          <p:nvPr>
            <p:ph idx="4294967295"/>
          </p:nvPr>
        </p:nvSpPr>
        <p:spPr>
          <a:xfrm>
            <a:off x="348343" y="1714273"/>
            <a:ext cx="5021943" cy="4352925"/>
          </a:xfrm>
        </p:spPr>
        <p:txBody>
          <a:bodyPr>
            <a:noAutofit/>
          </a:bodyPr>
          <a:lstStyle/>
          <a:p>
            <a:pPr>
              <a:lnSpc>
                <a:spcPct val="100000"/>
              </a:lnSpc>
            </a:pPr>
            <a:r>
              <a:rPr lang="en-US" sz="2400" dirty="0"/>
              <a:t>Each group will receive a summarized news article</a:t>
            </a:r>
          </a:p>
          <a:p>
            <a:pPr marL="0" indent="0">
              <a:lnSpc>
                <a:spcPct val="100000"/>
              </a:lnSpc>
              <a:buNone/>
            </a:pPr>
            <a:endParaRPr lang="en-US" sz="2400" dirty="0"/>
          </a:p>
          <a:p>
            <a:pPr>
              <a:lnSpc>
                <a:spcPct val="100000"/>
              </a:lnSpc>
            </a:pPr>
            <a:r>
              <a:rPr lang="en-US" sz="2400" dirty="0"/>
              <a:t>Read the article together</a:t>
            </a:r>
          </a:p>
          <a:p>
            <a:pPr marL="0" indent="0">
              <a:lnSpc>
                <a:spcPct val="100000"/>
              </a:lnSpc>
              <a:buNone/>
            </a:pPr>
            <a:endParaRPr lang="en-US" sz="2400" dirty="0"/>
          </a:p>
          <a:p>
            <a:pPr>
              <a:lnSpc>
                <a:spcPct val="100000"/>
              </a:lnSpc>
            </a:pPr>
            <a:r>
              <a:rPr lang="en-US" sz="2400" dirty="0"/>
              <a:t>Discuss the reflection questions as a group</a:t>
            </a:r>
          </a:p>
        </p:txBody>
      </p:sp>
      <p:pic>
        <p:nvPicPr>
          <p:cNvPr id="1026" name="Picture 2" descr="South Park flooding cleanup photo">
            <a:extLst>
              <a:ext uri="{FF2B5EF4-FFF2-40B4-BE49-F238E27FC236}">
                <a16:creationId xmlns:a16="http://schemas.microsoft.com/office/drawing/2014/main" id="{CEF1233C-260D-89AF-EDE8-4F2E3B33C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6"/>
          <a:stretch>
            <a:fillRect/>
          </a:stretch>
        </p:blipFill>
        <p:spPr bwMode="auto">
          <a:xfrm>
            <a:off x="5936342" y="1607843"/>
            <a:ext cx="5627077" cy="4061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601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9583-C9BC-2112-AD32-783D95C25116}"/>
              </a:ext>
            </a:extLst>
          </p:cNvPr>
          <p:cNvSpPr>
            <a:spLocks noGrp="1"/>
          </p:cNvSpPr>
          <p:nvPr>
            <p:ph type="title" idx="4294967295"/>
          </p:nvPr>
        </p:nvSpPr>
        <p:spPr>
          <a:xfrm>
            <a:off x="667821" y="344939"/>
            <a:ext cx="10515600" cy="1327150"/>
          </a:xfrm>
        </p:spPr>
        <p:txBody>
          <a:bodyPr>
            <a:noAutofit/>
          </a:bodyPr>
          <a:lstStyle/>
          <a:p>
            <a:r>
              <a:rPr lang="en-US" sz="4000" dirty="0"/>
              <a:t>Discussion Questions</a:t>
            </a:r>
          </a:p>
        </p:txBody>
      </p:sp>
      <p:sp>
        <p:nvSpPr>
          <p:cNvPr id="3" name="Content Placeholder 2">
            <a:extLst>
              <a:ext uri="{FF2B5EF4-FFF2-40B4-BE49-F238E27FC236}">
                <a16:creationId xmlns:a16="http://schemas.microsoft.com/office/drawing/2014/main" id="{722006EE-760D-9450-50B8-E583A3287906}"/>
              </a:ext>
            </a:extLst>
          </p:cNvPr>
          <p:cNvSpPr>
            <a:spLocks noGrp="1"/>
          </p:cNvSpPr>
          <p:nvPr>
            <p:ph idx="4294967295"/>
          </p:nvPr>
        </p:nvSpPr>
        <p:spPr>
          <a:xfrm>
            <a:off x="838200" y="2236787"/>
            <a:ext cx="10515600" cy="4352925"/>
          </a:xfrm>
        </p:spPr>
        <p:txBody>
          <a:bodyPr>
            <a:noAutofit/>
          </a:bodyPr>
          <a:lstStyle/>
          <a:p>
            <a:r>
              <a:rPr lang="en-US" sz="2400" dirty="0"/>
              <a:t>What community members were involved in recovery efforts?</a:t>
            </a:r>
          </a:p>
          <a:p>
            <a:pPr marL="0" indent="0">
              <a:buNone/>
            </a:pPr>
            <a:endParaRPr lang="en-US" sz="2400" dirty="0"/>
          </a:p>
          <a:p>
            <a:r>
              <a:rPr lang="en-US" sz="2400" dirty="0"/>
              <a:t>What recovery supports were provided to the community?</a:t>
            </a:r>
          </a:p>
          <a:p>
            <a:pPr marL="0" indent="0">
              <a:buNone/>
            </a:pPr>
            <a:endParaRPr lang="en-US" sz="2400" dirty="0"/>
          </a:p>
          <a:p>
            <a:r>
              <a:rPr lang="en-US" sz="2400" dirty="0"/>
              <a:t>How do you see resiliency in the community you read about?</a:t>
            </a:r>
          </a:p>
          <a:p>
            <a:endParaRPr lang="en-US" sz="2400" dirty="0"/>
          </a:p>
          <a:p>
            <a:r>
              <a:rPr lang="en-US" sz="2400" dirty="0"/>
              <a:t>What can we learn from this event to prepare for flooding in the future?</a:t>
            </a:r>
          </a:p>
          <a:p>
            <a:endParaRPr lang="en-US" dirty="0">
              <a:latin typeface="Open Sans Light" pitchFamily="2" charset="0"/>
              <a:ea typeface="Open Sans Light" pitchFamily="2" charset="0"/>
              <a:cs typeface="Open Sans Light" pitchFamily="2" charset="0"/>
            </a:endParaRPr>
          </a:p>
          <a:p>
            <a:endParaRPr lang="en-US" dirty="0">
              <a:latin typeface="Open Sans Light" pitchFamily="2" charset="0"/>
              <a:ea typeface="Open Sans Light" pitchFamily="2" charset="0"/>
              <a:cs typeface="Open Sans Light" pitchFamily="2" charset="0"/>
            </a:endParaRPr>
          </a:p>
        </p:txBody>
      </p:sp>
      <p:sp>
        <p:nvSpPr>
          <p:cNvPr id="4" name="TextBox 3">
            <a:extLst>
              <a:ext uri="{FF2B5EF4-FFF2-40B4-BE49-F238E27FC236}">
                <a16:creationId xmlns:a16="http://schemas.microsoft.com/office/drawing/2014/main" id="{82E290C6-CDFD-214D-4127-46D3BB6143FB}"/>
              </a:ext>
            </a:extLst>
          </p:cNvPr>
          <p:cNvSpPr txBox="1"/>
          <p:nvPr/>
        </p:nvSpPr>
        <p:spPr>
          <a:xfrm>
            <a:off x="667821" y="1391818"/>
            <a:ext cx="7090611" cy="461665"/>
          </a:xfrm>
          <a:prstGeom prst="rect">
            <a:avLst/>
          </a:prstGeom>
          <a:noFill/>
        </p:spPr>
        <p:txBody>
          <a:bodyPr wrap="square" rtlCol="0">
            <a:noAutofit/>
          </a:bodyPr>
          <a:lstStyle/>
          <a:p>
            <a:r>
              <a:rPr lang="en-US" sz="2400" dirty="0">
                <a:latin typeface="Open Sans Light" panose="020B0606030504020204" pitchFamily="34" charset="0"/>
                <a:ea typeface="Open Sans Light" panose="020B0606030504020204" pitchFamily="34" charset="0"/>
                <a:cs typeface="Open Sans Light" panose="020B0606030504020204" pitchFamily="34" charset="0"/>
              </a:rPr>
              <a:t>In your group, answer the following questions:</a:t>
            </a:r>
          </a:p>
        </p:txBody>
      </p:sp>
      <p:pic>
        <p:nvPicPr>
          <p:cNvPr id="6" name="Picture 5">
            <a:extLst>
              <a:ext uri="{FF2B5EF4-FFF2-40B4-BE49-F238E27FC236}">
                <a16:creationId xmlns:a16="http://schemas.microsoft.com/office/drawing/2014/main" id="{2C816FE6-5078-92C7-8474-6E7EA4D42C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675" y="505435"/>
            <a:ext cx="3142504" cy="1377943"/>
          </a:xfrm>
          <a:prstGeom prst="rect">
            <a:avLst/>
          </a:prstGeom>
        </p:spPr>
      </p:pic>
    </p:spTree>
    <p:extLst>
      <p:ext uri="{BB962C8B-B14F-4D97-AF65-F5344CB8AC3E}">
        <p14:creationId xmlns:p14="http://schemas.microsoft.com/office/powerpoint/2010/main" val="27985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18E5-04DB-4A0C-F645-A027D1B42D42}"/>
              </a:ext>
            </a:extLst>
          </p:cNvPr>
          <p:cNvSpPr>
            <a:spLocks noGrp="1"/>
          </p:cNvSpPr>
          <p:nvPr>
            <p:ph type="title" idx="4294967295"/>
          </p:nvPr>
        </p:nvSpPr>
        <p:spPr>
          <a:xfrm>
            <a:off x="367694" y="80452"/>
            <a:ext cx="10515600" cy="1327150"/>
          </a:xfrm>
        </p:spPr>
        <p:txBody>
          <a:bodyPr>
            <a:noAutofit/>
          </a:bodyPr>
          <a:lstStyle/>
          <a:p>
            <a:r>
              <a:rPr lang="en-US" sz="4000" dirty="0"/>
              <a:t>Module Overview</a:t>
            </a:r>
          </a:p>
        </p:txBody>
      </p:sp>
      <p:sp>
        <p:nvSpPr>
          <p:cNvPr id="3" name="Content Placeholder 2">
            <a:extLst>
              <a:ext uri="{FF2B5EF4-FFF2-40B4-BE49-F238E27FC236}">
                <a16:creationId xmlns:a16="http://schemas.microsoft.com/office/drawing/2014/main" id="{F8C69754-2F98-9725-8E41-610B6E570C6A}"/>
              </a:ext>
            </a:extLst>
          </p:cNvPr>
          <p:cNvSpPr>
            <a:spLocks noGrp="1"/>
          </p:cNvSpPr>
          <p:nvPr>
            <p:ph idx="4294967295"/>
          </p:nvPr>
        </p:nvSpPr>
        <p:spPr>
          <a:xfrm>
            <a:off x="367694" y="1252537"/>
            <a:ext cx="6816725" cy="4352925"/>
          </a:xfrm>
        </p:spPr>
        <p:txBody>
          <a:bodyPr>
            <a:noAutofit/>
          </a:bodyPr>
          <a:lstStyle/>
          <a:p>
            <a:pPr marL="457200" indent="-457200">
              <a:buFont typeface="+mj-lt"/>
              <a:buAutoNum type="arabicPeriod"/>
            </a:pPr>
            <a:r>
              <a:rPr lang="en-US" sz="2400" dirty="0"/>
              <a:t>Learn about different types of flooding</a:t>
            </a:r>
          </a:p>
          <a:p>
            <a:pPr marL="457200" indent="-457200">
              <a:buFont typeface="+mj-lt"/>
              <a:buAutoNum type="arabicPeriod"/>
            </a:pPr>
            <a:endParaRPr lang="en-US" sz="2400" dirty="0"/>
          </a:p>
          <a:p>
            <a:pPr marL="457200" indent="-457200">
              <a:buFont typeface="+mj-lt"/>
              <a:buAutoNum type="arabicPeriod"/>
            </a:pPr>
            <a:r>
              <a:rPr lang="en-US" sz="2400" dirty="0"/>
              <a:t>Observe different maps of Seattle and reflect on how they relate to modern-day flooding</a:t>
            </a:r>
          </a:p>
          <a:p>
            <a:pPr marL="457200" indent="-457200">
              <a:buFont typeface="+mj-lt"/>
              <a:buAutoNum type="arabicPeriod"/>
            </a:pPr>
            <a:endParaRPr lang="en-US" sz="2400" dirty="0"/>
          </a:p>
          <a:p>
            <a:pPr marL="457200" indent="-457200">
              <a:buFont typeface="+mj-lt"/>
              <a:buAutoNum type="arabicPeriod"/>
            </a:pPr>
            <a:r>
              <a:rPr lang="en-US" sz="2400" dirty="0"/>
              <a:t>Complete a flood preparation prioritization worksheet</a:t>
            </a:r>
          </a:p>
          <a:p>
            <a:pPr marL="457200" indent="-457200">
              <a:buFont typeface="+mj-lt"/>
              <a:buAutoNum type="arabicPeriod"/>
            </a:pPr>
            <a:endParaRPr lang="en-US" sz="2400" dirty="0"/>
          </a:p>
          <a:p>
            <a:pPr marL="457200" indent="-457200">
              <a:buFont typeface="+mj-lt"/>
              <a:buAutoNum type="arabicPeriod"/>
            </a:pPr>
            <a:r>
              <a:rPr lang="en-US" sz="2400" dirty="0"/>
              <a:t>Read about resilient communities in Washington impacted by flooding</a:t>
            </a:r>
          </a:p>
        </p:txBody>
      </p:sp>
      <p:pic>
        <p:nvPicPr>
          <p:cNvPr id="2052" name="Picture 4" descr="Governor seeks federal aid for Washington state flood damage | The Seattle Times">
            <a:extLst>
              <a:ext uri="{FF2B5EF4-FFF2-40B4-BE49-F238E27FC236}">
                <a16:creationId xmlns:a16="http://schemas.microsoft.com/office/drawing/2014/main" id="{054304BD-69E7-7E47-15E8-9D54EA12A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9" r="5310"/>
          <a:stretch>
            <a:fillRect/>
          </a:stretch>
        </p:blipFill>
        <p:spPr bwMode="auto">
          <a:xfrm>
            <a:off x="7559041" y="294713"/>
            <a:ext cx="4265023" cy="2518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Rapid rainfall has led to flooding, impacting all parts of King County. | Snoqualmie Valley Record">
            <a:extLst>
              <a:ext uri="{FF2B5EF4-FFF2-40B4-BE49-F238E27FC236}">
                <a16:creationId xmlns:a16="http://schemas.microsoft.com/office/drawing/2014/main" id="{FE83C1E6-1714-AAFE-D069-DF51B5549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041" y="3027130"/>
            <a:ext cx="4265265" cy="2843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CFC801-356F-909E-FB57-A764484D40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38560" y="444892"/>
            <a:ext cx="1771650" cy="582881"/>
          </a:xfrm>
          <a:prstGeom prst="rect">
            <a:avLst/>
          </a:prstGeom>
        </p:spPr>
      </p:pic>
    </p:spTree>
    <p:extLst>
      <p:ext uri="{BB962C8B-B14F-4D97-AF65-F5344CB8AC3E}">
        <p14:creationId xmlns:p14="http://schemas.microsoft.com/office/powerpoint/2010/main" val="424881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0246-EABD-4B11-B658-F1838969402F}"/>
              </a:ext>
            </a:extLst>
          </p:cNvPr>
          <p:cNvSpPr>
            <a:spLocks noGrp="1"/>
          </p:cNvSpPr>
          <p:nvPr>
            <p:ph type="title" idx="4294967295"/>
          </p:nvPr>
        </p:nvSpPr>
        <p:spPr>
          <a:xfrm>
            <a:off x="592072" y="79407"/>
            <a:ext cx="10515600" cy="1327150"/>
          </a:xfrm>
        </p:spPr>
        <p:txBody>
          <a:bodyPr>
            <a:noAutofit/>
          </a:bodyPr>
          <a:lstStyle/>
          <a:p>
            <a:r>
              <a:rPr lang="en-US" sz="4000" dirty="0"/>
              <a:t>King County Flooding Resources</a:t>
            </a:r>
          </a:p>
        </p:txBody>
      </p:sp>
      <p:grpSp>
        <p:nvGrpSpPr>
          <p:cNvPr id="13" name="Group 12" descr="Sandbags with a crew assembling them">
            <a:extLst>
              <a:ext uri="{FF2B5EF4-FFF2-40B4-BE49-F238E27FC236}">
                <a16:creationId xmlns:a16="http://schemas.microsoft.com/office/drawing/2014/main" id="{73BE188B-F170-97CA-1B9B-16CFED885ED0}"/>
              </a:ext>
            </a:extLst>
          </p:cNvPr>
          <p:cNvGrpSpPr/>
          <p:nvPr/>
        </p:nvGrpSpPr>
        <p:grpSpPr>
          <a:xfrm>
            <a:off x="1096570" y="1239841"/>
            <a:ext cx="3469472" cy="1892179"/>
            <a:chOff x="6065034" y="3295941"/>
            <a:chExt cx="5837024" cy="3206957"/>
          </a:xfrm>
        </p:grpSpPr>
        <p:pic>
          <p:nvPicPr>
            <p:cNvPr id="1030" name="Picture 6" descr="People Sand Bags Stock Photos, Pictures &amp; Royalty-Free Images - iStock">
              <a:extLst>
                <a:ext uri="{FF2B5EF4-FFF2-40B4-BE49-F238E27FC236}">
                  <a16:creationId xmlns:a16="http://schemas.microsoft.com/office/drawing/2014/main" id="{126D0B1C-796F-ECBB-4BC2-0B27F2265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78"/>
            <a:stretch>
              <a:fillRect/>
            </a:stretch>
          </p:blipFill>
          <p:spPr bwMode="auto">
            <a:xfrm>
              <a:off x="6072758" y="3295941"/>
              <a:ext cx="5829300" cy="320695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BC5C44E-5BDB-641B-CC20-5762CBF905B5}"/>
                </a:ext>
              </a:extLst>
            </p:cNvPr>
            <p:cNvPicPr>
              <a:picLocks noChangeAspect="1"/>
            </p:cNvPicPr>
            <p:nvPr/>
          </p:nvPicPr>
          <p:blipFill>
            <a:blip r:embed="rId4"/>
            <a:stretch>
              <a:fillRect/>
            </a:stretch>
          </p:blipFill>
          <p:spPr>
            <a:xfrm>
              <a:off x="6065034" y="3297805"/>
              <a:ext cx="5829300" cy="561389"/>
            </a:xfrm>
            <a:prstGeom prst="rect">
              <a:avLst/>
            </a:prstGeom>
            <a:ln>
              <a:solidFill>
                <a:srgbClr val="000000"/>
              </a:solidFill>
            </a:ln>
          </p:spPr>
        </p:pic>
      </p:grpSp>
      <p:pic>
        <p:nvPicPr>
          <p:cNvPr id="9" name="Picture 8" descr="Sign up for emergency alerts - Alert Seattle">
            <a:extLst>
              <a:ext uri="{FF2B5EF4-FFF2-40B4-BE49-F238E27FC236}">
                <a16:creationId xmlns:a16="http://schemas.microsoft.com/office/drawing/2014/main" id="{4618AAB4-77EA-5DE0-0DDF-CD18C645ED84}"/>
              </a:ext>
            </a:extLst>
          </p:cNvPr>
          <p:cNvPicPr>
            <a:picLocks noChangeAspect="1"/>
          </p:cNvPicPr>
          <p:nvPr/>
        </p:nvPicPr>
        <p:blipFill>
          <a:blip r:embed="rId5"/>
          <a:stretch>
            <a:fillRect/>
          </a:stretch>
        </p:blipFill>
        <p:spPr>
          <a:xfrm>
            <a:off x="1096570" y="3293126"/>
            <a:ext cx="3519763" cy="1633444"/>
          </a:xfrm>
          <a:prstGeom prst="rect">
            <a:avLst/>
          </a:prstGeom>
        </p:spPr>
      </p:pic>
      <p:pic>
        <p:nvPicPr>
          <p:cNvPr id="7" name="Picture 6">
            <a:extLst>
              <a:ext uri="{FF2B5EF4-FFF2-40B4-BE49-F238E27FC236}">
                <a16:creationId xmlns:a16="http://schemas.microsoft.com/office/drawing/2014/main" id="{D9396527-6F43-C3EC-5778-6587C220EA6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96570" y="5040323"/>
            <a:ext cx="4665245" cy="758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eattle Emergency Response: Disaster Preparedness for pet owners">
            <a:extLst>
              <a:ext uri="{FF2B5EF4-FFF2-40B4-BE49-F238E27FC236}">
                <a16:creationId xmlns:a16="http://schemas.microsoft.com/office/drawing/2014/main" id="{477D1FC1-093A-F5C7-3F9E-726752106A60}"/>
              </a:ext>
            </a:extLst>
          </p:cNvPr>
          <p:cNvPicPr>
            <a:picLocks noChangeAspect="1"/>
          </p:cNvPicPr>
          <p:nvPr/>
        </p:nvPicPr>
        <p:blipFill>
          <a:blip r:embed="rId7"/>
          <a:srcRect l="6273" t="1556" r="6273" b="1606"/>
          <a:stretch>
            <a:fillRect/>
          </a:stretch>
        </p:blipFill>
        <p:spPr>
          <a:xfrm>
            <a:off x="4778807" y="1239024"/>
            <a:ext cx="1324505" cy="3687545"/>
          </a:xfrm>
          <a:prstGeom prst="rect">
            <a:avLst/>
          </a:prstGeom>
          <a:ln w="6350" cap="sq">
            <a:solidFill>
              <a:srgbClr val="000000"/>
            </a:solidFill>
            <a:prstDash val="solid"/>
            <a:miter lim="800000"/>
          </a:ln>
          <a:effectLst/>
        </p:spPr>
      </p:pic>
      <p:pic>
        <p:nvPicPr>
          <p:cNvPr id="15" name="Picture 14" descr="King County Flood Management Plan">
            <a:extLst>
              <a:ext uri="{FF2B5EF4-FFF2-40B4-BE49-F238E27FC236}">
                <a16:creationId xmlns:a16="http://schemas.microsoft.com/office/drawing/2014/main" id="{2F944FB1-777B-CDA5-ABE9-D57A3394F0B0}"/>
              </a:ext>
            </a:extLst>
          </p:cNvPr>
          <p:cNvPicPr>
            <a:picLocks noChangeAspect="1"/>
          </p:cNvPicPr>
          <p:nvPr/>
        </p:nvPicPr>
        <p:blipFill>
          <a:blip r:embed="rId8"/>
          <a:srcRect l="2813" t="3427" r="1879"/>
          <a:stretch>
            <a:fillRect/>
          </a:stretch>
        </p:blipFill>
        <p:spPr>
          <a:xfrm>
            <a:off x="6600498" y="1316681"/>
            <a:ext cx="3751675" cy="2596926"/>
          </a:xfrm>
          <a:prstGeom prst="rect">
            <a:avLst/>
          </a:prstGeom>
        </p:spPr>
      </p:pic>
      <p:pic>
        <p:nvPicPr>
          <p:cNvPr id="21" name="Picture 20">
            <a:extLst>
              <a:ext uri="{FF2B5EF4-FFF2-40B4-BE49-F238E27FC236}">
                <a16:creationId xmlns:a16="http://schemas.microsoft.com/office/drawing/2014/main" id="{714F2F59-D8C5-A5F7-76B3-215C2702A620}"/>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6600498" y="3948460"/>
            <a:ext cx="4564941" cy="529812"/>
          </a:xfrm>
          <a:prstGeom prst="rect">
            <a:avLst/>
          </a:prstGeom>
          <a:ln>
            <a:solidFill>
              <a:srgbClr val="000000"/>
            </a:solidFill>
          </a:ln>
        </p:spPr>
      </p:pic>
      <p:pic>
        <p:nvPicPr>
          <p:cNvPr id="17" name="Picture 16" descr="King County Flood Alert">
            <a:extLst>
              <a:ext uri="{FF2B5EF4-FFF2-40B4-BE49-F238E27FC236}">
                <a16:creationId xmlns:a16="http://schemas.microsoft.com/office/drawing/2014/main" id="{3C20A649-72F3-4FCB-7830-F1CD9D85B9E7}"/>
              </a:ext>
              <a:ext uri="{C183D7F6-B498-43B3-948B-1728B52AA6E4}">
                <adec:decorative xmlns:adec="http://schemas.microsoft.com/office/drawing/2017/decorative" val="0"/>
              </a:ext>
            </a:extLst>
          </p:cNvPr>
          <p:cNvPicPr>
            <a:picLocks noChangeAspect="1"/>
          </p:cNvPicPr>
          <p:nvPr/>
        </p:nvPicPr>
        <p:blipFill>
          <a:blip r:embed="rId10"/>
          <a:srcRect l="5988" t="7857" r="6816" b="4000"/>
          <a:stretch>
            <a:fillRect/>
          </a:stretch>
        </p:blipFill>
        <p:spPr>
          <a:xfrm>
            <a:off x="7058410" y="4629576"/>
            <a:ext cx="1243076" cy="1244283"/>
          </a:xfrm>
          <a:prstGeom prst="rect">
            <a:avLst/>
          </a:prstGeom>
        </p:spPr>
      </p:pic>
      <p:pic>
        <p:nvPicPr>
          <p:cNvPr id="1034" name="Picture 10">
            <a:extLst>
              <a:ext uri="{FF2B5EF4-FFF2-40B4-BE49-F238E27FC236}">
                <a16:creationId xmlns:a16="http://schemas.microsoft.com/office/drawing/2014/main" id="{0E13C9BA-E1B1-70D9-FE4E-F39FAAF5B179}"/>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9620" y="4629576"/>
            <a:ext cx="1273928" cy="127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4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16FB-F5B3-415D-2036-17D43A1041EF}"/>
              </a:ext>
            </a:extLst>
          </p:cNvPr>
          <p:cNvSpPr>
            <a:spLocks noGrp="1"/>
          </p:cNvSpPr>
          <p:nvPr>
            <p:ph type="title" idx="4294967295"/>
          </p:nvPr>
        </p:nvSpPr>
        <p:spPr>
          <a:xfrm>
            <a:off x="464457" y="401638"/>
            <a:ext cx="7532914" cy="1327150"/>
          </a:xfrm>
        </p:spPr>
        <p:txBody>
          <a:bodyPr>
            <a:noAutofit/>
          </a:bodyPr>
          <a:lstStyle/>
          <a:p>
            <a:r>
              <a:rPr lang="en-US" sz="4000" dirty="0"/>
              <a:t>You have the power to build a resilient community</a:t>
            </a:r>
          </a:p>
        </p:txBody>
      </p:sp>
      <p:sp>
        <p:nvSpPr>
          <p:cNvPr id="3" name="Content Placeholder 2">
            <a:extLst>
              <a:ext uri="{FF2B5EF4-FFF2-40B4-BE49-F238E27FC236}">
                <a16:creationId xmlns:a16="http://schemas.microsoft.com/office/drawing/2014/main" id="{B462DDE2-284D-68DC-FE26-E226C7A4F2FE}"/>
              </a:ext>
            </a:extLst>
          </p:cNvPr>
          <p:cNvSpPr>
            <a:spLocks noGrp="1"/>
          </p:cNvSpPr>
          <p:nvPr>
            <p:ph idx="4294967295"/>
          </p:nvPr>
        </p:nvSpPr>
        <p:spPr>
          <a:xfrm>
            <a:off x="376546" y="1888445"/>
            <a:ext cx="7358743" cy="4352925"/>
          </a:xfrm>
        </p:spPr>
        <p:txBody>
          <a:bodyPr>
            <a:noAutofit/>
          </a:bodyPr>
          <a:lstStyle/>
          <a:p>
            <a:r>
              <a:rPr lang="en-US" sz="2400" dirty="0"/>
              <a:t>You’re taking the first step in building a resilient community by being here today.</a:t>
            </a:r>
          </a:p>
          <a:p>
            <a:endParaRPr lang="en-US" sz="2400" dirty="0"/>
          </a:p>
          <a:p>
            <a:pPr>
              <a:lnSpc>
                <a:spcPct val="120000"/>
              </a:lnSpc>
            </a:pPr>
            <a:r>
              <a:rPr lang="en-US" sz="2400" dirty="0"/>
              <a:t>You can continue building resiliency by:</a:t>
            </a:r>
          </a:p>
          <a:p>
            <a:pPr lvl="1">
              <a:lnSpc>
                <a:spcPct val="120000"/>
              </a:lnSpc>
            </a:pPr>
            <a:r>
              <a:rPr lang="en-US" sz="2400" dirty="0"/>
              <a:t>Connecting with your neighbors </a:t>
            </a:r>
          </a:p>
          <a:p>
            <a:pPr lvl="1">
              <a:lnSpc>
                <a:spcPct val="120000"/>
              </a:lnSpc>
            </a:pPr>
            <a:r>
              <a:rPr lang="en-US" sz="2400" dirty="0"/>
              <a:t>Having conversations with friends and family </a:t>
            </a:r>
          </a:p>
          <a:p>
            <a:pPr lvl="1">
              <a:lnSpc>
                <a:spcPct val="120000"/>
              </a:lnSpc>
            </a:pPr>
            <a:r>
              <a:rPr lang="en-US" sz="2400" dirty="0"/>
              <a:t>Sharing resources</a:t>
            </a:r>
          </a:p>
          <a:p>
            <a:pPr lvl="1">
              <a:lnSpc>
                <a:spcPct val="120000"/>
              </a:lnSpc>
            </a:pPr>
            <a:r>
              <a:rPr lang="en-US" sz="2400" dirty="0"/>
              <a:t>Designing an evacuation plan</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3B3F871D-A580-A84B-43CF-DC9DC891061B}"/>
              </a:ext>
              <a:ext uri="{C183D7F6-B498-43B3-948B-1728B52AA6E4}">
                <adec:decorative xmlns:adec="http://schemas.microsoft.com/office/drawing/2017/decorative" val="1"/>
              </a:ext>
            </a:extLst>
          </p:cNvPr>
          <p:cNvPicPr>
            <a:picLocks noChangeAspect="1"/>
          </p:cNvPicPr>
          <p:nvPr/>
        </p:nvPicPr>
        <p:blipFill>
          <a:blip r:embed="rId3"/>
          <a:srcRect l="252" r="6410"/>
          <a:stretch>
            <a:fillRect/>
          </a:stretch>
        </p:blipFill>
        <p:spPr>
          <a:xfrm>
            <a:off x="7997371" y="3093873"/>
            <a:ext cx="3818083" cy="2483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0869543-A397-3F9D-1C25-41BD53E4B9B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643" y="804803"/>
            <a:ext cx="3517900" cy="1320800"/>
          </a:xfrm>
          <a:prstGeom prst="rect">
            <a:avLst/>
          </a:prstGeom>
        </p:spPr>
      </p:pic>
    </p:spTree>
    <p:extLst>
      <p:ext uri="{BB962C8B-B14F-4D97-AF65-F5344CB8AC3E}">
        <p14:creationId xmlns:p14="http://schemas.microsoft.com/office/powerpoint/2010/main" val="419505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87B368-2D31-6080-1F34-0BAF9029C94F}"/>
              </a:ext>
              <a:ext uri="{C183D7F6-B498-43B3-948B-1728B52AA6E4}">
                <adec:decorative xmlns:adec="http://schemas.microsoft.com/office/drawing/2017/decorative" val="1"/>
              </a:ext>
            </a:extLst>
          </p:cNvPr>
          <p:cNvSpPr/>
          <p:nvPr/>
        </p:nvSpPr>
        <p:spPr>
          <a:xfrm>
            <a:off x="-120770" y="-120770"/>
            <a:ext cx="12836106" cy="6176513"/>
          </a:xfrm>
          <a:prstGeom prst="rect">
            <a:avLst/>
          </a:prstGeom>
          <a:gradFill flip="none" rotWithShape="1">
            <a:gsLst>
              <a:gs pos="13000">
                <a:srgbClr val="1E4CA0">
                  <a:tint val="66000"/>
                  <a:satMod val="160000"/>
                  <a:lumMod val="76765"/>
                  <a:lumOff val="23235"/>
                </a:srgbClr>
              </a:gs>
              <a:gs pos="57000">
                <a:srgbClr val="1E4CA0">
                  <a:tint val="44500"/>
                  <a:satMod val="160000"/>
                </a:srgbClr>
              </a:gs>
              <a:gs pos="100000">
                <a:srgbClr val="1E4CA0">
                  <a:tint val="23500"/>
                  <a:satMod val="160000"/>
                </a:srgbClr>
              </a:gs>
            </a:gsLst>
            <a:path path="rect">
              <a:fillToRect l="100000" t="100000"/>
            </a:path>
            <a:tileRect r="-100000" b="-100000"/>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FD704-7D3D-F615-8B2F-145E3949EDD2}"/>
              </a:ext>
            </a:extLst>
          </p:cNvPr>
          <p:cNvSpPr>
            <a:spLocks noGrp="1"/>
          </p:cNvSpPr>
          <p:nvPr>
            <p:ph type="title" idx="4294967295"/>
          </p:nvPr>
        </p:nvSpPr>
        <p:spPr>
          <a:xfrm>
            <a:off x="838200" y="2411476"/>
            <a:ext cx="10515600" cy="1327150"/>
          </a:xfrm>
        </p:spPr>
        <p:txBody>
          <a:bodyPr>
            <a:noAutofit/>
          </a:bodyPr>
          <a:lstStyle/>
          <a:p>
            <a:pPr algn="ctr"/>
            <a:r>
              <a:rPr lang="en-US" sz="5400" dirty="0"/>
              <a:t>Thank you</a:t>
            </a:r>
          </a:p>
        </p:txBody>
      </p:sp>
      <p:pic>
        <p:nvPicPr>
          <p:cNvPr id="6" name="Picture 5">
            <a:extLst>
              <a:ext uri="{FF2B5EF4-FFF2-40B4-BE49-F238E27FC236}">
                <a16:creationId xmlns:a16="http://schemas.microsoft.com/office/drawing/2014/main" id="{D5E51197-AB74-EDAF-5FA8-4767B37699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386326"/>
            <a:ext cx="7010400" cy="1320800"/>
          </a:xfrm>
          <a:prstGeom prst="rect">
            <a:avLst/>
          </a:prstGeom>
        </p:spPr>
      </p:pic>
      <p:pic>
        <p:nvPicPr>
          <p:cNvPr id="7" name="Picture 6">
            <a:extLst>
              <a:ext uri="{FF2B5EF4-FFF2-40B4-BE49-F238E27FC236}">
                <a16:creationId xmlns:a16="http://schemas.microsoft.com/office/drawing/2014/main" id="{33178F92-DD9B-44F9-CA64-600CCCF7BC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00733" y="2700964"/>
            <a:ext cx="1320800" cy="3213100"/>
          </a:xfrm>
          <a:prstGeom prst="rect">
            <a:avLst/>
          </a:prstGeom>
        </p:spPr>
      </p:pic>
      <p:pic>
        <p:nvPicPr>
          <p:cNvPr id="9" name="Picture 8">
            <a:extLst>
              <a:ext uri="{FF2B5EF4-FFF2-40B4-BE49-F238E27FC236}">
                <a16:creationId xmlns:a16="http://schemas.microsoft.com/office/drawing/2014/main" id="{39B2702C-939F-2E1C-AF6F-9604FAD3051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10882" y="3954526"/>
            <a:ext cx="5600700" cy="1092200"/>
          </a:xfrm>
          <a:prstGeom prst="rect">
            <a:avLst/>
          </a:prstGeom>
        </p:spPr>
      </p:pic>
      <p:pic>
        <p:nvPicPr>
          <p:cNvPr id="10" name="Picture 9">
            <a:extLst>
              <a:ext uri="{FF2B5EF4-FFF2-40B4-BE49-F238E27FC236}">
                <a16:creationId xmlns:a16="http://schemas.microsoft.com/office/drawing/2014/main" id="{A467BAA9-533D-F247-BEB8-CB063B27183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97478" y="586370"/>
            <a:ext cx="3894462" cy="1467689"/>
          </a:xfrm>
          <a:prstGeom prst="rect">
            <a:avLst/>
          </a:prstGeom>
        </p:spPr>
      </p:pic>
      <p:pic>
        <p:nvPicPr>
          <p:cNvPr id="11" name="Picture 10">
            <a:extLst>
              <a:ext uri="{FF2B5EF4-FFF2-40B4-BE49-F238E27FC236}">
                <a16:creationId xmlns:a16="http://schemas.microsoft.com/office/drawing/2014/main" id="{F426BD76-EC56-2A94-EB1C-99064719B41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42124" y="1026222"/>
            <a:ext cx="1660416" cy="1467689"/>
          </a:xfrm>
          <a:prstGeom prst="rect">
            <a:avLst/>
          </a:prstGeom>
        </p:spPr>
      </p:pic>
      <p:pic>
        <p:nvPicPr>
          <p:cNvPr id="18" name="Picture 17">
            <a:extLst>
              <a:ext uri="{FF2B5EF4-FFF2-40B4-BE49-F238E27FC236}">
                <a16:creationId xmlns:a16="http://schemas.microsoft.com/office/drawing/2014/main" id="{C5F84A17-A6FE-AB7E-A4EE-0B94271FB4D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0883" y="1343760"/>
            <a:ext cx="1680633" cy="552936"/>
          </a:xfrm>
          <a:prstGeom prst="rect">
            <a:avLst/>
          </a:prstGeom>
        </p:spPr>
      </p:pic>
    </p:spTree>
    <p:extLst>
      <p:ext uri="{BB962C8B-B14F-4D97-AF65-F5344CB8AC3E}">
        <p14:creationId xmlns:p14="http://schemas.microsoft.com/office/powerpoint/2010/main" val="124659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777D745-AFD9-B07B-85A4-C7DC82328ED7}"/>
              </a:ext>
            </a:extLst>
          </p:cNvPr>
          <p:cNvSpPr>
            <a:spLocks noGrp="1"/>
          </p:cNvSpPr>
          <p:nvPr>
            <p:ph idx="4294967295"/>
          </p:nvPr>
        </p:nvSpPr>
        <p:spPr>
          <a:xfrm>
            <a:off x="671822" y="2782014"/>
            <a:ext cx="4752355" cy="1968542"/>
          </a:xfrm>
        </p:spPr>
        <p:txBody>
          <a:bodyPr>
            <a:noAutofit/>
          </a:bodyPr>
          <a:lstStyle/>
          <a:p>
            <a:pPr marL="0" indent="0" algn="ctr">
              <a:buNone/>
            </a:pPr>
            <a:r>
              <a:rPr lang="en-US" sz="3200" dirty="0"/>
              <a:t>What comes to mind when you think about flooding in this area?</a:t>
            </a:r>
          </a:p>
        </p:txBody>
      </p:sp>
      <p:sp>
        <p:nvSpPr>
          <p:cNvPr id="2" name="Title 1">
            <a:extLst>
              <a:ext uri="{FF2B5EF4-FFF2-40B4-BE49-F238E27FC236}">
                <a16:creationId xmlns:a16="http://schemas.microsoft.com/office/drawing/2014/main" id="{9963AAB1-74B3-0BB2-4F24-C4997827260F}"/>
              </a:ext>
            </a:extLst>
          </p:cNvPr>
          <p:cNvSpPr txBox="1">
            <a:spLocks noGrp="1"/>
          </p:cNvSpPr>
          <p:nvPr>
            <p:ph type="title" idx="4294967295"/>
          </p:nvPr>
        </p:nvSpPr>
        <p:spPr>
          <a:xfrm>
            <a:off x="1526026" y="751615"/>
            <a:ext cx="4851400" cy="738187"/>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ct val="100000"/>
              </a:lnSpc>
              <a:spcBef>
                <a:spcPts val="0"/>
              </a:spcBef>
              <a:defRPr/>
            </a:pPr>
            <a:r>
              <a:rPr lang="en-US" sz="4000" dirty="0"/>
              <a:t>Reflect &amp; Share</a:t>
            </a:r>
          </a:p>
        </p:txBody>
      </p:sp>
      <p:sp>
        <p:nvSpPr>
          <p:cNvPr id="10" name="TextBox 9">
            <a:extLst>
              <a:ext uri="{FF2B5EF4-FFF2-40B4-BE49-F238E27FC236}">
                <a16:creationId xmlns:a16="http://schemas.microsoft.com/office/drawing/2014/main" id="{295E3FFE-7D4C-5E6E-E585-6C0CF6EB8B43}"/>
              </a:ext>
            </a:extLst>
          </p:cNvPr>
          <p:cNvSpPr txBox="1"/>
          <p:nvPr/>
        </p:nvSpPr>
        <p:spPr>
          <a:xfrm>
            <a:off x="957624" y="1489802"/>
            <a:ext cx="5988204" cy="461665"/>
          </a:xfrm>
          <a:prstGeom prst="rect">
            <a:avLst/>
          </a:prstGeom>
          <a:noFill/>
        </p:spPr>
        <p:txBody>
          <a:bodyPr wrap="square" rtlCol="0">
            <a:noAutofit/>
          </a:bodyPr>
          <a:lstStyle/>
          <a:p>
            <a:pPr algn="ctr"/>
            <a:r>
              <a:rPr lang="en-US" sz="2400" dirty="0">
                <a:latin typeface="Open Sans Light" pitchFamily="2" charset="0"/>
                <a:ea typeface="Open Sans Light" pitchFamily="2" charset="0"/>
                <a:cs typeface="Open Sans Light" pitchFamily="2" charset="0"/>
              </a:rPr>
              <a:t>Discuss with your table group.</a:t>
            </a:r>
          </a:p>
        </p:txBody>
      </p:sp>
      <p:pic>
        <p:nvPicPr>
          <p:cNvPr id="2052" name="Picture 4" descr="Rain in puddle">
            <a:extLst>
              <a:ext uri="{FF2B5EF4-FFF2-40B4-BE49-F238E27FC236}">
                <a16:creationId xmlns:a16="http://schemas.microsoft.com/office/drawing/2014/main" id="{DED56133-AEED-EFF5-9463-D8DE08C51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47" t="13206" r="-14192" b="14297"/>
          <a:stretch>
            <a:fillRect/>
          </a:stretch>
        </p:blipFill>
        <p:spPr bwMode="auto">
          <a:xfrm>
            <a:off x="6777962" y="0"/>
            <a:ext cx="7148611" cy="6037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BFE678-9485-F18B-C55D-49F0D15AA0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49" y="954044"/>
            <a:ext cx="1155749" cy="896124"/>
          </a:xfrm>
          <a:prstGeom prst="rect">
            <a:avLst/>
          </a:prstGeom>
        </p:spPr>
      </p:pic>
    </p:spTree>
    <p:extLst>
      <p:ext uri="{BB962C8B-B14F-4D97-AF65-F5344CB8AC3E}">
        <p14:creationId xmlns:p14="http://schemas.microsoft.com/office/powerpoint/2010/main" val="115098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B2B6-F9E8-6202-CBC8-E87C1AFEBE6D}"/>
              </a:ext>
            </a:extLst>
          </p:cNvPr>
          <p:cNvSpPr>
            <a:spLocks noGrp="1"/>
          </p:cNvSpPr>
          <p:nvPr>
            <p:ph type="title" idx="4294967295"/>
          </p:nvPr>
        </p:nvSpPr>
        <p:spPr>
          <a:xfrm>
            <a:off x="529856" y="-321664"/>
            <a:ext cx="10515600" cy="1325563"/>
          </a:xfrm>
        </p:spPr>
        <p:txBody>
          <a:bodyPr vert="horz" lIns="60960" tIns="30480" rIns="60960" bIns="30480" rtlCol="0" anchor="b">
            <a:noAutofit/>
          </a:bodyPr>
          <a:lstStyle/>
          <a:p>
            <a:r>
              <a:rPr lang="en-US" sz="4000" dirty="0"/>
              <a:t>What is Flooding?</a:t>
            </a:r>
          </a:p>
        </p:txBody>
      </p:sp>
      <p:pic>
        <p:nvPicPr>
          <p:cNvPr id="5" name="Picture 4" descr="News headline stating: Landslides, flooding close major WA highways on Olympic Peninsula">
            <a:extLst>
              <a:ext uri="{FF2B5EF4-FFF2-40B4-BE49-F238E27FC236}">
                <a16:creationId xmlns:a16="http://schemas.microsoft.com/office/drawing/2014/main" id="{9072754E-432B-FFE3-0C22-75EDE19A2736}"/>
              </a:ext>
            </a:extLst>
          </p:cNvPr>
          <p:cNvPicPr>
            <a:picLocks noChangeAspect="1"/>
          </p:cNvPicPr>
          <p:nvPr/>
        </p:nvPicPr>
        <p:blipFill>
          <a:blip r:embed="rId3"/>
          <a:stretch>
            <a:fillRect/>
          </a:stretch>
        </p:blipFill>
        <p:spPr>
          <a:xfrm>
            <a:off x="558449" y="1175330"/>
            <a:ext cx="7066360" cy="1089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PHOTO: People walk past a downed power pole blocking a street in Seattle after it fell into an office building during a storm, Nov. 9, 2021.">
            <a:extLst>
              <a:ext uri="{FF2B5EF4-FFF2-40B4-BE49-F238E27FC236}">
                <a16:creationId xmlns:a16="http://schemas.microsoft.com/office/drawing/2014/main" id="{1212A7F7-4D8A-5F1B-1162-3C0915FD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49" y="2448890"/>
            <a:ext cx="2780369" cy="1852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A house flooded up to its first story">
            <a:extLst>
              <a:ext uri="{FF2B5EF4-FFF2-40B4-BE49-F238E27FC236}">
                <a16:creationId xmlns:a16="http://schemas.microsoft.com/office/drawing/2014/main" id="{FE00CE0F-7438-4C33-C808-1A1C21409B67}"/>
              </a:ext>
            </a:extLst>
          </p:cNvPr>
          <p:cNvPicPr>
            <a:picLocks noChangeAspect="1"/>
          </p:cNvPicPr>
          <p:nvPr/>
        </p:nvPicPr>
        <p:blipFill>
          <a:blip r:embed="rId5"/>
          <a:srcRect b="11193"/>
          <a:stretch>
            <a:fillRect/>
          </a:stretch>
        </p:blipFill>
        <p:spPr>
          <a:xfrm>
            <a:off x="8383401" y="697317"/>
            <a:ext cx="3278743" cy="2157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News headline stating: Flooding in Seattle's South Park neighborhood forces families from homes">
            <a:extLst>
              <a:ext uri="{FF2B5EF4-FFF2-40B4-BE49-F238E27FC236}">
                <a16:creationId xmlns:a16="http://schemas.microsoft.com/office/drawing/2014/main" id="{A0DFDF15-0218-5CA6-2938-88A42C09274E}"/>
              </a:ext>
            </a:extLst>
          </p:cNvPr>
          <p:cNvPicPr>
            <a:picLocks noChangeAspect="1"/>
          </p:cNvPicPr>
          <p:nvPr/>
        </p:nvPicPr>
        <p:blipFill>
          <a:blip r:embed="rId6"/>
          <a:stretch>
            <a:fillRect/>
          </a:stretch>
        </p:blipFill>
        <p:spPr>
          <a:xfrm>
            <a:off x="558449" y="4516748"/>
            <a:ext cx="5944562" cy="1329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5" descr="News headline stating: Hundreds displaced due to intense flooding in Washington state">
            <a:extLst>
              <a:ext uri="{FF2B5EF4-FFF2-40B4-BE49-F238E27FC236}">
                <a16:creationId xmlns:a16="http://schemas.microsoft.com/office/drawing/2014/main" id="{935E5812-FC5B-B493-CBCE-B9FEBA3D83B1}"/>
              </a:ext>
            </a:extLst>
          </p:cNvPr>
          <p:cNvGrpSpPr/>
          <p:nvPr/>
        </p:nvGrpSpPr>
        <p:grpSpPr>
          <a:xfrm>
            <a:off x="3580705" y="2456814"/>
            <a:ext cx="5030590" cy="1852645"/>
            <a:chOff x="5536934" y="2729987"/>
            <a:chExt cx="6905625" cy="2543175"/>
          </a:xfrm>
        </p:grpSpPr>
        <p:pic>
          <p:nvPicPr>
            <p:cNvPr id="3" name="Picture 2">
              <a:extLst>
                <a:ext uri="{FF2B5EF4-FFF2-40B4-BE49-F238E27FC236}">
                  <a16:creationId xmlns:a16="http://schemas.microsoft.com/office/drawing/2014/main" id="{A61488F8-4CB8-9C46-C320-B1947460EAFA}"/>
                </a:ext>
              </a:extLst>
            </p:cNvPr>
            <p:cNvPicPr>
              <a:picLocks noChangeAspect="1"/>
            </p:cNvPicPr>
            <p:nvPr/>
          </p:nvPicPr>
          <p:blipFill>
            <a:blip r:embed="rId7"/>
            <a:stretch>
              <a:fillRect/>
            </a:stretch>
          </p:blipFill>
          <p:spPr>
            <a:xfrm>
              <a:off x="5536934" y="2729987"/>
              <a:ext cx="6905625"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3042447D-E239-759C-5A2C-8F9AC7FF437E}"/>
                </a:ext>
              </a:extLst>
            </p:cNvPr>
            <p:cNvSpPr/>
            <p:nvPr/>
          </p:nvSpPr>
          <p:spPr>
            <a:xfrm>
              <a:off x="10475495" y="4582994"/>
              <a:ext cx="1967064" cy="560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latin typeface="Open Sans Light" pitchFamily="2" charset="0"/>
              </a:endParaRPr>
            </a:p>
          </p:txBody>
        </p:sp>
      </p:grpSp>
      <p:pic>
        <p:nvPicPr>
          <p:cNvPr id="24" name="Picture 23" descr="News headline stating: Homes, roads remain flooded after relentless rainfall drenches Western Washington">
            <a:extLst>
              <a:ext uri="{FF2B5EF4-FFF2-40B4-BE49-F238E27FC236}">
                <a16:creationId xmlns:a16="http://schemas.microsoft.com/office/drawing/2014/main" id="{4538B708-1D42-02E3-160F-824B8A919D78}"/>
              </a:ext>
            </a:extLst>
          </p:cNvPr>
          <p:cNvPicPr>
            <a:picLocks noChangeAspect="1"/>
          </p:cNvPicPr>
          <p:nvPr/>
        </p:nvPicPr>
        <p:blipFill>
          <a:blip r:embed="rId8"/>
          <a:stretch>
            <a:fillRect/>
          </a:stretch>
        </p:blipFill>
        <p:spPr>
          <a:xfrm>
            <a:off x="8011251" y="3240983"/>
            <a:ext cx="3718693" cy="258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346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E5CA-73F9-C5A6-EA99-A2259BE02A1B}"/>
              </a:ext>
            </a:extLst>
          </p:cNvPr>
          <p:cNvSpPr>
            <a:spLocks noGrp="1"/>
          </p:cNvSpPr>
          <p:nvPr>
            <p:ph type="title" idx="4294967295"/>
          </p:nvPr>
        </p:nvSpPr>
        <p:spPr>
          <a:xfrm>
            <a:off x="405810" y="135368"/>
            <a:ext cx="10515600" cy="1325563"/>
          </a:xfrm>
        </p:spPr>
        <p:txBody>
          <a:bodyPr>
            <a:noAutofit/>
          </a:bodyPr>
          <a:lstStyle/>
          <a:p>
            <a:pPr algn="ctr"/>
            <a:r>
              <a:rPr lang="en-US" sz="4000" dirty="0"/>
              <a:t>Coastal Flooding</a:t>
            </a:r>
          </a:p>
        </p:txBody>
      </p:sp>
      <p:sp>
        <p:nvSpPr>
          <p:cNvPr id="3" name="Content Placeholder 2">
            <a:extLst>
              <a:ext uri="{FF2B5EF4-FFF2-40B4-BE49-F238E27FC236}">
                <a16:creationId xmlns:a16="http://schemas.microsoft.com/office/drawing/2014/main" id="{C09D1D18-70BD-ED6D-27F3-88818F4021A3}"/>
              </a:ext>
            </a:extLst>
          </p:cNvPr>
          <p:cNvSpPr>
            <a:spLocks noGrp="1"/>
          </p:cNvSpPr>
          <p:nvPr>
            <p:ph idx="4294967295"/>
          </p:nvPr>
        </p:nvSpPr>
        <p:spPr>
          <a:xfrm>
            <a:off x="2029619" y="1385662"/>
            <a:ext cx="8132762" cy="4351337"/>
          </a:xfrm>
        </p:spPr>
        <p:txBody>
          <a:bodyPr>
            <a:noAutofit/>
          </a:bodyPr>
          <a:lstStyle/>
          <a:p>
            <a:pPr marL="0" indent="0" algn="ctr">
              <a:buNone/>
            </a:pPr>
            <a:r>
              <a:rPr lang="en-US" sz="2400" dirty="0"/>
              <a:t>During storms and extreme high tides, land that is close to oceans, bays, and the Puget Sound will flood.</a:t>
            </a:r>
          </a:p>
          <a:p>
            <a:pPr marL="0" indent="0" algn="ctr">
              <a:buNone/>
            </a:pPr>
            <a:endParaRPr lang="en-US" sz="320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4" name="Picture 3" descr="Flooding of a street in Gig Harbor">
            <a:extLst>
              <a:ext uri="{FF2B5EF4-FFF2-40B4-BE49-F238E27FC236}">
                <a16:creationId xmlns:a16="http://schemas.microsoft.com/office/drawing/2014/main" id="{F30E6283-DAB4-7FA7-41D4-7F08D84598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098" y="2977877"/>
            <a:ext cx="2748756" cy="274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2">
            <a:extLst>
              <a:ext uri="{FF2B5EF4-FFF2-40B4-BE49-F238E27FC236}">
                <a16:creationId xmlns:a16="http://schemas.microsoft.com/office/drawing/2014/main" id="{7053D7FD-2D0E-ED98-85DC-9FF0FD90628A}"/>
              </a:ext>
            </a:extLst>
          </p:cNvPr>
          <p:cNvSpPr txBox="1">
            <a:spLocks noChangeArrowheads="1"/>
          </p:cNvSpPr>
          <p:nvPr/>
        </p:nvSpPr>
        <p:spPr bwMode="auto">
          <a:xfrm>
            <a:off x="218994" y="2958422"/>
            <a:ext cx="2182868" cy="295959"/>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dirty="0">
                <a:latin typeface="Open Sans Light" panose="020B0606030504020204" pitchFamily="34" charset="0"/>
                <a:ea typeface="Open Sans Light" panose="020B0606030504020204" pitchFamily="34" charset="0"/>
                <a:cs typeface="Open Sans Light" panose="020B0606030504020204" pitchFamily="34" charset="0"/>
              </a:rPr>
              <a:t>Gig Harbor, Washington</a:t>
            </a:r>
          </a:p>
        </p:txBody>
      </p:sp>
      <p:pic>
        <p:nvPicPr>
          <p:cNvPr id="5" name="Picture 4" descr="Flooding of homes in Gig Harbor">
            <a:extLst>
              <a:ext uri="{FF2B5EF4-FFF2-40B4-BE49-F238E27FC236}">
                <a16:creationId xmlns:a16="http://schemas.microsoft.com/office/drawing/2014/main" id="{E410E4E6-0118-FE5A-ABE0-874110DEAF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3494" y="2977877"/>
            <a:ext cx="4880232" cy="274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2">
            <a:extLst>
              <a:ext uri="{FF2B5EF4-FFF2-40B4-BE49-F238E27FC236}">
                <a16:creationId xmlns:a16="http://schemas.microsoft.com/office/drawing/2014/main" id="{23D5D6F3-D80A-3F02-3739-8B7CAFB8AFBB}"/>
              </a:ext>
            </a:extLst>
          </p:cNvPr>
          <p:cNvSpPr txBox="1">
            <a:spLocks noChangeArrowheads="1"/>
          </p:cNvSpPr>
          <p:nvPr/>
        </p:nvSpPr>
        <p:spPr bwMode="auto">
          <a:xfrm>
            <a:off x="3213766" y="2958422"/>
            <a:ext cx="2182868" cy="295959"/>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a:latin typeface="Open Sans Light" panose="020B0606030504020204" pitchFamily="34" charset="0"/>
                <a:ea typeface="Open Sans Light" panose="020B0606030504020204" pitchFamily="34" charset="0"/>
                <a:cs typeface="Open Sans Light" panose="020B0606030504020204" pitchFamily="34" charset="0"/>
              </a:rPr>
              <a:t>Gig Harbor, Washington</a:t>
            </a:r>
          </a:p>
        </p:txBody>
      </p:sp>
      <p:pic>
        <p:nvPicPr>
          <p:cNvPr id="6" name="Picture 5" descr="Flooding of homes in Gig Harbor">
            <a:extLst>
              <a:ext uri="{FF2B5EF4-FFF2-40B4-BE49-F238E27FC236}">
                <a16:creationId xmlns:a16="http://schemas.microsoft.com/office/drawing/2014/main" id="{BD82BA9E-C357-E6D2-F1AA-4A3DE77A05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3366" y="2977877"/>
            <a:ext cx="3662994" cy="274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2">
            <a:extLst>
              <a:ext uri="{FF2B5EF4-FFF2-40B4-BE49-F238E27FC236}">
                <a16:creationId xmlns:a16="http://schemas.microsoft.com/office/drawing/2014/main" id="{C0763F94-AA69-D1F1-0784-FC2F84E1F145}"/>
              </a:ext>
            </a:extLst>
          </p:cNvPr>
          <p:cNvSpPr txBox="1">
            <a:spLocks noChangeArrowheads="1"/>
          </p:cNvSpPr>
          <p:nvPr/>
        </p:nvSpPr>
        <p:spPr bwMode="auto">
          <a:xfrm>
            <a:off x="8353365" y="2968150"/>
            <a:ext cx="2182868" cy="295959"/>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dirty="0">
                <a:latin typeface="Open Sans Light" panose="020B0606030504020204" pitchFamily="34" charset="0"/>
                <a:ea typeface="Open Sans Light" panose="020B0606030504020204" pitchFamily="34" charset="0"/>
                <a:cs typeface="Open Sans Light" panose="020B0606030504020204" pitchFamily="34" charset="0"/>
              </a:rPr>
              <a:t>Gig Harbor, Washington</a:t>
            </a:r>
          </a:p>
        </p:txBody>
      </p:sp>
    </p:spTree>
    <p:extLst>
      <p:ext uri="{BB962C8B-B14F-4D97-AF65-F5344CB8AC3E}">
        <p14:creationId xmlns:p14="http://schemas.microsoft.com/office/powerpoint/2010/main" val="3964905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35F0-B4C5-5B78-FC05-8AFA6A46A07A}"/>
              </a:ext>
            </a:extLst>
          </p:cNvPr>
          <p:cNvSpPr>
            <a:spLocks noGrp="1"/>
          </p:cNvSpPr>
          <p:nvPr>
            <p:ph type="title" idx="4294967295"/>
          </p:nvPr>
        </p:nvSpPr>
        <p:spPr>
          <a:xfrm>
            <a:off x="838200" y="147334"/>
            <a:ext cx="10515600" cy="1327150"/>
          </a:xfrm>
        </p:spPr>
        <p:txBody>
          <a:bodyPr>
            <a:noAutofit/>
          </a:bodyPr>
          <a:lstStyle/>
          <a:p>
            <a:pPr algn="ctr"/>
            <a:r>
              <a:rPr lang="en-US" sz="4000" dirty="0"/>
              <a:t>River Flooding</a:t>
            </a:r>
          </a:p>
        </p:txBody>
      </p:sp>
      <p:sp>
        <p:nvSpPr>
          <p:cNvPr id="3" name="Content Placeholder 2">
            <a:extLst>
              <a:ext uri="{FF2B5EF4-FFF2-40B4-BE49-F238E27FC236}">
                <a16:creationId xmlns:a16="http://schemas.microsoft.com/office/drawing/2014/main" id="{9504943B-92EC-26CF-C8B7-8BB69354B4B6}"/>
              </a:ext>
            </a:extLst>
          </p:cNvPr>
          <p:cNvSpPr>
            <a:spLocks noGrp="1"/>
          </p:cNvSpPr>
          <p:nvPr>
            <p:ph idx="4294967295"/>
          </p:nvPr>
        </p:nvSpPr>
        <p:spPr>
          <a:xfrm>
            <a:off x="1697037" y="1252537"/>
            <a:ext cx="8797925" cy="4352925"/>
          </a:xfrm>
        </p:spPr>
        <p:txBody>
          <a:bodyPr>
            <a:noAutofit/>
          </a:bodyPr>
          <a:lstStyle/>
          <a:p>
            <a:pPr marL="0" indent="0" algn="ctr">
              <a:buNone/>
            </a:pPr>
            <a:r>
              <a:rPr lang="en-US" sz="2400" dirty="0"/>
              <a:t>Streams and rivers have more water than they are capable of handling, forcing water to overflow onto nearby land. This typically happens during extreme rain or long periods of heat that melt large amounts of snow and glacial ice.</a:t>
            </a:r>
          </a:p>
        </p:txBody>
      </p:sp>
      <p:pic>
        <p:nvPicPr>
          <p:cNvPr id="4" name="Picture 3" descr="Puyallup River Flooding">
            <a:extLst>
              <a:ext uri="{FF2B5EF4-FFF2-40B4-BE49-F238E27FC236}">
                <a16:creationId xmlns:a16="http://schemas.microsoft.com/office/drawing/2014/main" id="{EA9F9AB5-E4B6-4431-F78F-79E0B9B6DB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0875" y="2958373"/>
            <a:ext cx="3686688" cy="2762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2">
            <a:extLst>
              <a:ext uri="{FF2B5EF4-FFF2-40B4-BE49-F238E27FC236}">
                <a16:creationId xmlns:a16="http://schemas.microsoft.com/office/drawing/2014/main" id="{349B5DF0-FC85-EA02-D67C-8FAE2DC1EE86}"/>
              </a:ext>
            </a:extLst>
          </p:cNvPr>
          <p:cNvSpPr txBox="1">
            <a:spLocks noChangeArrowheads="1"/>
          </p:cNvSpPr>
          <p:nvPr/>
        </p:nvSpPr>
        <p:spPr bwMode="auto">
          <a:xfrm>
            <a:off x="1697037" y="2958373"/>
            <a:ext cx="2358128" cy="270467"/>
          </a:xfrm>
          <a:prstGeom prst="rect">
            <a:avLst/>
          </a:prstGeom>
          <a:solidFill>
            <a:schemeClr val="bg1"/>
          </a:solidFill>
          <a:ln w="19050">
            <a:solidFill>
              <a:schemeClr val="tx1"/>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dirty="0">
                <a:latin typeface="Open Sans Light" pitchFamily="2" charset="0"/>
                <a:ea typeface="Times New Roman" panose="02020603050405020304" pitchFamily="18" charset="0"/>
                <a:cs typeface="Times New Roman" panose="02020603050405020304" pitchFamily="18" charset="0"/>
              </a:rPr>
              <a:t>Puyallup River, Washington</a:t>
            </a:r>
          </a:p>
        </p:txBody>
      </p:sp>
      <p:pic>
        <p:nvPicPr>
          <p:cNvPr id="5" name="Picture 4" descr="River flooding in Mount Vernon">
            <a:extLst>
              <a:ext uri="{FF2B5EF4-FFF2-40B4-BE49-F238E27FC236}">
                <a16:creationId xmlns:a16="http://schemas.microsoft.com/office/drawing/2014/main" id="{B636859F-7D1C-05AD-3D9C-40A30C43E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476" y="2945094"/>
            <a:ext cx="2922268" cy="2776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
            <a:extLst>
              <a:ext uri="{FF2B5EF4-FFF2-40B4-BE49-F238E27FC236}">
                <a16:creationId xmlns:a16="http://schemas.microsoft.com/office/drawing/2014/main" id="{42786942-E609-1001-5A59-ED4674129134}"/>
              </a:ext>
            </a:extLst>
          </p:cNvPr>
          <p:cNvSpPr txBox="1"/>
          <p:nvPr/>
        </p:nvSpPr>
        <p:spPr>
          <a:xfrm>
            <a:off x="6940476" y="2943697"/>
            <a:ext cx="2417455" cy="273787"/>
          </a:xfrm>
          <a:prstGeom prst="rect">
            <a:avLst/>
          </a:prstGeom>
          <a:solidFill>
            <a:schemeClr val="lt1"/>
          </a:solidFill>
          <a:ln w="190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6000"/>
              </a:lnSpc>
              <a:spcAft>
                <a:spcPts val="800"/>
              </a:spcAft>
            </a:pPr>
            <a:r>
              <a:rPr lang="en-US" sz="1400" dirty="0">
                <a:latin typeface="Open Sans Light" pitchFamily="2" charset="0"/>
                <a:ea typeface="Times New Roman" panose="02020603050405020304" pitchFamily="18" charset="0"/>
                <a:cs typeface="Times New Roman" panose="02020603050405020304" pitchFamily="18" charset="0"/>
              </a:rPr>
              <a:t>Mount Vernon, Washington</a:t>
            </a:r>
          </a:p>
        </p:txBody>
      </p:sp>
    </p:spTree>
    <p:extLst>
      <p:ext uri="{BB962C8B-B14F-4D97-AF65-F5344CB8AC3E}">
        <p14:creationId xmlns:p14="http://schemas.microsoft.com/office/powerpoint/2010/main" val="59688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42E3-F50F-33AE-0267-75A18D48023A}"/>
              </a:ext>
            </a:extLst>
          </p:cNvPr>
          <p:cNvSpPr>
            <a:spLocks noGrp="1"/>
          </p:cNvSpPr>
          <p:nvPr>
            <p:ph type="title" idx="4294967295"/>
          </p:nvPr>
        </p:nvSpPr>
        <p:spPr>
          <a:xfrm>
            <a:off x="838200" y="183971"/>
            <a:ext cx="10515600" cy="1325562"/>
          </a:xfrm>
        </p:spPr>
        <p:txBody>
          <a:bodyPr>
            <a:noAutofit/>
          </a:bodyPr>
          <a:lstStyle/>
          <a:p>
            <a:pPr algn="ctr"/>
            <a:r>
              <a:rPr lang="en-US" sz="4000" dirty="0"/>
              <a:t>Urban Flooding</a:t>
            </a:r>
          </a:p>
        </p:txBody>
      </p:sp>
      <p:sp>
        <p:nvSpPr>
          <p:cNvPr id="3" name="Content Placeholder 2">
            <a:extLst>
              <a:ext uri="{FF2B5EF4-FFF2-40B4-BE49-F238E27FC236}">
                <a16:creationId xmlns:a16="http://schemas.microsoft.com/office/drawing/2014/main" id="{A5AF7ECA-F866-54E6-1738-D103059B9A75}"/>
              </a:ext>
            </a:extLst>
          </p:cNvPr>
          <p:cNvSpPr>
            <a:spLocks noGrp="1"/>
          </p:cNvSpPr>
          <p:nvPr>
            <p:ph idx="4294967295"/>
          </p:nvPr>
        </p:nvSpPr>
        <p:spPr>
          <a:xfrm>
            <a:off x="1776412" y="1344662"/>
            <a:ext cx="8639175" cy="4351337"/>
          </a:xfrm>
        </p:spPr>
        <p:txBody>
          <a:bodyPr>
            <a:noAutofit/>
          </a:bodyPr>
          <a:lstStyle/>
          <a:p>
            <a:pPr marL="0" indent="0" algn="ctr">
              <a:buNone/>
            </a:pPr>
            <a:r>
              <a:rPr lang="en-US" sz="2400" dirty="0"/>
              <a:t>This happens when there is more water than the drainage systems (sewer systems and stormwater drains) can handle. This is usually caused by extreme rain events.</a:t>
            </a:r>
          </a:p>
          <a:p>
            <a:pPr marL="0" indent="0" algn="ctr">
              <a:buNone/>
            </a:pPr>
            <a:endParaRPr lang="en-US" sz="3200" dirty="0">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4" name="Picture 3" descr="Flooding off a street in Des Moines">
            <a:extLst>
              <a:ext uri="{FF2B5EF4-FFF2-40B4-BE49-F238E27FC236}">
                <a16:creationId xmlns:a16="http://schemas.microsoft.com/office/drawing/2014/main" id="{3C23BAAF-4EB7-5A8C-F8A0-1811F396D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60" y="2670223"/>
            <a:ext cx="5179377" cy="2923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2">
            <a:extLst>
              <a:ext uri="{FF2B5EF4-FFF2-40B4-BE49-F238E27FC236}">
                <a16:creationId xmlns:a16="http://schemas.microsoft.com/office/drawing/2014/main" id="{D7ECD47B-03B7-D69E-CF77-1103804ED301}"/>
              </a:ext>
            </a:extLst>
          </p:cNvPr>
          <p:cNvSpPr txBox="1">
            <a:spLocks noChangeArrowheads="1"/>
          </p:cNvSpPr>
          <p:nvPr/>
        </p:nvSpPr>
        <p:spPr bwMode="auto">
          <a:xfrm>
            <a:off x="510260" y="2670223"/>
            <a:ext cx="2185643" cy="349261"/>
          </a:xfrm>
          <a:prstGeom prst="rect">
            <a:avLst/>
          </a:prstGeom>
          <a:solidFill>
            <a:schemeClr val="bg1"/>
          </a:solidFill>
          <a:ln w="19050">
            <a:solidFill>
              <a:schemeClr val="tx1"/>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dirty="0">
                <a:latin typeface="Open Sans Light" pitchFamily="2" charset="0"/>
                <a:ea typeface="Times New Roman" panose="02020603050405020304" pitchFamily="18" charset="0"/>
                <a:cs typeface="Times New Roman" panose="02020603050405020304" pitchFamily="18" charset="0"/>
              </a:rPr>
              <a:t>Des Moines, Washington</a:t>
            </a:r>
          </a:p>
        </p:txBody>
      </p:sp>
      <p:pic>
        <p:nvPicPr>
          <p:cNvPr id="6" name="Picture 5" descr="Submerged homes in Snohomish County flooding">
            <a:extLst>
              <a:ext uri="{FF2B5EF4-FFF2-40B4-BE49-F238E27FC236}">
                <a16:creationId xmlns:a16="http://schemas.microsoft.com/office/drawing/2014/main" id="{71A76EF2-CF8D-8F94-C310-D84D29FBED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2363" y="2670224"/>
            <a:ext cx="5179377" cy="2906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2">
            <a:extLst>
              <a:ext uri="{FF2B5EF4-FFF2-40B4-BE49-F238E27FC236}">
                <a16:creationId xmlns:a16="http://schemas.microsoft.com/office/drawing/2014/main" id="{E7702CF1-09CD-1C30-2EFF-AC4031DBA745}"/>
              </a:ext>
            </a:extLst>
          </p:cNvPr>
          <p:cNvSpPr txBox="1">
            <a:spLocks noChangeArrowheads="1"/>
          </p:cNvSpPr>
          <p:nvPr/>
        </p:nvSpPr>
        <p:spPr bwMode="auto">
          <a:xfrm>
            <a:off x="6502363" y="2670223"/>
            <a:ext cx="2799292" cy="349261"/>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a:noAutofit/>
          </a:bodyPr>
          <a:lstStyle/>
          <a:p>
            <a:pPr>
              <a:lnSpc>
                <a:spcPct val="116000"/>
              </a:lnSpc>
              <a:spcAft>
                <a:spcPts val="800"/>
              </a:spcAft>
            </a:pPr>
            <a:r>
              <a:rPr lang="en-US" sz="1400" dirty="0">
                <a:latin typeface="Open Sans Light" pitchFamily="2" charset="0"/>
                <a:ea typeface="Times New Roman" panose="02020603050405020304" pitchFamily="18" charset="0"/>
                <a:cs typeface="Times New Roman" panose="02020603050405020304" pitchFamily="18" charset="0"/>
              </a:rPr>
              <a:t>Snohomish County, Washington</a:t>
            </a:r>
          </a:p>
        </p:txBody>
      </p:sp>
    </p:spTree>
    <p:extLst>
      <p:ext uri="{BB962C8B-B14F-4D97-AF65-F5344CB8AC3E}">
        <p14:creationId xmlns:p14="http://schemas.microsoft.com/office/powerpoint/2010/main" val="139568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317D-445D-9F39-58E1-C1C344BF6651}"/>
              </a:ext>
            </a:extLst>
          </p:cNvPr>
          <p:cNvSpPr>
            <a:spLocks noGrp="1"/>
          </p:cNvSpPr>
          <p:nvPr>
            <p:ph type="title" idx="4294967295"/>
          </p:nvPr>
        </p:nvSpPr>
        <p:spPr>
          <a:xfrm>
            <a:off x="6321733" y="639359"/>
            <a:ext cx="7551737" cy="1325563"/>
          </a:xfrm>
        </p:spPr>
        <p:txBody>
          <a:bodyPr>
            <a:noAutofit/>
          </a:bodyPr>
          <a:lstStyle/>
          <a:p>
            <a:r>
              <a:rPr lang="en-US" sz="4000" dirty="0"/>
              <a:t>Reflect &amp; Share</a:t>
            </a:r>
          </a:p>
        </p:txBody>
      </p:sp>
      <p:sp>
        <p:nvSpPr>
          <p:cNvPr id="3" name="Content Placeholder 2">
            <a:extLst>
              <a:ext uri="{FF2B5EF4-FFF2-40B4-BE49-F238E27FC236}">
                <a16:creationId xmlns:a16="http://schemas.microsoft.com/office/drawing/2014/main" id="{5026A21C-7D6A-BF31-3F2E-A5D85C4C7FC3}"/>
              </a:ext>
            </a:extLst>
          </p:cNvPr>
          <p:cNvSpPr>
            <a:spLocks noGrp="1"/>
          </p:cNvSpPr>
          <p:nvPr>
            <p:ph idx="4294967295"/>
          </p:nvPr>
        </p:nvSpPr>
        <p:spPr>
          <a:xfrm>
            <a:off x="6321733" y="2787650"/>
            <a:ext cx="5218112" cy="4352925"/>
          </a:xfrm>
        </p:spPr>
        <p:txBody>
          <a:bodyPr>
            <a:noAutofit/>
          </a:bodyPr>
          <a:lstStyle/>
          <a:p>
            <a:r>
              <a:rPr lang="en-US" sz="2400" dirty="0"/>
              <a:t>Why do you think urban flooding is happening more frequently?</a:t>
            </a:r>
          </a:p>
          <a:p>
            <a:pPr marL="0" indent="0">
              <a:buNone/>
            </a:pPr>
            <a:endParaRPr lang="en-US" sz="2400" dirty="0"/>
          </a:p>
          <a:p>
            <a:r>
              <a:rPr lang="en-US" sz="2400" dirty="0"/>
              <a:t>Why do you think most people in the greater King County area are experiencing urban flooding?</a:t>
            </a:r>
          </a:p>
        </p:txBody>
      </p:sp>
      <p:sp>
        <p:nvSpPr>
          <p:cNvPr id="2" name="TextBox 1">
            <a:extLst>
              <a:ext uri="{FF2B5EF4-FFF2-40B4-BE49-F238E27FC236}">
                <a16:creationId xmlns:a16="http://schemas.microsoft.com/office/drawing/2014/main" id="{C31E37B5-81E4-6CFD-07FA-2D179CB6E003}"/>
              </a:ext>
            </a:extLst>
          </p:cNvPr>
          <p:cNvSpPr txBox="1"/>
          <p:nvPr/>
        </p:nvSpPr>
        <p:spPr>
          <a:xfrm>
            <a:off x="6321733" y="1652469"/>
            <a:ext cx="6473781" cy="461665"/>
          </a:xfrm>
          <a:prstGeom prst="rect">
            <a:avLst/>
          </a:prstGeom>
          <a:noFill/>
        </p:spPr>
        <p:txBody>
          <a:bodyPr wrap="square" rtlCol="0">
            <a:noAutofit/>
          </a:bodyPr>
          <a:lstStyle/>
          <a:p>
            <a:r>
              <a:rPr lang="en-US" sz="2400" dirty="0">
                <a:latin typeface="Open Sans Light" pitchFamily="2" charset="0"/>
                <a:ea typeface="Open Sans Light" pitchFamily="2" charset="0"/>
                <a:cs typeface="Open Sans Light" pitchFamily="2" charset="0"/>
              </a:rPr>
              <a:t>Discuss with your table group. </a:t>
            </a:r>
          </a:p>
        </p:txBody>
      </p:sp>
      <p:pic>
        <p:nvPicPr>
          <p:cNvPr id="3078" name="Picture 6">
            <a:extLst>
              <a:ext uri="{FF2B5EF4-FFF2-40B4-BE49-F238E27FC236}">
                <a16:creationId xmlns:a16="http://schemas.microsoft.com/office/drawing/2014/main" id="{DD67C972-219C-FAFF-2D8C-9965B122BF2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88" t="1197" r="6494" b="1904"/>
          <a:stretch>
            <a:fillRect/>
          </a:stretch>
        </p:blipFill>
        <p:spPr bwMode="auto">
          <a:xfrm>
            <a:off x="356454" y="394948"/>
            <a:ext cx="3768436" cy="3741725"/>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8364CAC-62C3-F94F-2CC8-4A96349C51E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25" r="15060"/>
          <a:stretch>
            <a:fillRect/>
          </a:stretch>
        </p:blipFill>
        <p:spPr bwMode="auto">
          <a:xfrm>
            <a:off x="2466404" y="2444628"/>
            <a:ext cx="3403865" cy="3235462"/>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F37757-D854-0C3B-1042-FC3AE720F8A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201" y="1068798"/>
            <a:ext cx="1155749" cy="896124"/>
          </a:xfrm>
          <a:prstGeom prst="rect">
            <a:avLst/>
          </a:prstGeom>
        </p:spPr>
      </p:pic>
    </p:spTree>
    <p:extLst>
      <p:ext uri="{BB962C8B-B14F-4D97-AF65-F5344CB8AC3E}">
        <p14:creationId xmlns:p14="http://schemas.microsoft.com/office/powerpoint/2010/main" val="3549439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11F6-F4D4-D06E-CA3C-AE4610AA1576}"/>
              </a:ext>
            </a:extLst>
          </p:cNvPr>
          <p:cNvSpPr>
            <a:spLocks noGrp="1"/>
          </p:cNvSpPr>
          <p:nvPr>
            <p:ph type="title" idx="4294967295"/>
          </p:nvPr>
        </p:nvSpPr>
        <p:spPr>
          <a:xfrm>
            <a:off x="362857" y="14159"/>
            <a:ext cx="10515600" cy="1325562"/>
          </a:xfrm>
        </p:spPr>
        <p:txBody>
          <a:bodyPr>
            <a:noAutofit/>
          </a:bodyPr>
          <a:lstStyle/>
          <a:p>
            <a:r>
              <a:rPr lang="en-US" sz="4000" dirty="0"/>
              <a:t>Why Does Flooding Happen?</a:t>
            </a:r>
          </a:p>
        </p:txBody>
      </p:sp>
      <p:sp>
        <p:nvSpPr>
          <p:cNvPr id="3" name="Content Placeholder 2">
            <a:extLst>
              <a:ext uri="{FF2B5EF4-FFF2-40B4-BE49-F238E27FC236}">
                <a16:creationId xmlns:a16="http://schemas.microsoft.com/office/drawing/2014/main" id="{AD0EF2FB-0B74-3F9C-1041-A8470C752937}"/>
              </a:ext>
            </a:extLst>
          </p:cNvPr>
          <p:cNvSpPr>
            <a:spLocks noGrp="1"/>
          </p:cNvSpPr>
          <p:nvPr>
            <p:ph idx="4294967295"/>
          </p:nvPr>
        </p:nvSpPr>
        <p:spPr>
          <a:xfrm>
            <a:off x="362857" y="1253331"/>
            <a:ext cx="7870825" cy="4351338"/>
          </a:xfrm>
        </p:spPr>
        <p:txBody>
          <a:bodyPr>
            <a:noAutofit/>
          </a:bodyPr>
          <a:lstStyle/>
          <a:p>
            <a:r>
              <a:rPr lang="en-US" sz="2400" dirty="0"/>
              <a:t>Extreme rain events are happening more frequently due to global warming and climate change.</a:t>
            </a:r>
          </a:p>
          <a:p>
            <a:pPr marL="0" indent="0">
              <a:buNone/>
            </a:pPr>
            <a:endParaRPr lang="en-US" sz="2400" dirty="0"/>
          </a:p>
          <a:p>
            <a:r>
              <a:rPr lang="en-US" sz="2400" dirty="0"/>
              <a:t>Densely populated areas are at a higher risk for urban flooding.</a:t>
            </a:r>
          </a:p>
          <a:p>
            <a:pPr marL="0" indent="0">
              <a:buNone/>
            </a:pPr>
            <a:endParaRPr lang="en-US" sz="2400" dirty="0"/>
          </a:p>
          <a:p>
            <a:r>
              <a:rPr lang="en-US" sz="2400" dirty="0"/>
              <a:t>Buildings, roads, and parking lots reduce the amount of water that can be absorbed into the ground.</a:t>
            </a:r>
          </a:p>
          <a:p>
            <a:pPr marL="0" indent="0">
              <a:buNone/>
            </a:pPr>
            <a:endParaRPr lang="en-US" sz="2400" dirty="0"/>
          </a:p>
          <a:p>
            <a:r>
              <a:rPr lang="en-US" sz="2400" dirty="0"/>
              <a:t>Current sewage systems and storm drains are not always able to handle the increase of heavy and extreme rain.</a:t>
            </a:r>
          </a:p>
        </p:txBody>
      </p:sp>
      <p:pic>
        <p:nvPicPr>
          <p:cNvPr id="5" name="Picture 4">
            <a:extLst>
              <a:ext uri="{FF2B5EF4-FFF2-40B4-BE49-F238E27FC236}">
                <a16:creationId xmlns:a16="http://schemas.microsoft.com/office/drawing/2014/main" id="{543A7E2A-C9B8-19EF-23F3-50A18624F5CA}"/>
              </a:ext>
              <a:ext uri="{C183D7F6-B498-43B3-948B-1728B52AA6E4}">
                <adec:decorative xmlns:adec="http://schemas.microsoft.com/office/drawing/2017/decorative" val="1"/>
              </a:ext>
            </a:extLst>
          </p:cNvPr>
          <p:cNvPicPr>
            <a:picLocks noChangeAspect="1"/>
          </p:cNvPicPr>
          <p:nvPr/>
        </p:nvPicPr>
        <p:blipFill>
          <a:blip r:embed="rId3"/>
          <a:srcRect l="36370" r="25153" b="3113"/>
          <a:stretch>
            <a:fillRect/>
          </a:stretch>
        </p:blipFill>
        <p:spPr>
          <a:xfrm>
            <a:off x="8392633" y="-187672"/>
            <a:ext cx="3799367" cy="6223589"/>
          </a:xfrm>
          <a:prstGeom prst="rect">
            <a:avLst/>
          </a:prstGeom>
        </p:spPr>
      </p:pic>
    </p:spTree>
    <p:extLst>
      <p:ext uri="{BB962C8B-B14F-4D97-AF65-F5344CB8AC3E}">
        <p14:creationId xmlns:p14="http://schemas.microsoft.com/office/powerpoint/2010/main" val="1043760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2.2.4.16"/>
  <p:tag name="TPOS" val="2"/>
  <p:tag name="TPLASTSAVEVERSION" val="6.2 PC"/>
  <p:tag name="TPLASTSAVEPRODUCT" val="TurningPoint web for PowerPoint"/>
</p:tagLst>
</file>

<file path=ppt/theme/theme1.xml><?xml version="1.0" encoding="utf-8"?>
<a:theme xmlns:a="http://schemas.openxmlformats.org/drawingml/2006/main" name="No Layout / Blank">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FEBD8B016FC744930892A797E3A8A8" ma:contentTypeVersion="18" ma:contentTypeDescription="Create a new document." ma:contentTypeScope="" ma:versionID="d228e76e9036ba1198d66b621bef11c5">
  <xsd:schema xmlns:xsd="http://www.w3.org/2001/XMLSchema" xmlns:xs="http://www.w3.org/2001/XMLSchema" xmlns:p="http://schemas.microsoft.com/office/2006/metadata/properties" xmlns:ns2="5cd6f42e-c0b9-46d7-8798-c6dac0cea8c1" xmlns:ns3="601fbc34-c848-452e-bd34-0008789ce65a" xmlns:ns4="97c2a25c-25db-4634-b347-87ab0af10b27" targetNamespace="http://schemas.microsoft.com/office/2006/metadata/properties" ma:root="true" ma:fieldsID="3d96d59c94edb63b8e2053ed1986aa58" ns2:_="" ns3:_="" ns4:_="">
    <xsd:import namespace="5cd6f42e-c0b9-46d7-8798-c6dac0cea8c1"/>
    <xsd:import namespace="601fbc34-c848-452e-bd34-0008789ce65a"/>
    <xsd:import namespace="97c2a25c-25db-4634-b347-87ab0af10b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Favorite" minOccurs="0"/>
                <xsd:element ref="ns3:Notes"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6f42e-c0b9-46d7-8798-c6dac0cea8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1fbc34-c848-452e-bd34-0008789ce6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ec48df8-e8cc-4a73-a73e-519b29584afd" ma:termSetId="09814cd3-568e-fe90-9814-8d621ff8fb84" ma:anchorId="fba54fb3-c3e1-fe81-a776-ca4b69148c4d" ma:open="true" ma:isKeyword="false">
      <xsd:complexType>
        <xsd:sequence>
          <xsd:element ref="pc:Terms" minOccurs="0" maxOccurs="1"/>
        </xsd:sequence>
      </xsd:complexType>
    </xsd:element>
    <xsd:element name="Favorite" ma:index="21" nillable="true" ma:displayName="Favorite" ma:format="Dropdown" ma:internalName="Favorite">
      <xsd:simpleType>
        <xsd:restriction base="dms:Choice">
          <xsd:enumeration value="YES"/>
        </xsd:restriction>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f85910d-30d5-4696-a983-c21f70f543c5}" ma:internalName="TaxCatchAll" ma:showField="CatchAllData" ma:web="5cd6f42e-c0b9-46d7-8798-c6dac0cea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7c2a25c-25db-4634-b347-87ab0af10b27" xsi:nil="true"/>
    <lcf76f155ced4ddcb4097134ff3c332f xmlns="601fbc34-c848-452e-bd34-0008789ce65a">
      <Terms xmlns="http://schemas.microsoft.com/office/infopath/2007/PartnerControls"/>
    </lcf76f155ced4ddcb4097134ff3c332f>
    <Notes xmlns="601fbc34-c848-452e-bd34-0008789ce65a" xsi:nil="true"/>
    <Favorite xmlns="601fbc34-c848-452e-bd34-0008789ce65a" xsi:nil="true"/>
  </documentManagement>
</p:properties>
</file>

<file path=customXml/itemProps1.xml><?xml version="1.0" encoding="utf-8"?>
<ds:datastoreItem xmlns:ds="http://schemas.openxmlformats.org/officeDocument/2006/customXml" ds:itemID="{8387529A-3041-491F-9E0D-4EBDF110041F}">
  <ds:schemaRefs>
    <ds:schemaRef ds:uri="http://schemas.microsoft.com/sharepoint/v3/contenttype/forms"/>
  </ds:schemaRefs>
</ds:datastoreItem>
</file>

<file path=customXml/itemProps2.xml><?xml version="1.0" encoding="utf-8"?>
<ds:datastoreItem xmlns:ds="http://schemas.openxmlformats.org/officeDocument/2006/customXml" ds:itemID="{2EA79D3C-DD37-41DE-B3F8-AB86F9AC3E40}"/>
</file>

<file path=customXml/itemProps3.xml><?xml version="1.0" encoding="utf-8"?>
<ds:datastoreItem xmlns:ds="http://schemas.openxmlformats.org/officeDocument/2006/customXml" ds:itemID="{020CCB21-9EAF-4EF7-8A11-71093A1ABB10}">
  <ds:schemaRefs>
    <ds:schemaRef ds:uri="http://schemas.microsoft.com/office/2006/metadata/properties"/>
    <ds:schemaRef ds:uri="http://purl.org/dc/elements/1.1/"/>
    <ds:schemaRef ds:uri="http://purl.org/dc/dcmitype/"/>
    <ds:schemaRef ds:uri="http://schemas.microsoft.com/office/2006/documentManagement/types"/>
    <ds:schemaRef ds:uri="http://purl.org/dc/terms/"/>
    <ds:schemaRef ds:uri="913349ab-8b0c-4920-9a57-e04eb9936f4d"/>
    <ds:schemaRef ds:uri="http://www.w3.org/XML/1998/namespace"/>
    <ds:schemaRef ds:uri="http://schemas.openxmlformats.org/package/2006/metadata/core-properties"/>
    <ds:schemaRef ds:uri="http://schemas.microsoft.com/office/infopath/2007/PartnerControls"/>
    <ds:schemaRef ds:uri="c59780e3-441b-4ca2-a861-3532db20c83e"/>
  </ds:schemaRefs>
</ds:datastoreItem>
</file>

<file path=docMetadata/LabelInfo.xml><?xml version="1.0" encoding="utf-8"?>
<clbl:labelList xmlns:clbl="http://schemas.microsoft.com/office/2020/mipLabelMetadata">
  <clbl:label id="{78e61e45-6beb-4009-8f99-359d8b54f41b}" enabled="0" method="" siteId="{78e61e45-6beb-4009-8f99-359d8b54f41b}" removed="1"/>
</clbl:labelList>
</file>

<file path=docProps/app.xml><?xml version="1.0" encoding="utf-8"?>
<Properties xmlns="http://schemas.openxmlformats.org/officeDocument/2006/extended-properties" xmlns:vt="http://schemas.openxmlformats.org/officeDocument/2006/docPropsVTypes">
  <Template/>
  <TotalTime>6079</TotalTime>
  <Words>2052</Words>
  <Application>Microsoft Office PowerPoint</Application>
  <PresentationFormat>Widescreen</PresentationFormat>
  <Paragraphs>239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Open Sans</vt:lpstr>
      <vt:lpstr>Arial</vt:lpstr>
      <vt:lpstr>Open Sans Light</vt:lpstr>
      <vt:lpstr>Calibri</vt:lpstr>
      <vt:lpstr>Open Sans ExtraBold</vt:lpstr>
      <vt:lpstr>No Layout / Blank</vt:lpstr>
      <vt:lpstr>Extreme Rain and Flooding</vt:lpstr>
      <vt:lpstr>Module Overview</vt:lpstr>
      <vt:lpstr>Reflect &amp; Share</vt:lpstr>
      <vt:lpstr>What is Flooding?</vt:lpstr>
      <vt:lpstr>Coastal Flooding</vt:lpstr>
      <vt:lpstr>River Flooding</vt:lpstr>
      <vt:lpstr>Urban Flooding</vt:lpstr>
      <vt:lpstr>Reflect &amp; Share</vt:lpstr>
      <vt:lpstr>Why Does Flooding Happen?</vt:lpstr>
      <vt:lpstr>Ground Surfaces</vt:lpstr>
      <vt:lpstr>Spot the Difference</vt:lpstr>
      <vt:lpstr>Map of the Duwamish River in the mid 1800s vs Today</vt:lpstr>
      <vt:lpstr>Share Out</vt:lpstr>
      <vt:lpstr>Topographic Map Activity</vt:lpstr>
      <vt:lpstr>Share Out</vt:lpstr>
      <vt:lpstr>Flood Preparation Prioritization</vt:lpstr>
      <vt:lpstr>Reflect &amp; Share Out</vt:lpstr>
      <vt:lpstr>Resilient Communities In Washington</vt:lpstr>
      <vt:lpstr>Discussion Questions</vt:lpstr>
      <vt:lpstr>King County Flooding Resources</vt:lpstr>
      <vt:lpstr>You have the power to build a resilient community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OSE PPT Template_NC Edits.pptx</dc:title>
  <dc:creator>Brown, Kristin</dc:creator>
  <cp:lastModifiedBy>Jeff Welke</cp:lastModifiedBy>
  <cp:revision>15</cp:revision>
  <cp:lastPrinted>2025-10-15T22:03:17Z</cp:lastPrinted>
  <dcterms:created xsi:type="dcterms:W3CDTF">2006-08-16T00:00:00Z</dcterms:created>
  <dcterms:modified xsi:type="dcterms:W3CDTF">2026-06-17T23:57:07Z</dcterms:modified>
  <dc:identifier>DAF9coWPX94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0x01010002FEBD8B016FC744930892A797E3A8A8</vt:lpwstr>
  </property>
</Properties>
</file>