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16"/>
  </p:notesMasterIdLst>
  <p:handoutMasterIdLst>
    <p:handoutMasterId r:id="rId17"/>
  </p:handoutMasterIdLst>
  <p:sldIdLst>
    <p:sldId id="821" r:id="rId5"/>
    <p:sldId id="999" r:id="rId6"/>
    <p:sldId id="1023" r:id="rId7"/>
    <p:sldId id="1011" r:id="rId8"/>
    <p:sldId id="1046" r:id="rId9"/>
    <p:sldId id="1026" r:id="rId10"/>
    <p:sldId id="1053" r:id="rId11"/>
    <p:sldId id="327" r:id="rId12"/>
    <p:sldId id="1043" r:id="rId13"/>
    <p:sldId id="1051" r:id="rId14"/>
    <p:sldId id="1052" r:id="rId15"/>
  </p:sldIdLst>
  <p:sldSz cx="12192000" cy="6858000"/>
  <p:notesSz cx="7099300" cy="9385300"/>
  <p:embeddedFontLst>
    <p:embeddedFont>
      <p:font typeface="Calibri" panose="020F0502020204030204" pitchFamily="34" charset="0"/>
      <p:regular r:id="rId18"/>
      <p:bold r:id="rId19"/>
      <p:italic r:id="rId20"/>
      <p:boldItalic r:id="rId21"/>
    </p:embeddedFont>
    <p:embeddedFont>
      <p:font typeface="Seattle Text" pitchFamily="2" charset="0"/>
      <p:regular r:id="rId22"/>
      <p:bold r:id="rId23"/>
      <p:italic r:id="rId24"/>
      <p:boldItalic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ompson, Adrienne" initials="TA" lastIdx="1" clrIdx="0">
    <p:extLst>
      <p:ext uri="{19B8F6BF-5375-455C-9EA6-DF929625EA0E}">
        <p15:presenceInfo xmlns:p15="http://schemas.microsoft.com/office/powerpoint/2012/main" userId="S-1-5-21-1005559283-1549754204-3747669754-136132" providerId="AD"/>
      </p:ext>
    </p:extLst>
  </p:cmAuthor>
  <p:cmAuthor id="2" name="Noble, Ben" initials="NB" lastIdx="48" clrIdx="1">
    <p:extLst>
      <p:ext uri="{19B8F6BF-5375-455C-9EA6-DF929625EA0E}">
        <p15:presenceInfo xmlns:p15="http://schemas.microsoft.com/office/powerpoint/2012/main" userId="S::ben.noble@seattle.gov::42e4682d-9fca-40ef-9087-79258f4f5766" providerId="AD"/>
      </p:ext>
    </p:extLst>
  </p:cmAuthor>
  <p:cmAuthor id="3" name="Dingley, Julie" initials="DJ" lastIdx="13" clrIdx="2">
    <p:extLst>
      <p:ext uri="{19B8F6BF-5375-455C-9EA6-DF929625EA0E}">
        <p15:presenceInfo xmlns:p15="http://schemas.microsoft.com/office/powerpoint/2012/main" userId="S::julie.dingley@seattle.gov::f7662942-6d72-450b-83b6-1873431eb7d3" providerId="AD"/>
      </p:ext>
    </p:extLst>
  </p:cmAuthor>
  <p:cmAuthor id="4" name="Thompson, Adrienne" initials="TA [2]" lastIdx="2" clrIdx="3">
    <p:extLst>
      <p:ext uri="{19B8F6BF-5375-455C-9EA6-DF929625EA0E}">
        <p15:presenceInfo xmlns:p15="http://schemas.microsoft.com/office/powerpoint/2012/main" userId="S::adrienne.thompson@seattle.gov::57714c2a-8a07-4c32-9226-cb339103c581" providerId="AD"/>
      </p:ext>
    </p:extLst>
  </p:cmAuthor>
  <p:cmAuthor id="5" name="Brinson, Leslie" initials="BL" lastIdx="71" clrIdx="4">
    <p:extLst>
      <p:ext uri="{19B8F6BF-5375-455C-9EA6-DF929625EA0E}">
        <p15:presenceInfo xmlns:p15="http://schemas.microsoft.com/office/powerpoint/2012/main" userId="S::leslie.brinson@seattle.gov::022c8420-3925-4502-a303-7f863664a61d" providerId="AD"/>
      </p:ext>
    </p:extLst>
  </p:cmAuthor>
  <p:cmAuthor id="6" name="Finn Coven, Jessica" initials="FJ" lastIdx="1" clrIdx="5">
    <p:extLst>
      <p:ext uri="{19B8F6BF-5375-455C-9EA6-DF929625EA0E}">
        <p15:presenceInfo xmlns:p15="http://schemas.microsoft.com/office/powerpoint/2012/main" userId="S::jessica.finncoven@seattle.gov::1e5e7d4b-0f07-4dff-9827-653a1b467803" providerId="AD"/>
      </p:ext>
    </p:extLst>
  </p:cmAuthor>
  <p:cmAuthor id="7" name="Johnson, Jason" initials="JJ" lastIdx="1" clrIdx="6">
    <p:extLst>
      <p:ext uri="{19B8F6BF-5375-455C-9EA6-DF929625EA0E}">
        <p15:presenceInfo xmlns:p15="http://schemas.microsoft.com/office/powerpoint/2012/main" userId="S::jason.johnson@seattle.gov::2c27e486-af60-4a57-865a-a8b851f3285f" providerId="AD"/>
      </p:ext>
    </p:extLst>
  </p:cmAuthor>
  <p:cmAuthor id="8" name="Buehring, Audrey" initials="BA" lastIdx="1" clrIdx="7">
    <p:extLst>
      <p:ext uri="{19B8F6BF-5375-455C-9EA6-DF929625EA0E}">
        <p15:presenceInfo xmlns:p15="http://schemas.microsoft.com/office/powerpoint/2012/main" userId="S::audrey.buehring@seattle.gov::f573c944-3f56-43ab-9f75-957e4ac714c4" providerId="AD"/>
      </p:ext>
    </p:extLst>
  </p:cmAuthor>
  <p:cmAuthor id="9" name="Main-Hester, Kara" initials="MK" lastIdx="4" clrIdx="8">
    <p:extLst>
      <p:ext uri="{19B8F6BF-5375-455C-9EA6-DF929625EA0E}">
        <p15:presenceInfo xmlns:p15="http://schemas.microsoft.com/office/powerpoint/2012/main" userId="S::kara.main-hester@seattle.gov::9d0a5a6f-f53d-4ab4-8198-b16b06f76735" providerId="AD"/>
      </p:ext>
    </p:extLst>
  </p:cmAuthor>
  <p:cmAuthor id="10" name="Chen, William" initials="CW" lastIdx="2" clrIdx="9">
    <p:extLst>
      <p:ext uri="{19B8F6BF-5375-455C-9EA6-DF929625EA0E}">
        <p15:presenceInfo xmlns:p15="http://schemas.microsoft.com/office/powerpoint/2012/main" userId="S::william.chen@seattle.gov::6dac32c4-ad59-4fdd-9b16-80a787db71fc" providerId="AD"/>
      </p:ext>
    </p:extLst>
  </p:cmAuthor>
  <p:cmAuthor id="11" name="Colby, Tess" initials="CT" lastIdx="5" clrIdx="10">
    <p:extLst>
      <p:ext uri="{19B8F6BF-5375-455C-9EA6-DF929625EA0E}">
        <p15:presenceInfo xmlns:p15="http://schemas.microsoft.com/office/powerpoint/2012/main" userId="S::tess.colby@seattle.gov::504bdc87-93fb-4dc7-aed6-95fb38951ffb" providerId="AD"/>
      </p:ext>
    </p:extLst>
  </p:cmAuthor>
  <p:cmAuthor id="12" name="Alvarado, Emily" initials="AE" lastIdx="1" clrIdx="11">
    <p:extLst>
      <p:ext uri="{19B8F6BF-5375-455C-9EA6-DF929625EA0E}">
        <p15:presenceInfo xmlns:p15="http://schemas.microsoft.com/office/powerpoint/2012/main" userId="S::emily.alvarado@seattle.gov::e1f9badf-e016-4b90-9822-3f0ad55f8b12" providerId="AD"/>
      </p:ext>
    </p:extLst>
  </p:cmAuthor>
  <p:cmAuthor id="13" name="Kellogg, Chelsea" initials="KC" lastIdx="4" clrIdx="12">
    <p:extLst>
      <p:ext uri="{19B8F6BF-5375-455C-9EA6-DF929625EA0E}">
        <p15:presenceInfo xmlns:p15="http://schemas.microsoft.com/office/powerpoint/2012/main" userId="S::chelsea.kellogg2@seattle.gov::a5776208-9fa3-40c9-8989-de61521c6566" providerId="AD"/>
      </p:ext>
    </p:extLst>
  </p:cmAuthor>
  <p:cmAuthor id="14" name="Blankenship, Jeanette" initials="BJ" lastIdx="6" clrIdx="13">
    <p:extLst>
      <p:ext uri="{19B8F6BF-5375-455C-9EA6-DF929625EA0E}">
        <p15:presenceInfo xmlns:p15="http://schemas.microsoft.com/office/powerpoint/2012/main" userId="S::jeanette.blankenship@seattle.gov::d989e56e-5923-4cd3-a0fd-5930ae6986b5" providerId="AD"/>
      </p:ext>
    </p:extLst>
  </p:cmAuthor>
  <p:cmAuthor id="15" name="Lockhart, Mariko" initials="LM" lastIdx="18" clrIdx="14">
    <p:extLst>
      <p:ext uri="{19B8F6BF-5375-455C-9EA6-DF929625EA0E}">
        <p15:presenceInfo xmlns:p15="http://schemas.microsoft.com/office/powerpoint/2012/main" userId="S::mariko.lockhart@seattle.gov::72c9f9be-c88f-41b4-acd1-90748aac04c6" providerId="AD"/>
      </p:ext>
    </p:extLst>
  </p:cmAuthor>
  <p:cmAuthor id="16" name="Walha, Tina" initials="WT" lastIdx="5" clrIdx="15">
    <p:extLst>
      <p:ext uri="{19B8F6BF-5375-455C-9EA6-DF929625EA0E}">
        <p15:presenceInfo xmlns:p15="http://schemas.microsoft.com/office/powerpoint/2012/main" userId="S::tina.walha@seattle.gov::dc84ad0a-3981-4676-be2c-9c73ea67cf81" providerId="AD"/>
      </p:ext>
    </p:extLst>
  </p:cmAuthor>
  <p:cmAuthor id="17" name="Ghan, Christina" initials="GC" lastIdx="16" clrIdx="16">
    <p:extLst>
      <p:ext uri="{19B8F6BF-5375-455C-9EA6-DF929625EA0E}">
        <p15:presenceInfo xmlns:p15="http://schemas.microsoft.com/office/powerpoint/2012/main" userId="S::christina.ghan@seattle.gov::69ce00a3-3f7b-4755-89f9-3419c17cc00c" providerId="AD"/>
      </p:ext>
    </p:extLst>
  </p:cmAuthor>
  <p:cmAuthor id="18" name="Main-Hester, Kara" initials="MK [2]" lastIdx="3" clrIdx="17">
    <p:extLst>
      <p:ext uri="{19B8F6BF-5375-455C-9EA6-DF929625EA0E}">
        <p15:presenceInfo xmlns:p15="http://schemas.microsoft.com/office/powerpoint/2012/main" userId="Main-Hester, Kara" providerId="None"/>
      </p:ext>
    </p:extLst>
  </p:cmAuthor>
  <p:cmAuthor id="19" name="Nguyen, Sonny" initials="NS" lastIdx="1" clrIdx="18">
    <p:extLst>
      <p:ext uri="{19B8F6BF-5375-455C-9EA6-DF929625EA0E}">
        <p15:presenceInfo xmlns:p15="http://schemas.microsoft.com/office/powerpoint/2012/main" userId="S::sonny.nguyen@seattle.gov::cad814e9-7171-4ea7-be54-753c3482228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B4C7E7"/>
    <a:srgbClr val="DEEAF6"/>
    <a:srgbClr val="9DC3E7"/>
    <a:srgbClr val="FF0066"/>
    <a:srgbClr val="003DA5"/>
    <a:srgbClr val="CF7573"/>
    <a:srgbClr val="1D72FE"/>
    <a:srgbClr val="1F7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714B9EB-096E-4582-B105-C1EAE9A2FDB1}" v="13" dt="2020-07-30T23:58:12.49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59"/>
  </p:normalViewPr>
  <p:slideViewPr>
    <p:cSldViewPr snapToGrid="0">
      <p:cViewPr varScale="1">
        <p:scale>
          <a:sx n="105" d="100"/>
          <a:sy n="105" d="100"/>
        </p:scale>
        <p:origin x="840" y="192"/>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1.fntdata"/><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font" Target="fonts/font4.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5" Type="http://schemas.openxmlformats.org/officeDocument/2006/relationships/font" Target="fonts/font8.fntdata"/><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font" Target="fonts/font3.fntdata"/><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7.fntdata"/><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6.fntdata"/><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font" Target="fonts/font2.fntdata"/><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5.fntdata"/><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DFEBD60C-3191-FBBD-F0AA-8A1E019FE044}"/>
    <pc:docChg chg="modSld">
      <pc:chgData name="" userId="" providerId="" clId="Web-{DFEBD60C-3191-FBBD-F0AA-8A1E019FE044}" dt="2020-07-29T01:56:20.511" v="22" actId="20577"/>
      <pc:docMkLst>
        <pc:docMk/>
      </pc:docMkLst>
      <pc:sldChg chg="modSp">
        <pc:chgData name="" userId="" providerId="" clId="Web-{DFEBD60C-3191-FBBD-F0AA-8A1E019FE044}" dt="2020-07-29T01:56:20.511" v="21" actId="20577"/>
        <pc:sldMkLst>
          <pc:docMk/>
          <pc:sldMk cId="1208273159" sldId="1023"/>
        </pc:sldMkLst>
        <pc:spChg chg="mod">
          <ac:chgData name="" userId="" providerId="" clId="Web-{DFEBD60C-3191-FBBD-F0AA-8A1E019FE044}" dt="2020-07-29T01:56:17.261" v="17" actId="20577"/>
          <ac:spMkLst>
            <pc:docMk/>
            <pc:sldMk cId="1208273159" sldId="1023"/>
            <ac:spMk id="2" creationId="{073040B5-5822-404A-AF06-68AFE9C79853}"/>
          </ac:spMkLst>
        </pc:spChg>
        <pc:spChg chg="mod">
          <ac:chgData name="" userId="" providerId="" clId="Web-{DFEBD60C-3191-FBBD-F0AA-8A1E019FE044}" dt="2020-07-29T01:56:20.511" v="21" actId="20577"/>
          <ac:spMkLst>
            <pc:docMk/>
            <pc:sldMk cId="1208273159" sldId="1023"/>
            <ac:spMk id="3" creationId="{724093B9-4F27-478B-B39C-7F7AA2C3FEF5}"/>
          </ac:spMkLst>
        </pc:spChg>
      </pc:sldChg>
    </pc:docChg>
  </pc:docChgLst>
  <pc:docChgLst>
    <pc:chgData name="Main-Hester, Kara" userId="9d0a5a6f-f53d-4ab4-8198-b16b06f76735" providerId="ADAL" clId="{F714B9EB-096E-4582-B105-C1EAE9A2FDB1}"/>
    <pc:docChg chg="undo custSel modSld">
      <pc:chgData name="Main-Hester, Kara" userId="9d0a5a6f-f53d-4ab4-8198-b16b06f76735" providerId="ADAL" clId="{F714B9EB-096E-4582-B105-C1EAE9A2FDB1}" dt="2020-07-29T16:43:37.217" v="86" actId="20577"/>
      <pc:docMkLst>
        <pc:docMk/>
      </pc:docMkLst>
      <pc:sldChg chg="addSp delSp modSp mod">
        <pc:chgData name="Main-Hester, Kara" userId="9d0a5a6f-f53d-4ab4-8198-b16b06f76735" providerId="ADAL" clId="{F714B9EB-096E-4582-B105-C1EAE9A2FDB1}" dt="2020-07-29T16:38:20.182" v="51" actId="1036"/>
        <pc:sldMkLst>
          <pc:docMk/>
          <pc:sldMk cId="1208273159" sldId="1023"/>
        </pc:sldMkLst>
        <pc:spChg chg="mod">
          <ac:chgData name="Main-Hester, Kara" userId="9d0a5a6f-f53d-4ab4-8198-b16b06f76735" providerId="ADAL" clId="{F714B9EB-096E-4582-B105-C1EAE9A2FDB1}" dt="2020-07-29T16:38:20.182" v="51" actId="1036"/>
          <ac:spMkLst>
            <pc:docMk/>
            <pc:sldMk cId="1208273159" sldId="1023"/>
            <ac:spMk id="3" creationId="{724093B9-4F27-478B-B39C-7F7AA2C3FEF5}"/>
          </ac:spMkLst>
        </pc:spChg>
        <pc:graphicFrameChg chg="add del mod">
          <ac:chgData name="Main-Hester, Kara" userId="9d0a5a6f-f53d-4ab4-8198-b16b06f76735" providerId="ADAL" clId="{F714B9EB-096E-4582-B105-C1EAE9A2FDB1}" dt="2020-07-29T16:33:14.743" v="4"/>
          <ac:graphicFrameMkLst>
            <pc:docMk/>
            <pc:sldMk cId="1208273159" sldId="1023"/>
            <ac:graphicFrameMk id="4" creationId="{3759E5C1-3A80-4E57-89EA-A05A2786B3F1}"/>
          </ac:graphicFrameMkLst>
        </pc:graphicFrameChg>
        <pc:graphicFrameChg chg="add del mod">
          <ac:chgData name="Main-Hester, Kara" userId="9d0a5a6f-f53d-4ab4-8198-b16b06f76735" providerId="ADAL" clId="{F714B9EB-096E-4582-B105-C1EAE9A2FDB1}" dt="2020-07-29T16:37:20.994" v="9" actId="478"/>
          <ac:graphicFrameMkLst>
            <pc:docMk/>
            <pc:sldMk cId="1208273159" sldId="1023"/>
            <ac:graphicFrameMk id="5" creationId="{C5EC3E54-0B6E-4DA1-A0FC-262CBC0223AC}"/>
          </ac:graphicFrameMkLst>
        </pc:graphicFrameChg>
        <pc:graphicFrameChg chg="add del mod">
          <ac:chgData name="Main-Hester, Kara" userId="9d0a5a6f-f53d-4ab4-8198-b16b06f76735" providerId="ADAL" clId="{F714B9EB-096E-4582-B105-C1EAE9A2FDB1}" dt="2020-07-29T16:37:45.729" v="11" actId="478"/>
          <ac:graphicFrameMkLst>
            <pc:docMk/>
            <pc:sldMk cId="1208273159" sldId="1023"/>
            <ac:graphicFrameMk id="7" creationId="{75A2F369-DAA6-4FB2-942D-36ACC14F00AB}"/>
          </ac:graphicFrameMkLst>
        </pc:graphicFrameChg>
        <pc:graphicFrameChg chg="add mod">
          <ac:chgData name="Main-Hester, Kara" userId="9d0a5a6f-f53d-4ab4-8198-b16b06f76735" providerId="ADAL" clId="{F714B9EB-096E-4582-B105-C1EAE9A2FDB1}" dt="2020-07-29T16:38:12.818" v="32" actId="1038"/>
          <ac:graphicFrameMkLst>
            <pc:docMk/>
            <pc:sldMk cId="1208273159" sldId="1023"/>
            <ac:graphicFrameMk id="8" creationId="{B0311A63-3219-40AD-A588-C3FBD1E494C4}"/>
          </ac:graphicFrameMkLst>
        </pc:graphicFrameChg>
        <pc:picChg chg="del">
          <ac:chgData name="Main-Hester, Kara" userId="9d0a5a6f-f53d-4ab4-8198-b16b06f76735" providerId="ADAL" clId="{F714B9EB-096E-4582-B105-C1EAE9A2FDB1}" dt="2020-07-29T16:32:50.019" v="0" actId="478"/>
          <ac:picMkLst>
            <pc:docMk/>
            <pc:sldMk cId="1208273159" sldId="1023"/>
            <ac:picMk id="6" creationId="{20097BF4-C4C2-40C8-AA8D-DFB136D6D719}"/>
          </ac:picMkLst>
        </pc:picChg>
        <pc:cxnChg chg="mod">
          <ac:chgData name="Main-Hester, Kara" userId="9d0a5a6f-f53d-4ab4-8198-b16b06f76735" providerId="ADAL" clId="{F714B9EB-096E-4582-B105-C1EAE9A2FDB1}" dt="2020-07-29T16:38:10.324" v="22" actId="1037"/>
          <ac:cxnSpMkLst>
            <pc:docMk/>
            <pc:sldMk cId="1208273159" sldId="1023"/>
            <ac:cxnSpMk id="14" creationId="{9CC5E758-36B7-4DE9-AF75-3093CA4A77B1}"/>
          </ac:cxnSpMkLst>
        </pc:cxnChg>
      </pc:sldChg>
      <pc:sldChg chg="modSp mod">
        <pc:chgData name="Main-Hester, Kara" userId="9d0a5a6f-f53d-4ab4-8198-b16b06f76735" providerId="ADAL" clId="{F714B9EB-096E-4582-B105-C1EAE9A2FDB1}" dt="2020-07-29T16:43:37.217" v="86" actId="20577"/>
        <pc:sldMkLst>
          <pc:docMk/>
          <pc:sldMk cId="442912877" sldId="1045"/>
        </pc:sldMkLst>
        <pc:spChg chg="mod">
          <ac:chgData name="Main-Hester, Kara" userId="9d0a5a6f-f53d-4ab4-8198-b16b06f76735" providerId="ADAL" clId="{F714B9EB-096E-4582-B105-C1EAE9A2FDB1}" dt="2020-07-29T16:43:37.217" v="86" actId="20577"/>
          <ac:spMkLst>
            <pc:docMk/>
            <pc:sldMk cId="442912877" sldId="1045"/>
            <ac:spMk id="2" creationId="{095C236B-0C2E-413C-9524-D6F7CCF32122}"/>
          </ac:spMkLst>
        </pc:spChg>
      </pc:sldChg>
    </pc:docChg>
  </pc:docChgLst>
  <pc:docChgLst>
    <pc:chgData name="Kara" userId="9d0a5a6f-f53d-4ab4-8198-b16b06f76735" providerId="ADAL" clId="{F714B9EB-096E-4582-B105-C1EAE9A2FDB1}"/>
    <pc:docChg chg="modSld">
      <pc:chgData name="Kara" userId="9d0a5a6f-f53d-4ab4-8198-b16b06f76735" providerId="ADAL" clId="{F714B9EB-096E-4582-B105-C1EAE9A2FDB1}" dt="2020-07-31T01:21:35.192" v="33" actId="6549"/>
      <pc:docMkLst>
        <pc:docMk/>
      </pc:docMkLst>
      <pc:sldChg chg="modSp mod">
        <pc:chgData name="Kara" userId="9d0a5a6f-f53d-4ab4-8198-b16b06f76735" providerId="ADAL" clId="{F714B9EB-096E-4582-B105-C1EAE9A2FDB1}" dt="2020-07-30T23:58:32.187" v="15" actId="20577"/>
        <pc:sldMkLst>
          <pc:docMk/>
          <pc:sldMk cId="3224776314" sldId="327"/>
        </pc:sldMkLst>
        <pc:spChg chg="mod">
          <ac:chgData name="Kara" userId="9d0a5a6f-f53d-4ab4-8198-b16b06f76735" providerId="ADAL" clId="{F714B9EB-096E-4582-B105-C1EAE9A2FDB1}" dt="2020-07-30T23:58:32.187" v="15" actId="20577"/>
          <ac:spMkLst>
            <pc:docMk/>
            <pc:sldMk cId="3224776314" sldId="327"/>
            <ac:spMk id="8" creationId="{CD250111-D461-4AF8-9248-60F207D42FAC}"/>
          </ac:spMkLst>
        </pc:spChg>
      </pc:sldChg>
      <pc:sldChg chg="modSp mod">
        <pc:chgData name="Kara" userId="9d0a5a6f-f53d-4ab4-8198-b16b06f76735" providerId="ADAL" clId="{F714B9EB-096E-4582-B105-C1EAE9A2FDB1}" dt="2020-07-31T01:21:35.192" v="33" actId="6549"/>
        <pc:sldMkLst>
          <pc:docMk/>
          <pc:sldMk cId="2659559977" sldId="1043"/>
        </pc:sldMkLst>
        <pc:spChg chg="mod">
          <ac:chgData name="Kara" userId="9d0a5a6f-f53d-4ab4-8198-b16b06f76735" providerId="ADAL" clId="{F714B9EB-096E-4582-B105-C1EAE9A2FDB1}" dt="2020-07-31T01:21:35.192" v="33" actId="6549"/>
          <ac:spMkLst>
            <pc:docMk/>
            <pc:sldMk cId="2659559977" sldId="1043"/>
            <ac:spMk id="2" creationId="{D2B5FFA0-FD0C-224E-A6E4-0BE55E71AC19}"/>
          </ac:spMkLst>
        </pc:spChg>
        <pc:spChg chg="mod">
          <ac:chgData name="Kara" userId="9d0a5a6f-f53d-4ab4-8198-b16b06f76735" providerId="ADAL" clId="{F714B9EB-096E-4582-B105-C1EAE9A2FDB1}" dt="2020-07-30T23:58:39.862" v="17" actId="20577"/>
          <ac:spMkLst>
            <pc:docMk/>
            <pc:sldMk cId="2659559977" sldId="1043"/>
            <ac:spMk id="13" creationId="{D9762CC7-34E6-48ED-A814-D419FCC52D3D}"/>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seattlegov-my.sharepoint.com/personal/kara_main-hester_seattle_gov/Documents/SPD/2020%20Current%20Year/Reductions/20-30-50%20Project/Functional%20priority%20with%20bureau2.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[Functional%20priority%20with%20bureau2.xlsx]Sheet1!PivotTable1</c:name>
    <c:fmtId val="-1"/>
  </c:pivotSource>
  <c:chart>
    <c:autoTitleDeleted val="1"/>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s>
    <c:plotArea>
      <c:layout/>
      <c:barChart>
        <c:barDir val="col"/>
        <c:grouping val="clustered"/>
        <c:varyColors val="0"/>
        <c:ser>
          <c:idx val="0"/>
          <c:order val="0"/>
          <c:tx>
            <c:strRef>
              <c:f>Sheet1!$B$3</c:f>
              <c:strCache>
                <c:ptCount val="1"/>
                <c:pt idx="0">
                  <c:v>Total</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Lbl>
              <c:idx val="0"/>
              <c:tx>
                <c:rich>
                  <a:bodyPr/>
                  <a:lstStyle/>
                  <a:p>
                    <a:r>
                      <a:rPr lang="en-US"/>
                      <a:t>$8.5M</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F200-4E53-BCD2-CFEB1E4F9D12}"/>
                </c:ext>
              </c:extLst>
            </c:dLbl>
            <c:dLbl>
              <c:idx val="1"/>
              <c:tx>
                <c:rich>
                  <a:bodyPr/>
                  <a:lstStyle/>
                  <a:p>
                    <a:r>
                      <a:rPr lang="en-US"/>
                      <a:t>$35.9M</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F200-4E53-BCD2-CFEB1E4F9D12}"/>
                </c:ext>
              </c:extLst>
            </c:dLbl>
            <c:dLbl>
              <c:idx val="2"/>
              <c:tx>
                <c:rich>
                  <a:bodyPr/>
                  <a:lstStyle/>
                  <a:p>
                    <a:r>
                      <a:rPr lang="en-US"/>
                      <a:t>$13.4M</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F200-4E53-BCD2-CFEB1E4F9D12}"/>
                </c:ext>
              </c:extLst>
            </c:dLbl>
            <c:dLbl>
              <c:idx val="3"/>
              <c:tx>
                <c:rich>
                  <a:bodyPr/>
                  <a:lstStyle/>
                  <a:p>
                    <a:r>
                      <a:rPr lang="en-US"/>
                      <a:t>$61.7M</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F200-4E53-BCD2-CFEB1E4F9D12}"/>
                </c:ext>
              </c:extLst>
            </c:dLbl>
            <c:dLbl>
              <c:idx val="4"/>
              <c:tx>
                <c:rich>
                  <a:bodyPr/>
                  <a:lstStyle/>
                  <a:p>
                    <a:r>
                      <a:rPr lang="en-US"/>
                      <a:t>$12.5M</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F200-4E53-BCD2-CFEB1E4F9D12}"/>
                </c:ext>
              </c:extLst>
            </c:dLbl>
            <c:dLbl>
              <c:idx val="5"/>
              <c:tx>
                <c:rich>
                  <a:bodyPr/>
                  <a:lstStyle/>
                  <a:p>
                    <a:r>
                      <a:rPr lang="en-US"/>
                      <a:t>$144M</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F200-4E53-BCD2-CFEB1E4F9D12}"/>
                </c:ext>
              </c:extLst>
            </c:dLbl>
            <c:dLbl>
              <c:idx val="6"/>
              <c:tx>
                <c:rich>
                  <a:bodyPr/>
                  <a:lstStyle/>
                  <a:p>
                    <a:r>
                      <a:rPr lang="en-US"/>
                      <a:t>$19.4M</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F200-4E53-BCD2-CFEB1E4F9D12}"/>
                </c:ext>
              </c:extLst>
            </c:dLbl>
            <c:dLbl>
              <c:idx val="7"/>
              <c:tx>
                <c:rich>
                  <a:bodyPr/>
                  <a:lstStyle/>
                  <a:p>
                    <a:r>
                      <a:rPr lang="en-US"/>
                      <a:t>$42.2M</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F200-4E53-BCD2-CFEB1E4F9D12}"/>
                </c:ext>
              </c:extLst>
            </c:dLbl>
            <c:dLbl>
              <c:idx val="8"/>
              <c:tx>
                <c:rich>
                  <a:bodyPr/>
                  <a:lstStyle/>
                  <a:p>
                    <a:r>
                      <a:rPr lang="en-US"/>
                      <a:t>$7.3M</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F200-4E53-BCD2-CFEB1E4F9D12}"/>
                </c:ext>
              </c:extLst>
            </c:dLbl>
            <c:dLbl>
              <c:idx val="9"/>
              <c:tx>
                <c:rich>
                  <a:bodyPr/>
                  <a:lstStyle/>
                  <a:p>
                    <a:r>
                      <a:rPr lang="en-US"/>
                      <a:t>$57.4M</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F200-4E53-BCD2-CFEB1E4F9D12}"/>
                </c:ext>
              </c:extLst>
            </c:dLbl>
            <c:dLbl>
              <c:idx val="10"/>
              <c:tx>
                <c:rich>
                  <a:bodyPr/>
                  <a:lstStyle/>
                  <a:p>
                    <a:r>
                      <a:rPr lang="en-US"/>
                      <a:t>$2.0M</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F200-4E53-BCD2-CFEB1E4F9D12}"/>
                </c:ext>
              </c:extLst>
            </c:dLbl>
            <c:dLbl>
              <c:idx val="11"/>
              <c:layout>
                <c:manualLayout>
                  <c:x val="0"/>
                  <c:y val="-3.9234775140522087E-2"/>
                </c:manualLayout>
              </c:layout>
              <c:tx>
                <c:rich>
                  <a:bodyPr/>
                  <a:lstStyle/>
                  <a:p>
                    <a:r>
                      <a:rPr lang="en-US"/>
                      <a:t>$4.4M</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A05E-4C9A-A25C-297F7F3E3D01}"/>
                </c:ext>
              </c:extLst>
            </c:dLbl>
            <c:spPr>
              <a:noFill/>
              <a:ln>
                <a:noFill/>
              </a:ln>
              <a:effectLst/>
            </c:spPr>
            <c:txPr>
              <a:bodyPr rot="0" spcFirstLastPara="1" vertOverflow="ellipsis" vert="horz" wrap="square" anchor="ctr" anchorCtr="1"/>
              <a:lstStyle/>
              <a:p>
                <a:pPr>
                  <a:defRPr sz="1300" b="0" i="0" u="none" strike="noStrike" kern="1200" baseline="0">
                    <a:solidFill>
                      <a:schemeClr val="accent1">
                        <a:lumMod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Sheet1!$A$4:$A$16</c:f>
              <c:strCache>
                <c:ptCount val="12"/>
                <c:pt idx="0">
                  <c:v>Chief of Police - HR</c:v>
                </c:pt>
                <c:pt idx="1">
                  <c:v>Chief Operating Officer</c:v>
                </c:pt>
                <c:pt idx="2">
                  <c:v>Collaborative Policing</c:v>
                </c:pt>
                <c:pt idx="3">
                  <c:v>Criminal Investigations</c:v>
                </c:pt>
                <c:pt idx="4">
                  <c:v>Metropolitan Services</c:v>
                </c:pt>
                <c:pt idx="5">
                  <c:v>Patrol Operations</c:v>
                </c:pt>
                <c:pt idx="6">
                  <c:v>Professional Standards</c:v>
                </c:pt>
                <c:pt idx="7">
                  <c:v>Special Operations </c:v>
                </c:pt>
                <c:pt idx="8">
                  <c:v>Various</c:v>
                </c:pt>
                <c:pt idx="9">
                  <c:v>Overhead</c:v>
                </c:pt>
                <c:pt idx="10">
                  <c:v>OEM</c:v>
                </c:pt>
                <c:pt idx="11">
                  <c:v>OPA</c:v>
                </c:pt>
              </c:strCache>
            </c:strRef>
          </c:cat>
          <c:val>
            <c:numRef>
              <c:f>Sheet1!$B$4:$B$16</c:f>
              <c:numCache>
                <c:formatCode>_("$"* #,##0_);_("$"* \(#,##0\);_("$"* "-"??_);_(@_)</c:formatCode>
                <c:ptCount val="12"/>
                <c:pt idx="0">
                  <c:v>8488187</c:v>
                </c:pt>
                <c:pt idx="1">
                  <c:v>35906755</c:v>
                </c:pt>
                <c:pt idx="2">
                  <c:v>13430950</c:v>
                </c:pt>
                <c:pt idx="3">
                  <c:v>61657036</c:v>
                </c:pt>
                <c:pt idx="4">
                  <c:v>12479591</c:v>
                </c:pt>
                <c:pt idx="5">
                  <c:v>144332219</c:v>
                </c:pt>
                <c:pt idx="6">
                  <c:v>19395795</c:v>
                </c:pt>
                <c:pt idx="7">
                  <c:v>42238007</c:v>
                </c:pt>
                <c:pt idx="8">
                  <c:v>7301498</c:v>
                </c:pt>
                <c:pt idx="9">
                  <c:v>57439217</c:v>
                </c:pt>
                <c:pt idx="10">
                  <c:v>2029350</c:v>
                </c:pt>
                <c:pt idx="11">
                  <c:v>4413145</c:v>
                </c:pt>
              </c:numCache>
            </c:numRef>
          </c:val>
          <c:extLst>
            <c:ext xmlns:c16="http://schemas.microsoft.com/office/drawing/2014/chart" uri="{C3380CC4-5D6E-409C-BE32-E72D297353CC}">
              <c16:uniqueId val="{00000000-A05E-4C9A-A25C-297F7F3E3D01}"/>
            </c:ext>
          </c:extLst>
        </c:ser>
        <c:dLbls>
          <c:dLblPos val="outEnd"/>
          <c:showLegendKey val="0"/>
          <c:showVal val="1"/>
          <c:showCatName val="0"/>
          <c:showSerName val="0"/>
          <c:showPercent val="0"/>
          <c:showBubbleSize val="0"/>
        </c:dLbls>
        <c:gapWidth val="100"/>
        <c:overlap val="-24"/>
        <c:axId val="304814808"/>
        <c:axId val="304815792"/>
      </c:barChart>
      <c:catAx>
        <c:axId val="304814808"/>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300" b="0" i="0" u="none" strike="noStrike" kern="1200" baseline="0">
                <a:solidFill>
                  <a:schemeClr val="accent1">
                    <a:lumMod val="50000"/>
                  </a:schemeClr>
                </a:solidFill>
                <a:latin typeface="+mn-lt"/>
                <a:ea typeface="+mn-ea"/>
                <a:cs typeface="+mn-cs"/>
              </a:defRPr>
            </a:pPr>
            <a:endParaRPr lang="en-US"/>
          </a:p>
        </c:txPr>
        <c:crossAx val="304815792"/>
        <c:crosses val="autoZero"/>
        <c:auto val="1"/>
        <c:lblAlgn val="ctr"/>
        <c:lblOffset val="100"/>
        <c:noMultiLvlLbl val="0"/>
      </c:catAx>
      <c:valAx>
        <c:axId val="304815792"/>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300" b="0" i="0" u="none" strike="noStrike" kern="1200" baseline="0">
                <a:solidFill>
                  <a:schemeClr val="accent1">
                    <a:lumMod val="50000"/>
                  </a:schemeClr>
                </a:solidFill>
                <a:latin typeface="+mn-lt"/>
                <a:ea typeface="+mn-ea"/>
                <a:cs typeface="+mn-cs"/>
              </a:defRPr>
            </a:pPr>
            <a:endParaRPr lang="en-US"/>
          </a:p>
        </c:txPr>
        <c:crossAx val="3048148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300" baseline="0">
          <a:solidFill>
            <a:schemeClr val="accent1">
              <a:lumMod val="50000"/>
            </a:schemeClr>
          </a:solidFill>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Visible val="1"/>
      </c14:pivotOptions>
    </c:ext>
    <c:ext xmlns:c16="http://schemas.microsoft.com/office/drawing/2014/chart" uri="{E28EC0CA-F0BB-4C9C-879D-F8772B89E7AC}">
      <c16:pivotOptions16>
        <c16:showExpandCollapseFieldButtons val="1"/>
      </c16:pivotOptions16>
    </c:ext>
  </c:extLst>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solidFill>
                <a:schemeClr val="accent1">
                  <a:lumMod val="75000"/>
                </a:schemeClr>
              </a:solidFill>
            </a:ln>
            <a:effectLst>
              <a:outerShdw blurRad="57150" dist="19050" dir="5400000" algn="ctr" rotWithShape="0">
                <a:srgbClr val="000000">
                  <a:alpha val="63000"/>
                </a:srgbClr>
              </a:outerShdw>
            </a:effectLst>
          </c:spPr>
          <c:invertIfNegative val="0"/>
          <c:dPt>
            <c:idx val="0"/>
            <c:invertIfNegative val="0"/>
            <c:bubble3D val="0"/>
            <c:spPr>
              <a:solidFill>
                <a:schemeClr val="bg1">
                  <a:lumMod val="75000"/>
                </a:schemeClr>
              </a:solidFill>
              <a:ln>
                <a:solidFill>
                  <a:schemeClr val="bg1">
                    <a:lumMod val="50000"/>
                  </a:schemeClr>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7171-4901-B2E7-E1661BD4AC11}"/>
              </c:ext>
            </c:extLst>
          </c:dPt>
          <c:dPt>
            <c:idx val="1"/>
            <c:invertIfNegative val="0"/>
            <c:bubble3D val="0"/>
            <c:spPr>
              <a:solidFill>
                <a:schemeClr val="bg1">
                  <a:lumMod val="75000"/>
                </a:schemeClr>
              </a:solidFill>
              <a:ln>
                <a:solidFill>
                  <a:schemeClr val="bg1">
                    <a:lumMod val="50000"/>
                  </a:schemeClr>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7171-4901-B2E7-E1661BD4AC11}"/>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'slide 2'!$A$5:$A$9</c:f>
              <c:strCache>
                <c:ptCount val="4"/>
                <c:pt idx="0">
                  <c:v>2020 Adopted</c:v>
                </c:pt>
                <c:pt idx="1">
                  <c:v>2020 Rebalanced</c:v>
                </c:pt>
                <c:pt idx="2">
                  <c:v>2021 Baseline</c:v>
                </c:pt>
                <c:pt idx="3">
                  <c:v>2021 Proposed*
(Initial Changes)</c:v>
                </c:pt>
              </c:strCache>
            </c:strRef>
          </c:cat>
          <c:val>
            <c:numRef>
              <c:f>'slide 2'!$B$5:$B$9</c:f>
              <c:numCache>
                <c:formatCode>"$"#,##0</c:formatCode>
                <c:ptCount val="4"/>
                <c:pt idx="0">
                  <c:v>409000000</c:v>
                </c:pt>
                <c:pt idx="1">
                  <c:v>393000000</c:v>
                </c:pt>
                <c:pt idx="2">
                  <c:v>426000000</c:v>
                </c:pt>
                <c:pt idx="3">
                  <c:v>350000000</c:v>
                </c:pt>
              </c:numCache>
            </c:numRef>
          </c:val>
          <c:extLst>
            <c:ext xmlns:c16="http://schemas.microsoft.com/office/drawing/2014/chart" uri="{C3380CC4-5D6E-409C-BE32-E72D297353CC}">
              <c16:uniqueId val="{00000004-7171-4901-B2E7-E1661BD4AC11}"/>
            </c:ext>
          </c:extLst>
        </c:ser>
        <c:dLbls>
          <c:dLblPos val="inEnd"/>
          <c:showLegendKey val="0"/>
          <c:showVal val="1"/>
          <c:showCatName val="0"/>
          <c:showSerName val="0"/>
          <c:showPercent val="0"/>
          <c:showBubbleSize val="0"/>
        </c:dLbls>
        <c:gapWidth val="35"/>
        <c:overlap val="-24"/>
        <c:axId val="484641704"/>
        <c:axId val="484641048"/>
      </c:barChart>
      <c:catAx>
        <c:axId val="484641704"/>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484641048"/>
        <c:crosses val="autoZero"/>
        <c:auto val="1"/>
        <c:lblAlgn val="ctr"/>
        <c:lblOffset val="100"/>
        <c:noMultiLvlLbl val="0"/>
      </c:catAx>
      <c:valAx>
        <c:axId val="484641048"/>
        <c:scaling>
          <c:orientation val="minMax"/>
          <c:min val="200000000"/>
        </c:scaling>
        <c:delete val="0"/>
        <c:axPos val="l"/>
        <c:majorGridlines>
          <c:spPr>
            <a:ln w="9525" cap="flat" cmpd="sng" algn="ctr">
              <a:solidFill>
                <a:schemeClr val="bg2">
                  <a:lumMod val="90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48464170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1C5271F-33C0-4BEF-A289-621748B36001}"/>
              </a:ext>
            </a:extLst>
          </p:cNvPr>
          <p:cNvSpPr>
            <a:spLocks noGrp="1"/>
          </p:cNvSpPr>
          <p:nvPr>
            <p:ph type="hdr" sz="quarter"/>
          </p:nvPr>
        </p:nvSpPr>
        <p:spPr>
          <a:xfrm>
            <a:off x="1" y="1"/>
            <a:ext cx="3077006" cy="471188"/>
          </a:xfrm>
          <a:prstGeom prst="rect">
            <a:avLst/>
          </a:prstGeom>
        </p:spPr>
        <p:txBody>
          <a:bodyPr vert="horz" lIns="92437" tIns="46218" rIns="92437" bIns="46218" rtlCol="0"/>
          <a:lstStyle>
            <a:lvl1pPr algn="l">
              <a:defRPr sz="1200"/>
            </a:lvl1pPr>
          </a:lstStyle>
          <a:p>
            <a:endParaRPr lang="en-US"/>
          </a:p>
        </p:txBody>
      </p:sp>
      <p:sp>
        <p:nvSpPr>
          <p:cNvPr id="3" name="Date Placeholder 2">
            <a:extLst>
              <a:ext uri="{FF2B5EF4-FFF2-40B4-BE49-F238E27FC236}">
                <a16:creationId xmlns:a16="http://schemas.microsoft.com/office/drawing/2014/main" id="{5D2F2048-AD84-4FF0-9F8F-D2F777DFD7A1}"/>
              </a:ext>
            </a:extLst>
          </p:cNvPr>
          <p:cNvSpPr>
            <a:spLocks noGrp="1"/>
          </p:cNvSpPr>
          <p:nvPr>
            <p:ph type="dt" sz="quarter" idx="1"/>
          </p:nvPr>
        </p:nvSpPr>
        <p:spPr>
          <a:xfrm>
            <a:off x="4020687" y="1"/>
            <a:ext cx="3077006" cy="471188"/>
          </a:xfrm>
          <a:prstGeom prst="rect">
            <a:avLst/>
          </a:prstGeom>
        </p:spPr>
        <p:txBody>
          <a:bodyPr vert="horz" lIns="92437" tIns="46218" rIns="92437" bIns="46218" rtlCol="0"/>
          <a:lstStyle>
            <a:lvl1pPr algn="r">
              <a:defRPr sz="1200"/>
            </a:lvl1pPr>
          </a:lstStyle>
          <a:p>
            <a:fld id="{F9916917-0927-45C5-B91A-7D207651BDAD}" type="datetimeFigureOut">
              <a:rPr lang="en-US" smtClean="0"/>
              <a:t>7/31/20</a:t>
            </a:fld>
            <a:endParaRPr lang="en-US"/>
          </a:p>
        </p:txBody>
      </p:sp>
      <p:sp>
        <p:nvSpPr>
          <p:cNvPr id="4" name="Footer Placeholder 3">
            <a:extLst>
              <a:ext uri="{FF2B5EF4-FFF2-40B4-BE49-F238E27FC236}">
                <a16:creationId xmlns:a16="http://schemas.microsoft.com/office/drawing/2014/main" id="{98A189E8-231B-4BB9-A45B-69F15D006D68}"/>
              </a:ext>
            </a:extLst>
          </p:cNvPr>
          <p:cNvSpPr>
            <a:spLocks noGrp="1"/>
          </p:cNvSpPr>
          <p:nvPr>
            <p:ph type="ftr" sz="quarter" idx="2"/>
          </p:nvPr>
        </p:nvSpPr>
        <p:spPr>
          <a:xfrm>
            <a:off x="1" y="8914112"/>
            <a:ext cx="3077006" cy="471188"/>
          </a:xfrm>
          <a:prstGeom prst="rect">
            <a:avLst/>
          </a:prstGeom>
        </p:spPr>
        <p:txBody>
          <a:bodyPr vert="horz" lIns="92437" tIns="46218" rIns="92437" bIns="46218"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2C86486-F27A-4DDE-B7F8-3DE84EE1271C}"/>
              </a:ext>
            </a:extLst>
          </p:cNvPr>
          <p:cNvSpPr>
            <a:spLocks noGrp="1"/>
          </p:cNvSpPr>
          <p:nvPr>
            <p:ph type="sldNum" sz="quarter" idx="3"/>
          </p:nvPr>
        </p:nvSpPr>
        <p:spPr>
          <a:xfrm>
            <a:off x="4020687" y="8914112"/>
            <a:ext cx="3077006" cy="471188"/>
          </a:xfrm>
          <a:prstGeom prst="rect">
            <a:avLst/>
          </a:prstGeom>
        </p:spPr>
        <p:txBody>
          <a:bodyPr vert="horz" lIns="92437" tIns="46218" rIns="92437" bIns="46218" rtlCol="0" anchor="b"/>
          <a:lstStyle>
            <a:lvl1pPr algn="r">
              <a:defRPr sz="1200"/>
            </a:lvl1pPr>
          </a:lstStyle>
          <a:p>
            <a:fld id="{5D7F2EC9-14CB-4F6F-96D3-A5384DBEDB37}" type="slidenum">
              <a:rPr lang="en-US" smtClean="0"/>
              <a:t>‹#›</a:t>
            </a:fld>
            <a:endParaRPr lang="en-US"/>
          </a:p>
        </p:txBody>
      </p:sp>
    </p:spTree>
    <p:extLst>
      <p:ext uri="{BB962C8B-B14F-4D97-AF65-F5344CB8AC3E}">
        <p14:creationId xmlns:p14="http://schemas.microsoft.com/office/powerpoint/2010/main" val="40052061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77006" cy="471188"/>
          </a:xfrm>
          <a:prstGeom prst="rect">
            <a:avLst/>
          </a:prstGeom>
        </p:spPr>
        <p:txBody>
          <a:bodyPr vert="horz" lIns="92437" tIns="46218" rIns="92437" bIns="46218" rtlCol="0"/>
          <a:lstStyle>
            <a:lvl1pPr algn="l">
              <a:defRPr sz="1200"/>
            </a:lvl1pPr>
          </a:lstStyle>
          <a:p>
            <a:endParaRPr lang="en-US"/>
          </a:p>
        </p:txBody>
      </p:sp>
      <p:sp>
        <p:nvSpPr>
          <p:cNvPr id="3" name="Date Placeholder 2"/>
          <p:cNvSpPr>
            <a:spLocks noGrp="1"/>
          </p:cNvSpPr>
          <p:nvPr>
            <p:ph type="dt" idx="1"/>
          </p:nvPr>
        </p:nvSpPr>
        <p:spPr>
          <a:xfrm>
            <a:off x="4020687" y="1"/>
            <a:ext cx="3077006" cy="471188"/>
          </a:xfrm>
          <a:prstGeom prst="rect">
            <a:avLst/>
          </a:prstGeom>
        </p:spPr>
        <p:txBody>
          <a:bodyPr vert="horz" lIns="92437" tIns="46218" rIns="92437" bIns="46218" rtlCol="0"/>
          <a:lstStyle>
            <a:lvl1pPr algn="r">
              <a:defRPr sz="1200"/>
            </a:lvl1pPr>
          </a:lstStyle>
          <a:p>
            <a:fld id="{84CC8735-5071-443E-8331-CFD4FC4A4AF1}" type="datetimeFigureOut">
              <a:rPr lang="en-US" smtClean="0"/>
              <a:t>7/31/20</a:t>
            </a:fld>
            <a:endParaRPr lang="en-US"/>
          </a:p>
        </p:txBody>
      </p:sp>
      <p:sp>
        <p:nvSpPr>
          <p:cNvPr id="4" name="Slide Image Placeholder 3"/>
          <p:cNvSpPr>
            <a:spLocks noGrp="1" noRot="1" noChangeAspect="1"/>
          </p:cNvSpPr>
          <p:nvPr>
            <p:ph type="sldImg" idx="2"/>
          </p:nvPr>
        </p:nvSpPr>
        <p:spPr>
          <a:xfrm>
            <a:off x="735013" y="1173163"/>
            <a:ext cx="5629275" cy="3167062"/>
          </a:xfrm>
          <a:prstGeom prst="rect">
            <a:avLst/>
          </a:prstGeom>
          <a:noFill/>
          <a:ln w="12700">
            <a:solidFill>
              <a:prstClr val="black"/>
            </a:solidFill>
          </a:ln>
        </p:spPr>
        <p:txBody>
          <a:bodyPr vert="horz" lIns="92437" tIns="46218" rIns="92437" bIns="46218" rtlCol="0" anchor="ctr"/>
          <a:lstStyle/>
          <a:p>
            <a:endParaRPr lang="en-US"/>
          </a:p>
        </p:txBody>
      </p:sp>
      <p:sp>
        <p:nvSpPr>
          <p:cNvPr id="5" name="Notes Placeholder 4"/>
          <p:cNvSpPr>
            <a:spLocks noGrp="1"/>
          </p:cNvSpPr>
          <p:nvPr>
            <p:ph type="body" sz="quarter" idx="3"/>
          </p:nvPr>
        </p:nvSpPr>
        <p:spPr>
          <a:xfrm>
            <a:off x="710573" y="4516356"/>
            <a:ext cx="5678154" cy="3695782"/>
          </a:xfrm>
          <a:prstGeom prst="rect">
            <a:avLst/>
          </a:prstGeom>
        </p:spPr>
        <p:txBody>
          <a:bodyPr vert="horz" lIns="92437" tIns="46218" rIns="92437" bIns="46218"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914112"/>
            <a:ext cx="3077006" cy="471188"/>
          </a:xfrm>
          <a:prstGeom prst="rect">
            <a:avLst/>
          </a:prstGeom>
        </p:spPr>
        <p:txBody>
          <a:bodyPr vert="horz" lIns="92437" tIns="46218" rIns="92437" bIns="46218" rtlCol="0" anchor="b"/>
          <a:lstStyle>
            <a:lvl1pPr algn="l">
              <a:defRPr sz="1200"/>
            </a:lvl1pPr>
          </a:lstStyle>
          <a:p>
            <a:endParaRPr lang="en-US"/>
          </a:p>
        </p:txBody>
      </p:sp>
      <p:sp>
        <p:nvSpPr>
          <p:cNvPr id="7" name="Slide Number Placeholder 6"/>
          <p:cNvSpPr>
            <a:spLocks noGrp="1"/>
          </p:cNvSpPr>
          <p:nvPr>
            <p:ph type="sldNum" sz="quarter" idx="5"/>
          </p:nvPr>
        </p:nvSpPr>
        <p:spPr>
          <a:xfrm>
            <a:off x="4020687" y="8914112"/>
            <a:ext cx="3077006" cy="471188"/>
          </a:xfrm>
          <a:prstGeom prst="rect">
            <a:avLst/>
          </a:prstGeom>
        </p:spPr>
        <p:txBody>
          <a:bodyPr vert="horz" lIns="92437" tIns="46218" rIns="92437" bIns="46218" rtlCol="0" anchor="b"/>
          <a:lstStyle>
            <a:lvl1pPr algn="r">
              <a:defRPr sz="1200"/>
            </a:lvl1pPr>
          </a:lstStyle>
          <a:p>
            <a:fld id="{9A6F4853-F09F-4ACA-A550-1E06D3469987}" type="slidenum">
              <a:rPr lang="en-US" smtClean="0"/>
              <a:t>‹#›</a:t>
            </a:fld>
            <a:endParaRPr lang="en-US"/>
          </a:p>
        </p:txBody>
      </p:sp>
    </p:spTree>
    <p:extLst>
      <p:ext uri="{BB962C8B-B14F-4D97-AF65-F5344CB8AC3E}">
        <p14:creationId xmlns:p14="http://schemas.microsoft.com/office/powerpoint/2010/main" val="25330151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6F4853-F09F-4ACA-A550-1E06D3469987}" type="slidenum">
              <a:rPr lang="en-US" smtClean="0"/>
              <a:t>1</a:t>
            </a:fld>
            <a:endParaRPr lang="en-US"/>
          </a:p>
        </p:txBody>
      </p:sp>
    </p:spTree>
    <p:extLst>
      <p:ext uri="{BB962C8B-B14F-4D97-AF65-F5344CB8AC3E}">
        <p14:creationId xmlns:p14="http://schemas.microsoft.com/office/powerpoint/2010/main" val="41129987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6F4853-F09F-4ACA-A550-1E06D3469987}" type="slidenum">
              <a:rPr lang="en-US" smtClean="0"/>
              <a:t>6</a:t>
            </a:fld>
            <a:endParaRPr lang="en-US"/>
          </a:p>
        </p:txBody>
      </p:sp>
    </p:spTree>
    <p:extLst>
      <p:ext uri="{BB962C8B-B14F-4D97-AF65-F5344CB8AC3E}">
        <p14:creationId xmlns:p14="http://schemas.microsoft.com/office/powerpoint/2010/main" val="7167203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6F4853-F09F-4ACA-A550-1E06D3469987}" type="slidenum">
              <a:rPr lang="en-US" smtClean="0"/>
              <a:t>9</a:t>
            </a:fld>
            <a:endParaRPr lang="en-US"/>
          </a:p>
        </p:txBody>
      </p:sp>
    </p:spTree>
    <p:extLst>
      <p:ext uri="{BB962C8B-B14F-4D97-AF65-F5344CB8AC3E}">
        <p14:creationId xmlns:p14="http://schemas.microsoft.com/office/powerpoint/2010/main" val="9581885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A6640-AAF9-498F-A6FD-C91E4B710D3D}"/>
              </a:ext>
            </a:extLst>
          </p:cNvPr>
          <p:cNvSpPr>
            <a:spLocks noGrp="1"/>
          </p:cNvSpPr>
          <p:nvPr>
            <p:ph type="title" hasCustomPrompt="1"/>
          </p:nvPr>
        </p:nvSpPr>
        <p:spPr/>
        <p:txBody>
          <a:bodyPr/>
          <a:lstStyle>
            <a:lvl1pPr>
              <a:defRPr/>
            </a:lvl1pPr>
          </a:lstStyle>
          <a:p>
            <a:r>
              <a:rPr lang="en-US"/>
              <a:t>General Instructions </a:t>
            </a:r>
          </a:p>
        </p:txBody>
      </p:sp>
      <p:sp>
        <p:nvSpPr>
          <p:cNvPr id="3" name="Content Placeholder 2">
            <a:extLst>
              <a:ext uri="{FF2B5EF4-FFF2-40B4-BE49-F238E27FC236}">
                <a16:creationId xmlns:a16="http://schemas.microsoft.com/office/drawing/2014/main" id="{7DD26F17-7903-4D43-813F-6A908669D64E}"/>
              </a:ext>
            </a:extLst>
          </p:cNvPr>
          <p:cNvSpPr>
            <a:spLocks noGrp="1"/>
          </p:cNvSpPr>
          <p:nvPr>
            <p:ph idx="1" hasCustomPrompt="1"/>
          </p:nvPr>
        </p:nvSpPr>
        <p:spPr>
          <a:xfrm>
            <a:off x="838200" y="1825625"/>
            <a:ext cx="10515600" cy="4087324"/>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800"/>
            </a:lvl1pPr>
            <a:lvl5pPr marL="1828755" indent="0">
              <a:buNone/>
              <a:defRPr/>
            </a:lvl5pPr>
          </a:lstStyle>
          <a:p>
            <a:r>
              <a:rPr lang="en-US"/>
              <a:t>Items </a:t>
            </a:r>
            <a:r>
              <a:rPr lang="en-US">
                <a:highlight>
                  <a:srgbClr val="00FFFF"/>
                </a:highlight>
              </a:rPr>
              <a:t>highlighted in Blue </a:t>
            </a:r>
            <a:r>
              <a:rPr lang="en-US"/>
              <a:t>denote support data is available through SDHR, FAS or Mayors Office. </a:t>
            </a:r>
            <a:br>
              <a:rPr lang="en-US"/>
            </a:br>
            <a:endParaRPr lang="en-US"/>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Items </a:t>
            </a:r>
            <a:r>
              <a:rPr lang="en-US">
                <a:highlight>
                  <a:srgbClr val="FFFF00"/>
                </a:highlight>
              </a:rPr>
              <a:t>highlighted in Yellow </a:t>
            </a:r>
            <a:r>
              <a:rPr lang="en-US"/>
              <a:t>denote elements that should be available within the departments </a:t>
            </a:r>
            <a:br>
              <a:rPr lang="en-US"/>
            </a:br>
            <a:endParaRPr lang="en-US"/>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2018 Orientation meeting is available 5/7/2018</a:t>
            </a:r>
          </a:p>
        </p:txBody>
      </p:sp>
    </p:spTree>
    <p:extLst>
      <p:ext uri="{BB962C8B-B14F-4D97-AF65-F5344CB8AC3E}">
        <p14:creationId xmlns:p14="http://schemas.microsoft.com/office/powerpoint/2010/main" val="39752608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0E995-D949-4665-B2BE-6C1BCBCBF2FB}"/>
              </a:ext>
            </a:extLst>
          </p:cNvPr>
          <p:cNvSpPr>
            <a:spLocks noGrp="1"/>
          </p:cNvSpPr>
          <p:nvPr>
            <p:ph type="title" hasCustomPrompt="1"/>
          </p:nvPr>
        </p:nvSpPr>
        <p:spPr>
          <a:xfrm>
            <a:off x="839788" y="457200"/>
            <a:ext cx="3932237" cy="1600200"/>
          </a:xfrm>
        </p:spPr>
        <p:txBody>
          <a:bodyPr anchor="b">
            <a:normAutofit/>
          </a:bodyPr>
          <a:lstStyle>
            <a:lvl1pPr>
              <a:defRPr sz="4400"/>
            </a:lvl1pPr>
          </a:lstStyle>
          <a:p>
            <a:r>
              <a:rPr lang="en-US"/>
              <a:t>Title</a:t>
            </a:r>
          </a:p>
        </p:txBody>
      </p:sp>
      <p:sp>
        <p:nvSpPr>
          <p:cNvPr id="3" name="Content Placeholder 2">
            <a:extLst>
              <a:ext uri="{FF2B5EF4-FFF2-40B4-BE49-F238E27FC236}">
                <a16:creationId xmlns:a16="http://schemas.microsoft.com/office/drawing/2014/main" id="{90D3D865-FD4B-4775-8105-EA2753B93495}"/>
              </a:ext>
            </a:extLst>
          </p:cNvPr>
          <p:cNvSpPr>
            <a:spLocks noGrp="1"/>
          </p:cNvSpPr>
          <p:nvPr>
            <p:ph idx="1" hasCustomPrompt="1"/>
          </p:nvPr>
        </p:nvSpPr>
        <p:spPr>
          <a:xfrm>
            <a:off x="5183188" y="987425"/>
            <a:ext cx="6172200" cy="493489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Subtitle first level</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D02C222-FAB2-4815-AD59-66AACA2A6EDC}"/>
              </a:ext>
            </a:extLst>
          </p:cNvPr>
          <p:cNvSpPr>
            <a:spLocks noGrp="1"/>
          </p:cNvSpPr>
          <p:nvPr>
            <p:ph type="body" sz="half" idx="2" hasCustomPrompt="1"/>
          </p:nvPr>
        </p:nvSpPr>
        <p:spPr>
          <a:xfrm>
            <a:off x="839788" y="2057399"/>
            <a:ext cx="3932237" cy="3864923"/>
          </a:xfrm>
        </p:spPr>
        <p:txBody>
          <a:bodyPr>
            <a:normAutofit/>
          </a:bodyPr>
          <a:lstStyle>
            <a:lvl1pPr marL="0" indent="0">
              <a:buNone/>
              <a:defRPr sz="28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copy</a:t>
            </a:r>
          </a:p>
        </p:txBody>
      </p:sp>
    </p:spTree>
    <p:extLst>
      <p:ext uri="{BB962C8B-B14F-4D97-AF65-F5344CB8AC3E}">
        <p14:creationId xmlns:p14="http://schemas.microsoft.com/office/powerpoint/2010/main" val="10088399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57CA1-AD78-47F2-9FA9-24CE3C9F4D82}"/>
              </a:ext>
            </a:extLst>
          </p:cNvPr>
          <p:cNvSpPr>
            <a:spLocks noGrp="1"/>
          </p:cNvSpPr>
          <p:nvPr>
            <p:ph type="title" hasCustomPrompt="1"/>
          </p:nvPr>
        </p:nvSpPr>
        <p:spPr>
          <a:xfrm>
            <a:off x="839788" y="457200"/>
            <a:ext cx="3932237" cy="1600200"/>
          </a:xfrm>
        </p:spPr>
        <p:txBody>
          <a:bodyPr anchor="b">
            <a:normAutofit/>
          </a:bodyPr>
          <a:lstStyle>
            <a:lvl1pPr>
              <a:defRPr sz="4400"/>
            </a:lvl1pPr>
          </a:lstStyle>
          <a:p>
            <a:r>
              <a:rPr lang="en-US"/>
              <a:t>Title</a:t>
            </a:r>
          </a:p>
        </p:txBody>
      </p:sp>
      <p:sp>
        <p:nvSpPr>
          <p:cNvPr id="3" name="Picture Placeholder 2">
            <a:extLst>
              <a:ext uri="{FF2B5EF4-FFF2-40B4-BE49-F238E27FC236}">
                <a16:creationId xmlns:a16="http://schemas.microsoft.com/office/drawing/2014/main" id="{239A6B14-1176-46C3-92A7-C9D09DD5CF19}"/>
              </a:ext>
            </a:extLst>
          </p:cNvPr>
          <p:cNvSpPr>
            <a:spLocks noGrp="1"/>
          </p:cNvSpPr>
          <p:nvPr>
            <p:ph type="pic" idx="1"/>
          </p:nvPr>
        </p:nvSpPr>
        <p:spPr>
          <a:xfrm>
            <a:off x="5183188" y="987425"/>
            <a:ext cx="6172200" cy="4934898"/>
          </a:xfrm>
        </p:spPr>
        <p:txBody>
          <a:bodyPr anchor="b">
            <a:normAutofit/>
          </a:bodyPr>
          <a:lstStyle>
            <a:lvl1pPr marL="0" indent="0" algn="ctr">
              <a:buNone/>
              <a:defRPr sz="18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176BB76-673A-42AA-810D-796158A9DABB}"/>
              </a:ext>
            </a:extLst>
          </p:cNvPr>
          <p:cNvSpPr>
            <a:spLocks noGrp="1"/>
          </p:cNvSpPr>
          <p:nvPr>
            <p:ph type="body" sz="half" idx="2" hasCustomPrompt="1"/>
          </p:nvPr>
        </p:nvSpPr>
        <p:spPr>
          <a:xfrm>
            <a:off x="839788" y="2057399"/>
            <a:ext cx="3932237" cy="3864923"/>
          </a:xfrm>
        </p:spPr>
        <p:txBody>
          <a:bodyPr>
            <a:normAutofit/>
          </a:bodyPr>
          <a:lstStyle>
            <a:lvl1pPr marL="0" indent="0">
              <a:buNone/>
              <a:defRPr sz="28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copy</a:t>
            </a:r>
          </a:p>
        </p:txBody>
      </p:sp>
    </p:spTree>
    <p:extLst>
      <p:ext uri="{BB962C8B-B14F-4D97-AF65-F5344CB8AC3E}">
        <p14:creationId xmlns:p14="http://schemas.microsoft.com/office/powerpoint/2010/main" val="4107418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2"/>
      </p:bgRef>
    </p:bg>
    <p:spTree>
      <p:nvGrpSpPr>
        <p:cNvPr id="1" name=""/>
        <p:cNvGrpSpPr/>
        <p:nvPr/>
      </p:nvGrpSpPr>
      <p:grpSpPr>
        <a:xfrm>
          <a:off x="0" y="0"/>
          <a:ext cx="0" cy="0"/>
          <a:chOff x="0" y="0"/>
          <a:chExt cx="0" cy="0"/>
        </a:xfrm>
      </p:grpSpPr>
      <p:pic>
        <p:nvPicPr>
          <p:cNvPr id="9" name="Shape 88">
            <a:extLst>
              <a:ext uri="{FF2B5EF4-FFF2-40B4-BE49-F238E27FC236}">
                <a16:creationId xmlns:a16="http://schemas.microsoft.com/office/drawing/2014/main" id="{0AC49FDB-9065-40C0-A909-67E66AFA4F4B}"/>
              </a:ext>
            </a:extLst>
          </p:cNvPr>
          <p:cNvPicPr preferRelativeResize="0"/>
          <p:nvPr userDrawn="1"/>
        </p:nvPicPr>
        <p:blipFill rotWithShape="1">
          <a:blip r:embed="rId2">
            <a:alphaModFix/>
          </a:blip>
          <a:srcRect b="23492"/>
          <a:stretch/>
        </p:blipFill>
        <p:spPr>
          <a:xfrm>
            <a:off x="-25052" y="0"/>
            <a:ext cx="12217055" cy="6936656"/>
          </a:xfrm>
          <a:prstGeom prst="rect">
            <a:avLst/>
          </a:prstGeom>
          <a:noFill/>
          <a:ln>
            <a:noFill/>
          </a:ln>
        </p:spPr>
      </p:pic>
      <p:pic>
        <p:nvPicPr>
          <p:cNvPr id="6" name="Picture 5">
            <a:extLst>
              <a:ext uri="{FF2B5EF4-FFF2-40B4-BE49-F238E27FC236}">
                <a16:creationId xmlns:a16="http://schemas.microsoft.com/office/drawing/2014/main" id="{0F12F8D7-7114-4278-A8C6-262B2635CDB4}"/>
              </a:ext>
            </a:extLst>
          </p:cNvPr>
          <p:cNvPicPr>
            <a:picLocks noChangeAspect="1"/>
          </p:cNvPicPr>
          <p:nvPr userDrawn="1"/>
        </p:nvPicPr>
        <p:blipFill>
          <a:blip r:embed="rId3"/>
          <a:stretch>
            <a:fillRect/>
          </a:stretch>
        </p:blipFill>
        <p:spPr>
          <a:xfrm>
            <a:off x="-25055" y="-9373"/>
            <a:ext cx="12217055" cy="6936656"/>
          </a:xfrm>
          <a:prstGeom prst="rect">
            <a:avLst/>
          </a:prstGeom>
        </p:spPr>
      </p:pic>
      <p:sp>
        <p:nvSpPr>
          <p:cNvPr id="2" name="Title 1">
            <a:extLst>
              <a:ext uri="{FF2B5EF4-FFF2-40B4-BE49-F238E27FC236}">
                <a16:creationId xmlns:a16="http://schemas.microsoft.com/office/drawing/2014/main" id="{DA8CB5BF-7B1D-4C2F-8DCE-3B48B409DB54}"/>
              </a:ext>
            </a:extLst>
          </p:cNvPr>
          <p:cNvSpPr>
            <a:spLocks noGrp="1"/>
          </p:cNvSpPr>
          <p:nvPr>
            <p:ph type="ctrTitle" hasCustomPrompt="1"/>
          </p:nvPr>
        </p:nvSpPr>
        <p:spPr>
          <a:xfrm>
            <a:off x="1524000" y="1122363"/>
            <a:ext cx="9144000" cy="2387600"/>
          </a:xfrm>
          <a:noFill/>
        </p:spPr>
        <p:txBody>
          <a:bodyPr anchor="b">
            <a:normAutofit/>
          </a:bodyPr>
          <a:lstStyle>
            <a:lvl1pPr algn="l">
              <a:defRPr sz="5400" b="1">
                <a:solidFill>
                  <a:schemeClr val="tx1"/>
                </a:solidFill>
              </a:defRPr>
            </a:lvl1pPr>
          </a:lstStyle>
          <a:p>
            <a:r>
              <a:rPr lang="en-US" sz="5400" b="1">
                <a:solidFill>
                  <a:schemeClr val="bg1"/>
                </a:solidFill>
              </a:rPr>
              <a:t>Annual Update on </a:t>
            </a:r>
            <a:br>
              <a:rPr lang="en-US" sz="5400" b="1">
                <a:solidFill>
                  <a:schemeClr val="bg1"/>
                </a:solidFill>
              </a:rPr>
            </a:br>
            <a:r>
              <a:rPr lang="en-US" sz="5400" b="1">
                <a:solidFill>
                  <a:schemeClr val="bg1"/>
                </a:solidFill>
              </a:rPr>
              <a:t>RSJI, Workforce Equity &amp; Contracting Equity</a:t>
            </a:r>
            <a:endParaRPr lang="en-US"/>
          </a:p>
        </p:txBody>
      </p:sp>
      <p:sp>
        <p:nvSpPr>
          <p:cNvPr id="3" name="Subtitle 2">
            <a:extLst>
              <a:ext uri="{FF2B5EF4-FFF2-40B4-BE49-F238E27FC236}">
                <a16:creationId xmlns:a16="http://schemas.microsoft.com/office/drawing/2014/main" id="{E29B9B91-2B82-4546-B83D-1C806B64C22A}"/>
              </a:ext>
            </a:extLst>
          </p:cNvPr>
          <p:cNvSpPr>
            <a:spLocks noGrp="1"/>
          </p:cNvSpPr>
          <p:nvPr>
            <p:ph type="subTitle" idx="1" hasCustomPrompt="1"/>
          </p:nvPr>
        </p:nvSpPr>
        <p:spPr>
          <a:xfrm>
            <a:off x="1524000" y="3602038"/>
            <a:ext cx="9144000" cy="1655762"/>
          </a:xfrm>
        </p:spPr>
        <p:txBody>
          <a:bodyPr>
            <a:normAutofit/>
          </a:bodyPr>
          <a:lstStyle>
            <a:lvl1pPr marL="0" indent="0" algn="l">
              <a:buNone/>
              <a:defRPr sz="4000">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Subtitle</a:t>
            </a:r>
          </a:p>
        </p:txBody>
      </p:sp>
      <p:sp>
        <p:nvSpPr>
          <p:cNvPr id="15" name="Date Placeholder 3">
            <a:extLst>
              <a:ext uri="{FF2B5EF4-FFF2-40B4-BE49-F238E27FC236}">
                <a16:creationId xmlns:a16="http://schemas.microsoft.com/office/drawing/2014/main" id="{138633C0-2225-4203-8672-BE1FF8F3CB26}"/>
              </a:ext>
            </a:extLst>
          </p:cNvPr>
          <p:cNvSpPr txBox="1">
            <a:spLocks/>
          </p:cNvSpPr>
          <p:nvPr userDrawn="1"/>
        </p:nvSpPr>
        <p:spPr>
          <a:xfrm>
            <a:off x="152401" y="6248288"/>
            <a:ext cx="1498947" cy="365127"/>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a:solidFill>
                  <a:schemeClr val="tx1"/>
                </a:solidFill>
              </a:rPr>
              <a:t>July 2020</a:t>
            </a:r>
          </a:p>
        </p:txBody>
      </p:sp>
      <p:pic>
        <p:nvPicPr>
          <p:cNvPr id="11" name="Picture 10">
            <a:extLst>
              <a:ext uri="{FF2B5EF4-FFF2-40B4-BE49-F238E27FC236}">
                <a16:creationId xmlns:a16="http://schemas.microsoft.com/office/drawing/2014/main" id="{52CAC491-05EC-4D01-92F4-CE11CF8292D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89720" y="5991605"/>
            <a:ext cx="3002280" cy="935678"/>
          </a:xfrm>
          <a:prstGeom prst="rect">
            <a:avLst/>
          </a:prstGeom>
        </p:spPr>
      </p:pic>
    </p:spTree>
    <p:extLst>
      <p:ext uri="{BB962C8B-B14F-4D97-AF65-F5344CB8AC3E}">
        <p14:creationId xmlns:p14="http://schemas.microsoft.com/office/powerpoint/2010/main" val="1329874810"/>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bg>
      <p:bgRef idx="1001">
        <a:schemeClr val="bg2"/>
      </p:bgRef>
    </p:bg>
    <p:spTree>
      <p:nvGrpSpPr>
        <p:cNvPr id="1" name=""/>
        <p:cNvGrpSpPr/>
        <p:nvPr/>
      </p:nvGrpSpPr>
      <p:grpSpPr>
        <a:xfrm>
          <a:off x="0" y="0"/>
          <a:ext cx="0" cy="0"/>
          <a:chOff x="0" y="0"/>
          <a:chExt cx="0" cy="0"/>
        </a:xfrm>
      </p:grpSpPr>
      <p:pic>
        <p:nvPicPr>
          <p:cNvPr id="9" name="Shape 88">
            <a:extLst>
              <a:ext uri="{FF2B5EF4-FFF2-40B4-BE49-F238E27FC236}">
                <a16:creationId xmlns:a16="http://schemas.microsoft.com/office/drawing/2014/main" id="{0AC49FDB-9065-40C0-A909-67E66AFA4F4B}"/>
              </a:ext>
            </a:extLst>
          </p:cNvPr>
          <p:cNvPicPr preferRelativeResize="0"/>
          <p:nvPr userDrawn="1"/>
        </p:nvPicPr>
        <p:blipFill rotWithShape="1">
          <a:blip r:embed="rId2">
            <a:alphaModFix/>
          </a:blip>
          <a:srcRect b="23492"/>
          <a:stretch/>
        </p:blipFill>
        <p:spPr>
          <a:xfrm>
            <a:off x="-25052" y="0"/>
            <a:ext cx="12217055" cy="6936656"/>
          </a:xfrm>
          <a:prstGeom prst="rect">
            <a:avLst/>
          </a:prstGeom>
          <a:noFill/>
          <a:ln>
            <a:noFill/>
          </a:ln>
        </p:spPr>
      </p:pic>
      <p:pic>
        <p:nvPicPr>
          <p:cNvPr id="6" name="Picture 5">
            <a:extLst>
              <a:ext uri="{FF2B5EF4-FFF2-40B4-BE49-F238E27FC236}">
                <a16:creationId xmlns:a16="http://schemas.microsoft.com/office/drawing/2014/main" id="{0F12F8D7-7114-4278-A8C6-262B2635CDB4}"/>
              </a:ext>
            </a:extLst>
          </p:cNvPr>
          <p:cNvPicPr>
            <a:picLocks noChangeAspect="1"/>
          </p:cNvPicPr>
          <p:nvPr userDrawn="1"/>
        </p:nvPicPr>
        <p:blipFill>
          <a:blip r:embed="rId3">
            <a:duotone>
              <a:prstClr val="black"/>
              <a:schemeClr val="accent5">
                <a:tint val="45000"/>
                <a:satMod val="400000"/>
              </a:schemeClr>
            </a:duotone>
          </a:blip>
          <a:stretch>
            <a:fillRect/>
          </a:stretch>
        </p:blipFill>
        <p:spPr>
          <a:xfrm>
            <a:off x="-25055" y="-9373"/>
            <a:ext cx="12217055" cy="6936656"/>
          </a:xfrm>
          <a:prstGeom prst="rect">
            <a:avLst/>
          </a:prstGeom>
        </p:spPr>
      </p:pic>
      <p:sp>
        <p:nvSpPr>
          <p:cNvPr id="15" name="Date Placeholder 3">
            <a:extLst>
              <a:ext uri="{FF2B5EF4-FFF2-40B4-BE49-F238E27FC236}">
                <a16:creationId xmlns:a16="http://schemas.microsoft.com/office/drawing/2014/main" id="{138633C0-2225-4203-8672-BE1FF8F3CB26}"/>
              </a:ext>
            </a:extLst>
          </p:cNvPr>
          <p:cNvSpPr txBox="1">
            <a:spLocks/>
          </p:cNvSpPr>
          <p:nvPr userDrawn="1"/>
        </p:nvSpPr>
        <p:spPr>
          <a:xfrm>
            <a:off x="152401" y="6248288"/>
            <a:ext cx="1498947" cy="365127"/>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a:solidFill>
                  <a:schemeClr val="tx1"/>
                </a:solidFill>
              </a:rPr>
              <a:t>July 2020</a:t>
            </a:r>
          </a:p>
        </p:txBody>
      </p:sp>
      <p:pic>
        <p:nvPicPr>
          <p:cNvPr id="11" name="Picture 10">
            <a:extLst>
              <a:ext uri="{FF2B5EF4-FFF2-40B4-BE49-F238E27FC236}">
                <a16:creationId xmlns:a16="http://schemas.microsoft.com/office/drawing/2014/main" id="{52CAC491-05EC-4D01-92F4-CE11CF8292D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89720" y="5991605"/>
            <a:ext cx="3002280" cy="935678"/>
          </a:xfrm>
          <a:prstGeom prst="rect">
            <a:avLst/>
          </a:prstGeom>
        </p:spPr>
      </p:pic>
    </p:spTree>
    <p:extLst>
      <p:ext uri="{BB962C8B-B14F-4D97-AF65-F5344CB8AC3E}">
        <p14:creationId xmlns:p14="http://schemas.microsoft.com/office/powerpoint/2010/main" val="2030394469"/>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A6640-AAF9-498F-A6FD-C91E4B710D3D}"/>
              </a:ext>
            </a:extLst>
          </p:cNvPr>
          <p:cNvSpPr>
            <a:spLocks noGrp="1"/>
          </p:cNvSpPr>
          <p:nvPr>
            <p:ph type="title" hasCustomPrompt="1"/>
          </p:nvPr>
        </p:nvSpPr>
        <p:spPr/>
        <p:txBody>
          <a:bodyPr/>
          <a:lstStyle>
            <a:lvl1pPr>
              <a:defRPr/>
            </a:lvl1pPr>
          </a:lstStyle>
          <a:p>
            <a:r>
              <a:rPr lang="en-US"/>
              <a:t>Title </a:t>
            </a:r>
          </a:p>
        </p:txBody>
      </p:sp>
      <p:sp>
        <p:nvSpPr>
          <p:cNvPr id="3" name="Content Placeholder 2">
            <a:extLst>
              <a:ext uri="{FF2B5EF4-FFF2-40B4-BE49-F238E27FC236}">
                <a16:creationId xmlns:a16="http://schemas.microsoft.com/office/drawing/2014/main" id="{7DD26F17-7903-4D43-813F-6A908669D64E}"/>
              </a:ext>
            </a:extLst>
          </p:cNvPr>
          <p:cNvSpPr>
            <a:spLocks noGrp="1"/>
          </p:cNvSpPr>
          <p:nvPr>
            <p:ph idx="1" hasCustomPrompt="1"/>
          </p:nvPr>
        </p:nvSpPr>
        <p:spPr>
          <a:xfrm>
            <a:off x="838200" y="1825625"/>
            <a:ext cx="10515600" cy="4087324"/>
          </a:xfrm>
        </p:spPr>
        <p:txBody>
          <a:bodyPr/>
          <a:lstStyle>
            <a:lvl1pPr>
              <a:defRPr/>
            </a:lvl1pPr>
          </a:lstStyle>
          <a:p>
            <a:pPr lvl="0"/>
            <a:r>
              <a:rPr lang="en-US"/>
              <a:t>Subtitle first level</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07322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A49D0-05FB-4A13-9342-93E5AA7FB64F}"/>
              </a:ext>
            </a:extLst>
          </p:cNvPr>
          <p:cNvSpPr>
            <a:spLocks noGrp="1"/>
          </p:cNvSpPr>
          <p:nvPr>
            <p:ph type="title" hasCustomPrompt="1"/>
          </p:nvPr>
        </p:nvSpPr>
        <p:spPr>
          <a:xfrm>
            <a:off x="831851" y="1709744"/>
            <a:ext cx="10515600" cy="2852737"/>
          </a:xfrm>
        </p:spPr>
        <p:txBody>
          <a:bodyPr anchor="b"/>
          <a:lstStyle>
            <a:lvl1pPr>
              <a:defRPr sz="6000"/>
            </a:lvl1pPr>
          </a:lstStyle>
          <a:p>
            <a:r>
              <a:rPr lang="en-US"/>
              <a:t>Title</a:t>
            </a:r>
          </a:p>
        </p:txBody>
      </p:sp>
      <p:sp>
        <p:nvSpPr>
          <p:cNvPr id="3" name="Text Placeholder 2">
            <a:extLst>
              <a:ext uri="{FF2B5EF4-FFF2-40B4-BE49-F238E27FC236}">
                <a16:creationId xmlns:a16="http://schemas.microsoft.com/office/drawing/2014/main" id="{DE880D4A-F83B-4EB0-9CF2-C37A931B4EBC}"/>
              </a:ext>
            </a:extLst>
          </p:cNvPr>
          <p:cNvSpPr>
            <a:spLocks noGrp="1"/>
          </p:cNvSpPr>
          <p:nvPr>
            <p:ph type="body" idx="1" hasCustomPrompt="1"/>
          </p:nvPr>
        </p:nvSpPr>
        <p:spPr>
          <a:xfrm>
            <a:off x="831851" y="4589464"/>
            <a:ext cx="10515600" cy="1332860"/>
          </a:xfrm>
        </p:spPr>
        <p:txBody>
          <a:bodyPr/>
          <a:lstStyle>
            <a:lvl1pPr marL="0" indent="0">
              <a:buNone/>
              <a:defRPr sz="2400">
                <a:solidFill>
                  <a:schemeClr val="tx1">
                    <a:lumMod val="50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Subtitle</a:t>
            </a:r>
          </a:p>
        </p:txBody>
      </p:sp>
    </p:spTree>
    <p:extLst>
      <p:ext uri="{BB962C8B-B14F-4D97-AF65-F5344CB8AC3E}">
        <p14:creationId xmlns:p14="http://schemas.microsoft.com/office/powerpoint/2010/main" val="35059973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E3097-AC2D-4E71-B5A6-B37F847BCD7E}"/>
              </a:ext>
            </a:extLst>
          </p:cNvPr>
          <p:cNvSpPr>
            <a:spLocks noGrp="1"/>
          </p:cNvSpPr>
          <p:nvPr>
            <p:ph type="title" hasCustomPrompt="1"/>
          </p:nvPr>
        </p:nvSpPr>
        <p:spPr/>
        <p:txBody>
          <a:bodyPr/>
          <a:lstStyle>
            <a:lvl1pPr>
              <a:defRPr/>
            </a:lvl1pPr>
          </a:lstStyle>
          <a:p>
            <a:r>
              <a:rPr lang="en-US"/>
              <a:t>Title</a:t>
            </a:r>
          </a:p>
        </p:txBody>
      </p:sp>
      <p:sp>
        <p:nvSpPr>
          <p:cNvPr id="3" name="Content Placeholder 2">
            <a:extLst>
              <a:ext uri="{FF2B5EF4-FFF2-40B4-BE49-F238E27FC236}">
                <a16:creationId xmlns:a16="http://schemas.microsoft.com/office/drawing/2014/main" id="{14D7275A-6671-4B2A-BF8E-E0A27F323956}"/>
              </a:ext>
            </a:extLst>
          </p:cNvPr>
          <p:cNvSpPr>
            <a:spLocks noGrp="1"/>
          </p:cNvSpPr>
          <p:nvPr>
            <p:ph sz="half" idx="1" hasCustomPrompt="1"/>
          </p:nvPr>
        </p:nvSpPr>
        <p:spPr>
          <a:xfrm>
            <a:off x="838200" y="1825625"/>
            <a:ext cx="5181600" cy="4096698"/>
          </a:xfrm>
        </p:spPr>
        <p:txBody>
          <a:bodyPr/>
          <a:lstStyle>
            <a:lvl1pPr>
              <a:defRPr/>
            </a:lvl1pPr>
          </a:lstStyle>
          <a:p>
            <a:pPr lvl="0"/>
            <a:r>
              <a:rPr lang="en-US"/>
              <a:t>Subtitle first level</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C32B95-ABB2-41D5-B74B-4C216A81799C}"/>
              </a:ext>
            </a:extLst>
          </p:cNvPr>
          <p:cNvSpPr>
            <a:spLocks noGrp="1"/>
          </p:cNvSpPr>
          <p:nvPr>
            <p:ph sz="half" idx="2" hasCustomPrompt="1"/>
          </p:nvPr>
        </p:nvSpPr>
        <p:spPr>
          <a:xfrm>
            <a:off x="6172200" y="1825625"/>
            <a:ext cx="5181600" cy="4096698"/>
          </a:xfrm>
        </p:spPr>
        <p:txBody>
          <a:bodyPr/>
          <a:lstStyle>
            <a:lvl1pPr>
              <a:defRPr/>
            </a:lvl1pPr>
          </a:lstStyle>
          <a:p>
            <a:pPr lvl="0"/>
            <a:r>
              <a:rPr lang="en-US"/>
              <a:t>Subtitle first level</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58510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860C1-C8F4-42C5-9A6B-D6B62C06FB3A}"/>
              </a:ext>
            </a:extLst>
          </p:cNvPr>
          <p:cNvSpPr>
            <a:spLocks noGrp="1"/>
          </p:cNvSpPr>
          <p:nvPr>
            <p:ph type="title" hasCustomPrompt="1"/>
          </p:nvPr>
        </p:nvSpPr>
        <p:spPr>
          <a:xfrm>
            <a:off x="839788" y="365129"/>
            <a:ext cx="10515600" cy="1325563"/>
          </a:xfrm>
        </p:spPr>
        <p:txBody>
          <a:bodyPr/>
          <a:lstStyle>
            <a:lvl1pPr>
              <a:defRPr/>
            </a:lvl1pPr>
          </a:lstStyle>
          <a:p>
            <a:r>
              <a:rPr lang="en-US"/>
              <a:t>Title</a:t>
            </a:r>
          </a:p>
        </p:txBody>
      </p:sp>
      <p:sp>
        <p:nvSpPr>
          <p:cNvPr id="3" name="Text Placeholder 2">
            <a:extLst>
              <a:ext uri="{FF2B5EF4-FFF2-40B4-BE49-F238E27FC236}">
                <a16:creationId xmlns:a16="http://schemas.microsoft.com/office/drawing/2014/main" id="{B9BD1FAB-9430-4266-9D4D-60E3919DFF43}"/>
              </a:ext>
            </a:extLst>
          </p:cNvPr>
          <p:cNvSpPr>
            <a:spLocks noGrp="1"/>
          </p:cNvSpPr>
          <p:nvPr>
            <p:ph type="body" idx="1" hasCustomPrompt="1"/>
          </p:nvPr>
        </p:nvSpPr>
        <p:spPr>
          <a:xfrm>
            <a:off x="839789" y="1681163"/>
            <a:ext cx="5157787" cy="823912"/>
          </a:xfrm>
        </p:spPr>
        <p:txBody>
          <a:bodyPr anchor="b"/>
          <a:lstStyle>
            <a:lvl1pPr marL="0" indent="0">
              <a:buNone/>
              <a:defRPr sz="3600" b="1">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Title</a:t>
            </a:r>
          </a:p>
        </p:txBody>
      </p:sp>
      <p:sp>
        <p:nvSpPr>
          <p:cNvPr id="4" name="Content Placeholder 3">
            <a:extLst>
              <a:ext uri="{FF2B5EF4-FFF2-40B4-BE49-F238E27FC236}">
                <a16:creationId xmlns:a16="http://schemas.microsoft.com/office/drawing/2014/main" id="{FA161C4E-4B6A-401B-9388-434C46C23CEC}"/>
              </a:ext>
            </a:extLst>
          </p:cNvPr>
          <p:cNvSpPr>
            <a:spLocks noGrp="1"/>
          </p:cNvSpPr>
          <p:nvPr>
            <p:ph sz="half" idx="2" hasCustomPrompt="1"/>
          </p:nvPr>
        </p:nvSpPr>
        <p:spPr>
          <a:xfrm>
            <a:off x="839789" y="2505075"/>
            <a:ext cx="5157787" cy="3417248"/>
          </a:xfrm>
        </p:spPr>
        <p:txBody>
          <a:bodyPr/>
          <a:lstStyle>
            <a:lvl1pPr>
              <a:defRPr/>
            </a:lvl1pPr>
          </a:lstStyle>
          <a:p>
            <a:pPr lvl="0"/>
            <a:r>
              <a:rPr lang="en-US"/>
              <a:t>Subtitle first level</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46F982-9B7A-4DB7-BD8A-33EE8EBA929F}"/>
              </a:ext>
            </a:extLst>
          </p:cNvPr>
          <p:cNvSpPr>
            <a:spLocks noGrp="1"/>
          </p:cNvSpPr>
          <p:nvPr>
            <p:ph type="body" sz="quarter" idx="3" hasCustomPrompt="1"/>
          </p:nvPr>
        </p:nvSpPr>
        <p:spPr>
          <a:xfrm>
            <a:off x="6172203" y="1681163"/>
            <a:ext cx="5183188" cy="823912"/>
          </a:xfrm>
        </p:spPr>
        <p:txBody>
          <a:bodyPr anchor="b">
            <a:normAutofit/>
          </a:bodyPr>
          <a:lstStyle>
            <a:lvl1pPr marL="0" indent="0">
              <a:buNone/>
              <a:defRPr sz="3600" b="1">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Title</a:t>
            </a:r>
          </a:p>
        </p:txBody>
      </p:sp>
      <p:sp>
        <p:nvSpPr>
          <p:cNvPr id="6" name="Content Placeholder 5">
            <a:extLst>
              <a:ext uri="{FF2B5EF4-FFF2-40B4-BE49-F238E27FC236}">
                <a16:creationId xmlns:a16="http://schemas.microsoft.com/office/drawing/2014/main" id="{91B2C2E3-4EBB-4A84-826A-812CC9487D3F}"/>
              </a:ext>
            </a:extLst>
          </p:cNvPr>
          <p:cNvSpPr>
            <a:spLocks noGrp="1"/>
          </p:cNvSpPr>
          <p:nvPr>
            <p:ph sz="quarter" idx="4" hasCustomPrompt="1"/>
          </p:nvPr>
        </p:nvSpPr>
        <p:spPr>
          <a:xfrm>
            <a:off x="6172203" y="2505075"/>
            <a:ext cx="5183188" cy="3417248"/>
          </a:xfrm>
        </p:spPr>
        <p:txBody>
          <a:bodyPr/>
          <a:lstStyle>
            <a:lvl1pPr>
              <a:defRPr/>
            </a:lvl1pPr>
          </a:lstStyle>
          <a:p>
            <a:pPr lvl="0"/>
            <a:r>
              <a:rPr lang="en-US"/>
              <a:t>Subtitle first level</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02314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2F0A6-C5A2-443E-8D49-43D6387DC9EC}"/>
              </a:ext>
            </a:extLst>
          </p:cNvPr>
          <p:cNvSpPr>
            <a:spLocks noGrp="1"/>
          </p:cNvSpPr>
          <p:nvPr>
            <p:ph type="title" hasCustomPrompt="1"/>
          </p:nvPr>
        </p:nvSpPr>
        <p:spPr/>
        <p:txBody>
          <a:bodyPr/>
          <a:lstStyle/>
          <a:p>
            <a:r>
              <a:rPr lang="en-US"/>
              <a:t>Title</a:t>
            </a:r>
          </a:p>
        </p:txBody>
      </p:sp>
    </p:spTree>
    <p:extLst>
      <p:ext uri="{BB962C8B-B14F-4D97-AF65-F5344CB8AC3E}">
        <p14:creationId xmlns:p14="http://schemas.microsoft.com/office/powerpoint/2010/main" val="21804704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04582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976596CD-1A53-40BF-86B6-CCF9641C4F7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9193037" y="5922329"/>
            <a:ext cx="2998963" cy="935677"/>
          </a:xfrm>
          <a:prstGeom prst="rect">
            <a:avLst/>
          </a:prstGeom>
        </p:spPr>
      </p:pic>
      <p:sp>
        <p:nvSpPr>
          <p:cNvPr id="2" name="Title Placeholder 1">
            <a:extLst>
              <a:ext uri="{FF2B5EF4-FFF2-40B4-BE49-F238E27FC236}">
                <a16:creationId xmlns:a16="http://schemas.microsoft.com/office/drawing/2014/main" id="{45D674A9-8420-4BC9-958B-60904E1FD9BE}"/>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Title</a:t>
            </a:r>
          </a:p>
        </p:txBody>
      </p:sp>
      <p:sp>
        <p:nvSpPr>
          <p:cNvPr id="3" name="Text Placeholder 2">
            <a:extLst>
              <a:ext uri="{FF2B5EF4-FFF2-40B4-BE49-F238E27FC236}">
                <a16:creationId xmlns:a16="http://schemas.microsoft.com/office/drawing/2014/main" id="{3DCE9525-7613-44D5-9D3B-D9B1A513A491}"/>
              </a:ext>
            </a:extLst>
          </p:cNvPr>
          <p:cNvSpPr>
            <a:spLocks noGrp="1"/>
          </p:cNvSpPr>
          <p:nvPr>
            <p:ph type="body" idx="1"/>
          </p:nvPr>
        </p:nvSpPr>
        <p:spPr>
          <a:xfrm>
            <a:off x="838200" y="1825625"/>
            <a:ext cx="10515600" cy="4096698"/>
          </a:xfrm>
          <a:prstGeom prst="rect">
            <a:avLst/>
          </a:prstGeom>
        </p:spPr>
        <p:txBody>
          <a:bodyPr vert="horz" lIns="91440" tIns="45720" rIns="91440" bIns="45720" rtlCol="0">
            <a:normAutofit/>
          </a:bodyPr>
          <a:lstStyle/>
          <a:p>
            <a:pPr lvl="0"/>
            <a:r>
              <a:rPr lang="en-US"/>
              <a:t>Subtitle first level</a:t>
            </a:r>
          </a:p>
          <a:p>
            <a:pPr lvl="1"/>
            <a:r>
              <a:rPr lang="en-US"/>
              <a:t>Second level</a:t>
            </a:r>
          </a:p>
          <a:p>
            <a:pPr lvl="2"/>
            <a:r>
              <a:rPr lang="en-US"/>
              <a:t>Third level</a:t>
            </a:r>
          </a:p>
          <a:p>
            <a:pPr lvl="3"/>
            <a:r>
              <a:rPr lang="en-US"/>
              <a:t>Fourth level</a:t>
            </a:r>
          </a:p>
          <a:p>
            <a:pPr lvl="4"/>
            <a:r>
              <a:rPr lang="en-US"/>
              <a:t>Fifth level</a:t>
            </a:r>
          </a:p>
        </p:txBody>
      </p:sp>
      <p:sp>
        <p:nvSpPr>
          <p:cNvPr id="13" name="Date Placeholder 3">
            <a:extLst>
              <a:ext uri="{FF2B5EF4-FFF2-40B4-BE49-F238E27FC236}">
                <a16:creationId xmlns:a16="http://schemas.microsoft.com/office/drawing/2014/main" id="{EDD451B4-C473-4A29-A539-AB086CAEEC4C}"/>
              </a:ext>
            </a:extLst>
          </p:cNvPr>
          <p:cNvSpPr txBox="1">
            <a:spLocks/>
          </p:cNvSpPr>
          <p:nvPr userDrawn="1"/>
        </p:nvSpPr>
        <p:spPr>
          <a:xfrm>
            <a:off x="152400" y="6248290"/>
            <a:ext cx="1371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rgbClr val="003DA5"/>
                </a:solidFill>
              </a:rPr>
              <a:t>Date (xx/xx/</a:t>
            </a:r>
            <a:r>
              <a:rPr lang="en-US" sz="1200" err="1">
                <a:solidFill>
                  <a:srgbClr val="003DA5"/>
                </a:solidFill>
              </a:rPr>
              <a:t>xxxx</a:t>
            </a:r>
            <a:r>
              <a:rPr lang="en-US" sz="1200">
                <a:solidFill>
                  <a:srgbClr val="003DA5"/>
                </a:solidFill>
              </a:rPr>
              <a:t>)</a:t>
            </a:r>
          </a:p>
        </p:txBody>
      </p:sp>
      <p:sp>
        <p:nvSpPr>
          <p:cNvPr id="14" name="Footer Placeholder 4">
            <a:extLst>
              <a:ext uri="{FF2B5EF4-FFF2-40B4-BE49-F238E27FC236}">
                <a16:creationId xmlns:a16="http://schemas.microsoft.com/office/drawing/2014/main" id="{B5122A13-69DF-40C1-9F36-4B12A61C3C27}"/>
              </a:ext>
            </a:extLst>
          </p:cNvPr>
          <p:cNvSpPr txBox="1">
            <a:spLocks/>
          </p:cNvSpPr>
          <p:nvPr userDrawn="1"/>
        </p:nvSpPr>
        <p:spPr>
          <a:xfrm>
            <a:off x="1524000" y="6248289"/>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rgbClr val="003DA5"/>
                </a:solidFill>
              </a:rPr>
              <a:t>Department Name</a:t>
            </a:r>
          </a:p>
        </p:txBody>
      </p:sp>
      <p:sp>
        <p:nvSpPr>
          <p:cNvPr id="15" name="Slide Number Placeholder 5">
            <a:extLst>
              <a:ext uri="{FF2B5EF4-FFF2-40B4-BE49-F238E27FC236}">
                <a16:creationId xmlns:a16="http://schemas.microsoft.com/office/drawing/2014/main" id="{2BB9B98A-278E-4B52-9EE2-9C31F9863037}"/>
              </a:ext>
            </a:extLst>
          </p:cNvPr>
          <p:cNvSpPr txBox="1">
            <a:spLocks/>
          </p:cNvSpPr>
          <p:nvPr userDrawn="1"/>
        </p:nvSpPr>
        <p:spPr>
          <a:xfrm>
            <a:off x="3581405" y="6248289"/>
            <a:ext cx="1165167"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rgbClr val="003DA5"/>
                </a:solidFill>
              </a:rPr>
              <a:t>Page Number</a:t>
            </a:r>
          </a:p>
        </p:txBody>
      </p:sp>
      <p:sp>
        <p:nvSpPr>
          <p:cNvPr id="8" name="Shape 98">
            <a:extLst>
              <a:ext uri="{FF2B5EF4-FFF2-40B4-BE49-F238E27FC236}">
                <a16:creationId xmlns:a16="http://schemas.microsoft.com/office/drawing/2014/main" id="{6301E5A9-264C-4A8D-9812-87FFC06AE62B}"/>
              </a:ext>
            </a:extLst>
          </p:cNvPr>
          <p:cNvSpPr/>
          <p:nvPr userDrawn="1"/>
        </p:nvSpPr>
        <p:spPr>
          <a:xfrm>
            <a:off x="0" y="5981620"/>
            <a:ext cx="12192000" cy="898460"/>
          </a:xfrm>
          <a:prstGeom prst="rect">
            <a:avLst/>
          </a:prstGeom>
          <a:solidFill>
            <a:srgbClr val="003DA5"/>
          </a:solidFill>
          <a:ln w="12700" cap="flat" cmpd="sng">
            <a:solidFill>
              <a:srgbClr val="31538F"/>
            </a:solidFill>
            <a:prstDash val="solid"/>
            <a:miter lim="800000"/>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b="1">
              <a:solidFill>
                <a:schemeClr val="lt1"/>
              </a:solidFill>
              <a:latin typeface="Calibri"/>
              <a:ea typeface="Calibri"/>
              <a:cs typeface="Calibri"/>
              <a:sym typeface="Calibri"/>
            </a:endParaRPr>
          </a:p>
        </p:txBody>
      </p:sp>
      <p:sp>
        <p:nvSpPr>
          <p:cNvPr id="9" name="Date Placeholder 3">
            <a:extLst>
              <a:ext uri="{FF2B5EF4-FFF2-40B4-BE49-F238E27FC236}">
                <a16:creationId xmlns:a16="http://schemas.microsoft.com/office/drawing/2014/main" id="{D953AB7E-1A09-40B8-82F4-7132969F5B99}"/>
              </a:ext>
            </a:extLst>
          </p:cNvPr>
          <p:cNvSpPr txBox="1">
            <a:spLocks/>
          </p:cNvSpPr>
          <p:nvPr userDrawn="1"/>
        </p:nvSpPr>
        <p:spPr>
          <a:xfrm>
            <a:off x="152404" y="6248290"/>
            <a:ext cx="1524001"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a:solidFill>
                  <a:schemeClr val="bg1"/>
                </a:solidFill>
              </a:rPr>
              <a:t>July 2020</a:t>
            </a:r>
          </a:p>
        </p:txBody>
      </p:sp>
      <p:pic>
        <p:nvPicPr>
          <p:cNvPr id="12" name="Picture 11">
            <a:extLst>
              <a:ext uri="{FF2B5EF4-FFF2-40B4-BE49-F238E27FC236}">
                <a16:creationId xmlns:a16="http://schemas.microsoft.com/office/drawing/2014/main" id="{AC2D44D1-75DE-4BDD-8018-D6C834D9310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9189720" y="5991605"/>
            <a:ext cx="3002280" cy="935678"/>
          </a:xfrm>
          <a:prstGeom prst="rect">
            <a:avLst/>
          </a:prstGeom>
        </p:spPr>
      </p:pic>
    </p:spTree>
    <p:extLst>
      <p:ext uri="{BB962C8B-B14F-4D97-AF65-F5344CB8AC3E}">
        <p14:creationId xmlns:p14="http://schemas.microsoft.com/office/powerpoint/2010/main" val="653309650"/>
      </p:ext>
    </p:extLst>
  </p:cSld>
  <p:clrMap bg1="lt1" tx1="dk1" bg2="lt2" tx2="dk2" accent1="accent1" accent2="accent2" accent3="accent3" accent4="accent4" accent5="accent5" accent6="accent6" hlink="hlink" folHlink="folHlink"/>
  <p:sldLayoutIdLst>
    <p:sldLayoutId id="2147483658" r:id="rId1"/>
    <p:sldLayoutId id="2147483649" r:id="rId2"/>
    <p:sldLayoutId id="214748365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Lst>
  <p:hf sldNum="0" hdr="0" ftr="0"/>
  <p:txStyles>
    <p:titleStyle>
      <a:lvl1pPr algn="l" defTabSz="914377" rtl="0" eaLnBrk="1" latinLnBrk="0" hangingPunct="1">
        <a:lnSpc>
          <a:spcPct val="90000"/>
        </a:lnSpc>
        <a:spcBef>
          <a:spcPct val="0"/>
        </a:spcBef>
        <a:buNone/>
        <a:defRPr sz="4400" b="1" kern="1200">
          <a:solidFill>
            <a:schemeClr val="tx1">
              <a:lumMod val="50000"/>
            </a:schemeClr>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3200" kern="1200">
          <a:solidFill>
            <a:schemeClr val="tx1">
              <a:lumMod val="50000"/>
            </a:schemeClr>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800" kern="1200">
          <a:solidFill>
            <a:schemeClr val="tx1">
              <a:lumMod val="50000"/>
            </a:schemeClr>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400" kern="1200">
          <a:solidFill>
            <a:schemeClr val="tx1">
              <a:lumMod val="50000"/>
            </a:schemeClr>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2000" kern="1200">
          <a:solidFill>
            <a:schemeClr val="tx1">
              <a:lumMod val="50000"/>
            </a:schemeClr>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50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slideLayout" Target="../slideLayouts/slideLayout4.xml"/><Relationship Id="rId1" Type="http://schemas.openxmlformats.org/officeDocument/2006/relationships/vmlDrawing" Target="../drawings/vmlDrawing1.vml"/><Relationship Id="rId4" Type="http://schemas.openxmlformats.org/officeDocument/2006/relationships/image" Target="../media/image5.emf"/></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453CB-59D9-406C-B53E-45F56BDD97A6}"/>
              </a:ext>
            </a:extLst>
          </p:cNvPr>
          <p:cNvSpPr>
            <a:spLocks noGrp="1"/>
          </p:cNvSpPr>
          <p:nvPr>
            <p:ph type="ctrTitle"/>
          </p:nvPr>
        </p:nvSpPr>
        <p:spPr/>
        <p:txBody>
          <a:bodyPr/>
          <a:lstStyle/>
          <a:p>
            <a:r>
              <a:rPr lang="en-US" dirty="0"/>
              <a:t>SPD Budget Presentation for Seattle City Boards and Commissions</a:t>
            </a:r>
          </a:p>
        </p:txBody>
      </p:sp>
      <p:sp>
        <p:nvSpPr>
          <p:cNvPr id="3" name="Subtitle 2">
            <a:extLst>
              <a:ext uri="{FF2B5EF4-FFF2-40B4-BE49-F238E27FC236}">
                <a16:creationId xmlns:a16="http://schemas.microsoft.com/office/drawing/2014/main" id="{32E7D324-B669-4A9B-8370-5FED869BC6B8}"/>
              </a:ext>
            </a:extLst>
          </p:cNvPr>
          <p:cNvSpPr>
            <a:spLocks noGrp="1"/>
          </p:cNvSpPr>
          <p:nvPr>
            <p:ph type="subTitle" idx="1"/>
          </p:nvPr>
        </p:nvSpPr>
        <p:spPr/>
        <p:txBody>
          <a:bodyPr vert="horz" lIns="91440" tIns="45720" rIns="91440" bIns="45720" rtlCol="0" anchor="t">
            <a:normAutofit lnSpcReduction="10000"/>
          </a:bodyPr>
          <a:lstStyle/>
          <a:p>
            <a:r>
              <a:rPr lang="en-US" dirty="0"/>
              <a:t>Presented by Seattle City Budget Office, Seattle Police Department, Seattle Mayor’s Office</a:t>
            </a:r>
          </a:p>
        </p:txBody>
      </p:sp>
    </p:spTree>
    <p:extLst>
      <p:ext uri="{BB962C8B-B14F-4D97-AF65-F5344CB8AC3E}">
        <p14:creationId xmlns:p14="http://schemas.microsoft.com/office/powerpoint/2010/main" val="12758775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5A9F3-BBA0-466D-B2E2-E5B3E0ED62BA}"/>
              </a:ext>
            </a:extLst>
          </p:cNvPr>
          <p:cNvSpPr>
            <a:spLocks noGrp="1"/>
          </p:cNvSpPr>
          <p:nvPr>
            <p:ph type="title"/>
          </p:nvPr>
        </p:nvSpPr>
        <p:spPr>
          <a:xfrm>
            <a:off x="897877" y="145018"/>
            <a:ext cx="10515600" cy="1325563"/>
          </a:xfrm>
        </p:spPr>
        <p:txBody>
          <a:bodyPr/>
          <a:lstStyle/>
          <a:p>
            <a:r>
              <a:rPr lang="en-US" dirty="0"/>
              <a:t>Potential Challenges</a:t>
            </a:r>
          </a:p>
        </p:txBody>
      </p:sp>
      <p:sp>
        <p:nvSpPr>
          <p:cNvPr id="3" name="Content Placeholder 2">
            <a:extLst>
              <a:ext uri="{FF2B5EF4-FFF2-40B4-BE49-F238E27FC236}">
                <a16:creationId xmlns:a16="http://schemas.microsoft.com/office/drawing/2014/main" id="{DE01044D-68A9-4588-B403-5442C7208A7D}"/>
              </a:ext>
            </a:extLst>
          </p:cNvPr>
          <p:cNvSpPr>
            <a:spLocks noGrp="1"/>
          </p:cNvSpPr>
          <p:nvPr>
            <p:ph idx="1"/>
          </p:nvPr>
        </p:nvSpPr>
        <p:spPr>
          <a:xfrm>
            <a:off x="838200" y="1470581"/>
            <a:ext cx="10515600" cy="4442368"/>
          </a:xfrm>
        </p:spPr>
        <p:txBody>
          <a:bodyPr>
            <a:normAutofit fontScale="92500" lnSpcReduction="20000"/>
          </a:bodyPr>
          <a:lstStyle/>
          <a:p>
            <a:r>
              <a:rPr lang="en-US" dirty="0"/>
              <a:t>Some services are potentially required to be provided by sworn officers according to RCW on SMC right now</a:t>
            </a:r>
          </a:p>
          <a:p>
            <a:r>
              <a:rPr lang="en-US" dirty="0"/>
              <a:t>Some reductions may be subject to collective bargaining</a:t>
            </a:r>
          </a:p>
          <a:p>
            <a:r>
              <a:rPr lang="en-US" dirty="0"/>
              <a:t>A portion of SPD's overtime budget is supported by revenue from external parties, like the Seahawks, in exchange for police services. If the department did not provide those services, the City's revenue would decrease, along with SPD's overtime budget.</a:t>
            </a:r>
          </a:p>
          <a:p>
            <a:pPr marL="0" indent="0">
              <a:buNone/>
            </a:pPr>
            <a:r>
              <a:rPr lang="en-US" dirty="0"/>
              <a:t>For today’s conversation, do not let these potential challenges impede our imaginative processes, but please keep them in mind as we move from this conversation into forward action</a:t>
            </a:r>
          </a:p>
        </p:txBody>
      </p:sp>
      <p:grpSp>
        <p:nvGrpSpPr>
          <p:cNvPr id="4" name="Group 3">
            <a:extLst>
              <a:ext uri="{FF2B5EF4-FFF2-40B4-BE49-F238E27FC236}">
                <a16:creationId xmlns:a16="http://schemas.microsoft.com/office/drawing/2014/main" id="{419EACFB-5F7D-4BA0-BBBB-668BA447EC35}"/>
              </a:ext>
            </a:extLst>
          </p:cNvPr>
          <p:cNvGrpSpPr/>
          <p:nvPr/>
        </p:nvGrpSpPr>
        <p:grpSpPr>
          <a:xfrm>
            <a:off x="272685" y="457576"/>
            <a:ext cx="565515" cy="584775"/>
            <a:chOff x="1225685" y="1255243"/>
            <a:chExt cx="565515" cy="584775"/>
          </a:xfrm>
        </p:grpSpPr>
        <p:sp>
          <p:nvSpPr>
            <p:cNvPr id="5" name="Oval 4">
              <a:extLst>
                <a:ext uri="{FF2B5EF4-FFF2-40B4-BE49-F238E27FC236}">
                  <a16:creationId xmlns:a16="http://schemas.microsoft.com/office/drawing/2014/main" id="{60C1C60D-5A34-4394-8A8C-3E4132469FB8}"/>
                </a:ext>
              </a:extLst>
            </p:cNvPr>
            <p:cNvSpPr/>
            <p:nvPr/>
          </p:nvSpPr>
          <p:spPr>
            <a:xfrm>
              <a:off x="1225685" y="1325563"/>
              <a:ext cx="505838" cy="460313"/>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E8CDFA9-FFAA-46DC-9AC0-3AC42C007A2A}"/>
                </a:ext>
              </a:extLst>
            </p:cNvPr>
            <p:cNvSpPr txBox="1"/>
            <p:nvPr/>
          </p:nvSpPr>
          <p:spPr>
            <a:xfrm>
              <a:off x="1285362" y="1255243"/>
              <a:ext cx="505838" cy="584775"/>
            </a:xfrm>
            <a:prstGeom prst="rect">
              <a:avLst/>
            </a:prstGeom>
            <a:noFill/>
          </p:spPr>
          <p:txBody>
            <a:bodyPr wrap="square" rtlCol="0">
              <a:spAutoFit/>
            </a:bodyPr>
            <a:lstStyle/>
            <a:p>
              <a:r>
                <a:rPr lang="en-US" sz="3200" b="1" dirty="0">
                  <a:solidFill>
                    <a:schemeClr val="bg1"/>
                  </a:solidFill>
                </a:rPr>
                <a:t>4</a:t>
              </a:r>
            </a:p>
          </p:txBody>
        </p:sp>
      </p:grpSp>
    </p:spTree>
    <p:extLst>
      <p:ext uri="{BB962C8B-B14F-4D97-AF65-F5344CB8AC3E}">
        <p14:creationId xmlns:p14="http://schemas.microsoft.com/office/powerpoint/2010/main" val="13380522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AB2D8-E4C0-458E-8C55-F4097184BC89}"/>
              </a:ext>
            </a:extLst>
          </p:cNvPr>
          <p:cNvSpPr>
            <a:spLocks noGrp="1"/>
          </p:cNvSpPr>
          <p:nvPr>
            <p:ph type="title"/>
          </p:nvPr>
        </p:nvSpPr>
        <p:spPr>
          <a:xfrm>
            <a:off x="4785281" y="2766218"/>
            <a:ext cx="2621437" cy="1325563"/>
          </a:xfrm>
        </p:spPr>
        <p:txBody>
          <a:bodyPr>
            <a:noAutofit/>
          </a:bodyPr>
          <a:lstStyle/>
          <a:p>
            <a:r>
              <a:rPr lang="en-US" sz="9600" dirty="0"/>
              <a:t>Q&amp;A</a:t>
            </a:r>
          </a:p>
        </p:txBody>
      </p:sp>
      <p:grpSp>
        <p:nvGrpSpPr>
          <p:cNvPr id="4" name="Group 3">
            <a:extLst>
              <a:ext uri="{FF2B5EF4-FFF2-40B4-BE49-F238E27FC236}">
                <a16:creationId xmlns:a16="http://schemas.microsoft.com/office/drawing/2014/main" id="{FC8D4734-A4F6-4DCF-9301-F8BB96E83BA1}"/>
              </a:ext>
            </a:extLst>
          </p:cNvPr>
          <p:cNvGrpSpPr/>
          <p:nvPr/>
        </p:nvGrpSpPr>
        <p:grpSpPr>
          <a:xfrm>
            <a:off x="272685" y="457576"/>
            <a:ext cx="565515" cy="1077218"/>
            <a:chOff x="1225685" y="1255243"/>
            <a:chExt cx="565515" cy="1077218"/>
          </a:xfrm>
        </p:grpSpPr>
        <p:sp>
          <p:nvSpPr>
            <p:cNvPr id="5" name="Oval 4">
              <a:extLst>
                <a:ext uri="{FF2B5EF4-FFF2-40B4-BE49-F238E27FC236}">
                  <a16:creationId xmlns:a16="http://schemas.microsoft.com/office/drawing/2014/main" id="{84CF6C4E-EC9E-4C46-8893-037C9BAFA9E8}"/>
                </a:ext>
              </a:extLst>
            </p:cNvPr>
            <p:cNvSpPr/>
            <p:nvPr/>
          </p:nvSpPr>
          <p:spPr>
            <a:xfrm>
              <a:off x="1225685" y="1325563"/>
              <a:ext cx="505838" cy="460313"/>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ADB4F37-139D-4EB5-BBE4-B0A9C1675EBB}"/>
                </a:ext>
              </a:extLst>
            </p:cNvPr>
            <p:cNvSpPr txBox="1"/>
            <p:nvPr/>
          </p:nvSpPr>
          <p:spPr>
            <a:xfrm>
              <a:off x="1285362" y="1255243"/>
              <a:ext cx="505838" cy="1077218"/>
            </a:xfrm>
            <a:prstGeom prst="rect">
              <a:avLst/>
            </a:prstGeom>
            <a:noFill/>
          </p:spPr>
          <p:txBody>
            <a:bodyPr wrap="square" rtlCol="0">
              <a:spAutoFit/>
            </a:bodyPr>
            <a:lstStyle/>
            <a:p>
              <a:r>
                <a:rPr lang="en-US" sz="3200" b="1" dirty="0">
                  <a:solidFill>
                    <a:schemeClr val="bg1"/>
                  </a:solidFill>
                </a:rPr>
                <a:t>5</a:t>
              </a:r>
            </a:p>
            <a:p>
              <a:endParaRPr lang="en-US" sz="3200" b="1" dirty="0">
                <a:solidFill>
                  <a:schemeClr val="bg1"/>
                </a:solidFill>
              </a:endParaRPr>
            </a:p>
          </p:txBody>
        </p:sp>
      </p:grpSp>
    </p:spTree>
    <p:extLst>
      <p:ext uri="{BB962C8B-B14F-4D97-AF65-F5344CB8AC3E}">
        <p14:creationId xmlns:p14="http://schemas.microsoft.com/office/powerpoint/2010/main" val="21056817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33D91A7-4098-4915-A17E-B39A7569FFB6}"/>
              </a:ext>
            </a:extLst>
          </p:cNvPr>
          <p:cNvSpPr>
            <a:spLocks noGrp="1"/>
          </p:cNvSpPr>
          <p:nvPr>
            <p:ph type="title"/>
          </p:nvPr>
        </p:nvSpPr>
        <p:spPr>
          <a:xfrm>
            <a:off x="450715" y="192948"/>
            <a:ext cx="10515600" cy="1325563"/>
          </a:xfrm>
        </p:spPr>
        <p:txBody>
          <a:bodyPr>
            <a:normAutofit/>
          </a:bodyPr>
          <a:lstStyle/>
          <a:p>
            <a:r>
              <a:rPr lang="en-US" sz="4000" dirty="0"/>
              <a:t>SPD Budget Presentation for Seattle City Boards and Commissions Agenda</a:t>
            </a:r>
          </a:p>
        </p:txBody>
      </p:sp>
      <p:sp>
        <p:nvSpPr>
          <p:cNvPr id="5" name="Content Placeholder 4">
            <a:extLst>
              <a:ext uri="{FF2B5EF4-FFF2-40B4-BE49-F238E27FC236}">
                <a16:creationId xmlns:a16="http://schemas.microsoft.com/office/drawing/2014/main" id="{E66BA53A-0478-4651-8D89-12D554F43A55}"/>
              </a:ext>
            </a:extLst>
          </p:cNvPr>
          <p:cNvSpPr>
            <a:spLocks noGrp="1"/>
          </p:cNvSpPr>
          <p:nvPr>
            <p:ph idx="1"/>
          </p:nvPr>
        </p:nvSpPr>
        <p:spPr>
          <a:xfrm>
            <a:off x="1874196" y="1683681"/>
            <a:ext cx="10317804" cy="3656604"/>
          </a:xfrm>
        </p:spPr>
        <p:txBody>
          <a:bodyPr vert="horz" lIns="91440" tIns="45720" rIns="91440" bIns="45720" rtlCol="0" anchor="t">
            <a:normAutofit/>
          </a:bodyPr>
          <a:lstStyle/>
          <a:p>
            <a:pPr marL="0" indent="0">
              <a:spcBef>
                <a:spcPts val="1200"/>
              </a:spcBef>
              <a:buNone/>
            </a:pPr>
            <a:r>
              <a:rPr lang="en-US" sz="3600" dirty="0">
                <a:cs typeface="Calibri"/>
              </a:rPr>
              <a:t>2021-22 Budget Impact of COVID-19</a:t>
            </a:r>
          </a:p>
          <a:p>
            <a:pPr marL="0" indent="0">
              <a:spcBef>
                <a:spcPts val="1200"/>
              </a:spcBef>
              <a:buNone/>
            </a:pPr>
            <a:r>
              <a:rPr lang="en-US" sz="3600" dirty="0"/>
              <a:t>SPD Budget</a:t>
            </a:r>
          </a:p>
          <a:p>
            <a:pPr marL="0" indent="0">
              <a:buNone/>
            </a:pPr>
            <a:r>
              <a:rPr lang="en-US" sz="3600" dirty="0">
                <a:cs typeface="Calibri"/>
              </a:rPr>
              <a:t>Proposed Reductions</a:t>
            </a:r>
          </a:p>
          <a:p>
            <a:pPr marL="0" indent="0">
              <a:buNone/>
            </a:pPr>
            <a:r>
              <a:rPr lang="en-US" sz="3600" dirty="0">
                <a:cs typeface="Calibri"/>
              </a:rPr>
              <a:t>Budget Process</a:t>
            </a:r>
          </a:p>
          <a:p>
            <a:pPr marL="0" indent="0">
              <a:buNone/>
            </a:pPr>
            <a:r>
              <a:rPr lang="en-US" sz="3600" dirty="0">
                <a:cs typeface="Calibri"/>
              </a:rPr>
              <a:t>Q&amp;A</a:t>
            </a:r>
          </a:p>
        </p:txBody>
      </p:sp>
      <p:grpSp>
        <p:nvGrpSpPr>
          <p:cNvPr id="14" name="Group 13">
            <a:extLst>
              <a:ext uri="{FF2B5EF4-FFF2-40B4-BE49-F238E27FC236}">
                <a16:creationId xmlns:a16="http://schemas.microsoft.com/office/drawing/2014/main" id="{61DA670D-8CE9-48AB-B5E9-E1A478FD4677}"/>
              </a:ext>
            </a:extLst>
          </p:cNvPr>
          <p:cNvGrpSpPr/>
          <p:nvPr/>
        </p:nvGrpSpPr>
        <p:grpSpPr>
          <a:xfrm>
            <a:off x="1273013" y="1682885"/>
            <a:ext cx="565515" cy="584775"/>
            <a:chOff x="1225685" y="1255243"/>
            <a:chExt cx="565515" cy="584775"/>
          </a:xfrm>
        </p:grpSpPr>
        <p:sp>
          <p:nvSpPr>
            <p:cNvPr id="2" name="Oval 1">
              <a:extLst>
                <a:ext uri="{FF2B5EF4-FFF2-40B4-BE49-F238E27FC236}">
                  <a16:creationId xmlns:a16="http://schemas.microsoft.com/office/drawing/2014/main" id="{4B8E603B-C908-4E55-9FED-1DE7D7657F77}"/>
                </a:ext>
              </a:extLst>
            </p:cNvPr>
            <p:cNvSpPr/>
            <p:nvPr/>
          </p:nvSpPr>
          <p:spPr>
            <a:xfrm>
              <a:off x="1225685" y="1325563"/>
              <a:ext cx="505838" cy="460313"/>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9F11D5C-CA5A-4957-A4AA-0214B553A473}"/>
                </a:ext>
              </a:extLst>
            </p:cNvPr>
            <p:cNvSpPr txBox="1"/>
            <p:nvPr/>
          </p:nvSpPr>
          <p:spPr>
            <a:xfrm>
              <a:off x="1285362" y="1255243"/>
              <a:ext cx="505838" cy="584775"/>
            </a:xfrm>
            <a:prstGeom prst="rect">
              <a:avLst/>
            </a:prstGeom>
            <a:noFill/>
          </p:spPr>
          <p:txBody>
            <a:bodyPr wrap="square" rtlCol="0">
              <a:spAutoFit/>
            </a:bodyPr>
            <a:lstStyle/>
            <a:p>
              <a:r>
                <a:rPr lang="en-US" sz="3200" b="1" dirty="0">
                  <a:solidFill>
                    <a:schemeClr val="bg1"/>
                  </a:solidFill>
                </a:rPr>
                <a:t>1</a:t>
              </a:r>
            </a:p>
          </p:txBody>
        </p:sp>
      </p:grpSp>
      <p:grpSp>
        <p:nvGrpSpPr>
          <p:cNvPr id="15" name="Group 14">
            <a:extLst>
              <a:ext uri="{FF2B5EF4-FFF2-40B4-BE49-F238E27FC236}">
                <a16:creationId xmlns:a16="http://schemas.microsoft.com/office/drawing/2014/main" id="{58060644-879D-412D-B43D-0A9A7FB0C014}"/>
              </a:ext>
            </a:extLst>
          </p:cNvPr>
          <p:cNvGrpSpPr/>
          <p:nvPr/>
        </p:nvGrpSpPr>
        <p:grpSpPr>
          <a:xfrm>
            <a:off x="1279991" y="2251470"/>
            <a:ext cx="565515" cy="584775"/>
            <a:chOff x="1225685" y="1876027"/>
            <a:chExt cx="565515" cy="584775"/>
          </a:xfrm>
        </p:grpSpPr>
        <p:sp>
          <p:nvSpPr>
            <p:cNvPr id="6" name="Oval 5">
              <a:extLst>
                <a:ext uri="{FF2B5EF4-FFF2-40B4-BE49-F238E27FC236}">
                  <a16:creationId xmlns:a16="http://schemas.microsoft.com/office/drawing/2014/main" id="{E784F775-6479-4909-B7A1-E12E7E642D5C}"/>
                </a:ext>
              </a:extLst>
            </p:cNvPr>
            <p:cNvSpPr/>
            <p:nvPr/>
          </p:nvSpPr>
          <p:spPr>
            <a:xfrm>
              <a:off x="1225685" y="1964346"/>
              <a:ext cx="505838" cy="460313"/>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z</a:t>
              </a:r>
            </a:p>
          </p:txBody>
        </p:sp>
        <p:sp>
          <p:nvSpPr>
            <p:cNvPr id="10" name="TextBox 9">
              <a:extLst>
                <a:ext uri="{FF2B5EF4-FFF2-40B4-BE49-F238E27FC236}">
                  <a16:creationId xmlns:a16="http://schemas.microsoft.com/office/drawing/2014/main" id="{AC5C53C8-5FAA-4E5C-A756-148BFA586DCC}"/>
                </a:ext>
              </a:extLst>
            </p:cNvPr>
            <p:cNvSpPr txBox="1"/>
            <p:nvPr/>
          </p:nvSpPr>
          <p:spPr>
            <a:xfrm>
              <a:off x="1285362" y="1876027"/>
              <a:ext cx="505838" cy="584775"/>
            </a:xfrm>
            <a:prstGeom prst="rect">
              <a:avLst/>
            </a:prstGeom>
            <a:noFill/>
          </p:spPr>
          <p:txBody>
            <a:bodyPr wrap="square" rtlCol="0">
              <a:spAutoFit/>
            </a:bodyPr>
            <a:lstStyle/>
            <a:p>
              <a:r>
                <a:rPr lang="en-US" sz="3200" b="1" dirty="0">
                  <a:solidFill>
                    <a:schemeClr val="bg1"/>
                  </a:solidFill>
                </a:rPr>
                <a:t>2</a:t>
              </a:r>
            </a:p>
          </p:txBody>
        </p:sp>
      </p:grpSp>
      <p:grpSp>
        <p:nvGrpSpPr>
          <p:cNvPr id="16" name="Group 15">
            <a:extLst>
              <a:ext uri="{FF2B5EF4-FFF2-40B4-BE49-F238E27FC236}">
                <a16:creationId xmlns:a16="http://schemas.microsoft.com/office/drawing/2014/main" id="{679BB64D-DFA2-4C42-A0A5-7C9A240F55DE}"/>
              </a:ext>
            </a:extLst>
          </p:cNvPr>
          <p:cNvGrpSpPr/>
          <p:nvPr/>
        </p:nvGrpSpPr>
        <p:grpSpPr>
          <a:xfrm>
            <a:off x="1273013" y="2902401"/>
            <a:ext cx="565515" cy="584775"/>
            <a:chOff x="1225685" y="2540897"/>
            <a:chExt cx="565515" cy="584775"/>
          </a:xfrm>
        </p:grpSpPr>
        <p:sp>
          <p:nvSpPr>
            <p:cNvPr id="7" name="Oval 6">
              <a:extLst>
                <a:ext uri="{FF2B5EF4-FFF2-40B4-BE49-F238E27FC236}">
                  <a16:creationId xmlns:a16="http://schemas.microsoft.com/office/drawing/2014/main" id="{6507308A-59D3-4852-B747-30954E42DBD5}"/>
                </a:ext>
              </a:extLst>
            </p:cNvPr>
            <p:cNvSpPr/>
            <p:nvPr/>
          </p:nvSpPr>
          <p:spPr>
            <a:xfrm>
              <a:off x="1225685" y="2603129"/>
              <a:ext cx="505838" cy="460313"/>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7B1B882-8A54-4712-AC5C-AF6A521DCA86}"/>
                </a:ext>
              </a:extLst>
            </p:cNvPr>
            <p:cNvSpPr txBox="1"/>
            <p:nvPr/>
          </p:nvSpPr>
          <p:spPr>
            <a:xfrm>
              <a:off x="1285362" y="2540897"/>
              <a:ext cx="505838" cy="584775"/>
            </a:xfrm>
            <a:prstGeom prst="rect">
              <a:avLst/>
            </a:prstGeom>
            <a:noFill/>
          </p:spPr>
          <p:txBody>
            <a:bodyPr wrap="square" rtlCol="0">
              <a:spAutoFit/>
            </a:bodyPr>
            <a:lstStyle/>
            <a:p>
              <a:r>
                <a:rPr lang="en-US" sz="3200" b="1">
                  <a:solidFill>
                    <a:schemeClr val="bg1"/>
                  </a:solidFill>
                </a:rPr>
                <a:t>3</a:t>
              </a:r>
            </a:p>
          </p:txBody>
        </p:sp>
      </p:grpSp>
      <p:grpSp>
        <p:nvGrpSpPr>
          <p:cNvPr id="17" name="Group 16">
            <a:extLst>
              <a:ext uri="{FF2B5EF4-FFF2-40B4-BE49-F238E27FC236}">
                <a16:creationId xmlns:a16="http://schemas.microsoft.com/office/drawing/2014/main" id="{0F9762BD-C9CB-478A-96C7-54DC70D72A13}"/>
              </a:ext>
            </a:extLst>
          </p:cNvPr>
          <p:cNvGrpSpPr/>
          <p:nvPr/>
        </p:nvGrpSpPr>
        <p:grpSpPr>
          <a:xfrm>
            <a:off x="1273013" y="3549408"/>
            <a:ext cx="565515" cy="584775"/>
            <a:chOff x="1225685" y="3147554"/>
            <a:chExt cx="565515" cy="584775"/>
          </a:xfrm>
        </p:grpSpPr>
        <p:sp>
          <p:nvSpPr>
            <p:cNvPr id="8" name="Oval 7">
              <a:extLst>
                <a:ext uri="{FF2B5EF4-FFF2-40B4-BE49-F238E27FC236}">
                  <a16:creationId xmlns:a16="http://schemas.microsoft.com/office/drawing/2014/main" id="{62C5507C-B8C3-4D6D-A127-2139B1D69AAC}"/>
                </a:ext>
              </a:extLst>
            </p:cNvPr>
            <p:cNvSpPr/>
            <p:nvPr/>
          </p:nvSpPr>
          <p:spPr>
            <a:xfrm>
              <a:off x="1225685" y="3213710"/>
              <a:ext cx="505838" cy="460313"/>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7A030C3-5EC9-4682-80F4-DB21EF5A91AA}"/>
                </a:ext>
              </a:extLst>
            </p:cNvPr>
            <p:cNvSpPr txBox="1"/>
            <p:nvPr/>
          </p:nvSpPr>
          <p:spPr>
            <a:xfrm>
              <a:off x="1285362" y="3147554"/>
              <a:ext cx="505838" cy="584775"/>
            </a:xfrm>
            <a:prstGeom prst="rect">
              <a:avLst/>
            </a:prstGeom>
            <a:noFill/>
          </p:spPr>
          <p:txBody>
            <a:bodyPr wrap="square" rtlCol="0">
              <a:spAutoFit/>
            </a:bodyPr>
            <a:lstStyle/>
            <a:p>
              <a:r>
                <a:rPr lang="en-US" sz="3200" b="1" dirty="0">
                  <a:solidFill>
                    <a:schemeClr val="bg1"/>
                  </a:solidFill>
                </a:rPr>
                <a:t>4</a:t>
              </a:r>
            </a:p>
          </p:txBody>
        </p:sp>
      </p:grpSp>
      <p:grpSp>
        <p:nvGrpSpPr>
          <p:cNvPr id="18" name="Group 17">
            <a:extLst>
              <a:ext uri="{FF2B5EF4-FFF2-40B4-BE49-F238E27FC236}">
                <a16:creationId xmlns:a16="http://schemas.microsoft.com/office/drawing/2014/main" id="{C9E7563A-CDD0-4DE3-88ED-7267BFA293CE}"/>
              </a:ext>
            </a:extLst>
          </p:cNvPr>
          <p:cNvGrpSpPr/>
          <p:nvPr/>
        </p:nvGrpSpPr>
        <p:grpSpPr>
          <a:xfrm>
            <a:off x="1291457" y="4196415"/>
            <a:ext cx="577175" cy="584775"/>
            <a:chOff x="1225685" y="3820367"/>
            <a:chExt cx="577175" cy="584775"/>
          </a:xfrm>
        </p:grpSpPr>
        <p:sp>
          <p:nvSpPr>
            <p:cNvPr id="9" name="Oval 8">
              <a:extLst>
                <a:ext uri="{FF2B5EF4-FFF2-40B4-BE49-F238E27FC236}">
                  <a16:creationId xmlns:a16="http://schemas.microsoft.com/office/drawing/2014/main" id="{91871C3D-A096-41F2-A978-BBBFE9EF0898}"/>
                </a:ext>
              </a:extLst>
            </p:cNvPr>
            <p:cNvSpPr/>
            <p:nvPr/>
          </p:nvSpPr>
          <p:spPr>
            <a:xfrm>
              <a:off x="1225685" y="3896908"/>
              <a:ext cx="505838" cy="460313"/>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A7CB9A6-57A3-4600-8C3B-C8BE99B5E0C7}"/>
                </a:ext>
              </a:extLst>
            </p:cNvPr>
            <p:cNvSpPr txBox="1"/>
            <p:nvPr/>
          </p:nvSpPr>
          <p:spPr>
            <a:xfrm>
              <a:off x="1297022" y="3820367"/>
              <a:ext cx="505838" cy="584775"/>
            </a:xfrm>
            <a:prstGeom prst="rect">
              <a:avLst/>
            </a:prstGeom>
            <a:noFill/>
          </p:spPr>
          <p:txBody>
            <a:bodyPr wrap="square" rtlCol="0">
              <a:spAutoFit/>
            </a:bodyPr>
            <a:lstStyle/>
            <a:p>
              <a:r>
                <a:rPr lang="en-US" sz="3200" b="1" dirty="0">
                  <a:solidFill>
                    <a:schemeClr val="bg1"/>
                  </a:solidFill>
                </a:rPr>
                <a:t>5</a:t>
              </a:r>
            </a:p>
          </p:txBody>
        </p:sp>
      </p:grpSp>
    </p:spTree>
    <p:extLst>
      <p:ext uri="{BB962C8B-B14F-4D97-AF65-F5344CB8AC3E}">
        <p14:creationId xmlns:p14="http://schemas.microsoft.com/office/powerpoint/2010/main" val="37679359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040B5-5822-404A-AF06-68AFE9C79853}"/>
              </a:ext>
            </a:extLst>
          </p:cNvPr>
          <p:cNvSpPr>
            <a:spLocks noGrp="1"/>
          </p:cNvSpPr>
          <p:nvPr>
            <p:ph type="title"/>
          </p:nvPr>
        </p:nvSpPr>
        <p:spPr>
          <a:xfrm>
            <a:off x="838200" y="343983"/>
            <a:ext cx="10515600" cy="828137"/>
          </a:xfrm>
        </p:spPr>
        <p:txBody>
          <a:bodyPr>
            <a:normAutofit fontScale="90000"/>
          </a:bodyPr>
          <a:lstStyle/>
          <a:p>
            <a:r>
              <a:rPr lang="en-US" dirty="0"/>
              <a:t>How the pandemic is expected to impact 2021 Revenues</a:t>
            </a:r>
          </a:p>
        </p:txBody>
      </p:sp>
      <p:sp>
        <p:nvSpPr>
          <p:cNvPr id="3" name="Rectangle 2">
            <a:extLst>
              <a:ext uri="{FF2B5EF4-FFF2-40B4-BE49-F238E27FC236}">
                <a16:creationId xmlns:a16="http://schemas.microsoft.com/office/drawing/2014/main" id="{724093B9-4F27-478B-B39C-7F7AA2C3FEF5}"/>
              </a:ext>
            </a:extLst>
          </p:cNvPr>
          <p:cNvSpPr/>
          <p:nvPr/>
        </p:nvSpPr>
        <p:spPr>
          <a:xfrm>
            <a:off x="5337649" y="1456180"/>
            <a:ext cx="5674246" cy="523220"/>
          </a:xfrm>
          <a:prstGeom prst="rect">
            <a:avLst/>
          </a:prstGeom>
        </p:spPr>
        <p:txBody>
          <a:bodyPr wrap="none" anchor="t">
            <a:spAutoFit/>
          </a:bodyPr>
          <a:lstStyle/>
          <a:p>
            <a:r>
              <a:rPr lang="en-US" sz="2800" b="1" dirty="0">
                <a:solidFill>
                  <a:srgbClr val="FF0066"/>
                </a:solidFill>
              </a:rPr>
              <a:t>General Fund Budget Shortfall - 2021</a:t>
            </a:r>
          </a:p>
        </p:txBody>
      </p:sp>
      <p:grpSp>
        <p:nvGrpSpPr>
          <p:cNvPr id="9" name="Group 8">
            <a:extLst>
              <a:ext uri="{FF2B5EF4-FFF2-40B4-BE49-F238E27FC236}">
                <a16:creationId xmlns:a16="http://schemas.microsoft.com/office/drawing/2014/main" id="{5C710E6F-4325-432F-92CC-15CBC9FBEBB1}"/>
              </a:ext>
            </a:extLst>
          </p:cNvPr>
          <p:cNvGrpSpPr/>
          <p:nvPr/>
        </p:nvGrpSpPr>
        <p:grpSpPr>
          <a:xfrm>
            <a:off x="272685" y="457576"/>
            <a:ext cx="565515" cy="584775"/>
            <a:chOff x="1225685" y="1255243"/>
            <a:chExt cx="565515" cy="584775"/>
          </a:xfrm>
        </p:grpSpPr>
        <p:sp>
          <p:nvSpPr>
            <p:cNvPr id="10" name="Oval 9">
              <a:extLst>
                <a:ext uri="{FF2B5EF4-FFF2-40B4-BE49-F238E27FC236}">
                  <a16:creationId xmlns:a16="http://schemas.microsoft.com/office/drawing/2014/main" id="{A59BD77A-70B0-4503-A168-6D66BF36EBD6}"/>
                </a:ext>
              </a:extLst>
            </p:cNvPr>
            <p:cNvSpPr/>
            <p:nvPr/>
          </p:nvSpPr>
          <p:spPr>
            <a:xfrm>
              <a:off x="1225685" y="1325563"/>
              <a:ext cx="505838" cy="460313"/>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69028EA-9A67-4E63-82D4-4EF55127EC52}"/>
                </a:ext>
              </a:extLst>
            </p:cNvPr>
            <p:cNvSpPr txBox="1"/>
            <p:nvPr/>
          </p:nvSpPr>
          <p:spPr>
            <a:xfrm>
              <a:off x="1285362" y="1255243"/>
              <a:ext cx="505838" cy="584775"/>
            </a:xfrm>
            <a:prstGeom prst="rect">
              <a:avLst/>
            </a:prstGeom>
            <a:noFill/>
          </p:spPr>
          <p:txBody>
            <a:bodyPr wrap="square" rtlCol="0">
              <a:spAutoFit/>
            </a:bodyPr>
            <a:lstStyle/>
            <a:p>
              <a:r>
                <a:rPr lang="en-US" sz="3200" b="1" dirty="0">
                  <a:solidFill>
                    <a:schemeClr val="bg1"/>
                  </a:solidFill>
                </a:rPr>
                <a:t>1</a:t>
              </a:r>
            </a:p>
          </p:txBody>
        </p:sp>
      </p:grpSp>
      <p:cxnSp>
        <p:nvCxnSpPr>
          <p:cNvPr id="14" name="Straight Arrow Connector 13">
            <a:extLst>
              <a:ext uri="{FF2B5EF4-FFF2-40B4-BE49-F238E27FC236}">
                <a16:creationId xmlns:a16="http://schemas.microsoft.com/office/drawing/2014/main" id="{9CC5E758-36B7-4DE9-AF75-3093CA4A77B1}"/>
              </a:ext>
            </a:extLst>
          </p:cNvPr>
          <p:cNvCxnSpPr/>
          <p:nvPr/>
        </p:nvCxnSpPr>
        <p:spPr>
          <a:xfrm flipH="1">
            <a:off x="11011895" y="5172131"/>
            <a:ext cx="921823" cy="0"/>
          </a:xfrm>
          <a:prstGeom prst="straightConnector1">
            <a:avLst/>
          </a:prstGeom>
          <a:ln w="57150">
            <a:solidFill>
              <a:schemeClr val="accent6">
                <a:lumMod val="60000"/>
                <a:lumOff val="4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aphicFrame>
        <p:nvGraphicFramePr>
          <p:cNvPr id="8" name="Object 7">
            <a:extLst>
              <a:ext uri="{FF2B5EF4-FFF2-40B4-BE49-F238E27FC236}">
                <a16:creationId xmlns:a16="http://schemas.microsoft.com/office/drawing/2014/main" id="{B0311A63-3219-40AD-A588-C3FBD1E494C4}"/>
              </a:ext>
            </a:extLst>
          </p:cNvPr>
          <p:cNvGraphicFramePr>
            <a:graphicFrameLocks noChangeAspect="1"/>
          </p:cNvGraphicFramePr>
          <p:nvPr>
            <p:extLst>
              <p:ext uri="{D42A27DB-BD31-4B8C-83A1-F6EECF244321}">
                <p14:modId xmlns:p14="http://schemas.microsoft.com/office/powerpoint/2010/main" val="1697118121"/>
              </p:ext>
            </p:extLst>
          </p:nvPr>
        </p:nvGraphicFramePr>
        <p:xfrm>
          <a:off x="605506" y="1943856"/>
          <a:ext cx="10358414" cy="3761091"/>
        </p:xfrm>
        <a:graphic>
          <a:graphicData uri="http://schemas.openxmlformats.org/presentationml/2006/ole">
            <mc:AlternateContent xmlns:mc="http://schemas.openxmlformats.org/markup-compatibility/2006">
              <mc:Choice xmlns:v="urn:schemas-microsoft-com:vml" Requires="v">
                <p:oleObj spid="_x0000_s1027" name="Worksheet" r:id="rId3" imgW="4800753" imgH="1742973" progId="Excel.Sheet.12">
                  <p:embed/>
                </p:oleObj>
              </mc:Choice>
              <mc:Fallback>
                <p:oleObj name="Worksheet" r:id="rId3" imgW="4800753" imgH="1742973" progId="Excel.Sheet.12">
                  <p:embed/>
                  <p:pic>
                    <p:nvPicPr>
                      <p:cNvPr id="8" name="Object 7">
                        <a:extLst>
                          <a:ext uri="{FF2B5EF4-FFF2-40B4-BE49-F238E27FC236}">
                            <a16:creationId xmlns:a16="http://schemas.microsoft.com/office/drawing/2014/main" id="{B0311A63-3219-40AD-A588-C3FBD1E494C4}"/>
                          </a:ext>
                        </a:extLst>
                      </p:cNvPr>
                      <p:cNvPicPr/>
                      <p:nvPr/>
                    </p:nvPicPr>
                    <p:blipFill>
                      <a:blip r:embed="rId4"/>
                      <a:stretch>
                        <a:fillRect/>
                      </a:stretch>
                    </p:blipFill>
                    <p:spPr>
                      <a:xfrm>
                        <a:off x="605506" y="1943856"/>
                        <a:ext cx="10358414" cy="3761091"/>
                      </a:xfrm>
                      <a:prstGeom prst="rect">
                        <a:avLst/>
                      </a:prstGeom>
                    </p:spPr>
                  </p:pic>
                </p:oleObj>
              </mc:Fallback>
            </mc:AlternateContent>
          </a:graphicData>
        </a:graphic>
      </p:graphicFrame>
    </p:spTree>
    <p:extLst>
      <p:ext uri="{BB962C8B-B14F-4D97-AF65-F5344CB8AC3E}">
        <p14:creationId xmlns:p14="http://schemas.microsoft.com/office/powerpoint/2010/main" val="12082731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9EF6E9F-F0E1-4617-A1AA-232A8B94B550}"/>
              </a:ext>
            </a:extLst>
          </p:cNvPr>
          <p:cNvSpPr txBox="1">
            <a:spLocks/>
          </p:cNvSpPr>
          <p:nvPr/>
        </p:nvSpPr>
        <p:spPr>
          <a:xfrm>
            <a:off x="784149" y="625800"/>
            <a:ext cx="7841091" cy="1378098"/>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4400" b="1" kern="1200">
                <a:solidFill>
                  <a:schemeClr val="tx1">
                    <a:lumMod val="50000"/>
                  </a:schemeClr>
                </a:solidFill>
                <a:latin typeface="+mj-lt"/>
                <a:ea typeface="+mj-ea"/>
                <a:cs typeface="+mj-cs"/>
              </a:defRPr>
            </a:lvl1pPr>
          </a:lstStyle>
          <a:p>
            <a:r>
              <a:rPr lang="en-US" sz="4000">
                <a:cs typeface="Seattle Text"/>
              </a:rPr>
              <a:t>General Fund Expenditures</a:t>
            </a:r>
          </a:p>
          <a:p>
            <a:r>
              <a:rPr lang="en-US" sz="4000">
                <a:cs typeface="Seattle Text"/>
              </a:rPr>
              <a:t>SPD Budget</a:t>
            </a:r>
          </a:p>
          <a:p>
            <a:r>
              <a:rPr lang="en-US" sz="4000"/>
              <a:t>$400 million</a:t>
            </a:r>
          </a:p>
        </p:txBody>
      </p:sp>
      <p:grpSp>
        <p:nvGrpSpPr>
          <p:cNvPr id="6" name="Group 5">
            <a:extLst>
              <a:ext uri="{FF2B5EF4-FFF2-40B4-BE49-F238E27FC236}">
                <a16:creationId xmlns:a16="http://schemas.microsoft.com/office/drawing/2014/main" id="{C4851CF4-A0A4-412F-99E1-FCF3262793E5}"/>
              </a:ext>
            </a:extLst>
          </p:cNvPr>
          <p:cNvGrpSpPr/>
          <p:nvPr/>
        </p:nvGrpSpPr>
        <p:grpSpPr>
          <a:xfrm>
            <a:off x="272685" y="457576"/>
            <a:ext cx="565515" cy="584775"/>
            <a:chOff x="1225685" y="1255243"/>
            <a:chExt cx="565515" cy="584775"/>
          </a:xfrm>
        </p:grpSpPr>
        <p:sp>
          <p:nvSpPr>
            <p:cNvPr id="7" name="Oval 6">
              <a:extLst>
                <a:ext uri="{FF2B5EF4-FFF2-40B4-BE49-F238E27FC236}">
                  <a16:creationId xmlns:a16="http://schemas.microsoft.com/office/drawing/2014/main" id="{7446866A-3BEE-48F3-9BAC-5E075CF885EC}"/>
                </a:ext>
              </a:extLst>
            </p:cNvPr>
            <p:cNvSpPr/>
            <p:nvPr/>
          </p:nvSpPr>
          <p:spPr>
            <a:xfrm>
              <a:off x="1225685" y="1325563"/>
              <a:ext cx="505838" cy="460313"/>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0F818D3-63AB-4AFF-93F1-04FE14409304}"/>
                </a:ext>
              </a:extLst>
            </p:cNvPr>
            <p:cNvSpPr txBox="1"/>
            <p:nvPr/>
          </p:nvSpPr>
          <p:spPr>
            <a:xfrm>
              <a:off x="1285362" y="1255243"/>
              <a:ext cx="505838" cy="584775"/>
            </a:xfrm>
            <a:prstGeom prst="rect">
              <a:avLst/>
            </a:prstGeom>
            <a:noFill/>
          </p:spPr>
          <p:txBody>
            <a:bodyPr wrap="square" rtlCol="0">
              <a:spAutoFit/>
            </a:bodyPr>
            <a:lstStyle/>
            <a:p>
              <a:r>
                <a:rPr lang="en-US" sz="3200" b="1" dirty="0">
                  <a:solidFill>
                    <a:schemeClr val="bg1"/>
                  </a:solidFill>
                </a:rPr>
                <a:t>2</a:t>
              </a:r>
            </a:p>
          </p:txBody>
        </p:sp>
      </p:grpSp>
      <p:pic>
        <p:nvPicPr>
          <p:cNvPr id="26" name="Picture 25">
            <a:extLst>
              <a:ext uri="{FF2B5EF4-FFF2-40B4-BE49-F238E27FC236}">
                <a16:creationId xmlns:a16="http://schemas.microsoft.com/office/drawing/2014/main" id="{9E21C420-2F69-4C59-8A82-4CCBD94BBD84}"/>
              </a:ext>
            </a:extLst>
          </p:cNvPr>
          <p:cNvPicPr>
            <a:picLocks noChangeAspect="1"/>
          </p:cNvPicPr>
          <p:nvPr/>
        </p:nvPicPr>
        <p:blipFill rotWithShape="1">
          <a:blip r:embed="rId2"/>
          <a:srcRect l="1770" t="908" r="38828" b="1784"/>
          <a:stretch/>
        </p:blipFill>
        <p:spPr>
          <a:xfrm>
            <a:off x="4129092" y="1491257"/>
            <a:ext cx="4592649" cy="4474120"/>
          </a:xfrm>
          <a:prstGeom prst="rect">
            <a:avLst/>
          </a:prstGeom>
        </p:spPr>
      </p:pic>
      <p:grpSp>
        <p:nvGrpSpPr>
          <p:cNvPr id="34" name="Group 33">
            <a:extLst>
              <a:ext uri="{FF2B5EF4-FFF2-40B4-BE49-F238E27FC236}">
                <a16:creationId xmlns:a16="http://schemas.microsoft.com/office/drawing/2014/main" id="{1861CE6C-293E-45F2-969B-37333924840A}"/>
              </a:ext>
            </a:extLst>
          </p:cNvPr>
          <p:cNvGrpSpPr/>
          <p:nvPr/>
        </p:nvGrpSpPr>
        <p:grpSpPr>
          <a:xfrm>
            <a:off x="8697150" y="1602289"/>
            <a:ext cx="2726852" cy="4067097"/>
            <a:chOff x="8407898" y="2052685"/>
            <a:chExt cx="2611834" cy="3549516"/>
          </a:xfrm>
        </p:grpSpPr>
        <p:pic>
          <p:nvPicPr>
            <p:cNvPr id="4" name="Picture 3">
              <a:extLst>
                <a:ext uri="{FF2B5EF4-FFF2-40B4-BE49-F238E27FC236}">
                  <a16:creationId xmlns:a16="http://schemas.microsoft.com/office/drawing/2014/main" id="{FA6303B5-C95E-41DF-98B9-9DEB0FD380E7}"/>
                </a:ext>
              </a:extLst>
            </p:cNvPr>
            <p:cNvPicPr>
              <a:picLocks noChangeAspect="1"/>
            </p:cNvPicPr>
            <p:nvPr/>
          </p:nvPicPr>
          <p:blipFill rotWithShape="1">
            <a:blip r:embed="rId2">
              <a:clrChange>
                <a:clrFrom>
                  <a:srgbClr val="FFFFFF"/>
                </a:clrFrom>
                <a:clrTo>
                  <a:srgbClr val="FFFFFF">
                    <a:alpha val="0"/>
                  </a:srgbClr>
                </a:clrTo>
              </a:clrChange>
            </a:blip>
            <a:srcRect l="65252" t="908" r="916" b="82634"/>
            <a:stretch/>
          </p:blipFill>
          <p:spPr>
            <a:xfrm>
              <a:off x="8407898" y="2052685"/>
              <a:ext cx="2558193" cy="740082"/>
            </a:xfrm>
            <a:prstGeom prst="rect">
              <a:avLst/>
            </a:prstGeom>
          </p:spPr>
        </p:pic>
        <p:pic>
          <p:nvPicPr>
            <p:cNvPr id="28" name="Picture 27">
              <a:extLst>
                <a:ext uri="{FF2B5EF4-FFF2-40B4-BE49-F238E27FC236}">
                  <a16:creationId xmlns:a16="http://schemas.microsoft.com/office/drawing/2014/main" id="{2C70FB1B-40DA-4806-A72B-97D2E7840F63}"/>
                </a:ext>
              </a:extLst>
            </p:cNvPr>
            <p:cNvPicPr>
              <a:picLocks noChangeAspect="1"/>
            </p:cNvPicPr>
            <p:nvPr/>
          </p:nvPicPr>
          <p:blipFill rotWithShape="1">
            <a:blip r:embed="rId2"/>
            <a:srcRect l="65252" t="16953" r="916" b="75199"/>
            <a:stretch/>
          </p:blipFill>
          <p:spPr>
            <a:xfrm>
              <a:off x="8407898" y="2628027"/>
              <a:ext cx="2558193" cy="352909"/>
            </a:xfrm>
            <a:prstGeom prst="rect">
              <a:avLst/>
            </a:prstGeom>
          </p:spPr>
        </p:pic>
        <p:pic>
          <p:nvPicPr>
            <p:cNvPr id="29" name="Picture 28">
              <a:extLst>
                <a:ext uri="{FF2B5EF4-FFF2-40B4-BE49-F238E27FC236}">
                  <a16:creationId xmlns:a16="http://schemas.microsoft.com/office/drawing/2014/main" id="{762E8958-9230-4AB3-8E71-71D743ACA010}"/>
                </a:ext>
              </a:extLst>
            </p:cNvPr>
            <p:cNvPicPr>
              <a:picLocks noChangeAspect="1"/>
            </p:cNvPicPr>
            <p:nvPr/>
          </p:nvPicPr>
          <p:blipFill rotWithShape="1">
            <a:blip r:embed="rId2"/>
            <a:srcRect l="64980" t="88097" r="1188" b="979"/>
            <a:stretch/>
          </p:blipFill>
          <p:spPr>
            <a:xfrm>
              <a:off x="8442705" y="5111026"/>
              <a:ext cx="2558193" cy="491175"/>
            </a:xfrm>
            <a:prstGeom prst="rect">
              <a:avLst/>
            </a:prstGeom>
          </p:spPr>
        </p:pic>
        <p:pic>
          <p:nvPicPr>
            <p:cNvPr id="30" name="Picture 29">
              <a:extLst>
                <a:ext uri="{FF2B5EF4-FFF2-40B4-BE49-F238E27FC236}">
                  <a16:creationId xmlns:a16="http://schemas.microsoft.com/office/drawing/2014/main" id="{20127DB0-CBB1-443D-8A80-DAD5CF5C82E0}"/>
                </a:ext>
              </a:extLst>
            </p:cNvPr>
            <p:cNvPicPr>
              <a:picLocks noChangeAspect="1"/>
            </p:cNvPicPr>
            <p:nvPr/>
          </p:nvPicPr>
          <p:blipFill rotWithShape="1">
            <a:blip r:embed="rId2"/>
            <a:srcRect l="65252" t="31934" r="916" b="55950"/>
            <a:stretch/>
          </p:blipFill>
          <p:spPr>
            <a:xfrm>
              <a:off x="8442705" y="3057980"/>
              <a:ext cx="2558193" cy="544810"/>
            </a:xfrm>
            <a:prstGeom prst="rect">
              <a:avLst/>
            </a:prstGeom>
          </p:spPr>
        </p:pic>
        <p:pic>
          <p:nvPicPr>
            <p:cNvPr id="31" name="Picture 30">
              <a:extLst>
                <a:ext uri="{FF2B5EF4-FFF2-40B4-BE49-F238E27FC236}">
                  <a16:creationId xmlns:a16="http://schemas.microsoft.com/office/drawing/2014/main" id="{B8EB8B29-8868-4EE8-8D0A-C81B27B44A89}"/>
                </a:ext>
              </a:extLst>
            </p:cNvPr>
            <p:cNvPicPr>
              <a:picLocks noChangeAspect="1"/>
            </p:cNvPicPr>
            <p:nvPr/>
          </p:nvPicPr>
          <p:blipFill rotWithShape="1">
            <a:blip r:embed="rId2"/>
            <a:srcRect l="65252" t="46695" r="916" b="38737"/>
            <a:stretch/>
          </p:blipFill>
          <p:spPr>
            <a:xfrm>
              <a:off x="8427493" y="3623719"/>
              <a:ext cx="2558193" cy="655093"/>
            </a:xfrm>
            <a:prstGeom prst="rect">
              <a:avLst/>
            </a:prstGeom>
          </p:spPr>
        </p:pic>
        <p:pic>
          <p:nvPicPr>
            <p:cNvPr id="32" name="Picture 31">
              <a:extLst>
                <a:ext uri="{FF2B5EF4-FFF2-40B4-BE49-F238E27FC236}">
                  <a16:creationId xmlns:a16="http://schemas.microsoft.com/office/drawing/2014/main" id="{ADFC147C-9212-4500-BBF9-33FA8A50842B}"/>
                </a:ext>
              </a:extLst>
            </p:cNvPr>
            <p:cNvPicPr>
              <a:picLocks noChangeAspect="1"/>
            </p:cNvPicPr>
            <p:nvPr/>
          </p:nvPicPr>
          <p:blipFill rotWithShape="1">
            <a:blip r:embed="rId2"/>
            <a:srcRect l="65252" t="74740" r="916" b="18580"/>
            <a:stretch/>
          </p:blipFill>
          <p:spPr>
            <a:xfrm>
              <a:off x="8461539" y="4760164"/>
              <a:ext cx="2558193" cy="300383"/>
            </a:xfrm>
            <a:prstGeom prst="rect">
              <a:avLst/>
            </a:prstGeom>
          </p:spPr>
        </p:pic>
        <p:pic>
          <p:nvPicPr>
            <p:cNvPr id="33" name="Picture 32">
              <a:extLst>
                <a:ext uri="{FF2B5EF4-FFF2-40B4-BE49-F238E27FC236}">
                  <a16:creationId xmlns:a16="http://schemas.microsoft.com/office/drawing/2014/main" id="{EDD56E42-B3AA-4C71-B9AC-6F56B131BB18}"/>
                </a:ext>
              </a:extLst>
            </p:cNvPr>
            <p:cNvPicPr>
              <a:picLocks noChangeAspect="1"/>
            </p:cNvPicPr>
            <p:nvPr/>
          </p:nvPicPr>
          <p:blipFill rotWithShape="1">
            <a:blip r:embed="rId2"/>
            <a:srcRect l="65252" t="60125" r="916" b="28952"/>
            <a:stretch/>
          </p:blipFill>
          <p:spPr>
            <a:xfrm>
              <a:off x="8461539" y="4323783"/>
              <a:ext cx="2558193" cy="491176"/>
            </a:xfrm>
            <a:prstGeom prst="rect">
              <a:avLst/>
            </a:prstGeom>
          </p:spPr>
        </p:pic>
      </p:grpSp>
      <p:sp>
        <p:nvSpPr>
          <p:cNvPr id="2" name="TextBox 1">
            <a:extLst>
              <a:ext uri="{FF2B5EF4-FFF2-40B4-BE49-F238E27FC236}">
                <a16:creationId xmlns:a16="http://schemas.microsoft.com/office/drawing/2014/main" id="{8D11EF68-72B9-4D71-9EDF-D24A0C2C6D5D}"/>
              </a:ext>
            </a:extLst>
          </p:cNvPr>
          <p:cNvSpPr txBox="1"/>
          <p:nvPr/>
        </p:nvSpPr>
        <p:spPr>
          <a:xfrm>
            <a:off x="10072468" y="3024553"/>
            <a:ext cx="1505242" cy="307777"/>
          </a:xfrm>
          <a:prstGeom prst="rect">
            <a:avLst/>
          </a:prstGeom>
          <a:solidFill>
            <a:schemeClr val="bg1"/>
          </a:solidFill>
        </p:spPr>
        <p:txBody>
          <a:bodyPr wrap="square" rtlCol="0">
            <a:spAutoFit/>
          </a:bodyPr>
          <a:lstStyle/>
          <a:p>
            <a:r>
              <a:rPr lang="en-US" sz="1400">
                <a:solidFill>
                  <a:schemeClr val="bg1">
                    <a:lumMod val="50000"/>
                  </a:schemeClr>
                </a:solidFill>
              </a:rPr>
              <a:t>Judgment Claims)</a:t>
            </a:r>
          </a:p>
        </p:txBody>
      </p:sp>
    </p:spTree>
    <p:extLst>
      <p:ext uri="{BB962C8B-B14F-4D97-AF65-F5344CB8AC3E}">
        <p14:creationId xmlns:p14="http://schemas.microsoft.com/office/powerpoint/2010/main" val="34575318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9EF6E9F-F0E1-4617-A1AA-232A8B94B550}"/>
              </a:ext>
            </a:extLst>
          </p:cNvPr>
          <p:cNvSpPr txBox="1">
            <a:spLocks/>
          </p:cNvSpPr>
          <p:nvPr/>
        </p:nvSpPr>
        <p:spPr>
          <a:xfrm>
            <a:off x="784149" y="112324"/>
            <a:ext cx="7841091" cy="2490194"/>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4400" b="1" kern="1200">
                <a:solidFill>
                  <a:schemeClr val="tx1">
                    <a:lumMod val="50000"/>
                  </a:schemeClr>
                </a:solidFill>
                <a:latin typeface="+mj-lt"/>
                <a:ea typeface="+mj-ea"/>
                <a:cs typeface="+mj-cs"/>
              </a:defRPr>
            </a:lvl1pPr>
          </a:lstStyle>
          <a:p>
            <a:r>
              <a:rPr lang="en-US" sz="3600">
                <a:cs typeface="Seattle Text"/>
              </a:rPr>
              <a:t>SPD </a:t>
            </a:r>
          </a:p>
          <a:p>
            <a:r>
              <a:rPr lang="en-US" sz="3600">
                <a:cs typeface="Seattle Text"/>
              </a:rPr>
              <a:t>Budget-by-Bureau</a:t>
            </a:r>
          </a:p>
          <a:p>
            <a:r>
              <a:rPr lang="en-US" sz="3600"/>
              <a:t>$400 million</a:t>
            </a:r>
          </a:p>
        </p:txBody>
      </p:sp>
      <p:grpSp>
        <p:nvGrpSpPr>
          <p:cNvPr id="6" name="Group 5">
            <a:extLst>
              <a:ext uri="{FF2B5EF4-FFF2-40B4-BE49-F238E27FC236}">
                <a16:creationId xmlns:a16="http://schemas.microsoft.com/office/drawing/2014/main" id="{C4851CF4-A0A4-412F-99E1-FCF3262793E5}"/>
              </a:ext>
            </a:extLst>
          </p:cNvPr>
          <p:cNvGrpSpPr/>
          <p:nvPr/>
        </p:nvGrpSpPr>
        <p:grpSpPr>
          <a:xfrm>
            <a:off x="317935" y="586885"/>
            <a:ext cx="565515" cy="584775"/>
            <a:chOff x="1225685" y="1255243"/>
            <a:chExt cx="565515" cy="584775"/>
          </a:xfrm>
        </p:grpSpPr>
        <p:sp>
          <p:nvSpPr>
            <p:cNvPr id="7" name="Oval 6">
              <a:extLst>
                <a:ext uri="{FF2B5EF4-FFF2-40B4-BE49-F238E27FC236}">
                  <a16:creationId xmlns:a16="http://schemas.microsoft.com/office/drawing/2014/main" id="{7446866A-3BEE-48F3-9BAC-5E075CF885EC}"/>
                </a:ext>
              </a:extLst>
            </p:cNvPr>
            <p:cNvSpPr/>
            <p:nvPr/>
          </p:nvSpPr>
          <p:spPr>
            <a:xfrm>
              <a:off x="1225685" y="1325563"/>
              <a:ext cx="505838" cy="460313"/>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0F818D3-63AB-4AFF-93F1-04FE14409304}"/>
                </a:ext>
              </a:extLst>
            </p:cNvPr>
            <p:cNvSpPr txBox="1"/>
            <p:nvPr/>
          </p:nvSpPr>
          <p:spPr>
            <a:xfrm>
              <a:off x="1285362" y="1255243"/>
              <a:ext cx="505838" cy="584775"/>
            </a:xfrm>
            <a:prstGeom prst="rect">
              <a:avLst/>
            </a:prstGeom>
            <a:noFill/>
          </p:spPr>
          <p:txBody>
            <a:bodyPr wrap="square" rtlCol="0">
              <a:spAutoFit/>
            </a:bodyPr>
            <a:lstStyle/>
            <a:p>
              <a:r>
                <a:rPr lang="en-US" sz="3200" b="1" dirty="0">
                  <a:solidFill>
                    <a:schemeClr val="bg1"/>
                  </a:solidFill>
                </a:rPr>
                <a:t>2</a:t>
              </a:r>
            </a:p>
          </p:txBody>
        </p:sp>
      </p:grpSp>
      <p:graphicFrame>
        <p:nvGraphicFramePr>
          <p:cNvPr id="14" name="Chart 13">
            <a:extLst>
              <a:ext uri="{FF2B5EF4-FFF2-40B4-BE49-F238E27FC236}">
                <a16:creationId xmlns:a16="http://schemas.microsoft.com/office/drawing/2014/main" id="{78B21D76-3035-43A8-A9E0-05D479D138A6}"/>
              </a:ext>
            </a:extLst>
          </p:cNvPr>
          <p:cNvGraphicFramePr>
            <a:graphicFrameLocks/>
          </p:cNvGraphicFramePr>
          <p:nvPr>
            <p:extLst>
              <p:ext uri="{D42A27DB-BD31-4B8C-83A1-F6EECF244321}">
                <p14:modId xmlns:p14="http://schemas.microsoft.com/office/powerpoint/2010/main" val="2660149138"/>
              </p:ext>
            </p:extLst>
          </p:nvPr>
        </p:nvGraphicFramePr>
        <p:xfrm>
          <a:off x="4215113" y="659683"/>
          <a:ext cx="7741790" cy="517907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054371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5FFA0-FD0C-224E-A6E4-0BE55E71AC19}"/>
              </a:ext>
            </a:extLst>
          </p:cNvPr>
          <p:cNvSpPr>
            <a:spLocks noGrp="1"/>
          </p:cNvSpPr>
          <p:nvPr>
            <p:ph type="title"/>
          </p:nvPr>
        </p:nvSpPr>
        <p:spPr>
          <a:xfrm>
            <a:off x="897877" y="124743"/>
            <a:ext cx="10515600" cy="1325563"/>
          </a:xfrm>
        </p:spPr>
        <p:txBody>
          <a:bodyPr>
            <a:normAutofit/>
          </a:bodyPr>
          <a:lstStyle/>
          <a:p>
            <a:r>
              <a:rPr lang="en-US"/>
              <a:t>2020 SPD Budget Reductions </a:t>
            </a:r>
          </a:p>
        </p:txBody>
      </p:sp>
      <p:graphicFrame>
        <p:nvGraphicFramePr>
          <p:cNvPr id="8" name="Table 4">
            <a:extLst>
              <a:ext uri="{FF2B5EF4-FFF2-40B4-BE49-F238E27FC236}">
                <a16:creationId xmlns:a16="http://schemas.microsoft.com/office/drawing/2014/main" id="{25B61C39-ABA8-4FB3-BB88-43570F3A37A0}"/>
              </a:ext>
            </a:extLst>
          </p:cNvPr>
          <p:cNvGraphicFramePr>
            <a:graphicFrameLocks noGrp="1"/>
          </p:cNvGraphicFramePr>
          <p:nvPr>
            <p:extLst>
              <p:ext uri="{D42A27DB-BD31-4B8C-83A1-F6EECF244321}">
                <p14:modId xmlns:p14="http://schemas.microsoft.com/office/powerpoint/2010/main" val="2538416040"/>
              </p:ext>
            </p:extLst>
          </p:nvPr>
        </p:nvGraphicFramePr>
        <p:xfrm>
          <a:off x="1714383" y="1722120"/>
          <a:ext cx="9622691" cy="2560320"/>
        </p:xfrm>
        <a:graphic>
          <a:graphicData uri="http://schemas.openxmlformats.org/drawingml/2006/table">
            <a:tbl>
              <a:tblPr firstRow="1" lastRow="1" bandRow="1">
                <a:tableStyleId>{5C22544A-7EE6-4342-B048-85BDC9FD1C3A}</a:tableStyleId>
              </a:tblPr>
              <a:tblGrid>
                <a:gridCol w="7192012">
                  <a:extLst>
                    <a:ext uri="{9D8B030D-6E8A-4147-A177-3AD203B41FA5}">
                      <a16:colId xmlns:a16="http://schemas.microsoft.com/office/drawing/2014/main" val="789097899"/>
                    </a:ext>
                  </a:extLst>
                </a:gridCol>
                <a:gridCol w="2430679">
                  <a:extLst>
                    <a:ext uri="{9D8B030D-6E8A-4147-A177-3AD203B41FA5}">
                      <a16:colId xmlns:a16="http://schemas.microsoft.com/office/drawing/2014/main" val="357243873"/>
                    </a:ext>
                  </a:extLst>
                </a:gridCol>
              </a:tblGrid>
              <a:tr h="401715">
                <a:tc>
                  <a:txBody>
                    <a:bodyPr/>
                    <a:lstStyle/>
                    <a:p>
                      <a:r>
                        <a:rPr lang="en-US" sz="2200"/>
                        <a:t>Source</a:t>
                      </a:r>
                    </a:p>
                  </a:txBody>
                  <a:tcPr/>
                </a:tc>
                <a:tc>
                  <a:txBody>
                    <a:bodyPr/>
                    <a:lstStyle/>
                    <a:p>
                      <a:pPr algn="ctr"/>
                      <a:r>
                        <a:rPr lang="en-US" sz="2200"/>
                        <a:t>Amount</a:t>
                      </a:r>
                    </a:p>
                  </a:txBody>
                  <a:tcPr/>
                </a:tc>
                <a:extLst>
                  <a:ext uri="{0D108BD9-81ED-4DB2-BD59-A6C34878D82A}">
                    <a16:rowId xmlns:a16="http://schemas.microsoft.com/office/drawing/2014/main" val="2524641543"/>
                  </a:ext>
                </a:extLst>
              </a:tr>
              <a:tr h="401715">
                <a:tc>
                  <a:txBody>
                    <a:bodyPr/>
                    <a:lstStyle/>
                    <a:p>
                      <a:r>
                        <a:rPr lang="en-US" sz="2200"/>
                        <a:t>Hiring Freeze</a:t>
                      </a:r>
                    </a:p>
                  </a:txBody>
                  <a:tcPr/>
                </a:tc>
                <a:tc>
                  <a:txBody>
                    <a:bodyPr/>
                    <a:lstStyle/>
                    <a:p>
                      <a:pPr algn="r"/>
                      <a:r>
                        <a:rPr lang="en-US" sz="2200" kern="1200">
                          <a:solidFill>
                            <a:schemeClr val="dk1"/>
                          </a:solidFill>
                          <a:latin typeface="+mn-lt"/>
                          <a:ea typeface="+mn-ea"/>
                          <a:cs typeface="+mn-cs"/>
                        </a:rPr>
                        <a:t>($2,100,000)</a:t>
                      </a:r>
                    </a:p>
                  </a:txBody>
                  <a:tcPr/>
                </a:tc>
                <a:extLst>
                  <a:ext uri="{0D108BD9-81ED-4DB2-BD59-A6C34878D82A}">
                    <a16:rowId xmlns:a16="http://schemas.microsoft.com/office/drawing/2014/main" val="2329129898"/>
                  </a:ext>
                </a:extLst>
              </a:tr>
              <a:tr h="401715">
                <a:tc>
                  <a:txBody>
                    <a:bodyPr/>
                    <a:lstStyle/>
                    <a:p>
                      <a:r>
                        <a:rPr lang="en-US" sz="2200"/>
                        <a:t>Reduce Overtime</a:t>
                      </a:r>
                    </a:p>
                  </a:txBody>
                  <a:tcPr/>
                </a:tc>
                <a:tc>
                  <a:txBody>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2200">
                          <a:solidFill>
                            <a:schemeClr val="tx1"/>
                          </a:solidFill>
                        </a:rPr>
                        <a:t>($8,600,000)</a:t>
                      </a:r>
                    </a:p>
                  </a:txBody>
                  <a:tcPr/>
                </a:tc>
                <a:extLst>
                  <a:ext uri="{0D108BD9-81ED-4DB2-BD59-A6C34878D82A}">
                    <a16:rowId xmlns:a16="http://schemas.microsoft.com/office/drawing/2014/main" val="1861418099"/>
                  </a:ext>
                </a:extLst>
              </a:tr>
              <a:tr h="401715">
                <a:tc>
                  <a:txBody>
                    <a:bodyPr/>
                    <a:lstStyle/>
                    <a:p>
                      <a:r>
                        <a:rPr lang="en-US" sz="2200"/>
                        <a:t>Travel, training, supplies, etc.</a:t>
                      </a:r>
                    </a:p>
                  </a:txBody>
                  <a:tcPr/>
                </a:tc>
                <a:tc>
                  <a:txBody>
                    <a:bodyPr/>
                    <a:lstStyle/>
                    <a:p>
                      <a:pPr algn="r"/>
                      <a:r>
                        <a:rPr lang="en-US" sz="2200">
                          <a:solidFill>
                            <a:schemeClr val="tx1"/>
                          </a:solidFill>
                        </a:rPr>
                        <a:t>  ($5,700,000)</a:t>
                      </a:r>
                    </a:p>
                  </a:txBody>
                  <a:tcPr/>
                </a:tc>
                <a:extLst>
                  <a:ext uri="{0D108BD9-81ED-4DB2-BD59-A6C34878D82A}">
                    <a16:rowId xmlns:a16="http://schemas.microsoft.com/office/drawing/2014/main" val="2790607444"/>
                  </a:ext>
                </a:extLst>
              </a:tr>
              <a:tr h="401715">
                <a:tc>
                  <a:txBody>
                    <a:bodyPr/>
                    <a:lstStyle/>
                    <a:p>
                      <a:r>
                        <a:rPr lang="en-US" sz="2200" u="none"/>
                        <a:t>Delay Facilities and IT Projects</a:t>
                      </a:r>
                    </a:p>
                  </a:txBody>
                  <a:tcPr/>
                </a:tc>
                <a:tc>
                  <a:txBody>
                    <a:bodyPr/>
                    <a:lstStyle/>
                    <a:p>
                      <a:pPr algn="r"/>
                      <a:r>
                        <a:rPr lang="en-US" sz="2200" u="none">
                          <a:solidFill>
                            <a:schemeClr val="tx1"/>
                          </a:solidFill>
                        </a:rPr>
                        <a:t>($4,000,000)</a:t>
                      </a:r>
                    </a:p>
                  </a:txBody>
                  <a:tcPr/>
                </a:tc>
                <a:extLst>
                  <a:ext uri="{0D108BD9-81ED-4DB2-BD59-A6C34878D82A}">
                    <a16:rowId xmlns:a16="http://schemas.microsoft.com/office/drawing/2014/main" val="1214090687"/>
                  </a:ext>
                </a:extLst>
              </a:tr>
              <a:tr h="401715">
                <a:tc>
                  <a:txBody>
                    <a:bodyPr/>
                    <a:lstStyle/>
                    <a:p>
                      <a:r>
                        <a:rPr lang="en-US" sz="2200" b="1"/>
                        <a:t>Total</a:t>
                      </a:r>
                    </a:p>
                  </a:txBody>
                  <a:tcPr/>
                </a:tc>
                <a:tc>
                  <a:txBody>
                    <a:bodyPr/>
                    <a:lstStyle/>
                    <a:p>
                      <a:pPr algn="r"/>
                      <a:r>
                        <a:rPr lang="en-US" sz="2200" b="1">
                          <a:solidFill>
                            <a:schemeClr val="bg1"/>
                          </a:solidFill>
                        </a:rPr>
                        <a:t>($20,400,000)</a:t>
                      </a:r>
                    </a:p>
                  </a:txBody>
                  <a:tcPr/>
                </a:tc>
                <a:extLst>
                  <a:ext uri="{0D108BD9-81ED-4DB2-BD59-A6C34878D82A}">
                    <a16:rowId xmlns:a16="http://schemas.microsoft.com/office/drawing/2014/main" val="2261260362"/>
                  </a:ext>
                </a:extLst>
              </a:tr>
            </a:tbl>
          </a:graphicData>
        </a:graphic>
      </p:graphicFrame>
      <p:pic>
        <p:nvPicPr>
          <p:cNvPr id="7" name="Picture 6">
            <a:extLst>
              <a:ext uri="{FF2B5EF4-FFF2-40B4-BE49-F238E27FC236}">
                <a16:creationId xmlns:a16="http://schemas.microsoft.com/office/drawing/2014/main" id="{A417058F-8EDC-45FE-BE38-27BAA94B4DEA}"/>
              </a:ext>
            </a:extLst>
          </p:cNvPr>
          <p:cNvPicPr>
            <a:picLocks noChangeAspect="1"/>
          </p:cNvPicPr>
          <p:nvPr/>
        </p:nvPicPr>
        <p:blipFill rotWithShape="1">
          <a:blip r:embed="rId3"/>
          <a:srcRect l="50688" t="11195" r="42177" b="9830"/>
          <a:stretch/>
        </p:blipFill>
        <p:spPr>
          <a:xfrm>
            <a:off x="287375" y="1307592"/>
            <a:ext cx="603513" cy="4356607"/>
          </a:xfrm>
          <a:prstGeom prst="rect">
            <a:avLst/>
          </a:prstGeom>
        </p:spPr>
      </p:pic>
      <p:cxnSp>
        <p:nvCxnSpPr>
          <p:cNvPr id="9" name="Straight Connector 8">
            <a:extLst>
              <a:ext uri="{FF2B5EF4-FFF2-40B4-BE49-F238E27FC236}">
                <a16:creationId xmlns:a16="http://schemas.microsoft.com/office/drawing/2014/main" id="{3167D62F-A520-4885-B28B-09EF6C235BEC}"/>
              </a:ext>
            </a:extLst>
          </p:cNvPr>
          <p:cNvCxnSpPr/>
          <p:nvPr/>
        </p:nvCxnSpPr>
        <p:spPr>
          <a:xfrm flipV="1">
            <a:off x="889781" y="2244500"/>
            <a:ext cx="776303" cy="188350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8D9B807-9DC9-48B5-81D1-0B1B917E8B37}"/>
              </a:ext>
            </a:extLst>
          </p:cNvPr>
          <p:cNvCxnSpPr>
            <a:cxnSpLocks/>
          </p:cNvCxnSpPr>
          <p:nvPr/>
        </p:nvCxnSpPr>
        <p:spPr>
          <a:xfrm flipV="1">
            <a:off x="889781" y="4282440"/>
            <a:ext cx="776303" cy="700498"/>
          </a:xfrm>
          <a:prstGeom prst="line">
            <a:avLst/>
          </a:prstGeom>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A5EDD3A3-4345-4CB8-80EF-48EE734E9321}"/>
              </a:ext>
            </a:extLst>
          </p:cNvPr>
          <p:cNvGrpSpPr/>
          <p:nvPr/>
        </p:nvGrpSpPr>
        <p:grpSpPr>
          <a:xfrm>
            <a:off x="272685" y="457576"/>
            <a:ext cx="565515" cy="584775"/>
            <a:chOff x="1225685" y="1255243"/>
            <a:chExt cx="565515" cy="584775"/>
          </a:xfrm>
        </p:grpSpPr>
        <p:sp>
          <p:nvSpPr>
            <p:cNvPr id="12" name="Oval 11">
              <a:extLst>
                <a:ext uri="{FF2B5EF4-FFF2-40B4-BE49-F238E27FC236}">
                  <a16:creationId xmlns:a16="http://schemas.microsoft.com/office/drawing/2014/main" id="{2DDD7A2C-072C-47B5-AE49-E45477ACE266}"/>
                </a:ext>
              </a:extLst>
            </p:cNvPr>
            <p:cNvSpPr/>
            <p:nvPr/>
          </p:nvSpPr>
          <p:spPr>
            <a:xfrm>
              <a:off x="1225685" y="1325563"/>
              <a:ext cx="505838" cy="460313"/>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9762CC7-34E6-48ED-A814-D419FCC52D3D}"/>
                </a:ext>
              </a:extLst>
            </p:cNvPr>
            <p:cNvSpPr txBox="1"/>
            <p:nvPr/>
          </p:nvSpPr>
          <p:spPr>
            <a:xfrm>
              <a:off x="1285362" y="1255243"/>
              <a:ext cx="505838" cy="584775"/>
            </a:xfrm>
            <a:prstGeom prst="rect">
              <a:avLst/>
            </a:prstGeom>
            <a:noFill/>
          </p:spPr>
          <p:txBody>
            <a:bodyPr wrap="square" rtlCol="0">
              <a:spAutoFit/>
            </a:bodyPr>
            <a:lstStyle/>
            <a:p>
              <a:r>
                <a:rPr lang="en-US" sz="3200" b="1" dirty="0">
                  <a:solidFill>
                    <a:schemeClr val="bg1"/>
                  </a:solidFill>
                </a:rPr>
                <a:t>3</a:t>
              </a:r>
            </a:p>
          </p:txBody>
        </p:sp>
      </p:grpSp>
    </p:spTree>
    <p:extLst>
      <p:ext uri="{BB962C8B-B14F-4D97-AF65-F5344CB8AC3E}">
        <p14:creationId xmlns:p14="http://schemas.microsoft.com/office/powerpoint/2010/main" val="9255976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C236B-0C2E-413C-9524-D6F7CCF32122}"/>
              </a:ext>
            </a:extLst>
          </p:cNvPr>
          <p:cNvSpPr>
            <a:spLocks noGrp="1"/>
          </p:cNvSpPr>
          <p:nvPr>
            <p:ph type="title"/>
          </p:nvPr>
        </p:nvSpPr>
        <p:spPr>
          <a:xfrm>
            <a:off x="838200" y="0"/>
            <a:ext cx="10265508" cy="1325563"/>
          </a:xfrm>
        </p:spPr>
        <p:txBody>
          <a:bodyPr>
            <a:normAutofit fontScale="90000"/>
          </a:bodyPr>
          <a:lstStyle/>
          <a:p>
            <a:br>
              <a:rPr lang="en-US" dirty="0">
                <a:cs typeface="Seattle Text"/>
              </a:rPr>
            </a:br>
            <a:r>
              <a:rPr lang="en-US" dirty="0">
                <a:cs typeface="Seattle Text"/>
              </a:rPr>
              <a:t>2021 Budget Process </a:t>
            </a:r>
            <a:r>
              <a:rPr lang="en-US" sz="3600" b="0" dirty="0">
                <a:solidFill>
                  <a:srgbClr val="FF0000"/>
                </a:solidFill>
                <a:cs typeface="Seattle Text"/>
              </a:rPr>
              <a:t>(GF Revenue Shortfall $124M)</a:t>
            </a:r>
            <a:br>
              <a:rPr lang="en-US" sz="3600" b="0" dirty="0">
                <a:solidFill>
                  <a:srgbClr val="FF0000"/>
                </a:solidFill>
                <a:cs typeface="Seattle Text"/>
              </a:rPr>
            </a:br>
            <a:endParaRPr lang="en-US" sz="2200" b="0" dirty="0">
              <a:solidFill>
                <a:srgbClr val="FF0000"/>
              </a:solidFill>
            </a:endParaRPr>
          </a:p>
        </p:txBody>
      </p:sp>
      <p:pic>
        <p:nvPicPr>
          <p:cNvPr id="13" name="Picture 12">
            <a:extLst>
              <a:ext uri="{FF2B5EF4-FFF2-40B4-BE49-F238E27FC236}">
                <a16:creationId xmlns:a16="http://schemas.microsoft.com/office/drawing/2014/main" id="{0DB62813-FD53-48C0-8A64-7F9A013DC82C}"/>
              </a:ext>
            </a:extLst>
          </p:cNvPr>
          <p:cNvPicPr>
            <a:picLocks noChangeAspect="1"/>
          </p:cNvPicPr>
          <p:nvPr/>
        </p:nvPicPr>
        <p:blipFill rotWithShape="1">
          <a:blip r:embed="rId2"/>
          <a:srcRect r="45994" b="7490"/>
          <a:stretch/>
        </p:blipFill>
        <p:spPr>
          <a:xfrm>
            <a:off x="0" y="1395883"/>
            <a:ext cx="10986868" cy="4419414"/>
          </a:xfrm>
          <a:prstGeom prst="rect">
            <a:avLst/>
          </a:prstGeom>
        </p:spPr>
      </p:pic>
      <p:sp>
        <p:nvSpPr>
          <p:cNvPr id="3" name="TextBox 2">
            <a:extLst>
              <a:ext uri="{FF2B5EF4-FFF2-40B4-BE49-F238E27FC236}">
                <a16:creationId xmlns:a16="http://schemas.microsoft.com/office/drawing/2014/main" id="{7CCECC9D-5271-409C-A49C-F42F0713817B}"/>
              </a:ext>
            </a:extLst>
          </p:cNvPr>
          <p:cNvSpPr txBox="1"/>
          <p:nvPr/>
        </p:nvSpPr>
        <p:spPr>
          <a:xfrm>
            <a:off x="4178105" y="4557933"/>
            <a:ext cx="2461846" cy="1181686"/>
          </a:xfrm>
          <a:prstGeom prst="rect">
            <a:avLst/>
          </a:prstGeom>
          <a:solidFill>
            <a:schemeClr val="bg1"/>
          </a:solidFill>
        </p:spPr>
        <p:txBody>
          <a:bodyPr wrap="square" rtlCol="0">
            <a:spAutoFit/>
          </a:bodyPr>
          <a:lstStyle/>
          <a:p>
            <a:endParaRPr lang="en-US"/>
          </a:p>
        </p:txBody>
      </p:sp>
      <p:grpSp>
        <p:nvGrpSpPr>
          <p:cNvPr id="11" name="Group 10">
            <a:extLst>
              <a:ext uri="{FF2B5EF4-FFF2-40B4-BE49-F238E27FC236}">
                <a16:creationId xmlns:a16="http://schemas.microsoft.com/office/drawing/2014/main" id="{3EE412EE-5226-47F4-A8AA-F94182F676EA}"/>
              </a:ext>
            </a:extLst>
          </p:cNvPr>
          <p:cNvGrpSpPr/>
          <p:nvPr/>
        </p:nvGrpSpPr>
        <p:grpSpPr>
          <a:xfrm>
            <a:off x="272685" y="457576"/>
            <a:ext cx="565515" cy="584775"/>
            <a:chOff x="1225685" y="1255243"/>
            <a:chExt cx="565515" cy="584775"/>
          </a:xfrm>
        </p:grpSpPr>
        <p:sp>
          <p:nvSpPr>
            <p:cNvPr id="12" name="Oval 11">
              <a:extLst>
                <a:ext uri="{FF2B5EF4-FFF2-40B4-BE49-F238E27FC236}">
                  <a16:creationId xmlns:a16="http://schemas.microsoft.com/office/drawing/2014/main" id="{66FB3D77-B66D-422F-8255-59739E410C9E}"/>
                </a:ext>
              </a:extLst>
            </p:cNvPr>
            <p:cNvSpPr/>
            <p:nvPr/>
          </p:nvSpPr>
          <p:spPr>
            <a:xfrm>
              <a:off x="1225685" y="1325563"/>
              <a:ext cx="505838" cy="460313"/>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7607C36-06F4-4039-95BF-FDC6941D41D1}"/>
                </a:ext>
              </a:extLst>
            </p:cNvPr>
            <p:cNvSpPr txBox="1"/>
            <p:nvPr/>
          </p:nvSpPr>
          <p:spPr>
            <a:xfrm>
              <a:off x="1285362" y="1255243"/>
              <a:ext cx="505838" cy="584775"/>
            </a:xfrm>
            <a:prstGeom prst="rect">
              <a:avLst/>
            </a:prstGeom>
            <a:noFill/>
          </p:spPr>
          <p:txBody>
            <a:bodyPr wrap="square" rtlCol="0">
              <a:spAutoFit/>
            </a:bodyPr>
            <a:lstStyle/>
            <a:p>
              <a:r>
                <a:rPr lang="en-US" sz="3200" b="1" dirty="0">
                  <a:solidFill>
                    <a:schemeClr val="bg1"/>
                  </a:solidFill>
                </a:rPr>
                <a:t>4</a:t>
              </a:r>
            </a:p>
          </p:txBody>
        </p:sp>
      </p:grpSp>
    </p:spTree>
    <p:extLst>
      <p:ext uri="{BB962C8B-B14F-4D97-AF65-F5344CB8AC3E}">
        <p14:creationId xmlns:p14="http://schemas.microsoft.com/office/powerpoint/2010/main" val="30137020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8B36C-ADD2-4659-BA92-34D00BE82F57}"/>
              </a:ext>
            </a:extLst>
          </p:cNvPr>
          <p:cNvSpPr>
            <a:spLocks noGrp="1"/>
          </p:cNvSpPr>
          <p:nvPr>
            <p:ph type="title"/>
          </p:nvPr>
        </p:nvSpPr>
        <p:spPr>
          <a:xfrm>
            <a:off x="965199" y="262263"/>
            <a:ext cx="11543145" cy="609745"/>
          </a:xfrm>
        </p:spPr>
        <p:txBody>
          <a:bodyPr>
            <a:normAutofit/>
          </a:bodyPr>
          <a:lstStyle/>
          <a:p>
            <a:r>
              <a:rPr lang="en-US" sz="2800"/>
              <a:t>SPD Budget Overview, 2020-21 with Proposed Reductions</a:t>
            </a:r>
            <a:endParaRPr lang="en-US"/>
          </a:p>
        </p:txBody>
      </p:sp>
      <p:graphicFrame>
        <p:nvGraphicFramePr>
          <p:cNvPr id="5" name="Chart 4">
            <a:extLst>
              <a:ext uri="{FF2B5EF4-FFF2-40B4-BE49-F238E27FC236}">
                <a16:creationId xmlns:a16="http://schemas.microsoft.com/office/drawing/2014/main" id="{71B5B6EB-338B-40E4-951F-0E1D481995D1}"/>
              </a:ext>
            </a:extLst>
          </p:cNvPr>
          <p:cNvGraphicFramePr>
            <a:graphicFrameLocks/>
          </p:cNvGraphicFramePr>
          <p:nvPr>
            <p:extLst>
              <p:ext uri="{D42A27DB-BD31-4B8C-83A1-F6EECF244321}">
                <p14:modId xmlns:p14="http://schemas.microsoft.com/office/powerpoint/2010/main" val="4092928389"/>
              </p:ext>
            </p:extLst>
          </p:nvPr>
        </p:nvGraphicFramePr>
        <p:xfrm>
          <a:off x="1133231" y="1070708"/>
          <a:ext cx="9839569" cy="4454769"/>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F884E46D-D740-4AE3-A4A4-1D821822ACA4}"/>
              </a:ext>
            </a:extLst>
          </p:cNvPr>
          <p:cNvSpPr txBox="1"/>
          <p:nvPr/>
        </p:nvSpPr>
        <p:spPr>
          <a:xfrm>
            <a:off x="8630483" y="1922124"/>
            <a:ext cx="202602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600" b="1">
                <a:solidFill>
                  <a:srgbClr val="C00000"/>
                </a:solidFill>
              </a:rPr>
              <a:t>Initial change from 2021 Baseline:</a:t>
            </a:r>
            <a:endParaRPr lang="en-US" sz="1600" b="1">
              <a:solidFill>
                <a:srgbClr val="C00000"/>
              </a:solidFill>
              <a:cs typeface="Calibri"/>
            </a:endParaRPr>
          </a:p>
          <a:p>
            <a:pPr algn="r"/>
            <a:r>
              <a:rPr lang="en-US" sz="1600" b="1">
                <a:solidFill>
                  <a:srgbClr val="C00000"/>
                </a:solidFill>
              </a:rPr>
              <a:t>  $76M (18%)</a:t>
            </a:r>
            <a:endParaRPr lang="en-US" sz="1600" b="1">
              <a:solidFill>
                <a:srgbClr val="C00000"/>
              </a:solidFill>
              <a:cs typeface="Calibri"/>
            </a:endParaRPr>
          </a:p>
        </p:txBody>
      </p:sp>
      <p:grpSp>
        <p:nvGrpSpPr>
          <p:cNvPr id="6" name="Group 5">
            <a:extLst>
              <a:ext uri="{FF2B5EF4-FFF2-40B4-BE49-F238E27FC236}">
                <a16:creationId xmlns:a16="http://schemas.microsoft.com/office/drawing/2014/main" id="{D1423AF7-0065-4FCD-B401-F8E8A5971C0F}"/>
              </a:ext>
            </a:extLst>
          </p:cNvPr>
          <p:cNvGrpSpPr/>
          <p:nvPr/>
        </p:nvGrpSpPr>
        <p:grpSpPr>
          <a:xfrm>
            <a:off x="237837" y="191943"/>
            <a:ext cx="565515" cy="584775"/>
            <a:chOff x="1225685" y="1255243"/>
            <a:chExt cx="565515" cy="584775"/>
          </a:xfrm>
        </p:grpSpPr>
        <p:sp>
          <p:nvSpPr>
            <p:cNvPr id="7" name="Oval 6">
              <a:extLst>
                <a:ext uri="{FF2B5EF4-FFF2-40B4-BE49-F238E27FC236}">
                  <a16:creationId xmlns:a16="http://schemas.microsoft.com/office/drawing/2014/main" id="{B4D18B59-8C71-496D-BCEE-9B8EA28780B0}"/>
                </a:ext>
              </a:extLst>
            </p:cNvPr>
            <p:cNvSpPr/>
            <p:nvPr/>
          </p:nvSpPr>
          <p:spPr>
            <a:xfrm>
              <a:off x="1225685" y="1325563"/>
              <a:ext cx="505838" cy="460313"/>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D250111-D461-4AF8-9248-60F207D42FAC}"/>
                </a:ext>
              </a:extLst>
            </p:cNvPr>
            <p:cNvSpPr txBox="1"/>
            <p:nvPr/>
          </p:nvSpPr>
          <p:spPr>
            <a:xfrm>
              <a:off x="1285362" y="1255243"/>
              <a:ext cx="505838" cy="584775"/>
            </a:xfrm>
            <a:prstGeom prst="rect">
              <a:avLst/>
            </a:prstGeom>
            <a:noFill/>
          </p:spPr>
          <p:txBody>
            <a:bodyPr wrap="square" rtlCol="0">
              <a:spAutoFit/>
            </a:bodyPr>
            <a:lstStyle/>
            <a:p>
              <a:r>
                <a:rPr lang="en-US" sz="3200" b="1" dirty="0">
                  <a:solidFill>
                    <a:schemeClr val="bg1"/>
                  </a:solidFill>
                </a:rPr>
                <a:t>4</a:t>
              </a:r>
            </a:p>
          </p:txBody>
        </p:sp>
      </p:grpSp>
    </p:spTree>
    <p:extLst>
      <p:ext uri="{BB962C8B-B14F-4D97-AF65-F5344CB8AC3E}">
        <p14:creationId xmlns:p14="http://schemas.microsoft.com/office/powerpoint/2010/main" val="32247763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5FFA0-FD0C-224E-A6E4-0BE55E71AC19}"/>
              </a:ext>
            </a:extLst>
          </p:cNvPr>
          <p:cNvSpPr>
            <a:spLocks noGrp="1"/>
          </p:cNvSpPr>
          <p:nvPr>
            <p:ph type="title"/>
          </p:nvPr>
        </p:nvSpPr>
        <p:spPr>
          <a:xfrm>
            <a:off x="897877" y="124743"/>
            <a:ext cx="10515600" cy="1325563"/>
          </a:xfrm>
        </p:spPr>
        <p:txBody>
          <a:bodyPr>
            <a:normAutofit/>
          </a:bodyPr>
          <a:lstStyle/>
          <a:p>
            <a:r>
              <a:rPr lang="en-US" dirty="0"/>
              <a:t>Preliminary 2021 SPD Budget Reductions and Transfers Proposed by Mayor</a:t>
            </a:r>
          </a:p>
        </p:txBody>
      </p:sp>
      <p:graphicFrame>
        <p:nvGraphicFramePr>
          <p:cNvPr id="8" name="Table 4">
            <a:extLst>
              <a:ext uri="{FF2B5EF4-FFF2-40B4-BE49-F238E27FC236}">
                <a16:creationId xmlns:a16="http://schemas.microsoft.com/office/drawing/2014/main" id="{25B61C39-ABA8-4FB3-BB88-43570F3A37A0}"/>
              </a:ext>
            </a:extLst>
          </p:cNvPr>
          <p:cNvGraphicFramePr>
            <a:graphicFrameLocks noGrp="1"/>
          </p:cNvGraphicFramePr>
          <p:nvPr>
            <p:extLst>
              <p:ext uri="{D42A27DB-BD31-4B8C-83A1-F6EECF244321}">
                <p14:modId xmlns:p14="http://schemas.microsoft.com/office/powerpoint/2010/main" val="2635403926"/>
              </p:ext>
            </p:extLst>
          </p:nvPr>
        </p:nvGraphicFramePr>
        <p:xfrm>
          <a:off x="1714383" y="1722120"/>
          <a:ext cx="9622691" cy="3840480"/>
        </p:xfrm>
        <a:graphic>
          <a:graphicData uri="http://schemas.openxmlformats.org/drawingml/2006/table">
            <a:tbl>
              <a:tblPr firstRow="1" lastRow="1" bandRow="1">
                <a:tableStyleId>{5C22544A-7EE6-4342-B048-85BDC9FD1C3A}</a:tableStyleId>
              </a:tblPr>
              <a:tblGrid>
                <a:gridCol w="7192012">
                  <a:extLst>
                    <a:ext uri="{9D8B030D-6E8A-4147-A177-3AD203B41FA5}">
                      <a16:colId xmlns:a16="http://schemas.microsoft.com/office/drawing/2014/main" val="789097899"/>
                    </a:ext>
                  </a:extLst>
                </a:gridCol>
                <a:gridCol w="2430679">
                  <a:extLst>
                    <a:ext uri="{9D8B030D-6E8A-4147-A177-3AD203B41FA5}">
                      <a16:colId xmlns:a16="http://schemas.microsoft.com/office/drawing/2014/main" val="357243873"/>
                    </a:ext>
                  </a:extLst>
                </a:gridCol>
              </a:tblGrid>
              <a:tr h="401715">
                <a:tc>
                  <a:txBody>
                    <a:bodyPr/>
                    <a:lstStyle/>
                    <a:p>
                      <a:r>
                        <a:rPr lang="en-US" sz="2200"/>
                        <a:t>Source</a:t>
                      </a:r>
                    </a:p>
                  </a:txBody>
                  <a:tcPr/>
                </a:tc>
                <a:tc>
                  <a:txBody>
                    <a:bodyPr/>
                    <a:lstStyle/>
                    <a:p>
                      <a:pPr algn="ctr"/>
                      <a:r>
                        <a:rPr lang="en-US" sz="2200"/>
                        <a:t>Amount</a:t>
                      </a:r>
                    </a:p>
                  </a:txBody>
                  <a:tcPr/>
                </a:tc>
                <a:extLst>
                  <a:ext uri="{0D108BD9-81ED-4DB2-BD59-A6C34878D82A}">
                    <a16:rowId xmlns:a16="http://schemas.microsoft.com/office/drawing/2014/main" val="2524641543"/>
                  </a:ext>
                </a:extLst>
              </a:tr>
              <a:tr h="401715">
                <a:tc>
                  <a:txBody>
                    <a:bodyPr/>
                    <a:lstStyle/>
                    <a:p>
                      <a:r>
                        <a:rPr lang="en-US" sz="2000" kern="1200">
                          <a:solidFill>
                            <a:schemeClr val="dk1"/>
                          </a:solidFill>
                          <a:latin typeface="+mn-lt"/>
                          <a:ea typeface="+mn-ea"/>
                          <a:cs typeface="+mn-cs"/>
                        </a:rPr>
                        <a:t>SPD will not expand the force</a:t>
                      </a:r>
                    </a:p>
                  </a:txBody>
                  <a:tcPr/>
                </a:tc>
                <a:tc>
                  <a:txBody>
                    <a:bodyPr/>
                    <a:lstStyle/>
                    <a:p>
                      <a:pPr algn="r"/>
                      <a:r>
                        <a:rPr lang="en-US" sz="2200" kern="1200">
                          <a:solidFill>
                            <a:schemeClr val="dk1"/>
                          </a:solidFill>
                          <a:latin typeface="+mn-lt"/>
                          <a:ea typeface="+mn-ea"/>
                          <a:cs typeface="+mn-cs"/>
                        </a:rPr>
                        <a:t>($13,700,000)</a:t>
                      </a:r>
                    </a:p>
                  </a:txBody>
                  <a:tcPr/>
                </a:tc>
                <a:extLst>
                  <a:ext uri="{0D108BD9-81ED-4DB2-BD59-A6C34878D82A}">
                    <a16:rowId xmlns:a16="http://schemas.microsoft.com/office/drawing/2014/main" val="2329129898"/>
                  </a:ext>
                </a:extLst>
              </a:tr>
              <a:tr h="401715">
                <a:tc>
                  <a:txBody>
                    <a:bodyPr/>
                    <a:lstStyle/>
                    <a:p>
                      <a:r>
                        <a:rPr lang="en-US" sz="2000" kern="1200">
                          <a:solidFill>
                            <a:schemeClr val="dk1"/>
                          </a:solidFill>
                          <a:latin typeface="+mn-lt"/>
                          <a:ea typeface="+mn-ea"/>
                          <a:cs typeface="+mn-cs"/>
                        </a:rPr>
                        <a:t>Do not fill 40 civilian staff vacancies</a:t>
                      </a:r>
                    </a:p>
                  </a:txBody>
                  <a:tcPr/>
                </a:tc>
                <a:tc>
                  <a:txBody>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2200">
                          <a:solidFill>
                            <a:schemeClr val="tx1"/>
                          </a:solidFill>
                        </a:rPr>
                        <a:t>($4,000,000)</a:t>
                      </a:r>
                    </a:p>
                  </a:txBody>
                  <a:tcPr/>
                </a:tc>
                <a:extLst>
                  <a:ext uri="{0D108BD9-81ED-4DB2-BD59-A6C34878D82A}">
                    <a16:rowId xmlns:a16="http://schemas.microsoft.com/office/drawing/2014/main" val="1861418099"/>
                  </a:ext>
                </a:extLst>
              </a:tr>
              <a:tr h="401715">
                <a:tc>
                  <a:txBody>
                    <a:bodyPr/>
                    <a:lstStyle/>
                    <a:p>
                      <a:r>
                        <a:rPr lang="en-US" sz="2000" kern="1200">
                          <a:solidFill>
                            <a:schemeClr val="dk1"/>
                          </a:solidFill>
                          <a:latin typeface="+mn-lt"/>
                          <a:ea typeface="+mn-ea"/>
                          <a:cs typeface="+mn-cs"/>
                        </a:rPr>
                        <a:t>Reduce OT by 10% (30,000 hours)</a:t>
                      </a:r>
                    </a:p>
                  </a:txBody>
                  <a:tcPr/>
                </a:tc>
                <a:tc>
                  <a:txBody>
                    <a:bodyPr/>
                    <a:lstStyle/>
                    <a:p>
                      <a:pPr algn="r"/>
                      <a:r>
                        <a:rPr lang="en-US" sz="2200">
                          <a:solidFill>
                            <a:schemeClr val="tx1"/>
                          </a:solidFill>
                        </a:rPr>
                        <a:t>  ($2,700,000)</a:t>
                      </a:r>
                    </a:p>
                  </a:txBody>
                  <a:tcPr/>
                </a:tc>
                <a:extLst>
                  <a:ext uri="{0D108BD9-81ED-4DB2-BD59-A6C34878D82A}">
                    <a16:rowId xmlns:a16="http://schemas.microsoft.com/office/drawing/2014/main" val="2790607444"/>
                  </a:ext>
                </a:extLst>
              </a:tr>
              <a:tr h="401715">
                <a:tc>
                  <a:txBody>
                    <a:bodyPr/>
                    <a:lstStyle/>
                    <a:p>
                      <a:r>
                        <a:rPr lang="en-US" sz="2000" kern="1200">
                          <a:solidFill>
                            <a:schemeClr val="dk1"/>
                          </a:solidFill>
                          <a:latin typeface="+mn-lt"/>
                          <a:ea typeface="+mn-ea"/>
                          <a:cs typeface="+mn-cs"/>
                        </a:rPr>
                        <a:t>911 Call Center Transfer</a:t>
                      </a:r>
                    </a:p>
                  </a:txBody>
                  <a:tcPr/>
                </a:tc>
                <a:tc>
                  <a:txBody>
                    <a:bodyPr/>
                    <a:lstStyle/>
                    <a:p>
                      <a:pPr algn="r"/>
                      <a:r>
                        <a:rPr lang="en-US" sz="2200" kern="1200">
                          <a:solidFill>
                            <a:schemeClr val="dk1"/>
                          </a:solidFill>
                          <a:latin typeface="+mn-lt"/>
                          <a:ea typeface="+mn-ea"/>
                          <a:cs typeface="+mn-cs"/>
                        </a:rPr>
                        <a:t>($34,200,000)</a:t>
                      </a:r>
                    </a:p>
                  </a:txBody>
                  <a:tcPr/>
                </a:tc>
                <a:extLst>
                  <a:ext uri="{0D108BD9-81ED-4DB2-BD59-A6C34878D82A}">
                    <a16:rowId xmlns:a16="http://schemas.microsoft.com/office/drawing/2014/main" val="2453066941"/>
                  </a:ext>
                </a:extLst>
              </a:tr>
              <a:tr h="401715">
                <a:tc>
                  <a:txBody>
                    <a:bodyPr/>
                    <a:lstStyle/>
                    <a:p>
                      <a:r>
                        <a:rPr lang="en-US" sz="2000" kern="1200">
                          <a:solidFill>
                            <a:schemeClr val="dk1"/>
                          </a:solidFill>
                          <a:latin typeface="+mn-lt"/>
                          <a:ea typeface="+mn-ea"/>
                          <a:cs typeface="+mn-cs"/>
                        </a:rPr>
                        <a:t>Parking Enforcement Unit Transfer</a:t>
                      </a:r>
                    </a:p>
                  </a:txBody>
                  <a:tcPr/>
                </a:tc>
                <a:tc>
                  <a:txBody>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2200">
                          <a:solidFill>
                            <a:schemeClr val="tx1"/>
                          </a:solidFill>
                        </a:rPr>
                        <a:t>($13,700,000)</a:t>
                      </a:r>
                    </a:p>
                  </a:txBody>
                  <a:tcPr/>
                </a:tc>
                <a:extLst>
                  <a:ext uri="{0D108BD9-81ED-4DB2-BD59-A6C34878D82A}">
                    <a16:rowId xmlns:a16="http://schemas.microsoft.com/office/drawing/2014/main" val="3621055813"/>
                  </a:ext>
                </a:extLst>
              </a:tr>
              <a:tr h="4017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kern="1200">
                          <a:solidFill>
                            <a:schemeClr val="dk1"/>
                          </a:solidFill>
                          <a:latin typeface="+mn-lt"/>
                          <a:ea typeface="+mn-ea"/>
                          <a:cs typeface="+mn-cs"/>
                        </a:rPr>
                        <a:t>Office of Emergency Management Transfer</a:t>
                      </a:r>
                    </a:p>
                  </a:txBody>
                  <a:tcPr/>
                </a:tc>
                <a:tc>
                  <a:txBody>
                    <a:bodyPr/>
                    <a:lstStyle/>
                    <a:p>
                      <a:pPr algn="r"/>
                      <a:r>
                        <a:rPr lang="en-US" sz="2200">
                          <a:solidFill>
                            <a:schemeClr val="tx1"/>
                          </a:solidFill>
                        </a:rPr>
                        <a:t>  ($3,300,000)</a:t>
                      </a:r>
                    </a:p>
                  </a:txBody>
                  <a:tcPr/>
                </a:tc>
                <a:extLst>
                  <a:ext uri="{0D108BD9-81ED-4DB2-BD59-A6C34878D82A}">
                    <a16:rowId xmlns:a16="http://schemas.microsoft.com/office/drawing/2014/main" val="1065066945"/>
                  </a:ext>
                </a:extLst>
              </a:tr>
              <a:tr h="401715">
                <a:tc>
                  <a:txBody>
                    <a:bodyPr/>
                    <a:lstStyle/>
                    <a:p>
                      <a:r>
                        <a:rPr lang="en-US" sz="2000" kern="1200">
                          <a:solidFill>
                            <a:schemeClr val="dk1"/>
                          </a:solidFill>
                          <a:latin typeface="+mn-lt"/>
                          <a:ea typeface="+mn-ea"/>
                          <a:cs typeface="+mn-cs"/>
                        </a:rPr>
                        <a:t>Office of Police Accountability Transfer</a:t>
                      </a:r>
                    </a:p>
                  </a:txBody>
                  <a:tcPr/>
                </a:tc>
                <a:tc>
                  <a:txBody>
                    <a:bodyPr/>
                    <a:lstStyle/>
                    <a:p>
                      <a:pPr algn="r"/>
                      <a:r>
                        <a:rPr lang="en-US" sz="2200">
                          <a:solidFill>
                            <a:schemeClr val="tx1"/>
                          </a:solidFill>
                        </a:rPr>
                        <a:t> ($4,500,000)</a:t>
                      </a:r>
                      <a:endParaRPr lang="en-US" sz="2200" b="1">
                        <a:solidFill>
                          <a:schemeClr val="bg1"/>
                        </a:solidFill>
                      </a:endParaRPr>
                    </a:p>
                  </a:txBody>
                  <a:tcPr/>
                </a:tc>
                <a:extLst>
                  <a:ext uri="{0D108BD9-81ED-4DB2-BD59-A6C34878D82A}">
                    <a16:rowId xmlns:a16="http://schemas.microsoft.com/office/drawing/2014/main" val="2896313081"/>
                  </a:ext>
                </a:extLst>
              </a:tr>
              <a:tr h="401715">
                <a:tc>
                  <a:txBody>
                    <a:bodyPr/>
                    <a:lstStyle/>
                    <a:p>
                      <a:r>
                        <a:rPr lang="en-US" sz="2000"/>
                        <a:t>Total  Reduction</a:t>
                      </a:r>
                    </a:p>
                  </a:txBody>
                  <a:tcPr/>
                </a:tc>
                <a:tc>
                  <a:txBody>
                    <a:bodyPr/>
                    <a:lstStyle/>
                    <a:p>
                      <a:pPr algn="r"/>
                      <a:r>
                        <a:rPr lang="en-US" sz="2200" b="1">
                          <a:solidFill>
                            <a:schemeClr val="bg1"/>
                          </a:solidFill>
                        </a:rPr>
                        <a:t>($76,500,000)</a:t>
                      </a:r>
                    </a:p>
                  </a:txBody>
                  <a:tcPr/>
                </a:tc>
                <a:extLst>
                  <a:ext uri="{0D108BD9-81ED-4DB2-BD59-A6C34878D82A}">
                    <a16:rowId xmlns:a16="http://schemas.microsoft.com/office/drawing/2014/main" val="2261260362"/>
                  </a:ext>
                </a:extLst>
              </a:tr>
            </a:tbl>
          </a:graphicData>
        </a:graphic>
      </p:graphicFrame>
      <p:pic>
        <p:nvPicPr>
          <p:cNvPr id="7" name="Picture 6">
            <a:extLst>
              <a:ext uri="{FF2B5EF4-FFF2-40B4-BE49-F238E27FC236}">
                <a16:creationId xmlns:a16="http://schemas.microsoft.com/office/drawing/2014/main" id="{A417058F-8EDC-45FE-BE38-27BAA94B4DEA}"/>
              </a:ext>
            </a:extLst>
          </p:cNvPr>
          <p:cNvPicPr>
            <a:picLocks noChangeAspect="1"/>
          </p:cNvPicPr>
          <p:nvPr/>
        </p:nvPicPr>
        <p:blipFill rotWithShape="1">
          <a:blip r:embed="rId3"/>
          <a:srcRect l="50688" t="11195" r="42177" b="9830"/>
          <a:stretch/>
        </p:blipFill>
        <p:spPr>
          <a:xfrm>
            <a:off x="287375" y="1307592"/>
            <a:ext cx="603513" cy="4356607"/>
          </a:xfrm>
          <a:prstGeom prst="rect">
            <a:avLst/>
          </a:prstGeom>
        </p:spPr>
      </p:pic>
      <p:cxnSp>
        <p:nvCxnSpPr>
          <p:cNvPr id="9" name="Straight Connector 8">
            <a:extLst>
              <a:ext uri="{FF2B5EF4-FFF2-40B4-BE49-F238E27FC236}">
                <a16:creationId xmlns:a16="http://schemas.microsoft.com/office/drawing/2014/main" id="{3167D62F-A520-4885-B28B-09EF6C235BEC}"/>
              </a:ext>
            </a:extLst>
          </p:cNvPr>
          <p:cNvCxnSpPr/>
          <p:nvPr/>
        </p:nvCxnSpPr>
        <p:spPr>
          <a:xfrm flipV="1">
            <a:off x="889781" y="2244500"/>
            <a:ext cx="776303" cy="188350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8D9B807-9DC9-48B5-81D1-0B1B917E8B37}"/>
              </a:ext>
            </a:extLst>
          </p:cNvPr>
          <p:cNvCxnSpPr>
            <a:cxnSpLocks/>
          </p:cNvCxnSpPr>
          <p:nvPr/>
        </p:nvCxnSpPr>
        <p:spPr>
          <a:xfrm>
            <a:off x="889781" y="4982938"/>
            <a:ext cx="824602" cy="366302"/>
          </a:xfrm>
          <a:prstGeom prst="line">
            <a:avLst/>
          </a:prstGeom>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A5EDD3A3-4345-4CB8-80EF-48EE734E9321}"/>
              </a:ext>
            </a:extLst>
          </p:cNvPr>
          <p:cNvGrpSpPr/>
          <p:nvPr/>
        </p:nvGrpSpPr>
        <p:grpSpPr>
          <a:xfrm>
            <a:off x="272685" y="457576"/>
            <a:ext cx="565515" cy="584775"/>
            <a:chOff x="1225685" y="1255243"/>
            <a:chExt cx="565515" cy="584775"/>
          </a:xfrm>
        </p:grpSpPr>
        <p:sp>
          <p:nvSpPr>
            <p:cNvPr id="12" name="Oval 11">
              <a:extLst>
                <a:ext uri="{FF2B5EF4-FFF2-40B4-BE49-F238E27FC236}">
                  <a16:creationId xmlns:a16="http://schemas.microsoft.com/office/drawing/2014/main" id="{2DDD7A2C-072C-47B5-AE49-E45477ACE266}"/>
                </a:ext>
              </a:extLst>
            </p:cNvPr>
            <p:cNvSpPr/>
            <p:nvPr/>
          </p:nvSpPr>
          <p:spPr>
            <a:xfrm>
              <a:off x="1225685" y="1325563"/>
              <a:ext cx="505838" cy="460313"/>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9762CC7-34E6-48ED-A814-D419FCC52D3D}"/>
                </a:ext>
              </a:extLst>
            </p:cNvPr>
            <p:cNvSpPr txBox="1"/>
            <p:nvPr/>
          </p:nvSpPr>
          <p:spPr>
            <a:xfrm>
              <a:off x="1285362" y="1255243"/>
              <a:ext cx="505838" cy="584775"/>
            </a:xfrm>
            <a:prstGeom prst="rect">
              <a:avLst/>
            </a:prstGeom>
            <a:noFill/>
          </p:spPr>
          <p:txBody>
            <a:bodyPr wrap="square" rtlCol="0">
              <a:spAutoFit/>
            </a:bodyPr>
            <a:lstStyle/>
            <a:p>
              <a:r>
                <a:rPr lang="en-US" sz="3200" b="1" dirty="0">
                  <a:solidFill>
                    <a:schemeClr val="bg1"/>
                  </a:solidFill>
                </a:rPr>
                <a:t>4</a:t>
              </a:r>
            </a:p>
          </p:txBody>
        </p:sp>
      </p:grpSp>
    </p:spTree>
    <p:extLst>
      <p:ext uri="{BB962C8B-B14F-4D97-AF65-F5344CB8AC3E}">
        <p14:creationId xmlns:p14="http://schemas.microsoft.com/office/powerpoint/2010/main" val="2659559977"/>
      </p:ext>
    </p:extLst>
  </p:cSld>
  <p:clrMapOvr>
    <a:masterClrMapping/>
  </p:clrMapOvr>
</p:sld>
</file>

<file path=ppt/theme/theme1.xml><?xml version="1.0" encoding="utf-8"?>
<a:theme xmlns:a="http://schemas.openxmlformats.org/drawingml/2006/main" name="Office Theme">
  <a:themeElements>
    <a:clrScheme name="Custom 1">
      <a:dk1>
        <a:srgbClr val="003DA5"/>
      </a:dk1>
      <a:lt1>
        <a:sysClr val="window" lastClr="FFFFFF"/>
      </a:lt1>
      <a:dk2>
        <a:srgbClr val="003DA5"/>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attle Tex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artment PowerPoint" id="{998C011E-C917-4BFD-94AD-5FB48150EDC6}" vid="{8AB02969-1BE2-4903-A02F-6143381C200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841F9198FC7294C9BB90D89FFE40A6B" ma:contentTypeVersion="13" ma:contentTypeDescription="Create a new document." ma:contentTypeScope="" ma:versionID="37df06133db389a6e1cbe229450187dc">
  <xsd:schema xmlns:xsd="http://www.w3.org/2001/XMLSchema" xmlns:xs="http://www.w3.org/2001/XMLSchema" xmlns:p="http://schemas.microsoft.com/office/2006/metadata/properties" xmlns:ns1="http://schemas.microsoft.com/sharepoint/v3" xmlns:ns2="3db7fbda-b2b8-4926-8e0b-db6be0d185a0" xmlns:ns3="06bf066a-cc2d-4100-aae2-623b447ca65d" targetNamespace="http://schemas.microsoft.com/office/2006/metadata/properties" ma:root="true" ma:fieldsID="738d5374d7cf81e5ef233839a7e17f48" ns1:_="" ns2:_="" ns3:_="">
    <xsd:import namespace="http://schemas.microsoft.com/sharepoint/v3"/>
    <xsd:import namespace="3db7fbda-b2b8-4926-8e0b-db6be0d185a0"/>
    <xsd:import namespace="06bf066a-cc2d-4100-aae2-623b447ca65d"/>
    <xsd:element name="properties">
      <xsd:complexType>
        <xsd:sequence>
          <xsd:element name="documentManagement">
            <xsd:complexType>
              <xsd:all>
                <xsd:element ref="ns1:PublishingStartDate" minOccurs="0"/>
                <xsd:element ref="ns1:PublishingExpirationDate" minOccurs="0"/>
                <xsd:element ref="ns2:MediaServiceMetadata" minOccurs="0"/>
                <xsd:element ref="ns2:MediaServiceFastMetadata" minOccurs="0"/>
                <xsd:element ref="ns3:SharedWithUsers" minOccurs="0"/>
                <xsd:element ref="ns3:SharedWithDetails" minOccurs="0"/>
                <xsd:element ref="ns2:MediaServiceEventHashCode" minOccurs="0"/>
                <xsd:element ref="ns2: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internalName="PublishingStartDate" ma:readOnly="fals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internalName="PublishingExpirationDate" ma:readOnly="fals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db7fbda-b2b8-4926-8e0b-db6be0d185a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6bf066a-cc2d-4100-aae2-623b447ca65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06bf066a-cc2d-4100-aae2-623b447ca65d">
      <UserInfo>
        <DisplayName>Kim, Daniel</DisplayName>
        <AccountId>1430</AccountId>
        <AccountType/>
      </UserInfo>
      <UserInfo>
        <DisplayName>Thompson, Adrienne</DisplayName>
        <AccountId>188</AccountId>
        <AccountType/>
      </UserInfo>
      <UserInfo>
        <DisplayName>Main-Hester, Kara</DisplayName>
        <AccountId>413</AccountId>
        <AccountType/>
      </UserInfo>
      <UserInfo>
        <DisplayName>Dingley, Julie</DisplayName>
        <AccountId>72</AccountId>
        <AccountType/>
      </UserInfo>
      <UserInfo>
        <DisplayName>Devore, Jennifer</DisplayName>
        <AccountId>142</AccountId>
        <AccountType/>
      </UserInfo>
      <UserInfo>
        <DisplayName>Kirk, Daniel</DisplayName>
        <AccountId>54</AccountId>
        <AccountType/>
      </UserInfo>
      <UserInfo>
        <DisplayName>Noble, Ben</DisplayName>
        <AccountId>82</AccountId>
        <AccountType/>
      </UserInfo>
      <UserInfo>
        <DisplayName>Blankenship, Jeanette</DisplayName>
        <AccountId>73</AccountId>
        <AccountType/>
      </UserInfo>
      <UserInfo>
        <DisplayName>Helmbrecht, Elliot</DisplayName>
        <AccountId>411</AccountId>
        <AccountType/>
      </UserInfo>
      <UserInfo>
        <DisplayName>Kline, Julie</DisplayName>
        <AccountId>698</AccountId>
        <AccountType/>
      </UserInfo>
      <UserInfo>
        <DisplayName>Middaugh, Laine</DisplayName>
        <AccountId>950</AccountId>
        <AccountType/>
      </UserInfo>
      <UserInfo>
        <DisplayName>Alvarado, Emily</DisplayName>
        <AccountId>1039</AccountId>
        <AccountType/>
      </UserInfo>
      <UserInfo>
        <DisplayName>Koskey, Robin</DisplayName>
        <AccountId>431</AccountId>
        <AccountType/>
      </UserInfo>
      <UserInfo>
        <DisplayName>Scott, Chelseah</DisplayName>
        <AccountId>829</AccountId>
        <AccountType/>
      </UserInfo>
      <UserInfo>
        <DisplayName>Apreza, Ernesto</DisplayName>
        <AccountId>1078</AccountId>
        <AccountType/>
      </UserInfo>
      <UserInfo>
        <DisplayName>Brinson, Leslie</DisplayName>
        <AccountId>161</AccountId>
        <AccountType/>
      </UserInfo>
      <UserInfo>
        <DisplayName>Kellogg, Chelsea</DisplayName>
        <AccountId>284</AccountId>
        <AccountType/>
      </UserInfo>
      <UserInfo>
        <DisplayName>Chen, William</DisplayName>
        <AccountId>371</AccountId>
        <AccountType/>
      </UserInfo>
      <UserInfo>
        <DisplayName>Russell, Joseph</DisplayName>
        <AccountId>253</AccountId>
        <AccountType/>
      </UserInfo>
    </SharedWithUsers>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A5A97CA6-9120-4C55-8C9A-2FBE9B35B63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db7fbda-b2b8-4926-8e0b-db6be0d185a0"/>
    <ds:schemaRef ds:uri="06bf066a-cc2d-4100-aae2-623b447ca65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2A82C13-6FD8-4D5E-B1CD-6BADBA76DEB0}">
  <ds:schemaRefs>
    <ds:schemaRef ds:uri="http://schemas.microsoft.com/sharepoint/v3/contenttype/forms"/>
  </ds:schemaRefs>
</ds:datastoreItem>
</file>

<file path=customXml/itemProps3.xml><?xml version="1.0" encoding="utf-8"?>
<ds:datastoreItem xmlns:ds="http://schemas.openxmlformats.org/officeDocument/2006/customXml" ds:itemID="{2F0CD351-0561-4B41-9079-EB7703943CEB}">
  <ds:schemaRefs>
    <ds:schemaRef ds:uri="http://schemas.microsoft.com/office/2006/metadata/properties"/>
    <ds:schemaRef ds:uri="http://schemas.microsoft.com/office/infopath/2007/PartnerControls"/>
    <ds:schemaRef ds:uri="06bf066a-cc2d-4100-aae2-623b447ca65d"/>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emplate/>
  <TotalTime>309</TotalTime>
  <Words>380</Words>
  <Application>Microsoft Macintosh PowerPoint</Application>
  <PresentationFormat>Widescreen</PresentationFormat>
  <Paragraphs>89</Paragraphs>
  <Slides>11</Slides>
  <Notes>3</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11</vt:i4>
      </vt:variant>
    </vt:vector>
  </HeadingPairs>
  <TitlesOfParts>
    <vt:vector size="16" baseType="lpstr">
      <vt:lpstr>Calibri</vt:lpstr>
      <vt:lpstr>Arial</vt:lpstr>
      <vt:lpstr>Seattle Text</vt:lpstr>
      <vt:lpstr>Office Theme</vt:lpstr>
      <vt:lpstr>Worksheet</vt:lpstr>
      <vt:lpstr>SPD Budget Presentation for Seattle City Boards and Commissions</vt:lpstr>
      <vt:lpstr>SPD Budget Presentation for Seattle City Boards and Commissions Agenda</vt:lpstr>
      <vt:lpstr>How the pandemic is expected to impact 2021 Revenues</vt:lpstr>
      <vt:lpstr>PowerPoint Presentation</vt:lpstr>
      <vt:lpstr>PowerPoint Presentation</vt:lpstr>
      <vt:lpstr>2020 SPD Budget Reductions </vt:lpstr>
      <vt:lpstr> 2021 Budget Process (GF Revenue Shortfall $124M) </vt:lpstr>
      <vt:lpstr>SPD Budget Overview, 2020-21 with Proposed Reductions</vt:lpstr>
      <vt:lpstr>Preliminary 2021 SPD Budget Reductions and Transfers Proposed by Mayor</vt:lpstr>
      <vt:lpstr>Potential Challenges</vt:lpstr>
      <vt:lpstr>Q&amp;A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Directors Forum – 2021 Budget</dc:title>
  <dc:creator>Brinson, Leslie</dc:creator>
  <cp:lastModifiedBy>Quinonez-Figueroa, Paul</cp:lastModifiedBy>
  <cp:revision>9</cp:revision>
  <cp:lastPrinted>2020-07-14T15:50:47Z</cp:lastPrinted>
  <dcterms:created xsi:type="dcterms:W3CDTF">2019-03-28T18:08:56Z</dcterms:created>
  <dcterms:modified xsi:type="dcterms:W3CDTF">2020-07-31T16:05:16Z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0x0101004841F9198FC7294C9BB90D89FFE40A6B</vt:lpwstr>
  </property>
  <property fmtid="{D5CDD505-2E9C-101B-9397-08002B2CF9AE}" pid="3" name="Order">
    <vt:r8>844500</vt:r8>
  </property>
  <property fmtid="{D5CDD505-2E9C-101B-9397-08002B2CF9AE}" pid="4" name="Category">
    <vt:lpwstr>General</vt:lpwstr>
  </property>
  <property fmtid="{D5CDD505-2E9C-101B-9397-08002B2CF9AE}" pid="5" name="xd_Signature">
    <vt:bool>false</vt:bool>
  </property>
  <property fmtid="{D5CDD505-2E9C-101B-9397-08002B2CF9AE}" pid="6" name="xd_ProgID">
    <vt:lpwstr/>
  </property>
  <property fmtid="{D5CDD505-2E9C-101B-9397-08002B2CF9AE}" pid="7" name="ComplianceAssetId">
    <vt:lpwstr/>
  </property>
  <property fmtid="{D5CDD505-2E9C-101B-9397-08002B2CF9AE}" pid="8" name="TemplateUrl">
    <vt:lpwstr/>
  </property>
</Properties>
</file>