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4"/>
  </p:sldMasterIdLst>
  <p:notesMasterIdLst>
    <p:notesMasterId r:id="rId31"/>
  </p:notesMasterIdLst>
  <p:sldIdLst>
    <p:sldId id="261" r:id="rId5"/>
    <p:sldId id="296" r:id="rId6"/>
    <p:sldId id="314" r:id="rId7"/>
    <p:sldId id="306" r:id="rId8"/>
    <p:sldId id="330" r:id="rId9"/>
    <p:sldId id="307" r:id="rId10"/>
    <p:sldId id="323" r:id="rId11"/>
    <p:sldId id="320" r:id="rId12"/>
    <p:sldId id="336" r:id="rId13"/>
    <p:sldId id="337" r:id="rId14"/>
    <p:sldId id="338" r:id="rId15"/>
    <p:sldId id="319" r:id="rId16"/>
    <p:sldId id="334" r:id="rId17"/>
    <p:sldId id="339" r:id="rId18"/>
    <p:sldId id="340" r:id="rId19"/>
    <p:sldId id="315" r:id="rId20"/>
    <p:sldId id="317" r:id="rId21"/>
    <p:sldId id="332" r:id="rId22"/>
    <p:sldId id="322" r:id="rId23"/>
    <p:sldId id="328" r:id="rId24"/>
    <p:sldId id="324" r:id="rId25"/>
    <p:sldId id="325" r:id="rId26"/>
    <p:sldId id="326" r:id="rId27"/>
    <p:sldId id="311" r:id="rId28"/>
    <p:sldId id="329" r:id="rId29"/>
    <p:sldId id="331"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kovich, Xochitl" initials="MX" lastIdx="11" clrIdx="0">
    <p:extLst>
      <p:ext uri="{19B8F6BF-5375-455C-9EA6-DF929625EA0E}">
        <p15:presenceInfo xmlns:p15="http://schemas.microsoft.com/office/powerpoint/2012/main" userId="S::xochitl.maykovich@kingcounty.gov::d977daee-b4bb-4401-b223-a2e886765798" providerId="AD"/>
      </p:ext>
    </p:extLst>
  </p:cmAuthor>
  <p:cmAuthor id="2" name="Dodds, Kimberly" initials="DK" lastIdx="6" clrIdx="1">
    <p:extLst>
      <p:ext uri="{19B8F6BF-5375-455C-9EA6-DF929625EA0E}">
        <p15:presenceInfo xmlns:p15="http://schemas.microsoft.com/office/powerpoint/2012/main" userId="S::Kimberly.Dodds@kingcounty.gov::ce5c0f6e-42f1-45c6-90fe-c77e768cb557" providerId="AD"/>
      </p:ext>
    </p:extLst>
  </p:cmAuthor>
  <p:cmAuthor id="3" name="Marshall, Sunaree" initials="MS" lastIdx="5" clrIdx="2">
    <p:extLst>
      <p:ext uri="{19B8F6BF-5375-455C-9EA6-DF929625EA0E}">
        <p15:presenceInfo xmlns:p15="http://schemas.microsoft.com/office/powerpoint/2012/main" userId="S::sunmarshall@kingcounty.gov::968fc4a9-4842-46b0-915a-907a26c61a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BE177C-3459-FF94-C0E5-223E56590194}" v="1605" dt="2020-09-16T17:51:30.725"/>
    <p1510:client id="{6F5D934A-11EC-E73C-C8E2-9CC5B19D4F57}" v="32" dt="2020-09-10T23:17:31.666"/>
    <p1510:client id="{811B0BDB-1F63-464F-8E7E-F5B6B224E368}" v="8" dt="2020-09-11T00:01:02.0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74" autoAdjust="0"/>
    <p:restoredTop sz="94660"/>
  </p:normalViewPr>
  <p:slideViewPr>
    <p:cSldViewPr snapToGrid="0">
      <p:cViewPr varScale="1">
        <p:scale>
          <a:sx n="59" d="100"/>
          <a:sy n="59" d="100"/>
        </p:scale>
        <p:origin x="14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kovich, Xochitl" userId="d977daee-b4bb-4401-b223-a2e886765798" providerId="ADAL" clId="{811B0BDB-1F63-464F-8E7E-F5B6B224E368}"/>
    <pc:docChg chg="custSel addSld modSld sldOrd">
      <pc:chgData name="Maykovich, Xochitl" userId="d977daee-b4bb-4401-b223-a2e886765798" providerId="ADAL" clId="{811B0BDB-1F63-464F-8E7E-F5B6B224E368}" dt="2020-09-11T00:01:10.260" v="939" actId="27636"/>
      <pc:docMkLst>
        <pc:docMk/>
      </pc:docMkLst>
      <pc:sldChg chg="ord">
        <pc:chgData name="Maykovich, Xochitl" userId="d977daee-b4bb-4401-b223-a2e886765798" providerId="ADAL" clId="{811B0BDB-1F63-464F-8E7E-F5B6B224E368}" dt="2020-09-10T23:26:59.890" v="396"/>
        <pc:sldMkLst>
          <pc:docMk/>
          <pc:sldMk cId="3563910151" sldId="314"/>
        </pc:sldMkLst>
      </pc:sldChg>
      <pc:sldChg chg="modSp">
        <pc:chgData name="Maykovich, Xochitl" userId="d977daee-b4bb-4401-b223-a2e886765798" providerId="ADAL" clId="{811B0BDB-1F63-464F-8E7E-F5B6B224E368}" dt="2020-09-10T23:34:50.500" v="416" actId="20577"/>
        <pc:sldMkLst>
          <pc:docMk/>
          <pc:sldMk cId="2118253543" sldId="320"/>
        </pc:sldMkLst>
        <pc:spChg chg="mod">
          <ac:chgData name="Maykovich, Xochitl" userId="d977daee-b4bb-4401-b223-a2e886765798" providerId="ADAL" clId="{811B0BDB-1F63-464F-8E7E-F5B6B224E368}" dt="2020-09-10T23:34:50.500" v="416" actId="20577"/>
          <ac:spMkLst>
            <pc:docMk/>
            <pc:sldMk cId="2118253543" sldId="320"/>
            <ac:spMk id="3" creationId="{0ED39876-FCBB-49D7-913C-8B31FE802332}"/>
          </ac:spMkLst>
        </pc:spChg>
      </pc:sldChg>
      <pc:sldChg chg="modSp">
        <pc:chgData name="Maykovich, Xochitl" userId="d977daee-b4bb-4401-b223-a2e886765798" providerId="ADAL" clId="{811B0BDB-1F63-464F-8E7E-F5B6B224E368}" dt="2020-09-10T23:38:42.943" v="509" actId="27636"/>
        <pc:sldMkLst>
          <pc:docMk/>
          <pc:sldMk cId="2288351698" sldId="323"/>
        </pc:sldMkLst>
        <pc:spChg chg="mod">
          <ac:chgData name="Maykovich, Xochitl" userId="d977daee-b4bb-4401-b223-a2e886765798" providerId="ADAL" clId="{811B0BDB-1F63-464F-8E7E-F5B6B224E368}" dt="2020-09-10T23:38:42.943" v="509" actId="27636"/>
          <ac:spMkLst>
            <pc:docMk/>
            <pc:sldMk cId="2288351698" sldId="323"/>
            <ac:spMk id="3" creationId="{5ED320DE-D991-413C-8D14-08F16FAE78F6}"/>
          </ac:spMkLst>
        </pc:spChg>
      </pc:sldChg>
      <pc:sldChg chg="modSp">
        <pc:chgData name="Maykovich, Xochitl" userId="d977daee-b4bb-4401-b223-a2e886765798" providerId="ADAL" clId="{811B0BDB-1F63-464F-8E7E-F5B6B224E368}" dt="2020-09-10T23:22:14.618" v="394" actId="20577"/>
        <pc:sldMkLst>
          <pc:docMk/>
          <pc:sldMk cId="365480991" sldId="330"/>
        </pc:sldMkLst>
        <pc:spChg chg="mod">
          <ac:chgData name="Maykovich, Xochitl" userId="d977daee-b4bb-4401-b223-a2e886765798" providerId="ADAL" clId="{811B0BDB-1F63-464F-8E7E-F5B6B224E368}" dt="2020-09-10T23:22:14.618" v="394" actId="20577"/>
          <ac:spMkLst>
            <pc:docMk/>
            <pc:sldMk cId="365480991" sldId="330"/>
            <ac:spMk id="3" creationId="{C68D02CD-205C-479B-B205-8314B4165FED}"/>
          </ac:spMkLst>
        </pc:spChg>
      </pc:sldChg>
      <pc:sldChg chg="modSp add">
        <pc:chgData name="Maykovich, Xochitl" userId="d977daee-b4bb-4401-b223-a2e886765798" providerId="ADAL" clId="{811B0BDB-1F63-464F-8E7E-F5B6B224E368}" dt="2020-09-11T00:01:10.260" v="939" actId="27636"/>
        <pc:sldMkLst>
          <pc:docMk/>
          <pc:sldMk cId="1613043625" sldId="331"/>
        </pc:sldMkLst>
        <pc:spChg chg="mod">
          <ac:chgData name="Maykovich, Xochitl" userId="d977daee-b4bb-4401-b223-a2e886765798" providerId="ADAL" clId="{811B0BDB-1F63-464F-8E7E-F5B6B224E368}" dt="2020-09-10T23:52:50.362" v="528" actId="6549"/>
          <ac:spMkLst>
            <pc:docMk/>
            <pc:sldMk cId="1613043625" sldId="331"/>
            <ac:spMk id="2" creationId="{6EAA6B2C-343B-4C45-8D70-50B5792636F0}"/>
          </ac:spMkLst>
        </pc:spChg>
        <pc:spChg chg="mod">
          <ac:chgData name="Maykovich, Xochitl" userId="d977daee-b4bb-4401-b223-a2e886765798" providerId="ADAL" clId="{811B0BDB-1F63-464F-8E7E-F5B6B224E368}" dt="2020-09-11T00:01:10.260" v="939" actId="27636"/>
          <ac:spMkLst>
            <pc:docMk/>
            <pc:sldMk cId="1613043625" sldId="331"/>
            <ac:spMk id="3" creationId="{E9E80328-7180-48F4-AEFF-4163A6884045}"/>
          </ac:spMkLst>
        </pc:spChg>
      </pc:sldChg>
    </pc:docChg>
  </pc:docChgLst>
  <pc:docChgLst>
    <pc:chgData clId="Web-{6A8095F8-3032-2B70-2D8F-CF17606BBA8D}"/>
    <pc:docChg chg="modSld">
      <pc:chgData name="" userId="" providerId="" clId="Web-{6A8095F8-3032-2B70-2D8F-CF17606BBA8D}" dt="2020-09-09T23:49:53.139" v="8" actId="14100"/>
      <pc:docMkLst>
        <pc:docMk/>
      </pc:docMkLst>
      <pc:sldChg chg="modSp">
        <pc:chgData name="" userId="" providerId="" clId="Web-{6A8095F8-3032-2B70-2D8F-CF17606BBA8D}" dt="2020-09-09T23:49:53.139" v="8" actId="14100"/>
        <pc:sldMkLst>
          <pc:docMk/>
          <pc:sldMk cId="2118253543" sldId="320"/>
        </pc:sldMkLst>
        <pc:spChg chg="mod">
          <ac:chgData name="" userId="" providerId="" clId="Web-{6A8095F8-3032-2B70-2D8F-CF17606BBA8D}" dt="2020-09-09T23:49:53.139" v="8" actId="14100"/>
          <ac:spMkLst>
            <pc:docMk/>
            <pc:sldMk cId="2118253543" sldId="320"/>
            <ac:spMk id="3" creationId="{0ED39876-FCBB-49D7-913C-8B31FE802332}"/>
          </ac:spMkLst>
        </pc:spChg>
      </pc:sldChg>
    </pc:docChg>
  </pc:docChgLst>
  <pc:docChgLst>
    <pc:chgData clId="Web-{6F5D934A-11EC-E73C-C8E2-9CC5B19D4F57}"/>
    <pc:docChg chg="addSld modSld">
      <pc:chgData name="" userId="" providerId="" clId="Web-{6F5D934A-11EC-E73C-C8E2-9CC5B19D4F57}" dt="2020-09-10T23:17:31.666" v="31" actId="20577"/>
      <pc:docMkLst>
        <pc:docMk/>
      </pc:docMkLst>
      <pc:sldChg chg="modSp new">
        <pc:chgData name="" userId="" providerId="" clId="Web-{6F5D934A-11EC-E73C-C8E2-9CC5B19D4F57}" dt="2020-09-10T23:17:31.463" v="29" actId="20577"/>
        <pc:sldMkLst>
          <pc:docMk/>
          <pc:sldMk cId="365480991" sldId="330"/>
        </pc:sldMkLst>
        <pc:spChg chg="mod">
          <ac:chgData name="" userId="" providerId="" clId="Web-{6F5D934A-11EC-E73C-C8E2-9CC5B19D4F57}" dt="2020-09-10T23:17:09.008" v="13" actId="20577"/>
          <ac:spMkLst>
            <pc:docMk/>
            <pc:sldMk cId="365480991" sldId="330"/>
            <ac:spMk id="2" creationId="{A33537E7-75D1-497E-816A-9A27B90990B9}"/>
          </ac:spMkLst>
        </pc:spChg>
        <pc:spChg chg="mod">
          <ac:chgData name="" userId="" providerId="" clId="Web-{6F5D934A-11EC-E73C-C8E2-9CC5B19D4F57}" dt="2020-09-10T23:17:31.463" v="29" actId="20577"/>
          <ac:spMkLst>
            <pc:docMk/>
            <pc:sldMk cId="365480991" sldId="330"/>
            <ac:spMk id="3" creationId="{C68D02CD-205C-479B-B205-8314B4165FED}"/>
          </ac:spMkLst>
        </pc:spChg>
      </pc:sldChg>
    </pc:docChg>
  </pc:docChgLst>
  <pc:docChgLst>
    <pc:chgData clId="Web-{540B2F38-B34D-679F-33B8-8A542740F10F}"/>
    <pc:docChg chg="delSld modSld">
      <pc:chgData name="" userId="" providerId="" clId="Web-{540B2F38-B34D-679F-33B8-8A542740F10F}" dt="2020-09-09T23:42:35.614" v="17" actId="20577"/>
      <pc:docMkLst>
        <pc:docMk/>
      </pc:docMkLst>
      <pc:sldChg chg="modSp">
        <pc:chgData name="" userId="" providerId="" clId="Web-{540B2F38-B34D-679F-33B8-8A542740F10F}" dt="2020-09-09T23:38:45.956" v="2" actId="20577"/>
        <pc:sldMkLst>
          <pc:docMk/>
          <pc:sldMk cId="1301338510" sldId="306"/>
        </pc:sldMkLst>
        <pc:spChg chg="mod">
          <ac:chgData name="" userId="" providerId="" clId="Web-{540B2F38-B34D-679F-33B8-8A542740F10F}" dt="2020-09-09T23:38:45.956" v="2" actId="20577"/>
          <ac:spMkLst>
            <pc:docMk/>
            <pc:sldMk cId="1301338510" sldId="306"/>
            <ac:spMk id="3" creationId="{412D3999-E615-4EFF-B9A4-F2F9DDBC180C}"/>
          </ac:spMkLst>
        </pc:spChg>
      </pc:sldChg>
      <pc:sldChg chg="modSp">
        <pc:chgData name="" userId="" providerId="" clId="Web-{540B2F38-B34D-679F-33B8-8A542740F10F}" dt="2020-09-09T23:42:04.174" v="5" actId="20577"/>
        <pc:sldMkLst>
          <pc:docMk/>
          <pc:sldMk cId="3472110764" sldId="322"/>
        </pc:sldMkLst>
        <pc:spChg chg="mod">
          <ac:chgData name="" userId="" providerId="" clId="Web-{540B2F38-B34D-679F-33B8-8A542740F10F}" dt="2020-09-09T23:42:04.174" v="5" actId="20577"/>
          <ac:spMkLst>
            <pc:docMk/>
            <pc:sldMk cId="3472110764" sldId="322"/>
            <ac:spMk id="3" creationId="{95F72235-4BCD-4D07-BBEB-0F50395E17B3}"/>
          </ac:spMkLst>
        </pc:spChg>
      </pc:sldChg>
      <pc:sldChg chg="del">
        <pc:chgData name="" userId="" providerId="" clId="Web-{540B2F38-B34D-679F-33B8-8A542740F10F}" dt="2020-09-09T23:39:01.051" v="4"/>
        <pc:sldMkLst>
          <pc:docMk/>
          <pc:sldMk cId="1960921649" sldId="327"/>
        </pc:sldMkLst>
      </pc:sldChg>
      <pc:sldChg chg="modSp">
        <pc:chgData name="" userId="" providerId="" clId="Web-{540B2F38-B34D-679F-33B8-8A542740F10F}" dt="2020-09-09T23:42:18.206" v="10" actId="20577"/>
        <pc:sldMkLst>
          <pc:docMk/>
          <pc:sldMk cId="808272484" sldId="328"/>
        </pc:sldMkLst>
        <pc:spChg chg="mod">
          <ac:chgData name="" userId="" providerId="" clId="Web-{540B2F38-B34D-679F-33B8-8A542740F10F}" dt="2020-09-09T23:42:18.206" v="10" actId="20577"/>
          <ac:spMkLst>
            <pc:docMk/>
            <pc:sldMk cId="808272484" sldId="328"/>
            <ac:spMk id="3" creationId="{ACEDF478-63F0-424C-ADD5-80447DBE8EA1}"/>
          </ac:spMkLst>
        </pc:spChg>
      </pc:sldChg>
      <pc:sldChg chg="modSp">
        <pc:chgData name="" userId="" providerId="" clId="Web-{540B2F38-B34D-679F-33B8-8A542740F10F}" dt="2020-09-09T23:42:32.582" v="16" actId="20577"/>
        <pc:sldMkLst>
          <pc:docMk/>
          <pc:sldMk cId="451732027" sldId="329"/>
        </pc:sldMkLst>
        <pc:spChg chg="mod">
          <ac:chgData name="" userId="" providerId="" clId="Web-{540B2F38-B34D-679F-33B8-8A542740F10F}" dt="2020-09-09T23:42:32.582" v="16" actId="20577"/>
          <ac:spMkLst>
            <pc:docMk/>
            <pc:sldMk cId="451732027" sldId="329"/>
            <ac:spMk id="3" creationId="{575B32FF-0132-4B6C-A4E5-29F098CC7053}"/>
          </ac:spMkLst>
        </pc:spChg>
      </pc:sldChg>
    </pc:docChg>
  </pc:docChgLst>
  <pc:docChgLst>
    <pc:chgData clId="Web-{58BE177C-3459-FF94-C0E5-223E56590194}"/>
    <pc:docChg chg="addSld modSld sldOrd">
      <pc:chgData name="" userId="" providerId="" clId="Web-{58BE177C-3459-FF94-C0E5-223E56590194}" dt="2020-09-16T17:51:30.725" v="1603" actId="20577"/>
      <pc:docMkLst>
        <pc:docMk/>
      </pc:docMkLst>
      <pc:sldChg chg="modSp">
        <pc:chgData name="" userId="" providerId="" clId="Web-{58BE177C-3459-FF94-C0E5-223E56590194}" dt="2020-09-16T17:21:43.923" v="4" actId="20577"/>
        <pc:sldMkLst>
          <pc:docMk/>
          <pc:sldMk cId="2288351698" sldId="323"/>
        </pc:sldMkLst>
        <pc:spChg chg="mod">
          <ac:chgData name="" userId="" providerId="" clId="Web-{58BE177C-3459-FF94-C0E5-223E56590194}" dt="2020-09-16T17:21:43.923" v="4" actId="20577"/>
          <ac:spMkLst>
            <pc:docMk/>
            <pc:sldMk cId="2288351698" sldId="323"/>
            <ac:spMk id="3" creationId="{5ED320DE-D991-413C-8D14-08F16FAE78F6}"/>
          </ac:spMkLst>
        </pc:spChg>
      </pc:sldChg>
      <pc:sldChg chg="modSp new ord">
        <pc:chgData name="" userId="" providerId="" clId="Web-{58BE177C-3459-FF94-C0E5-223E56590194}" dt="2020-09-16T17:51:30.616" v="1602" actId="20577"/>
        <pc:sldMkLst>
          <pc:docMk/>
          <pc:sldMk cId="3536487309" sldId="332"/>
        </pc:sldMkLst>
        <pc:spChg chg="mod">
          <ac:chgData name="" userId="" providerId="" clId="Web-{58BE177C-3459-FF94-C0E5-223E56590194}" dt="2020-09-16T17:21:55.142" v="35" actId="20577"/>
          <ac:spMkLst>
            <pc:docMk/>
            <pc:sldMk cId="3536487309" sldId="332"/>
            <ac:spMk id="2" creationId="{AEEF2A0C-2A8B-4D59-AA57-33E3CB546E9E}"/>
          </ac:spMkLst>
        </pc:spChg>
        <pc:spChg chg="mod">
          <ac:chgData name="" userId="" providerId="" clId="Web-{58BE177C-3459-FF94-C0E5-223E56590194}" dt="2020-09-16T17:51:30.616" v="1602" actId="20577"/>
          <ac:spMkLst>
            <pc:docMk/>
            <pc:sldMk cId="3536487309" sldId="332"/>
            <ac:spMk id="3" creationId="{5DAEE704-A453-4DDA-980B-3A4738B09D2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C1A85-70F2-4BC5-8ACA-308F468896A8}" type="datetimeFigureOut">
              <a:rPr lang="en-US" smtClean="0"/>
              <a:t>9/16/2020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988FC-2E4E-4F6B-ABD1-7315A749422D}" type="slidenum">
              <a:rPr lang="en-US" smtClean="0"/>
              <a:t>‹#›</a:t>
            </a:fld>
            <a:endParaRPr lang="en-US"/>
          </a:p>
        </p:txBody>
      </p:sp>
    </p:spTree>
    <p:extLst>
      <p:ext uri="{BB962C8B-B14F-4D97-AF65-F5344CB8AC3E}">
        <p14:creationId xmlns:p14="http://schemas.microsoft.com/office/powerpoint/2010/main" val="2400229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migrationpolicy.org/data/unauthorized-immigrant-population/county/53033"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ternercenter.berkeley.edu/blog/estimating-covid-19-impact-renter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Estimate based on number of rent-burdened households impacted by COVID-19 and of undocumented renters who have lost jobs (and do not qualify for unemployment) </a:t>
            </a:r>
          </a:p>
          <a:p>
            <a:endParaRPr lang="en-US"/>
          </a:p>
          <a:p>
            <a:r>
              <a:rPr lang="en-US" i="1"/>
              <a:t>Sources: </a:t>
            </a:r>
            <a:r>
              <a:rPr lang="en-US"/>
              <a:t>Migration Policy Institute (MPI) analysis of U.S. Census Bureau data from the pooled 2012-16 American Community Survey (ACS) and the 2008 Survey of Income and Program Participation (SIPP), drawing on a methodology developed in consultation with James </a:t>
            </a:r>
            <a:r>
              <a:rPr lang="en-US" err="1"/>
              <a:t>Bachmeier</a:t>
            </a:r>
            <a:r>
              <a:rPr lang="en-US"/>
              <a:t> of Temple University and Jennifer Van Hook of The Pennsylvania State University, Population Research Institute. </a:t>
            </a:r>
            <a:r>
              <a:rPr lang="en-US">
                <a:hlinkClick r:id="rId3"/>
              </a:rPr>
              <a:t>https://www.migrationpolicy.org/data/unauthorized-immigrant-population/county/53033</a:t>
            </a:r>
            <a:endParaRPr lang="en-US"/>
          </a:p>
          <a:p>
            <a:endParaRPr lang="en-US"/>
          </a:p>
          <a:p>
            <a:r>
              <a:rPr lang="en-US"/>
              <a:t>King County Labor Area Summary 2020, Employment Security Department Washington State </a:t>
            </a:r>
          </a:p>
          <a:p>
            <a:endParaRPr lang="en-US"/>
          </a:p>
          <a:p>
            <a:r>
              <a:rPr lang="en-US"/>
              <a:t>Method: Looked at the number of undocumented workers in each occupation and compared the reduction in jobs from last year to now, and used this to estimate the number of people who will have lost jobs. </a:t>
            </a:r>
          </a:p>
          <a:p>
            <a:endParaRPr lang="en-US"/>
          </a:p>
          <a:p>
            <a:r>
              <a:rPr lang="en-US" i="1"/>
              <a:t>Assumptions: </a:t>
            </a:r>
            <a:r>
              <a:rPr lang="en-US"/>
              <a:t>Undocumented workers faced unemployment at the same rate as the general population. In actuality, since undocumented workers have fewer labor protections, the number who lost their jobs may actually be higher. Additionally, while 35% of the undocumented population are considered homeowners, many of them live in manufactured homes. While they own the home, they are still responsible for paying rent for the land which the home is located on, and thus might still be at risk of the same eviction process that residential renters face. These individuals are excluded from the estimate, so the number facing eviction might be higher. We also assume that there is no correlation between the industry that someone works in and whether they are a renter. Finally, some of the individuals who lost their jobs as a result of the COVID crisis might be part of multi-earner households. Therefore, the number of households at risk of eviction might be lower than 10,105. However, given that the other assumptions would presumably lead to an underestimate, and that there were 4,000 unemployed undocumented individuals prior to the COVID crisis, 10,105 is a reasonable estimate. </a:t>
            </a:r>
            <a:endParaRPr lang="en-US">
              <a:cs typeface="Calibri"/>
            </a:endParaRPr>
          </a:p>
          <a:p>
            <a:endParaRPr lang="en-US">
              <a:cs typeface="Calibri"/>
            </a:endParaRPr>
          </a:p>
          <a:p>
            <a:r>
              <a:rPr lang="en-US" i="1"/>
              <a:t>Sources: </a:t>
            </a:r>
            <a:endParaRPr lang="en-US"/>
          </a:p>
          <a:p>
            <a:r>
              <a:rPr lang="en-US">
                <a:hlinkClick r:id="rId4"/>
              </a:rPr>
              <a:t>https://ternercenter.berkeley.edu/blog/estimating-covid-19-impact-renters</a:t>
            </a:r>
            <a:endParaRPr lang="en-US"/>
          </a:p>
          <a:p>
            <a:r>
              <a:rPr lang="en-US"/>
              <a:t>2018 ACS </a:t>
            </a:r>
          </a:p>
          <a:p>
            <a:endParaRPr lang="en-US"/>
          </a:p>
          <a:p>
            <a:r>
              <a:rPr lang="en-US" i="1"/>
              <a:t>Method: </a:t>
            </a:r>
            <a:r>
              <a:rPr lang="en-US"/>
              <a:t>Adjusted the </a:t>
            </a:r>
            <a:r>
              <a:rPr lang="en-US" err="1"/>
              <a:t>Terner</a:t>
            </a:r>
            <a:r>
              <a:rPr lang="en-US"/>
              <a:t> Center’s metro area estimates to King County. Focused on the number of rent-burdened households who have lost income/jobs due to COVID-19</a:t>
            </a:r>
          </a:p>
          <a:p>
            <a:endParaRPr lang="en-US"/>
          </a:p>
          <a:p>
            <a:r>
              <a:rPr lang="en-US" i="1"/>
              <a:t>Assumptions</a:t>
            </a:r>
            <a:r>
              <a:rPr lang="en-US"/>
              <a:t>: Renters impacted by COVID job/income loss are evenly distributed across the MSA; rent burdened % is the same across the MSA (could be adjusted); plus all assumptions of the initial estimate. </a:t>
            </a:r>
            <a:endParaRPr lang="en-US">
              <a:cs typeface="Calibri"/>
            </a:endParaRPr>
          </a:p>
          <a:p>
            <a:r>
              <a:rPr lang="en-US">
                <a:cs typeface="Calibri"/>
              </a:rPr>
              <a:t>-</a:t>
            </a:r>
          </a:p>
          <a:p>
            <a:endParaRPr lang="en-US"/>
          </a:p>
        </p:txBody>
      </p:sp>
      <p:sp>
        <p:nvSpPr>
          <p:cNvPr id="4" name="Slide Number Placeholder 3"/>
          <p:cNvSpPr>
            <a:spLocks noGrp="1"/>
          </p:cNvSpPr>
          <p:nvPr>
            <p:ph type="sldNum" sz="quarter" idx="5"/>
          </p:nvPr>
        </p:nvSpPr>
        <p:spPr/>
        <p:txBody>
          <a:bodyPr/>
          <a:lstStyle/>
          <a:p>
            <a:fld id="{70D988FC-2E4E-4F6B-ABD1-7315A749422D}" type="slidenum">
              <a:rPr lang="en-US" smtClean="0"/>
              <a:t>2</a:t>
            </a:fld>
            <a:endParaRPr lang="en-US"/>
          </a:p>
        </p:txBody>
      </p:sp>
    </p:spTree>
    <p:extLst>
      <p:ext uri="{BB962C8B-B14F-4D97-AF65-F5344CB8AC3E}">
        <p14:creationId xmlns:p14="http://schemas.microsoft.com/office/powerpoint/2010/main" val="37881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a:t>Unite HERE alerting members on their hotline, texting their membership on 9/2</a:t>
            </a:r>
          </a:p>
          <a:p>
            <a:pPr lvl="2"/>
            <a:r>
              <a:rPr lang="en-US" dirty="0"/>
              <a:t>Washington Immigrant Solidarity Network alerting community members on their hotline</a:t>
            </a:r>
          </a:p>
          <a:p>
            <a:endParaRPr lang="en-US" dirty="0"/>
          </a:p>
        </p:txBody>
      </p:sp>
      <p:sp>
        <p:nvSpPr>
          <p:cNvPr id="4" name="Slide Number Placeholder 3"/>
          <p:cNvSpPr>
            <a:spLocks noGrp="1"/>
          </p:cNvSpPr>
          <p:nvPr>
            <p:ph type="sldNum" sz="quarter" idx="5"/>
          </p:nvPr>
        </p:nvSpPr>
        <p:spPr/>
        <p:txBody>
          <a:bodyPr/>
          <a:lstStyle/>
          <a:p>
            <a:fld id="{70D988FC-2E4E-4F6B-ABD1-7315A749422D}" type="slidenum">
              <a:rPr lang="en-US" smtClean="0"/>
              <a:t>13</a:t>
            </a:fld>
            <a:endParaRPr lang="en-US"/>
          </a:p>
        </p:txBody>
      </p:sp>
    </p:spTree>
    <p:extLst>
      <p:ext uri="{BB962C8B-B14F-4D97-AF65-F5344CB8AC3E}">
        <p14:creationId xmlns:p14="http://schemas.microsoft.com/office/powerpoint/2010/main" val="277323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pPr>
              <a:defRPr/>
            </a:pPr>
            <a:fld id="{79E3554D-594F-490F-9596-82753FF0AD6C}" type="datetimeFigureOut">
              <a:rPr lang="en-US" altLang="en-US" smtClean="0"/>
              <a:pPr>
                <a:defRPr/>
              </a:pPr>
              <a:t>9/16/2020</a:t>
            </a:fld>
            <a:endParaRPr lang="en-US" altLang="en-US"/>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B66FDF9-F7C9-4BBE-B09E-D2F3D8C4E592}" type="slidenum">
              <a:rPr lang="en-US" altLang="en-US" smtClean="0"/>
              <a:pPr>
                <a:defRPr/>
              </a:pPr>
              <a:t>‹#›</a:t>
            </a:fld>
            <a:endParaRPr lang="en-US"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44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CC8AA28-4170-436F-AE00-04A70980DE3E}" type="datetimeFigureOut">
              <a:rPr lang="en-US" altLang="en-US" smtClean="0"/>
              <a:pPr>
                <a:defRPr/>
              </a:pPr>
              <a:t>9/16/2020</a:t>
            </a:fld>
            <a:endParaRPr lang="en-US" altLang="en-US"/>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3039F51-3A5A-4D46-92B1-D2D7172FFECE}" type="slidenum">
              <a:rPr lang="en-US" altLang="en-US" smtClean="0"/>
              <a:pPr>
                <a:defRPr/>
              </a:pPr>
              <a:t>‹#›</a:t>
            </a:fld>
            <a:endParaRPr lang="en-US" altLang="en-US"/>
          </a:p>
        </p:txBody>
      </p:sp>
    </p:spTree>
    <p:extLst>
      <p:ext uri="{BB962C8B-B14F-4D97-AF65-F5344CB8AC3E}">
        <p14:creationId xmlns:p14="http://schemas.microsoft.com/office/powerpoint/2010/main" val="827027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1D3D852-989D-4B4F-B621-B99BB7AA5B4F}" type="datetimeFigureOut">
              <a:rPr lang="en-US" altLang="en-US" smtClean="0"/>
              <a:pPr>
                <a:defRPr/>
              </a:pPr>
              <a:t>9/16/2020</a:t>
            </a:fld>
            <a:endParaRPr lang="en-US" altLang="en-US"/>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F55DADF-31B0-4EDF-B9BC-6B5566361B17}" type="slidenum">
              <a:rPr lang="en-US" altLang="en-US" smtClean="0"/>
              <a:pPr>
                <a:defRPr/>
              </a:pPr>
              <a:t>‹#›</a:t>
            </a:fld>
            <a:endParaRPr lang="en-US"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44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A1F2481-0CBC-450F-9718-F2815E66A05C}" type="datetimeFigureOut">
              <a:rPr lang="en-US" altLang="en-US" smtClean="0"/>
              <a:pPr>
                <a:defRPr/>
              </a:pPr>
              <a:t>9/16/2020</a:t>
            </a:fld>
            <a:endParaRPr lang="en-US" altLang="en-US"/>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0450E3F-B01D-4E35-AD95-C8714492A0DA}" type="slidenum">
              <a:rPr lang="en-US" altLang="en-US" smtClean="0"/>
              <a:pPr>
                <a:defRPr/>
              </a:pPr>
              <a:t>‹#›</a:t>
            </a:fld>
            <a:endParaRPr lang="en-US" altLang="en-US"/>
          </a:p>
        </p:txBody>
      </p:sp>
    </p:spTree>
    <p:extLst>
      <p:ext uri="{BB962C8B-B14F-4D97-AF65-F5344CB8AC3E}">
        <p14:creationId xmlns:p14="http://schemas.microsoft.com/office/powerpoint/2010/main" val="404627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6B1ABAA2-8FF7-455E-BAD8-E7328AAFBAF2}" type="datetimeFigureOut">
              <a:rPr lang="en-US" altLang="en-US" smtClean="0"/>
              <a:pPr>
                <a:defRPr/>
              </a:pPr>
              <a:t>9/16/2020</a:t>
            </a:fld>
            <a:endParaRPr lang="en-US" altLang="en-US"/>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DB67330-A025-4B63-B7BB-ADEC6C60B1D1}" type="slidenum">
              <a:rPr lang="en-US" altLang="en-US" smtClean="0"/>
              <a:pPr>
                <a:defRPr/>
              </a:pPr>
              <a:t>‹#›</a:t>
            </a:fld>
            <a:endParaRPr lang="en-US"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322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457200" fontAlgn="base">
              <a:spcBef>
                <a:spcPct val="0"/>
              </a:spcBef>
              <a:spcAft>
                <a:spcPct val="0"/>
              </a:spcAft>
              <a:defRPr/>
            </a:pPr>
            <a:fld id="{6EF43E4D-3D33-4CC9-B39B-D1F08CBE3DC4}" type="datetimeFigureOut">
              <a:rPr lang="en-US" altLang="en-US" smtClean="0">
                <a:ea typeface="MS PGothic" pitchFamily="34" charset="-128"/>
              </a:rPr>
              <a:pPr defTabSz="457200" fontAlgn="base">
                <a:spcBef>
                  <a:spcPct val="0"/>
                </a:spcBef>
                <a:spcAft>
                  <a:spcPct val="0"/>
                </a:spcAft>
                <a:defRPr/>
              </a:pPr>
              <a:t>9/16/2020</a:t>
            </a:fld>
            <a:endParaRPr lang="en-US" altLang="en-US">
              <a:ea typeface="MS PGothic" pitchFamily="34" charset="-128"/>
            </a:endParaRPr>
          </a:p>
        </p:txBody>
      </p:sp>
      <p:sp>
        <p:nvSpPr>
          <p:cNvPr id="6" name="Footer Placeholder 5"/>
          <p:cNvSpPr>
            <a:spLocks noGrp="1"/>
          </p:cNvSpPr>
          <p:nvPr>
            <p:ph type="ftr" sz="quarter" idx="11"/>
          </p:nvPr>
        </p:nvSpPr>
        <p:spPr/>
        <p:txBody>
          <a:bodyPr/>
          <a:lstStyle/>
          <a:p>
            <a:pPr defTabSz="4572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57200" fontAlgn="base">
              <a:spcBef>
                <a:spcPct val="0"/>
              </a:spcBef>
              <a:spcAft>
                <a:spcPct val="0"/>
              </a:spcAft>
              <a:defRPr/>
            </a:pPr>
            <a:fld id="{36543269-04D3-400B-9104-024D2CD8C354}" type="slidenum">
              <a:rPr lang="en-US" altLang="en-US" smtClean="0">
                <a:ea typeface="MS PGothic" pitchFamily="34" charset="-128"/>
              </a:rPr>
              <a:pPr defTabSz="457200" fontAlgn="base">
                <a:spcBef>
                  <a:spcPct val="0"/>
                </a:spcBef>
                <a:spcAft>
                  <a:spcPct val="0"/>
                </a:spcAft>
                <a:defRPr/>
              </a:pPr>
              <a:t>‹#›</a:t>
            </a:fld>
            <a:endParaRPr lang="en-US" altLang="en-US">
              <a:ea typeface="MS PGothic" pitchFamily="34" charset="-128"/>
            </a:endParaRPr>
          </a:p>
        </p:txBody>
      </p:sp>
    </p:spTree>
    <p:extLst>
      <p:ext uri="{BB962C8B-B14F-4D97-AF65-F5344CB8AC3E}">
        <p14:creationId xmlns:p14="http://schemas.microsoft.com/office/powerpoint/2010/main" val="597429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96EE7C12-CD6A-46C0-A5A7-D9B8191671E9}" type="datetimeFigureOut">
              <a:rPr lang="en-US" altLang="en-US" smtClean="0"/>
              <a:pPr>
                <a:defRPr/>
              </a:pPr>
              <a:t>9/16/2020</a:t>
            </a:fld>
            <a:endParaRPr lang="en-US" altLang="en-US"/>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DB5EE050-3F43-4C19-8178-AD8B686BB647}" type="slidenum">
              <a:rPr lang="en-US" altLang="en-US" smtClean="0"/>
              <a:pPr>
                <a:defRPr/>
              </a:pPr>
              <a:t>‹#›</a:t>
            </a:fld>
            <a:endParaRPr lang="en-US" altLang="en-US"/>
          </a:p>
        </p:txBody>
      </p:sp>
    </p:spTree>
    <p:extLst>
      <p:ext uri="{BB962C8B-B14F-4D97-AF65-F5344CB8AC3E}">
        <p14:creationId xmlns:p14="http://schemas.microsoft.com/office/powerpoint/2010/main" val="252857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1DD4569B-C410-4581-BCD4-C143C29801C2}" type="datetimeFigureOut">
              <a:rPr lang="en-US" altLang="en-US" smtClean="0"/>
              <a:pPr>
                <a:defRPr/>
              </a:pPr>
              <a:t>9/16/2020</a:t>
            </a:fld>
            <a:endParaRPr lang="en-US" altLang="en-US"/>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E949C64E-0588-4594-BC56-86FF0B64B4EB}" type="slidenum">
              <a:rPr lang="en-US" altLang="en-US" smtClean="0"/>
              <a:pPr>
                <a:defRPr/>
              </a:pPr>
              <a:t>‹#›</a:t>
            </a:fld>
            <a:endParaRPr lang="en-US" altLang="en-US"/>
          </a:p>
        </p:txBody>
      </p:sp>
    </p:spTree>
    <p:extLst>
      <p:ext uri="{BB962C8B-B14F-4D97-AF65-F5344CB8AC3E}">
        <p14:creationId xmlns:p14="http://schemas.microsoft.com/office/powerpoint/2010/main" val="3341873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0EEC300-DCF6-482D-8257-E4A4D697ADAA}" type="datetimeFigureOut">
              <a:rPr lang="en-US" altLang="en-US" smtClean="0"/>
              <a:pPr>
                <a:defRPr/>
              </a:pPr>
              <a:t>9/16/2020</a:t>
            </a:fld>
            <a:endParaRPr lang="en-US" altLang="en-US"/>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9BC89395-0496-4B45-93E2-8CA07822F14E}" type="slidenum">
              <a:rPr lang="en-US" altLang="en-US" smtClean="0"/>
              <a:pPr>
                <a:defRPr/>
              </a:pPr>
              <a:t>‹#›</a:t>
            </a:fld>
            <a:endParaRPr lang="en-US" altLang="en-US"/>
          </a:p>
        </p:txBody>
      </p:sp>
    </p:spTree>
    <p:extLst>
      <p:ext uri="{BB962C8B-B14F-4D97-AF65-F5344CB8AC3E}">
        <p14:creationId xmlns:p14="http://schemas.microsoft.com/office/powerpoint/2010/main" val="268346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AA29F1DB-1F8D-4E7F-8D80-79F24C604A0E}" type="datetimeFigureOut">
              <a:rPr lang="en-US" altLang="en-US" smtClean="0"/>
              <a:pPr>
                <a:defRPr/>
              </a:pPr>
              <a:t>9/16/2020</a:t>
            </a:fld>
            <a:endParaRPr lang="en-US" altLang="en-US"/>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8655E48-7383-42C7-9479-7B679E3D25E1}" type="slidenum">
              <a:rPr lang="en-US" altLang="en-US" smtClean="0"/>
              <a:pPr>
                <a:defRPr/>
              </a:pPr>
              <a:t>‹#›</a:t>
            </a:fld>
            <a:endParaRPr lang="en-US" altLang="en-US"/>
          </a:p>
        </p:txBody>
      </p:sp>
    </p:spTree>
    <p:extLst>
      <p:ext uri="{BB962C8B-B14F-4D97-AF65-F5344CB8AC3E}">
        <p14:creationId xmlns:p14="http://schemas.microsoft.com/office/powerpoint/2010/main" val="254809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defTabSz="457200" fontAlgn="base">
              <a:spcBef>
                <a:spcPct val="0"/>
              </a:spcBef>
              <a:spcAft>
                <a:spcPct val="0"/>
              </a:spcAft>
              <a:defRPr/>
            </a:pPr>
            <a:fld id="{6EF43E4D-3D33-4CC9-B39B-D1F08CBE3DC4}" type="datetimeFigureOut">
              <a:rPr lang="en-US" altLang="en-US" smtClean="0">
                <a:ea typeface="MS PGothic" pitchFamily="34" charset="-128"/>
              </a:rPr>
              <a:pPr defTabSz="457200" fontAlgn="base">
                <a:spcBef>
                  <a:spcPct val="0"/>
                </a:spcBef>
                <a:spcAft>
                  <a:spcPct val="0"/>
                </a:spcAft>
                <a:defRPr/>
              </a:pPr>
              <a:t>9/16/2020</a:t>
            </a:fld>
            <a:endParaRPr lang="en-US" altLang="en-US">
              <a:ea typeface="MS PGothic" pitchFamily="34" charset="-128"/>
            </a:endParaRPr>
          </a:p>
        </p:txBody>
      </p:sp>
      <p:sp>
        <p:nvSpPr>
          <p:cNvPr id="6" name="Footer Placeholder 5"/>
          <p:cNvSpPr>
            <a:spLocks noGrp="1"/>
          </p:cNvSpPr>
          <p:nvPr>
            <p:ph type="ftr" sz="quarter" idx="11"/>
          </p:nvPr>
        </p:nvSpPr>
        <p:spPr/>
        <p:txBody>
          <a:bodyPr/>
          <a:lstStyle/>
          <a:p>
            <a:pPr defTabSz="457200">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57200" fontAlgn="base">
              <a:spcBef>
                <a:spcPct val="0"/>
              </a:spcBef>
              <a:spcAft>
                <a:spcPct val="0"/>
              </a:spcAft>
              <a:defRPr/>
            </a:pPr>
            <a:fld id="{36543269-04D3-400B-9104-024D2CD8C354}" type="slidenum">
              <a:rPr lang="en-US" altLang="en-US" smtClean="0">
                <a:ea typeface="MS PGothic" pitchFamily="34" charset="-128"/>
              </a:rPr>
              <a:pPr defTabSz="457200" fontAlgn="base">
                <a:spcBef>
                  <a:spcPct val="0"/>
                </a:spcBef>
                <a:spcAft>
                  <a:spcPct val="0"/>
                </a:spcAft>
                <a:defRPr/>
              </a:pPr>
              <a:t>‹#›</a:t>
            </a:fld>
            <a:endParaRPr lang="en-US" altLang="en-US">
              <a:ea typeface="MS PGothic" pitchFamily="34" charset="-128"/>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59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fontAlgn="base">
              <a:spcBef>
                <a:spcPct val="0"/>
              </a:spcBef>
              <a:spcAft>
                <a:spcPct val="0"/>
              </a:spcAft>
              <a:defRPr/>
            </a:pPr>
            <a:fld id="{6EF43E4D-3D33-4CC9-B39B-D1F08CBE3DC4}" type="datetimeFigureOut">
              <a:rPr lang="en-US" altLang="en-US" smtClean="0">
                <a:ea typeface="MS PGothic" pitchFamily="34" charset="-128"/>
              </a:rPr>
              <a:pPr defTabSz="457200" fontAlgn="base">
                <a:spcBef>
                  <a:spcPct val="0"/>
                </a:spcBef>
                <a:spcAft>
                  <a:spcPct val="0"/>
                </a:spcAft>
                <a:defRPr/>
              </a:pPr>
              <a:t>9/16/2020</a:t>
            </a:fld>
            <a:endParaRPr lang="en-US" altLang="en-US">
              <a:ea typeface="MS PGothic" pitchFamily="34" charset="-128"/>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fontAlgn="base">
              <a:spcBef>
                <a:spcPct val="0"/>
              </a:spcBef>
              <a:spcAft>
                <a:spcPct val="0"/>
              </a:spcAft>
              <a:defRPr/>
            </a:pPr>
            <a:fld id="{36543269-04D3-400B-9104-024D2CD8C354}" type="slidenum">
              <a:rPr lang="en-US" altLang="en-US" smtClean="0">
                <a:ea typeface="MS PGothic" pitchFamily="34" charset="-128"/>
              </a:rPr>
              <a:pPr defTabSz="457200" fontAlgn="base">
                <a:spcBef>
                  <a:spcPct val="0"/>
                </a:spcBef>
                <a:spcAft>
                  <a:spcPct val="0"/>
                </a:spcAft>
                <a:defRPr/>
              </a:pPr>
              <a:t>‹#›</a:t>
            </a:fld>
            <a:endParaRPr lang="en-US" altLang="en-US">
              <a:ea typeface="MS PGothic" pitchFamily="34" charset="-128"/>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570138"/>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kingcounty.gov/covid/r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vernor.wa.gov/news-media/inslee-extends-safe-start-proclamation-eviction-moratorium" TargetMode="External"/><Relationship Id="rId2" Type="http://schemas.openxmlformats.org/officeDocument/2006/relationships/hyperlink" Target="mailto:commerceRAgrant@kingcounty.gov" TargetMode="External"/><Relationship Id="rId1" Type="http://schemas.openxmlformats.org/officeDocument/2006/relationships/slideLayout" Target="../slideLayouts/slideLayout2.xml"/><Relationship Id="rId5" Type="http://schemas.openxmlformats.org/officeDocument/2006/relationships/hyperlink" Target="https://www.federalregister.gov/documents/2020/09/04/2020-19654/temporary-halt-in-residential-evictions-to-prevent-the-further-spread-of-covid-19" TargetMode="External"/><Relationship Id="rId4" Type="http://schemas.openxmlformats.org/officeDocument/2006/relationships/hyperlink" Target="https://fortress.wa.gov/atg/formhandler/ago/COVID19EvictionComplaintForm.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F78038-80F8-4A9E-9973-C6CD778B1064}"/>
              </a:ext>
            </a:extLst>
          </p:cNvPr>
          <p:cNvSpPr>
            <a:spLocks noGrp="1"/>
          </p:cNvSpPr>
          <p:nvPr>
            <p:ph type="ctrTitle"/>
          </p:nvPr>
        </p:nvSpPr>
        <p:spPr/>
        <p:txBody>
          <a:bodyPr>
            <a:noAutofit/>
          </a:bodyPr>
          <a:lstStyle/>
          <a:p>
            <a:r>
              <a:rPr lang="en-US" sz="3800"/>
              <a:t>King County Eviction Prevention and Rental Assistance Program</a:t>
            </a:r>
          </a:p>
        </p:txBody>
      </p:sp>
      <p:sp>
        <p:nvSpPr>
          <p:cNvPr id="2" name="Subtitle 1"/>
          <p:cNvSpPr>
            <a:spLocks noGrp="1"/>
          </p:cNvSpPr>
          <p:nvPr>
            <p:ph type="subTitle" idx="1"/>
          </p:nvPr>
        </p:nvSpPr>
        <p:spPr/>
        <p:txBody>
          <a:bodyPr/>
          <a:lstStyle/>
          <a:p>
            <a:r>
              <a:rPr lang="en-US"/>
              <a:t>Sunaree Marshall</a:t>
            </a:r>
          </a:p>
          <a:p>
            <a:r>
              <a:rPr lang="en-US"/>
              <a:t>King County Department of Community and Human Services</a:t>
            </a:r>
          </a:p>
        </p:txBody>
      </p:sp>
    </p:spTree>
    <p:extLst>
      <p:ext uri="{BB962C8B-B14F-4D97-AF65-F5344CB8AC3E}">
        <p14:creationId xmlns:p14="http://schemas.microsoft.com/office/powerpoint/2010/main" val="632507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74AB-5EC1-41A3-AF72-7F350F9A12E8}"/>
              </a:ext>
            </a:extLst>
          </p:cNvPr>
          <p:cNvSpPr>
            <a:spLocks noGrp="1"/>
          </p:cNvSpPr>
          <p:nvPr>
            <p:ph type="title"/>
          </p:nvPr>
        </p:nvSpPr>
        <p:spPr/>
        <p:txBody>
          <a:bodyPr/>
          <a:lstStyle/>
          <a:p>
            <a:r>
              <a:rPr lang="en-US" dirty="0">
                <a:solidFill>
                  <a:schemeClr val="tx1"/>
                </a:solidFill>
              </a:rPr>
              <a:t>Manufactured Housing Park Fund</a:t>
            </a:r>
            <a:endParaRPr lang="en-US" dirty="0"/>
          </a:p>
        </p:txBody>
      </p:sp>
      <p:sp>
        <p:nvSpPr>
          <p:cNvPr id="3" name="Content Placeholder 2">
            <a:extLst>
              <a:ext uri="{FF2B5EF4-FFF2-40B4-BE49-F238E27FC236}">
                <a16:creationId xmlns:a16="http://schemas.microsoft.com/office/drawing/2014/main" id="{3199A925-C9DE-4E10-A36A-7C908408665B}"/>
              </a:ext>
            </a:extLst>
          </p:cNvPr>
          <p:cNvSpPr>
            <a:spLocks noGrp="1"/>
          </p:cNvSpPr>
          <p:nvPr>
            <p:ph idx="1"/>
          </p:nvPr>
        </p:nvSpPr>
        <p:spPr/>
        <p:txBody>
          <a:bodyPr/>
          <a:lstStyle/>
          <a:p>
            <a:pPr lvl="1"/>
            <a:r>
              <a:rPr lang="en-US" sz="2400" dirty="0"/>
              <a:t>Pays participating park owners in bulk for every eligible tenant behind in rent</a:t>
            </a:r>
          </a:p>
          <a:p>
            <a:pPr marL="201168" lvl="1" indent="0">
              <a:buNone/>
            </a:pPr>
            <a:endParaRPr lang="en-US" sz="2400" dirty="0"/>
          </a:p>
          <a:p>
            <a:pPr lvl="1"/>
            <a:r>
              <a:rPr lang="en-US" sz="2400" dirty="0"/>
              <a:t>Any manufactured park owner in King County can participate</a:t>
            </a:r>
          </a:p>
          <a:p>
            <a:pPr marL="201168" lvl="1" indent="0">
              <a:buNone/>
            </a:pPr>
            <a:endParaRPr lang="en-US" sz="2400" dirty="0"/>
          </a:p>
          <a:p>
            <a:pPr lvl="1"/>
            <a:r>
              <a:rPr lang="en-US" sz="2400" dirty="0"/>
              <a:t>Five properties have submitted interest so far</a:t>
            </a:r>
          </a:p>
          <a:p>
            <a:endParaRPr lang="en-US" dirty="0"/>
          </a:p>
          <a:p>
            <a:endParaRPr lang="en-US" dirty="0"/>
          </a:p>
          <a:p>
            <a:endParaRPr lang="en-US" dirty="0"/>
          </a:p>
        </p:txBody>
      </p:sp>
    </p:spTree>
    <p:extLst>
      <p:ext uri="{BB962C8B-B14F-4D97-AF65-F5344CB8AC3E}">
        <p14:creationId xmlns:p14="http://schemas.microsoft.com/office/powerpoint/2010/main" val="421100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457D-C093-4097-B4FD-D177375DBAB8}"/>
              </a:ext>
            </a:extLst>
          </p:cNvPr>
          <p:cNvSpPr>
            <a:spLocks noGrp="1"/>
          </p:cNvSpPr>
          <p:nvPr>
            <p:ph type="title"/>
          </p:nvPr>
        </p:nvSpPr>
        <p:spPr/>
        <p:txBody>
          <a:bodyPr/>
          <a:lstStyle/>
          <a:p>
            <a:r>
              <a:rPr lang="en-US" dirty="0">
                <a:solidFill>
                  <a:schemeClr val="tx1"/>
                </a:solidFill>
              </a:rPr>
              <a:t>Small Landlord / Tenant Fund</a:t>
            </a:r>
          </a:p>
        </p:txBody>
      </p:sp>
      <p:sp>
        <p:nvSpPr>
          <p:cNvPr id="3" name="Content Placeholder 2">
            <a:extLst>
              <a:ext uri="{FF2B5EF4-FFF2-40B4-BE49-F238E27FC236}">
                <a16:creationId xmlns:a16="http://schemas.microsoft.com/office/drawing/2014/main" id="{370A9349-3F42-498E-81F7-1015A83279EC}"/>
              </a:ext>
            </a:extLst>
          </p:cNvPr>
          <p:cNvSpPr>
            <a:spLocks noGrp="1"/>
          </p:cNvSpPr>
          <p:nvPr>
            <p:ph idx="1"/>
          </p:nvPr>
        </p:nvSpPr>
        <p:spPr/>
        <p:txBody>
          <a:bodyPr>
            <a:normAutofit lnSpcReduction="10000"/>
          </a:bodyPr>
          <a:lstStyle/>
          <a:p>
            <a:r>
              <a:rPr lang="en-US" b="1" dirty="0"/>
              <a:t>Tenants</a:t>
            </a:r>
          </a:p>
          <a:p>
            <a:pPr lvl="1"/>
            <a:r>
              <a:rPr lang="en-US" dirty="0"/>
              <a:t>All tenants countywide eligible for lottery</a:t>
            </a:r>
          </a:p>
          <a:p>
            <a:pPr lvl="1"/>
            <a:r>
              <a:rPr lang="en-US" dirty="0"/>
              <a:t>Referrals will be made weekly to non-profits meeting tenant demographic and linguistic needs</a:t>
            </a:r>
          </a:p>
          <a:p>
            <a:pPr lvl="1"/>
            <a:r>
              <a:rPr lang="en-US" dirty="0"/>
              <a:t>Over 4,000 tenants have submitted interest</a:t>
            </a:r>
          </a:p>
          <a:p>
            <a:r>
              <a:rPr lang="en-US" b="1" dirty="0"/>
              <a:t>Small Landlords</a:t>
            </a:r>
          </a:p>
          <a:p>
            <a:pPr lvl="1"/>
            <a:r>
              <a:rPr lang="en-US" dirty="0"/>
              <a:t>All small landlords countywide (those with 9 or fewer tenants behind in rent) eligible for lottery</a:t>
            </a:r>
          </a:p>
          <a:p>
            <a:pPr lvl="1"/>
            <a:r>
              <a:rPr lang="en-US" dirty="0"/>
              <a:t>If small landlord selected, all tenants behind in rent will be screened</a:t>
            </a:r>
          </a:p>
          <a:p>
            <a:pPr lvl="1"/>
            <a:r>
              <a:rPr lang="en-US" dirty="0"/>
              <a:t>Referrals made on nonprofit capacity to pay bulk payment to small landlords</a:t>
            </a:r>
          </a:p>
          <a:p>
            <a:pPr lvl="1"/>
            <a:r>
              <a:rPr lang="en-US" dirty="0"/>
              <a:t>Over 100 small landlords have submitted interest, averaging 2 units a landlord</a:t>
            </a:r>
          </a:p>
          <a:p>
            <a:r>
              <a:rPr lang="en-US" b="1" dirty="0"/>
              <a:t>Lottery Runs on a Weekly Basis</a:t>
            </a:r>
          </a:p>
          <a:p>
            <a:pPr lvl="1"/>
            <a:r>
              <a:rPr lang="en-US" dirty="0"/>
              <a:t>People not selected will be alerted via email every Friday</a:t>
            </a:r>
          </a:p>
          <a:p>
            <a:pPr lvl="1"/>
            <a:endParaRPr lang="en-US" dirty="0"/>
          </a:p>
          <a:p>
            <a:endParaRPr lang="en-US" dirty="0"/>
          </a:p>
          <a:p>
            <a:endParaRPr lang="en-US" dirty="0"/>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1237147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PRAP_Timeline">
            <a:extLst>
              <a:ext uri="{FF2B5EF4-FFF2-40B4-BE49-F238E27FC236}">
                <a16:creationId xmlns:a16="http://schemas.microsoft.com/office/drawing/2014/main" id="{D3FEB35C-DC7F-46D7-9193-28E218E2A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149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21C4E-41F7-4A52-94D1-2F77463552BE}"/>
              </a:ext>
            </a:extLst>
          </p:cNvPr>
          <p:cNvSpPr>
            <a:spLocks noGrp="1"/>
          </p:cNvSpPr>
          <p:nvPr>
            <p:ph type="title"/>
          </p:nvPr>
        </p:nvSpPr>
        <p:spPr/>
        <p:txBody>
          <a:bodyPr/>
          <a:lstStyle/>
          <a:p>
            <a:r>
              <a:rPr lang="en-US" dirty="0">
                <a:solidFill>
                  <a:schemeClr val="tx1"/>
                </a:solidFill>
                <a:cs typeface="Calibri Light"/>
              </a:rPr>
              <a:t>Language Access and Other Considerations</a:t>
            </a:r>
            <a:endParaRPr lang="en-US" dirty="0">
              <a:solidFill>
                <a:schemeClr val="tx1"/>
              </a:solidFill>
            </a:endParaRPr>
          </a:p>
        </p:txBody>
      </p:sp>
      <p:sp>
        <p:nvSpPr>
          <p:cNvPr id="3" name="Content Placeholder 2">
            <a:extLst>
              <a:ext uri="{FF2B5EF4-FFF2-40B4-BE49-F238E27FC236}">
                <a16:creationId xmlns:a16="http://schemas.microsoft.com/office/drawing/2014/main" id="{AE54C076-0434-44A1-A491-0B1ADA1A2B4B}"/>
              </a:ext>
            </a:extLst>
          </p:cNvPr>
          <p:cNvSpPr>
            <a:spLocks noGrp="1"/>
          </p:cNvSpPr>
          <p:nvPr>
            <p:ph idx="1"/>
          </p:nvPr>
        </p:nvSpPr>
        <p:spPr/>
        <p:txBody>
          <a:bodyPr/>
          <a:lstStyle/>
          <a:p>
            <a:r>
              <a:rPr lang="en-US" b="1" dirty="0"/>
              <a:t>General Access</a:t>
            </a:r>
          </a:p>
          <a:p>
            <a:pPr lvl="1"/>
            <a:r>
              <a:rPr lang="en-US" dirty="0"/>
              <a:t>Spreading program info through media, listservs, and membership-based organizations</a:t>
            </a:r>
          </a:p>
          <a:p>
            <a:pPr marL="201168" lvl="1" indent="0">
              <a:buNone/>
            </a:pPr>
            <a:endParaRPr lang="en-US" dirty="0"/>
          </a:p>
          <a:p>
            <a:r>
              <a:rPr lang="en-US" b="1" dirty="0"/>
              <a:t>Language</a:t>
            </a:r>
          </a:p>
          <a:p>
            <a:pPr lvl="1"/>
            <a:r>
              <a:rPr lang="en-US" dirty="0"/>
              <a:t>Translating all materials, including materials used by CBOs</a:t>
            </a:r>
          </a:p>
          <a:p>
            <a:pPr lvl="1"/>
            <a:r>
              <a:rPr lang="en-US" dirty="0"/>
              <a:t>Prioritizing contracting with CBOs with language ability</a:t>
            </a:r>
          </a:p>
          <a:p>
            <a:pPr marL="201168" lvl="1" indent="0">
              <a:buNone/>
            </a:pPr>
            <a:endParaRPr lang="en-US" dirty="0"/>
          </a:p>
          <a:p>
            <a:pPr marL="0">
              <a:buNone/>
            </a:pPr>
            <a:r>
              <a:rPr lang="en-US" b="1" dirty="0"/>
              <a:t>Technology</a:t>
            </a:r>
          </a:p>
          <a:p>
            <a:pPr lvl="1"/>
            <a:r>
              <a:rPr lang="en-US" dirty="0"/>
              <a:t>CBOs will manage phone line for tenants to call if they can’t fill out form themselves</a:t>
            </a:r>
          </a:p>
          <a:p>
            <a:pPr lvl="1"/>
            <a:r>
              <a:rPr lang="en-US" dirty="0"/>
              <a:t>Prioritizing contracting with CBOs who can overcome tech barriers</a:t>
            </a:r>
          </a:p>
          <a:p>
            <a:pPr marL="0">
              <a:buNone/>
            </a:pPr>
            <a:endParaRPr lang="en-US" dirty="0"/>
          </a:p>
          <a:p>
            <a:pPr marL="201168" lvl="1" indent="0">
              <a:buNone/>
            </a:pPr>
            <a:endParaRPr lang="en-US" dirty="0"/>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306458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727B-D373-4914-8295-46BEE34577BA}"/>
              </a:ext>
            </a:extLst>
          </p:cNvPr>
          <p:cNvSpPr>
            <a:spLocks noGrp="1"/>
          </p:cNvSpPr>
          <p:nvPr>
            <p:ph type="title"/>
          </p:nvPr>
        </p:nvSpPr>
        <p:spPr/>
        <p:txBody>
          <a:bodyPr/>
          <a:lstStyle/>
          <a:p>
            <a:r>
              <a:rPr lang="en-US" dirty="0">
                <a:solidFill>
                  <a:schemeClr val="tx1"/>
                </a:solidFill>
              </a:rPr>
              <a:t>Grievance Process</a:t>
            </a:r>
          </a:p>
        </p:txBody>
      </p:sp>
      <p:sp>
        <p:nvSpPr>
          <p:cNvPr id="3" name="Content Placeholder 2">
            <a:extLst>
              <a:ext uri="{FF2B5EF4-FFF2-40B4-BE49-F238E27FC236}">
                <a16:creationId xmlns:a16="http://schemas.microsoft.com/office/drawing/2014/main" id="{3C0707B4-15A9-4C6D-9E5D-21AE41339710}"/>
              </a:ext>
            </a:extLst>
          </p:cNvPr>
          <p:cNvSpPr>
            <a:spLocks noGrp="1"/>
          </p:cNvSpPr>
          <p:nvPr>
            <p:ph idx="1"/>
          </p:nvPr>
        </p:nvSpPr>
        <p:spPr/>
        <p:txBody>
          <a:bodyPr/>
          <a:lstStyle/>
          <a:p>
            <a:pPr>
              <a:buFont typeface="Arial" panose="020B0604020202020204" pitchFamily="34" charset="0"/>
              <a:buChar char="•"/>
            </a:pPr>
            <a:r>
              <a:rPr lang="en-US" sz="2800" dirty="0"/>
              <a:t>Any tenant denied assistance can appeal decision to DCHS</a:t>
            </a:r>
          </a:p>
          <a:p>
            <a:pPr lvl="1">
              <a:lnSpc>
                <a:spcPct val="100000"/>
              </a:lnSpc>
              <a:buFont typeface="Arial" panose="020B0604020202020204" pitchFamily="34" charset="0"/>
              <a:buChar char="•"/>
            </a:pPr>
            <a:r>
              <a:rPr lang="en-US" sz="2000" dirty="0"/>
              <a:t>Tenant has option to get help from Housing Justice Project</a:t>
            </a:r>
          </a:p>
          <a:p>
            <a:pPr lvl="1">
              <a:lnSpc>
                <a:spcPct val="100000"/>
              </a:lnSpc>
              <a:buFont typeface="Arial" panose="020B0604020202020204" pitchFamily="34" charset="0"/>
              <a:buChar char="•"/>
            </a:pPr>
            <a:r>
              <a:rPr lang="en-US" sz="2000" dirty="0"/>
              <a:t>Appeal must be filed within two weeks of denial</a:t>
            </a:r>
          </a:p>
          <a:p>
            <a:pPr>
              <a:lnSpc>
                <a:spcPct val="100000"/>
              </a:lnSpc>
              <a:buFont typeface="Arial" panose="020B0604020202020204" pitchFamily="34" charset="0"/>
              <a:buChar char="•"/>
            </a:pPr>
            <a:r>
              <a:rPr lang="en-US" sz="2800" dirty="0"/>
              <a:t>Purpose is to catch mistaken denials.  However, if a landlord refuses to accept conditions, the household cannot be served</a:t>
            </a:r>
          </a:p>
          <a:p>
            <a:pPr>
              <a:lnSpc>
                <a:spcPct val="100000"/>
              </a:lnSpc>
            </a:pPr>
            <a:endParaRPr lang="en-US" dirty="0"/>
          </a:p>
          <a:p>
            <a:endParaRPr lang="en-US" dirty="0"/>
          </a:p>
          <a:p>
            <a:endParaRPr lang="en-US" dirty="0"/>
          </a:p>
        </p:txBody>
      </p:sp>
    </p:spTree>
    <p:extLst>
      <p:ext uri="{BB962C8B-B14F-4D97-AF65-F5344CB8AC3E}">
        <p14:creationId xmlns:p14="http://schemas.microsoft.com/office/powerpoint/2010/main" val="582596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62BD-C5F9-4C40-95D5-BDDED7F52845}"/>
              </a:ext>
            </a:extLst>
          </p:cNvPr>
          <p:cNvSpPr>
            <a:spLocks noGrp="1"/>
          </p:cNvSpPr>
          <p:nvPr>
            <p:ph type="title"/>
          </p:nvPr>
        </p:nvSpPr>
        <p:spPr/>
        <p:txBody>
          <a:bodyPr/>
          <a:lstStyle/>
          <a:p>
            <a:r>
              <a:rPr lang="en-US" dirty="0"/>
              <a:t>Program Timeline</a:t>
            </a:r>
          </a:p>
        </p:txBody>
      </p:sp>
      <p:sp>
        <p:nvSpPr>
          <p:cNvPr id="3" name="Content Placeholder 2">
            <a:extLst>
              <a:ext uri="{FF2B5EF4-FFF2-40B4-BE49-F238E27FC236}">
                <a16:creationId xmlns:a16="http://schemas.microsoft.com/office/drawing/2014/main" id="{E79576BC-A49D-41ED-8849-A0569D5D0A4B}"/>
              </a:ext>
            </a:extLst>
          </p:cNvPr>
          <p:cNvSpPr>
            <a:spLocks noGrp="1"/>
          </p:cNvSpPr>
          <p:nvPr>
            <p:ph idx="1"/>
          </p:nvPr>
        </p:nvSpPr>
        <p:spPr/>
        <p:txBody>
          <a:bodyPr/>
          <a:lstStyle/>
          <a:p>
            <a:r>
              <a:rPr lang="en-US" sz="2400" b="1" dirty="0"/>
              <a:t>Contracting</a:t>
            </a:r>
          </a:p>
          <a:p>
            <a:pPr lvl="1"/>
            <a:r>
              <a:rPr lang="en-US" dirty="0"/>
              <a:t>Contracting </a:t>
            </a:r>
            <a:r>
              <a:rPr lang="en-US" dirty="0" smtClean="0"/>
              <a:t>underway, </a:t>
            </a:r>
            <a:r>
              <a:rPr lang="en-US" dirty="0"/>
              <a:t>with the Outreach and Application Assistance and Large Residential Landlord Fund agencies launching first</a:t>
            </a:r>
          </a:p>
          <a:p>
            <a:pPr marL="201168" lvl="1" indent="0">
              <a:buNone/>
            </a:pPr>
            <a:endParaRPr lang="en-US" dirty="0"/>
          </a:p>
          <a:p>
            <a:r>
              <a:rPr lang="en-US" sz="2400" b="1" dirty="0"/>
              <a:t>Lottery</a:t>
            </a:r>
          </a:p>
          <a:p>
            <a:pPr lvl="1"/>
            <a:r>
              <a:rPr lang="en-US" dirty="0"/>
              <a:t>Lottery </a:t>
            </a:r>
            <a:r>
              <a:rPr lang="en-US" dirty="0" smtClean="0"/>
              <a:t>began on </a:t>
            </a:r>
            <a:r>
              <a:rPr lang="en-US" dirty="0"/>
              <a:t>September 14, 2020, and continue weekly until funds run out</a:t>
            </a:r>
          </a:p>
          <a:p>
            <a:pPr marL="201168" lvl="1" indent="0">
              <a:buNone/>
            </a:pPr>
            <a:endParaRPr lang="en-US" dirty="0"/>
          </a:p>
          <a:p>
            <a:r>
              <a:rPr lang="en-US" sz="2400" b="1" dirty="0"/>
              <a:t>Review</a:t>
            </a:r>
          </a:p>
          <a:p>
            <a:pPr lvl="1"/>
            <a:r>
              <a:rPr lang="en-US" dirty="0"/>
              <a:t>Review of program will happen in early October, with DCHS ready to make program adjustments as necessary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51987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8">
            <a:extLst>
              <a:ext uri="{FF2B5EF4-FFF2-40B4-BE49-F238E27FC236}">
                <a16:creationId xmlns:a16="http://schemas.microsoft.com/office/drawing/2014/main" id="{BE194971-2F2D-44B0-8AE6-FF2DCCEE0A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2">
            <a:extLst>
              <a:ext uri="{FF2B5EF4-FFF2-40B4-BE49-F238E27FC236}">
                <a16:creationId xmlns:a16="http://schemas.microsoft.com/office/drawing/2014/main" id="{5E564EB3-35F2-4EFF-87DC-642DC020526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5" name="Rectangle 14">
            <a:extLst>
              <a:ext uri="{FF2B5EF4-FFF2-40B4-BE49-F238E27FC236}">
                <a16:creationId xmlns:a16="http://schemas.microsoft.com/office/drawing/2014/main" id="{9ABC736F-FD1E-4980-876D-E5C3877393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6">
            <a:extLst>
              <a:ext uri="{FF2B5EF4-FFF2-40B4-BE49-F238E27FC236}">
                <a16:creationId xmlns:a16="http://schemas.microsoft.com/office/drawing/2014/main" id="{8D98EE46-797C-45B8-8337-491B94E058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99E4911-A87B-41A3-B055-5812C03C4CAA}"/>
              </a:ext>
            </a:extLst>
          </p:cNvPr>
          <p:cNvSpPr>
            <a:spLocks noGrp="1"/>
          </p:cNvSpPr>
          <p:nvPr>
            <p:ph type="title"/>
          </p:nvPr>
        </p:nvSpPr>
        <p:spPr>
          <a:xfrm>
            <a:off x="475875" y="640080"/>
            <a:ext cx="3014572" cy="3339348"/>
          </a:xfrm>
        </p:spPr>
        <p:txBody>
          <a:bodyPr vert="horz" lIns="91440" tIns="45720" rIns="91440" bIns="45720" rtlCol="0" anchor="b">
            <a:normAutofit/>
          </a:bodyPr>
          <a:lstStyle/>
          <a:p>
            <a:pPr algn="r"/>
            <a:r>
              <a:rPr lang="en-US" sz="3800" spc="200">
                <a:solidFill>
                  <a:srgbClr val="FFFFFF"/>
                </a:solidFill>
              </a:rPr>
              <a:t>Time for Q&amp;A</a:t>
            </a:r>
          </a:p>
        </p:txBody>
      </p:sp>
      <p:cxnSp>
        <p:nvCxnSpPr>
          <p:cNvPr id="27" name="Straight Connector 18">
            <a:extLst>
              <a:ext uri="{FF2B5EF4-FFF2-40B4-BE49-F238E27FC236}">
                <a16:creationId xmlns:a16="http://schemas.microsoft.com/office/drawing/2014/main" id="{4E4CA735-62CB-4665-AA7D-4A259E3F7CE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9347" y="4156010"/>
            <a:ext cx="267462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915B512-930A-40F0-82A6-4895B71A95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3047" y="0"/>
            <a:ext cx="5182493"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prstClr val="white"/>
              </a:solidFill>
            </a:endParaRPr>
          </a:p>
        </p:txBody>
      </p:sp>
    </p:spTree>
    <p:extLst>
      <p:ext uri="{BB962C8B-B14F-4D97-AF65-F5344CB8AC3E}">
        <p14:creationId xmlns:p14="http://schemas.microsoft.com/office/powerpoint/2010/main" val="420161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More Information</a:t>
            </a:r>
          </a:p>
        </p:txBody>
      </p:sp>
      <p:sp>
        <p:nvSpPr>
          <p:cNvPr id="3" name="Content Placeholder 2"/>
          <p:cNvSpPr>
            <a:spLocks noGrp="1"/>
          </p:cNvSpPr>
          <p:nvPr>
            <p:ph idx="1"/>
          </p:nvPr>
        </p:nvSpPr>
        <p:spPr>
          <a:xfrm>
            <a:off x="768096" y="3429000"/>
            <a:ext cx="7290055" cy="2880360"/>
          </a:xfrm>
        </p:spPr>
        <p:txBody>
          <a:bodyPr>
            <a:normAutofit/>
          </a:bodyPr>
          <a:lstStyle/>
          <a:p>
            <a:pPr algn="ctr"/>
            <a:r>
              <a:rPr lang="en-US" sz="4000">
                <a:hlinkClick r:id="rId2"/>
              </a:rPr>
              <a:t>www.kingcounty.gov/covid/rent</a:t>
            </a:r>
            <a:r>
              <a:rPr lang="en-US" sz="4000"/>
              <a:t> </a:t>
            </a:r>
          </a:p>
        </p:txBody>
      </p:sp>
    </p:spTree>
    <p:extLst>
      <p:ext uri="{BB962C8B-B14F-4D97-AF65-F5344CB8AC3E}">
        <p14:creationId xmlns:p14="http://schemas.microsoft.com/office/powerpoint/2010/main" val="3643371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2A0C-2A8B-4D59-AA57-33E3CB546E9E}"/>
              </a:ext>
            </a:extLst>
          </p:cNvPr>
          <p:cNvSpPr>
            <a:spLocks noGrp="1"/>
          </p:cNvSpPr>
          <p:nvPr>
            <p:ph type="title"/>
          </p:nvPr>
        </p:nvSpPr>
        <p:spPr/>
        <p:txBody>
          <a:bodyPr/>
          <a:lstStyle/>
          <a:p>
            <a:r>
              <a:rPr lang="en-US" dirty="0"/>
              <a:t>How does the lottery work?</a:t>
            </a:r>
          </a:p>
        </p:txBody>
      </p:sp>
      <p:sp>
        <p:nvSpPr>
          <p:cNvPr id="3" name="Content Placeholder 2">
            <a:extLst>
              <a:ext uri="{FF2B5EF4-FFF2-40B4-BE49-F238E27FC236}">
                <a16:creationId xmlns:a16="http://schemas.microsoft.com/office/drawing/2014/main" id="{5DAEE704-A453-4DDA-980B-3A4738B09D2D}"/>
              </a:ext>
            </a:extLst>
          </p:cNvPr>
          <p:cNvSpPr>
            <a:spLocks noGrp="1"/>
          </p:cNvSpPr>
          <p:nvPr>
            <p:ph idx="1"/>
          </p:nvPr>
        </p:nvSpPr>
        <p:spPr/>
        <p:txBody>
          <a:bodyPr vert="horz" lIns="45720" tIns="45720" rIns="45720" bIns="45720" rtlCol="0" anchor="t">
            <a:normAutofit lnSpcReduction="10000"/>
          </a:bodyPr>
          <a:lstStyle/>
          <a:p>
            <a:pPr marL="264795" lvl="1"/>
            <a:r>
              <a:rPr lang="en-US" sz="2000">
                <a:ea typeface="+mn-lt"/>
                <a:cs typeface="+mn-lt"/>
              </a:rPr>
              <a:t>On a weekly basis King County staff will create the lottery pool from all </a:t>
            </a:r>
            <a:r>
              <a:rPr lang="en-US" sz="2000" dirty="0">
                <a:ea typeface="+mn-lt"/>
                <a:cs typeface="+mn-lt"/>
              </a:rPr>
              <a:t>tenant interest forms that have been received</a:t>
            </a:r>
            <a:endParaRPr lang="en-US" dirty="0"/>
          </a:p>
          <a:p>
            <a:pPr marL="447675" lvl="2"/>
            <a:r>
              <a:rPr lang="en-US" sz="1600" dirty="0"/>
              <a:t>Households already served by program and ineligible households will be removed </a:t>
            </a:r>
          </a:p>
          <a:p>
            <a:pPr marL="264795" lvl="1"/>
            <a:r>
              <a:rPr lang="en-US" sz="2000" dirty="0"/>
              <a:t>King County staff will then run a randomized lottery </a:t>
            </a:r>
          </a:p>
          <a:p>
            <a:pPr marL="447675" lvl="2"/>
            <a:r>
              <a:rPr lang="en-US" sz="1600" dirty="0"/>
              <a:t>The number of tenants selected each week will be determined by the capacity of nonprofit agencies to serve tenants that week </a:t>
            </a:r>
          </a:p>
          <a:p>
            <a:pPr marL="447675" lvl="2"/>
            <a:r>
              <a:rPr lang="en-US" sz="1600"/>
              <a:t>Tenants not selected will be emailed every Friday about their status</a:t>
            </a:r>
          </a:p>
          <a:p>
            <a:pPr marL="447675" lvl="2"/>
            <a:r>
              <a:rPr lang="en-US" sz="1600"/>
              <a:t>Selected tenants will be contacted by the nonprofit agency to complete their application </a:t>
            </a:r>
            <a:endParaRPr lang="en-US" sz="1600" dirty="0"/>
          </a:p>
          <a:p>
            <a:pPr marL="447675" lvl="2"/>
            <a:r>
              <a:rPr lang="en-US" sz="1600" dirty="0"/>
              <a:t>Tenants not selected in lottery will remain in the lottery each week until the funds run out </a:t>
            </a:r>
            <a:endParaRPr lang="en-US" sz="1600"/>
          </a:p>
          <a:p>
            <a:pPr marL="264795" lvl="1"/>
            <a:r>
              <a:rPr lang="en-US" sz="2000" dirty="0"/>
              <a:t>Selected tenants will be sent to a nonprofit agency to process their application</a:t>
            </a:r>
          </a:p>
          <a:p>
            <a:pPr marL="447675" lvl="2"/>
            <a:r>
              <a:rPr lang="en-US" sz="1600" dirty="0"/>
              <a:t>Referrals will be made based on the capacity of the agency and needs of the </a:t>
            </a:r>
            <a:r>
              <a:rPr lang="en-US" sz="1600"/>
              <a:t>tenant (such as language need) </a:t>
            </a:r>
          </a:p>
        </p:txBody>
      </p:sp>
    </p:spTree>
    <p:extLst>
      <p:ext uri="{BB962C8B-B14F-4D97-AF65-F5344CB8AC3E}">
        <p14:creationId xmlns:p14="http://schemas.microsoft.com/office/powerpoint/2010/main" val="3536487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F07A1-A620-4340-8227-1F6FEDF89D85}"/>
              </a:ext>
            </a:extLst>
          </p:cNvPr>
          <p:cNvSpPr>
            <a:spLocks noGrp="1"/>
          </p:cNvSpPr>
          <p:nvPr>
            <p:ph type="title"/>
          </p:nvPr>
        </p:nvSpPr>
        <p:spPr/>
        <p:txBody>
          <a:bodyPr>
            <a:normAutofit fontScale="90000"/>
          </a:bodyPr>
          <a:lstStyle/>
          <a:p>
            <a:r>
              <a:rPr lang="en-US" dirty="0"/>
              <a:t>Why a lottery?</a:t>
            </a:r>
            <a:r>
              <a:rPr lang="en-US" b="1" dirty="0"/>
              <a:t> </a:t>
            </a:r>
            <a:r>
              <a:rPr lang="en-US" dirty="0"/>
              <a:t>Why do tenants STAY IN LOTTERY EVERY WEEK UNLESS THEY ARE SELECTED?</a:t>
            </a:r>
          </a:p>
        </p:txBody>
      </p:sp>
      <p:sp>
        <p:nvSpPr>
          <p:cNvPr id="3" name="Content Placeholder 2">
            <a:extLst>
              <a:ext uri="{FF2B5EF4-FFF2-40B4-BE49-F238E27FC236}">
                <a16:creationId xmlns:a16="http://schemas.microsoft.com/office/drawing/2014/main" id="{95F72235-4BCD-4D07-BBEB-0F50395E17B3}"/>
              </a:ext>
            </a:extLst>
          </p:cNvPr>
          <p:cNvSpPr>
            <a:spLocks noGrp="1"/>
          </p:cNvSpPr>
          <p:nvPr>
            <p:ph idx="1"/>
          </p:nvPr>
        </p:nvSpPr>
        <p:spPr/>
        <p:txBody>
          <a:bodyPr vert="horz" lIns="45720" tIns="45720" rIns="45720" bIns="45720" rtlCol="0" anchor="t">
            <a:normAutofit/>
          </a:bodyPr>
          <a:lstStyle/>
          <a:p>
            <a:pPr marL="264795" lvl="1"/>
            <a:r>
              <a:rPr lang="en-US" sz="2800" dirty="0"/>
              <a:t>Estimate of 60,000 households in need of services, but funding only serves 10,000 households</a:t>
            </a:r>
          </a:p>
          <a:p>
            <a:pPr marL="264795" lvl="1"/>
            <a:r>
              <a:rPr lang="en-US" sz="2800" dirty="0"/>
              <a:t>Lottery prevents only serving tenants with the fewest barriers</a:t>
            </a:r>
          </a:p>
          <a:p>
            <a:pPr marL="447675" lvl="2"/>
            <a:r>
              <a:rPr lang="en-US" sz="2000" dirty="0"/>
              <a:t>Weekly lottery gives tenants more time to access funds, even if they do not learn about this opportunity for several weeks</a:t>
            </a:r>
          </a:p>
          <a:p>
            <a:pPr marL="264795" lvl="1"/>
            <a:r>
              <a:rPr lang="en-US" sz="2800" dirty="0"/>
              <a:t>Will contract with community-based organizations to overcome tech and language barriers</a:t>
            </a:r>
          </a:p>
        </p:txBody>
      </p:sp>
    </p:spTree>
    <p:extLst>
      <p:ext uri="{BB962C8B-B14F-4D97-AF65-F5344CB8AC3E}">
        <p14:creationId xmlns:p14="http://schemas.microsoft.com/office/powerpoint/2010/main" val="34721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0BE7B-5528-4D04-B126-E1A2B1DC602A}"/>
              </a:ext>
            </a:extLst>
          </p:cNvPr>
          <p:cNvSpPr>
            <a:spLocks noGrp="1"/>
          </p:cNvSpPr>
          <p:nvPr>
            <p:ph type="title"/>
          </p:nvPr>
        </p:nvSpPr>
        <p:spPr/>
        <p:txBody>
          <a:bodyPr/>
          <a:lstStyle/>
          <a:p>
            <a:r>
              <a:rPr lang="en-US"/>
              <a:t>The Need</a:t>
            </a:r>
          </a:p>
        </p:txBody>
      </p:sp>
      <p:sp>
        <p:nvSpPr>
          <p:cNvPr id="3" name="Content Placeholder 2">
            <a:extLst>
              <a:ext uri="{FF2B5EF4-FFF2-40B4-BE49-F238E27FC236}">
                <a16:creationId xmlns:a16="http://schemas.microsoft.com/office/drawing/2014/main" id="{B14894E7-F4A8-46AE-A37E-DB03D4C254DD}"/>
              </a:ext>
            </a:extLst>
          </p:cNvPr>
          <p:cNvSpPr>
            <a:spLocks noGrp="1"/>
          </p:cNvSpPr>
          <p:nvPr>
            <p:ph idx="1"/>
          </p:nvPr>
        </p:nvSpPr>
        <p:spPr/>
        <p:txBody>
          <a:bodyPr>
            <a:normAutofit/>
          </a:bodyPr>
          <a:lstStyle/>
          <a:p>
            <a:r>
              <a:rPr lang="en-US" sz="2400" b="1"/>
              <a:t>Need far outweighs resources</a:t>
            </a:r>
          </a:p>
          <a:p>
            <a:pPr lvl="1"/>
            <a:r>
              <a:rPr lang="en-US" sz="2200"/>
              <a:t>King County DCHS estimates 58K households at risk of eviction </a:t>
            </a:r>
          </a:p>
          <a:p>
            <a:pPr lvl="2"/>
            <a:r>
              <a:rPr lang="en-US" sz="1800" i="1"/>
              <a:t>Estimate based on number of rent-burdened households impacted by COVID-19 and of undocumented renters who have lost jobs (and do not qualify for unemployment) </a:t>
            </a:r>
          </a:p>
          <a:p>
            <a:pPr marL="384048" lvl="2" indent="0">
              <a:buNone/>
            </a:pPr>
            <a:endParaRPr lang="en-US" sz="1800" i="1"/>
          </a:p>
          <a:p>
            <a:pPr lvl="1"/>
            <a:r>
              <a:rPr lang="en-US" sz="2200"/>
              <a:t>Resources available will likely support approximately 10K households</a:t>
            </a:r>
          </a:p>
          <a:p>
            <a:r>
              <a:rPr lang="en-US" sz="2400" b="1"/>
              <a:t>Need is urgent</a:t>
            </a:r>
          </a:p>
          <a:p>
            <a:pPr lvl="1"/>
            <a:r>
              <a:rPr lang="en-US" sz="2200"/>
              <a:t>Reports of households self-evicting, even with the moratorium</a:t>
            </a:r>
          </a:p>
          <a:p>
            <a:pPr marL="201168" lvl="1" indent="0">
              <a:buNone/>
            </a:pPr>
            <a:endParaRPr lang="en-US"/>
          </a:p>
          <a:p>
            <a:endParaRPr lang="en-US"/>
          </a:p>
          <a:p>
            <a:endParaRPr lang="en-US"/>
          </a:p>
        </p:txBody>
      </p:sp>
    </p:spTree>
    <p:extLst>
      <p:ext uri="{BB962C8B-B14F-4D97-AF65-F5344CB8AC3E}">
        <p14:creationId xmlns:p14="http://schemas.microsoft.com/office/powerpoint/2010/main" val="3427901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A5EF-C5E9-4137-8ABB-3F22B55C5577}"/>
              </a:ext>
            </a:extLst>
          </p:cNvPr>
          <p:cNvSpPr>
            <a:spLocks noGrp="1"/>
          </p:cNvSpPr>
          <p:nvPr>
            <p:ph type="title"/>
          </p:nvPr>
        </p:nvSpPr>
        <p:spPr/>
        <p:txBody>
          <a:bodyPr/>
          <a:lstStyle/>
          <a:p>
            <a:r>
              <a:rPr lang="en-US" dirty="0"/>
              <a:t>What is 50% AMI (Area median income) over the past 60 days?</a:t>
            </a:r>
          </a:p>
        </p:txBody>
      </p:sp>
      <p:sp>
        <p:nvSpPr>
          <p:cNvPr id="3" name="Content Placeholder 2">
            <a:extLst>
              <a:ext uri="{FF2B5EF4-FFF2-40B4-BE49-F238E27FC236}">
                <a16:creationId xmlns:a16="http://schemas.microsoft.com/office/drawing/2014/main" id="{ACEDF478-63F0-424C-ADD5-80447DBE8EA1}"/>
              </a:ext>
            </a:extLst>
          </p:cNvPr>
          <p:cNvSpPr>
            <a:spLocks noGrp="1"/>
          </p:cNvSpPr>
          <p:nvPr>
            <p:ph sz="half" idx="1"/>
          </p:nvPr>
        </p:nvSpPr>
        <p:spPr/>
        <p:txBody>
          <a:bodyPr vert="horz" lIns="45720" tIns="45720" rIns="45720" bIns="45720" rtlCol="0" anchor="t">
            <a:normAutofit/>
          </a:bodyPr>
          <a:lstStyle/>
          <a:p>
            <a:r>
              <a:rPr lang="en-US" sz="2800" b="1" dirty="0"/>
              <a:t>Over the past 60 days, </a:t>
            </a:r>
            <a:r>
              <a:rPr lang="en-US" sz="2800" dirty="0"/>
              <a:t>your income must have been at or below the following, based on your household size: </a:t>
            </a:r>
          </a:p>
        </p:txBody>
      </p:sp>
      <p:pic>
        <p:nvPicPr>
          <p:cNvPr id="5" name="Content Placeholder 4">
            <a:extLst>
              <a:ext uri="{FF2B5EF4-FFF2-40B4-BE49-F238E27FC236}">
                <a16:creationId xmlns:a16="http://schemas.microsoft.com/office/drawing/2014/main" id="{EF5E3367-9790-43E9-8B32-22115AC173CF}"/>
              </a:ext>
            </a:extLst>
          </p:cNvPr>
          <p:cNvPicPr>
            <a:picLocks noGrp="1" noChangeAspect="1"/>
          </p:cNvPicPr>
          <p:nvPr>
            <p:ph sz="half" idx="2"/>
          </p:nvPr>
        </p:nvPicPr>
        <p:blipFill>
          <a:blip r:embed="rId2"/>
          <a:stretch>
            <a:fillRect/>
          </a:stretch>
        </p:blipFill>
        <p:spPr>
          <a:xfrm>
            <a:off x="4492625" y="2785147"/>
            <a:ext cx="3565525" cy="3024431"/>
          </a:xfrm>
          <a:prstGeom prst="rect">
            <a:avLst/>
          </a:prstGeom>
        </p:spPr>
      </p:pic>
    </p:spTree>
    <p:extLst>
      <p:ext uri="{BB962C8B-B14F-4D97-AF65-F5344CB8AC3E}">
        <p14:creationId xmlns:p14="http://schemas.microsoft.com/office/powerpoint/2010/main" val="808272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A7908-F24A-4079-9DDF-4A36482FFD76}"/>
              </a:ext>
            </a:extLst>
          </p:cNvPr>
          <p:cNvSpPr>
            <a:spLocks noGrp="1"/>
          </p:cNvSpPr>
          <p:nvPr>
            <p:ph type="title"/>
          </p:nvPr>
        </p:nvSpPr>
        <p:spPr/>
        <p:txBody>
          <a:bodyPr>
            <a:normAutofit fontScale="90000"/>
          </a:bodyPr>
          <a:lstStyle/>
          <a:p>
            <a:r>
              <a:rPr lang="en-US" dirty="0"/>
              <a:t>Do tenants need to provide documentation to prove their eligibility?</a:t>
            </a:r>
          </a:p>
        </p:txBody>
      </p:sp>
      <p:sp>
        <p:nvSpPr>
          <p:cNvPr id="3" name="Content Placeholder 2">
            <a:extLst>
              <a:ext uri="{FF2B5EF4-FFF2-40B4-BE49-F238E27FC236}">
                <a16:creationId xmlns:a16="http://schemas.microsoft.com/office/drawing/2014/main" id="{7C7D4AB0-E74C-4F35-B1B0-1AE4DA73BA69}"/>
              </a:ext>
            </a:extLst>
          </p:cNvPr>
          <p:cNvSpPr>
            <a:spLocks noGrp="1"/>
          </p:cNvSpPr>
          <p:nvPr>
            <p:ph idx="1"/>
          </p:nvPr>
        </p:nvSpPr>
        <p:spPr/>
        <p:txBody>
          <a:bodyPr>
            <a:normAutofit/>
          </a:bodyPr>
          <a:lstStyle/>
          <a:p>
            <a:pPr marL="128016" lvl="1" indent="0">
              <a:buNone/>
            </a:pPr>
            <a:r>
              <a:rPr lang="en-US" sz="3200" b="1" dirty="0"/>
              <a:t>NO</a:t>
            </a:r>
            <a:r>
              <a:rPr lang="en-US" sz="3200" dirty="0"/>
              <a:t>. </a:t>
            </a:r>
          </a:p>
          <a:p>
            <a:pPr lvl="1"/>
            <a:r>
              <a:rPr lang="en-US" sz="3200" dirty="0"/>
              <a:t>A tenant will be asked to provide income documentation, but if they do not have it, they can self-certify their income eligibility. Tenants will </a:t>
            </a:r>
            <a:r>
              <a:rPr lang="en-US" sz="3200" b="1" i="1" dirty="0"/>
              <a:t>not</a:t>
            </a:r>
            <a:r>
              <a:rPr lang="en-US" sz="3200" i="1" dirty="0"/>
              <a:t> </a:t>
            </a:r>
            <a:r>
              <a:rPr lang="en-US" sz="3200" dirty="0"/>
              <a:t>be asked to provide any documentation to prove the secondary criteria. </a:t>
            </a:r>
            <a:endParaRPr lang="en-US" sz="3200" b="1" dirty="0"/>
          </a:p>
        </p:txBody>
      </p:sp>
    </p:spTree>
    <p:extLst>
      <p:ext uri="{BB962C8B-B14F-4D97-AF65-F5344CB8AC3E}">
        <p14:creationId xmlns:p14="http://schemas.microsoft.com/office/powerpoint/2010/main" val="5277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7E03-6BF0-42C3-913D-04191C83FDFF}"/>
              </a:ext>
            </a:extLst>
          </p:cNvPr>
          <p:cNvSpPr>
            <a:spLocks noGrp="1"/>
          </p:cNvSpPr>
          <p:nvPr>
            <p:ph type="title"/>
          </p:nvPr>
        </p:nvSpPr>
        <p:spPr/>
        <p:txBody>
          <a:bodyPr>
            <a:normAutofit fontScale="90000"/>
          </a:bodyPr>
          <a:lstStyle/>
          <a:p>
            <a:r>
              <a:rPr lang="en-US" dirty="0"/>
              <a:t>Does the tenant have to ask their landlord if the landlord will agree to conditions? Who does this?</a:t>
            </a:r>
          </a:p>
        </p:txBody>
      </p:sp>
      <p:sp>
        <p:nvSpPr>
          <p:cNvPr id="3" name="Content Placeholder 2">
            <a:extLst>
              <a:ext uri="{FF2B5EF4-FFF2-40B4-BE49-F238E27FC236}">
                <a16:creationId xmlns:a16="http://schemas.microsoft.com/office/drawing/2014/main" id="{A41F1337-8C19-4BB3-BF16-3BB8DEC9C468}"/>
              </a:ext>
            </a:extLst>
          </p:cNvPr>
          <p:cNvSpPr>
            <a:spLocks noGrp="1"/>
          </p:cNvSpPr>
          <p:nvPr>
            <p:ph idx="1"/>
          </p:nvPr>
        </p:nvSpPr>
        <p:spPr/>
        <p:txBody>
          <a:bodyPr>
            <a:normAutofit/>
          </a:bodyPr>
          <a:lstStyle/>
          <a:p>
            <a:r>
              <a:rPr lang="en-US" sz="3200" b="1" dirty="0"/>
              <a:t>NO. </a:t>
            </a:r>
          </a:p>
          <a:p>
            <a:pPr lvl="1"/>
            <a:r>
              <a:rPr lang="en-US" sz="2400" dirty="0"/>
              <a:t>After a tenant has been found to be eligible by a nonprofit agency, the nonprofit agency will contact the landlord to discuss the program and get their agreement. If tenants feel comfortable, alerting their landlord to the program once the tenant is selected from the lottery might help ensure applications are processed quicker, but it is not necessary. If the landlord does not accept the conditions, the tenant will not be served.</a:t>
            </a:r>
          </a:p>
        </p:txBody>
      </p:sp>
    </p:spTree>
    <p:extLst>
      <p:ext uri="{BB962C8B-B14F-4D97-AF65-F5344CB8AC3E}">
        <p14:creationId xmlns:p14="http://schemas.microsoft.com/office/powerpoint/2010/main" val="1463443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7E03-6BF0-42C3-913D-04191C83FDFF}"/>
              </a:ext>
            </a:extLst>
          </p:cNvPr>
          <p:cNvSpPr>
            <a:spLocks noGrp="1"/>
          </p:cNvSpPr>
          <p:nvPr>
            <p:ph type="title"/>
          </p:nvPr>
        </p:nvSpPr>
        <p:spPr/>
        <p:txBody>
          <a:bodyPr>
            <a:normAutofit/>
          </a:bodyPr>
          <a:lstStyle/>
          <a:p>
            <a:r>
              <a:rPr lang="en-US" dirty="0"/>
              <a:t>How will the landlord conditions be enforced?</a:t>
            </a:r>
          </a:p>
        </p:txBody>
      </p:sp>
      <p:sp>
        <p:nvSpPr>
          <p:cNvPr id="3" name="Content Placeholder 2">
            <a:extLst>
              <a:ext uri="{FF2B5EF4-FFF2-40B4-BE49-F238E27FC236}">
                <a16:creationId xmlns:a16="http://schemas.microsoft.com/office/drawing/2014/main" id="{A41F1337-8C19-4BB3-BF16-3BB8DEC9C468}"/>
              </a:ext>
            </a:extLst>
          </p:cNvPr>
          <p:cNvSpPr>
            <a:spLocks noGrp="1"/>
          </p:cNvSpPr>
          <p:nvPr>
            <p:ph idx="1"/>
          </p:nvPr>
        </p:nvSpPr>
        <p:spPr/>
        <p:txBody>
          <a:bodyPr>
            <a:normAutofit/>
          </a:bodyPr>
          <a:lstStyle/>
          <a:p>
            <a:r>
              <a:rPr lang="en-US" sz="3200" dirty="0"/>
              <a:t>Landlords will sign an agreement stating they agree to the landlord conditions and that the tenant has been made current in rent. This agreement can be enforced in court by the tenant if necessary.</a:t>
            </a:r>
            <a:endParaRPr lang="en-US" sz="3600" dirty="0"/>
          </a:p>
        </p:txBody>
      </p:sp>
    </p:spTree>
    <p:extLst>
      <p:ext uri="{BB962C8B-B14F-4D97-AF65-F5344CB8AC3E}">
        <p14:creationId xmlns:p14="http://schemas.microsoft.com/office/powerpoint/2010/main" val="2147919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34DC8-CC94-4226-BEE7-923115C1E58B}"/>
              </a:ext>
            </a:extLst>
          </p:cNvPr>
          <p:cNvSpPr>
            <a:spLocks noGrp="1"/>
          </p:cNvSpPr>
          <p:nvPr>
            <p:ph type="title"/>
          </p:nvPr>
        </p:nvSpPr>
        <p:spPr/>
        <p:txBody>
          <a:bodyPr>
            <a:normAutofit/>
          </a:bodyPr>
          <a:lstStyle/>
          <a:p>
            <a:r>
              <a:rPr lang="en-US" dirty="0"/>
              <a:t>What is good cause?</a:t>
            </a:r>
          </a:p>
        </p:txBody>
      </p:sp>
      <p:sp>
        <p:nvSpPr>
          <p:cNvPr id="3" name="Content Placeholder 2">
            <a:extLst>
              <a:ext uri="{FF2B5EF4-FFF2-40B4-BE49-F238E27FC236}">
                <a16:creationId xmlns:a16="http://schemas.microsoft.com/office/drawing/2014/main" id="{19CC3898-2436-4E82-8240-EEC0372511E4}"/>
              </a:ext>
            </a:extLst>
          </p:cNvPr>
          <p:cNvSpPr>
            <a:spLocks noGrp="1"/>
          </p:cNvSpPr>
          <p:nvPr>
            <p:ph idx="1"/>
          </p:nvPr>
        </p:nvSpPr>
        <p:spPr>
          <a:xfrm>
            <a:off x="768095" y="2249424"/>
            <a:ext cx="7290055" cy="4023360"/>
          </a:xfrm>
        </p:spPr>
        <p:txBody>
          <a:bodyPr>
            <a:normAutofit fontScale="92500" lnSpcReduction="10000"/>
          </a:bodyPr>
          <a:lstStyle/>
          <a:p>
            <a:r>
              <a:rPr lang="en-US" sz="2200" dirty="0"/>
              <a:t>A participating landlord may only terminate or refuse to renew a tenancy for one of the below reasons until March 31, 2021: </a:t>
            </a:r>
          </a:p>
          <a:p>
            <a:pPr lvl="1"/>
            <a:r>
              <a:rPr lang="en-US" sz="2200" dirty="0"/>
              <a:t>A household member materially violates the terms of the lease (including, among other reasons, nonpayment of rent after the tenant is served by the program)</a:t>
            </a:r>
          </a:p>
          <a:p>
            <a:pPr lvl="1"/>
            <a:r>
              <a:rPr lang="en-US" sz="2200" dirty="0"/>
              <a:t>A household member is creating a significant and immediate risk to the health, safety, or property of others; or</a:t>
            </a:r>
          </a:p>
          <a:p>
            <a:pPr lvl="1"/>
            <a:r>
              <a:rPr lang="en-US" sz="2200" dirty="0"/>
              <a:t>At least 60 days’ written termination notice is provided to the household based on the Landlords intent to (</a:t>
            </a:r>
            <a:r>
              <a:rPr lang="en-US" sz="2200" dirty="0" err="1"/>
              <a:t>i</a:t>
            </a:r>
            <a:r>
              <a:rPr lang="en-US" sz="2200" dirty="0"/>
              <a:t>) personally occupy the premises as a primary residence, or (ii) sell the property.</a:t>
            </a:r>
            <a:r>
              <a:rPr lang="en-US" sz="1900" dirty="0"/>
              <a:t/>
            </a:r>
            <a:br>
              <a:rPr lang="en-US" sz="1900" dirty="0"/>
            </a:br>
            <a:r>
              <a:rPr lang="en-US" dirty="0"/>
              <a:t/>
            </a:r>
            <a:br>
              <a:rPr lang="en-US" dirty="0"/>
            </a:br>
            <a:endParaRPr lang="en-US" dirty="0"/>
          </a:p>
          <a:p>
            <a:pPr indent="0" algn="ctr">
              <a:lnSpc>
                <a:spcPct val="100000"/>
              </a:lnSpc>
              <a:buNone/>
            </a:pPr>
            <a:r>
              <a:rPr lang="en-US" b="1" dirty="0"/>
              <a:t>The landlord agreement does not supersede local, state, or federal laws  or orders that provide tenants further protections</a:t>
            </a:r>
            <a:r>
              <a:rPr lang="en-US" sz="3200" b="1" dirty="0"/>
              <a:t>	</a:t>
            </a:r>
          </a:p>
        </p:txBody>
      </p:sp>
    </p:spTree>
    <p:extLst>
      <p:ext uri="{BB962C8B-B14F-4D97-AF65-F5344CB8AC3E}">
        <p14:creationId xmlns:p14="http://schemas.microsoft.com/office/powerpoint/2010/main" val="3617559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80BC4-1C5B-452E-A2EA-2B99723C77D7}"/>
              </a:ext>
            </a:extLst>
          </p:cNvPr>
          <p:cNvSpPr>
            <a:spLocks noGrp="1"/>
          </p:cNvSpPr>
          <p:nvPr>
            <p:ph type="title"/>
          </p:nvPr>
        </p:nvSpPr>
        <p:spPr/>
        <p:txBody>
          <a:bodyPr/>
          <a:lstStyle/>
          <a:p>
            <a:r>
              <a:rPr lang="en-US" dirty="0"/>
              <a:t>Will payments be made to the tenant or to the landlord?</a:t>
            </a:r>
          </a:p>
        </p:txBody>
      </p:sp>
      <p:sp>
        <p:nvSpPr>
          <p:cNvPr id="3" name="Content Placeholder 2">
            <a:extLst>
              <a:ext uri="{FF2B5EF4-FFF2-40B4-BE49-F238E27FC236}">
                <a16:creationId xmlns:a16="http://schemas.microsoft.com/office/drawing/2014/main" id="{575B32FF-0132-4B6C-A4E5-29F098CC7053}"/>
              </a:ext>
            </a:extLst>
          </p:cNvPr>
          <p:cNvSpPr>
            <a:spLocks noGrp="1"/>
          </p:cNvSpPr>
          <p:nvPr>
            <p:ph idx="1"/>
          </p:nvPr>
        </p:nvSpPr>
        <p:spPr/>
        <p:txBody>
          <a:bodyPr vert="horz" lIns="45720" tIns="45720" rIns="45720" bIns="45720" rtlCol="0" anchor="t">
            <a:normAutofit fontScale="92500" lnSpcReduction="20000"/>
          </a:bodyPr>
          <a:lstStyle/>
          <a:p>
            <a:r>
              <a:rPr lang="en-US" sz="3500" b="1" dirty="0"/>
              <a:t>All payments will be made directly to the landlord, not the tenant.</a:t>
            </a:r>
            <a:r>
              <a:rPr lang="en-US" sz="3500" dirty="0"/>
              <a:t/>
            </a:r>
            <a:br>
              <a:rPr lang="en-US" sz="3500" dirty="0"/>
            </a:br>
            <a:endParaRPr lang="en-US" sz="3500" dirty="0"/>
          </a:p>
          <a:p>
            <a:pPr marL="264795" lvl="1"/>
            <a:r>
              <a:rPr lang="en-US" sz="2600" dirty="0"/>
              <a:t>Landlords will be required to sign a contract agreeing to the terms of the program for every tenant served in the program. Tenants will receive a copy of this agreement. Paying tenants directly would be difficult with the constraints on the funding. In addition, it would not be possible to require landlords to agree to the landlord conditions if they were not paid directly.</a:t>
            </a:r>
          </a:p>
          <a:p>
            <a:r>
              <a:rPr lang="en-US" b="1" dirty="0"/>
              <a:t/>
            </a:r>
            <a:br>
              <a:rPr lang="en-US" b="1" dirty="0"/>
            </a:br>
            <a:endParaRPr lang="en-US" dirty="0"/>
          </a:p>
        </p:txBody>
      </p:sp>
    </p:spTree>
    <p:extLst>
      <p:ext uri="{BB962C8B-B14F-4D97-AF65-F5344CB8AC3E}">
        <p14:creationId xmlns:p14="http://schemas.microsoft.com/office/powerpoint/2010/main" val="451732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6B2C-343B-4C45-8D70-50B5792636F0}"/>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9E80328-7180-48F4-AEFF-4163A6884045}"/>
              </a:ext>
            </a:extLst>
          </p:cNvPr>
          <p:cNvSpPr>
            <a:spLocks noGrp="1"/>
          </p:cNvSpPr>
          <p:nvPr>
            <p:ph idx="1"/>
          </p:nvPr>
        </p:nvSpPr>
        <p:spPr/>
        <p:txBody>
          <a:bodyPr>
            <a:normAutofit fontScale="92500" lnSpcReduction="10000"/>
          </a:bodyPr>
          <a:lstStyle/>
          <a:p>
            <a:pPr marL="173736" lvl="1" indent="0">
              <a:buNone/>
            </a:pPr>
            <a:r>
              <a:rPr lang="en-US" sz="2800" dirty="0"/>
              <a:t>Questions about EPRAP? Email </a:t>
            </a:r>
            <a:r>
              <a:rPr lang="en-US" sz="2800" dirty="0">
                <a:hlinkClick r:id="rId2"/>
              </a:rPr>
              <a:t>commerceRAgrant@kingcounty.gov</a:t>
            </a:r>
            <a:endParaRPr lang="en-US" sz="2800" dirty="0"/>
          </a:p>
          <a:p>
            <a:pPr marL="173736" lvl="1" indent="0">
              <a:buNone/>
            </a:pPr>
            <a:r>
              <a:rPr lang="en-US" sz="2800" dirty="0"/>
              <a:t>Other resources:</a:t>
            </a:r>
          </a:p>
          <a:p>
            <a:pPr marL="459486" lvl="1" indent="-285750"/>
            <a:r>
              <a:rPr lang="en-US" sz="2800" dirty="0">
                <a:hlinkClick r:id="rId3"/>
              </a:rPr>
              <a:t>Washington state eviction moratorium</a:t>
            </a:r>
            <a:endParaRPr lang="en-US" sz="2800" dirty="0"/>
          </a:p>
          <a:p>
            <a:pPr marL="459486" lvl="1" indent="-285750"/>
            <a:r>
              <a:rPr lang="en-US" sz="2800" dirty="0">
                <a:hlinkClick r:id="rId4"/>
              </a:rPr>
              <a:t>Attorney General eviction moratorium complaint form</a:t>
            </a:r>
            <a:endParaRPr lang="en-US" sz="2800" dirty="0"/>
          </a:p>
          <a:p>
            <a:pPr marL="459486" lvl="1" indent="-285750"/>
            <a:r>
              <a:rPr lang="en-US" sz="2800" dirty="0">
                <a:hlinkClick r:id="rId5"/>
              </a:rPr>
              <a:t>Centers for Disease Control and Prevention eviction moratorium</a:t>
            </a:r>
            <a:endParaRPr lang="en-US" sz="2800" dirty="0"/>
          </a:p>
          <a:p>
            <a:pPr marL="459486" lvl="1" indent="-285750"/>
            <a:r>
              <a:rPr lang="en-US" sz="2800" dirty="0"/>
              <a:t>Housing Justice Project: free legal aid, call (206) 267-7069 or go to www.housingjusticeproject.org</a:t>
            </a:r>
          </a:p>
        </p:txBody>
      </p:sp>
    </p:spTree>
    <p:extLst>
      <p:ext uri="{BB962C8B-B14F-4D97-AF65-F5344CB8AC3E}">
        <p14:creationId xmlns:p14="http://schemas.microsoft.com/office/powerpoint/2010/main" val="161304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C702E-AD11-4BEC-935A-564C8B5FC27C}"/>
              </a:ext>
            </a:extLst>
          </p:cNvPr>
          <p:cNvSpPr>
            <a:spLocks noGrp="1"/>
          </p:cNvSpPr>
          <p:nvPr>
            <p:ph type="title"/>
          </p:nvPr>
        </p:nvSpPr>
        <p:spPr/>
        <p:txBody>
          <a:bodyPr/>
          <a:lstStyle/>
          <a:p>
            <a:r>
              <a:rPr lang="en-US"/>
              <a:t>Program Goals</a:t>
            </a:r>
          </a:p>
        </p:txBody>
      </p:sp>
      <p:sp>
        <p:nvSpPr>
          <p:cNvPr id="3" name="Content Placeholder 2">
            <a:extLst>
              <a:ext uri="{FF2B5EF4-FFF2-40B4-BE49-F238E27FC236}">
                <a16:creationId xmlns:a16="http://schemas.microsoft.com/office/drawing/2014/main" id="{7C31FED0-6966-4AE3-AFD0-F820FD71CAF8}"/>
              </a:ext>
            </a:extLst>
          </p:cNvPr>
          <p:cNvSpPr>
            <a:spLocks noGrp="1"/>
          </p:cNvSpPr>
          <p:nvPr>
            <p:ph idx="1"/>
          </p:nvPr>
        </p:nvSpPr>
        <p:spPr/>
        <p:txBody>
          <a:bodyPr>
            <a:normAutofit/>
          </a:bodyPr>
          <a:lstStyle/>
          <a:p>
            <a:pPr lvl="1">
              <a:spcAft>
                <a:spcPts val="800"/>
              </a:spcAft>
            </a:pPr>
            <a:r>
              <a:rPr lang="en-US" sz="2400" dirty="0"/>
              <a:t>Prevent evictions</a:t>
            </a:r>
          </a:p>
          <a:p>
            <a:pPr lvl="1">
              <a:spcAft>
                <a:spcPts val="800"/>
              </a:spcAft>
            </a:pPr>
            <a:r>
              <a:rPr lang="en-US" sz="2400" dirty="0"/>
              <a:t>Target limited resources to people most likely to become homeless after eviction</a:t>
            </a:r>
          </a:p>
          <a:p>
            <a:pPr lvl="1">
              <a:spcAft>
                <a:spcPts val="800"/>
              </a:spcAft>
            </a:pPr>
            <a:r>
              <a:rPr lang="en-US" sz="2400" dirty="0"/>
              <a:t>Target limited resources to people most likely to suffer severe health consequences as a result of eviction</a:t>
            </a:r>
          </a:p>
          <a:p>
            <a:pPr lvl="1">
              <a:spcAft>
                <a:spcPts val="800"/>
              </a:spcAft>
            </a:pPr>
            <a:r>
              <a:rPr lang="en-US" sz="2400" dirty="0"/>
              <a:t>Promote equity in who is served, with a focus on equity for groups of people who historically have not been provided equitable access to rent assistance and those disproportionately impacted by the COVID-19 outbreak.</a:t>
            </a:r>
          </a:p>
          <a:p>
            <a:pPr>
              <a:spcAft>
                <a:spcPts val="800"/>
              </a:spcAft>
            </a:pPr>
            <a:endParaRPr lang="en-US" dirty="0"/>
          </a:p>
        </p:txBody>
      </p:sp>
    </p:spTree>
    <p:extLst>
      <p:ext uri="{BB962C8B-B14F-4D97-AF65-F5344CB8AC3E}">
        <p14:creationId xmlns:p14="http://schemas.microsoft.com/office/powerpoint/2010/main" val="356391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0DC41-C6F9-4558-BC25-45657D2FC965}"/>
              </a:ext>
            </a:extLst>
          </p:cNvPr>
          <p:cNvSpPr>
            <a:spLocks noGrp="1"/>
          </p:cNvSpPr>
          <p:nvPr>
            <p:ph type="title"/>
          </p:nvPr>
        </p:nvSpPr>
        <p:spPr/>
        <p:txBody>
          <a:bodyPr/>
          <a:lstStyle/>
          <a:p>
            <a:r>
              <a:rPr lang="en-US">
                <a:solidFill>
                  <a:schemeClr val="tx1"/>
                </a:solidFill>
              </a:rPr>
              <a:t>Lessons Learned To Date</a:t>
            </a:r>
            <a:endParaRPr lang="en-US"/>
          </a:p>
        </p:txBody>
      </p:sp>
      <p:sp>
        <p:nvSpPr>
          <p:cNvPr id="3" name="Content Placeholder 2">
            <a:extLst>
              <a:ext uri="{FF2B5EF4-FFF2-40B4-BE49-F238E27FC236}">
                <a16:creationId xmlns:a16="http://schemas.microsoft.com/office/drawing/2014/main" id="{412D3999-E615-4EFF-B9A4-F2F9DDBC180C}"/>
              </a:ext>
            </a:extLst>
          </p:cNvPr>
          <p:cNvSpPr>
            <a:spLocks noGrp="1"/>
          </p:cNvSpPr>
          <p:nvPr>
            <p:ph idx="1"/>
          </p:nvPr>
        </p:nvSpPr>
        <p:spPr/>
        <p:txBody>
          <a:bodyPr vert="horz" lIns="45720" tIns="45720" rIns="45720" bIns="45720" rtlCol="0" anchor="t">
            <a:normAutofit lnSpcReduction="10000"/>
          </a:bodyPr>
          <a:lstStyle/>
          <a:p>
            <a:r>
              <a:rPr lang="en-US" sz="2400" b="1" dirty="0"/>
              <a:t> National</a:t>
            </a:r>
          </a:p>
          <a:p>
            <a:pPr marL="264795" lvl="1"/>
            <a:r>
              <a:rPr lang="en-US" sz="2400" dirty="0"/>
              <a:t>Lack of Central Coordination Results in Months Long Backlog</a:t>
            </a:r>
          </a:p>
          <a:p>
            <a:pPr marL="200660" lvl="1" indent="0">
              <a:buNone/>
            </a:pPr>
            <a:endParaRPr lang="en-US" sz="2400" dirty="0"/>
          </a:p>
          <a:p>
            <a:pPr marL="200660" lvl="1" indent="0">
              <a:buNone/>
            </a:pPr>
            <a:r>
              <a:rPr lang="en-US" sz="2400" b="1" dirty="0"/>
              <a:t>Local</a:t>
            </a:r>
          </a:p>
          <a:p>
            <a:pPr marL="264795" lvl="1"/>
            <a:r>
              <a:rPr lang="en-US" sz="2400" dirty="0"/>
              <a:t>First Come First Served System Advantages Most Privileged</a:t>
            </a:r>
          </a:p>
          <a:p>
            <a:pPr marL="264795" lvl="1"/>
            <a:r>
              <a:rPr lang="en-US" sz="2400" dirty="0"/>
              <a:t>Resources Needed for Outreach and Application Assistance</a:t>
            </a:r>
          </a:p>
          <a:p>
            <a:pPr marL="264795" lvl="1"/>
            <a:r>
              <a:rPr lang="en-US" sz="2400" dirty="0"/>
              <a:t>In Language Materials</a:t>
            </a:r>
          </a:p>
          <a:p>
            <a:pPr marL="264795" lvl="1"/>
            <a:r>
              <a:rPr lang="en-US" sz="2400" dirty="0"/>
              <a:t>Tenants Need Routine Status Update</a:t>
            </a:r>
            <a:endParaRPr lang="en-US" sz="2400" i="1" dirty="0"/>
          </a:p>
          <a:p>
            <a:endParaRPr lang="en-US" dirty="0"/>
          </a:p>
        </p:txBody>
      </p:sp>
    </p:spTree>
    <p:extLst>
      <p:ext uri="{BB962C8B-B14F-4D97-AF65-F5344CB8AC3E}">
        <p14:creationId xmlns:p14="http://schemas.microsoft.com/office/powerpoint/2010/main" val="130133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37E7-75D1-497E-816A-9A27B90990B9}"/>
              </a:ext>
            </a:extLst>
          </p:cNvPr>
          <p:cNvSpPr>
            <a:spLocks noGrp="1"/>
          </p:cNvSpPr>
          <p:nvPr>
            <p:ph type="title"/>
          </p:nvPr>
        </p:nvSpPr>
        <p:spPr/>
        <p:txBody>
          <a:bodyPr/>
          <a:lstStyle/>
          <a:p>
            <a:r>
              <a:rPr lang="en-US" dirty="0" smtClean="0"/>
              <a:t>Resources &amp; Restrictions</a:t>
            </a:r>
            <a:endParaRPr lang="en-US" dirty="0"/>
          </a:p>
        </p:txBody>
      </p:sp>
      <p:sp>
        <p:nvSpPr>
          <p:cNvPr id="3" name="Content Placeholder 2">
            <a:extLst>
              <a:ext uri="{FF2B5EF4-FFF2-40B4-BE49-F238E27FC236}">
                <a16:creationId xmlns:a16="http://schemas.microsoft.com/office/drawing/2014/main" id="{C68D02CD-205C-479B-B205-8314B4165FED}"/>
              </a:ext>
            </a:extLst>
          </p:cNvPr>
          <p:cNvSpPr>
            <a:spLocks noGrp="1"/>
          </p:cNvSpPr>
          <p:nvPr>
            <p:ph idx="1"/>
          </p:nvPr>
        </p:nvSpPr>
        <p:spPr>
          <a:xfrm>
            <a:off x="768096" y="1817914"/>
            <a:ext cx="7290055" cy="4491446"/>
          </a:xfrm>
        </p:spPr>
        <p:txBody>
          <a:bodyPr vert="horz" lIns="45720" tIns="45720" rIns="45720" bIns="45720" rtlCol="0" anchor="t">
            <a:normAutofit lnSpcReduction="10000"/>
          </a:bodyPr>
          <a:lstStyle/>
          <a:p>
            <a:pPr marL="0" indent="0">
              <a:buNone/>
            </a:pPr>
            <a:r>
              <a:rPr lang="en-US" sz="2400" b="1" dirty="0"/>
              <a:t>Funding</a:t>
            </a:r>
          </a:p>
          <a:p>
            <a:pPr lvl="1"/>
            <a:r>
              <a:rPr lang="en-US" sz="1700" dirty="0"/>
              <a:t>$9.8M King County CRF</a:t>
            </a:r>
          </a:p>
          <a:p>
            <a:pPr lvl="1"/>
            <a:r>
              <a:rPr lang="en-US" sz="1700" dirty="0"/>
              <a:t>$28.7M Dept. of Commerce CRF</a:t>
            </a:r>
          </a:p>
          <a:p>
            <a:pPr lvl="1"/>
            <a:r>
              <a:rPr lang="en-US" sz="1700" dirty="0"/>
              <a:t>$1.7 CDBG-CV</a:t>
            </a:r>
          </a:p>
          <a:p>
            <a:pPr lvl="1"/>
            <a:r>
              <a:rPr lang="en-US" sz="1700" u="sng" dirty="0"/>
              <a:t>$1.2 VSHSL</a:t>
            </a:r>
            <a:endParaRPr lang="en-US" sz="1700" dirty="0"/>
          </a:p>
          <a:p>
            <a:pPr lvl="1"/>
            <a:r>
              <a:rPr lang="en-US" sz="1700" b="1" dirty="0"/>
              <a:t>$41.4M Total</a:t>
            </a:r>
          </a:p>
          <a:p>
            <a:pPr marL="128016" lvl="1" indent="0">
              <a:buNone/>
            </a:pPr>
            <a:endParaRPr lang="en-US" sz="2800" dirty="0"/>
          </a:p>
          <a:p>
            <a:pPr marL="128016" lvl="1" indent="0">
              <a:buNone/>
            </a:pPr>
            <a:r>
              <a:rPr lang="en-US" sz="2400" b="1" dirty="0" smtClean="0"/>
              <a:t>Restrictions</a:t>
            </a:r>
            <a:endParaRPr lang="en-US" sz="2400" b="1" dirty="0" smtClean="0"/>
          </a:p>
          <a:p>
            <a:pPr lvl="1"/>
            <a:r>
              <a:rPr lang="en-US" sz="1700" dirty="0"/>
              <a:t>Spend the CARES Act dollars by </a:t>
            </a:r>
            <a:r>
              <a:rPr lang="en-US" sz="1700" b="1" dirty="0"/>
              <a:t>December 30, 2020</a:t>
            </a:r>
            <a:endParaRPr lang="en-US" sz="1700" dirty="0"/>
          </a:p>
          <a:p>
            <a:pPr lvl="1"/>
            <a:r>
              <a:rPr lang="en-US" sz="1700" dirty="0"/>
              <a:t>Prevent duplication of benefits</a:t>
            </a:r>
          </a:p>
          <a:p>
            <a:pPr lvl="1"/>
            <a:r>
              <a:rPr lang="en-US" sz="1700" dirty="0"/>
              <a:t>Reimbursement based contracts</a:t>
            </a:r>
          </a:p>
          <a:p>
            <a:pPr lvl="1"/>
            <a:r>
              <a:rPr lang="en-US" sz="1700" dirty="0"/>
              <a:t>CDBG-CV has additional criteria like COVID-19 impact and geographic limitations</a:t>
            </a:r>
          </a:p>
          <a:p>
            <a:pPr lvl="1"/>
            <a:r>
              <a:rPr lang="en-US" sz="1700" dirty="0" smtClean="0"/>
              <a:t>WA </a:t>
            </a:r>
            <a:r>
              <a:rPr lang="en-US" sz="1700" dirty="0"/>
              <a:t>Department of Commerce set tenant eligibility and King County cannot change it</a:t>
            </a:r>
          </a:p>
          <a:p>
            <a:pPr lvl="2"/>
            <a:endParaRPr lang="en-US" dirty="0"/>
          </a:p>
          <a:p>
            <a:pPr lvl="1"/>
            <a:endParaRPr lang="en-US" dirty="0"/>
          </a:p>
        </p:txBody>
      </p:sp>
    </p:spTree>
    <p:extLst>
      <p:ext uri="{BB962C8B-B14F-4D97-AF65-F5344CB8AC3E}">
        <p14:creationId xmlns:p14="http://schemas.microsoft.com/office/powerpoint/2010/main" val="36548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Tenant Eligibility</a:t>
            </a:r>
            <a:endParaRPr lang="en-US" sz="1800"/>
          </a:p>
        </p:txBody>
      </p:sp>
      <p:sp>
        <p:nvSpPr>
          <p:cNvPr id="3" name="Content Placeholder 2"/>
          <p:cNvSpPr>
            <a:spLocks noGrp="1"/>
          </p:cNvSpPr>
          <p:nvPr>
            <p:ph idx="1"/>
          </p:nvPr>
        </p:nvSpPr>
        <p:spPr>
          <a:xfrm>
            <a:off x="768096" y="2084832"/>
            <a:ext cx="7853390" cy="4023360"/>
          </a:xfrm>
        </p:spPr>
        <p:txBody>
          <a:bodyPr>
            <a:noAutofit/>
          </a:bodyPr>
          <a:lstStyle/>
          <a:p>
            <a:r>
              <a:rPr lang="en-US" dirty="0"/>
              <a:t>Tenants must meet </a:t>
            </a:r>
            <a:r>
              <a:rPr lang="en-US" b="1" dirty="0"/>
              <a:t>BOTH</a:t>
            </a:r>
            <a:r>
              <a:rPr lang="en-US" dirty="0"/>
              <a:t> of the following eligibility requirements: </a:t>
            </a:r>
          </a:p>
          <a:p>
            <a:pPr lvl="1"/>
            <a:r>
              <a:rPr lang="en-US" dirty="0"/>
              <a:t>Income is at or below 50% of the Area Median Income over the past 60 days; and</a:t>
            </a:r>
          </a:p>
          <a:p>
            <a:pPr lvl="1"/>
            <a:r>
              <a:rPr lang="en-US" dirty="0"/>
              <a:t>At least one month of rent is not paid or partially unpaid since March 1, 2020. </a:t>
            </a:r>
          </a:p>
          <a:p>
            <a:r>
              <a:rPr lang="en-US" dirty="0"/>
              <a:t>In addition, tenants must meet </a:t>
            </a:r>
            <a:r>
              <a:rPr lang="en-US" b="1" dirty="0"/>
              <a:t>ONE or more</a:t>
            </a:r>
            <a:r>
              <a:rPr lang="en-US" dirty="0"/>
              <a:t> of the following requirements: </a:t>
            </a:r>
          </a:p>
          <a:p>
            <a:pPr lvl="1"/>
            <a:r>
              <a:rPr lang="en-US" dirty="0"/>
              <a:t>Rent-burdened: 50% or more of current monthly income is needed to pay rent.</a:t>
            </a:r>
          </a:p>
          <a:p>
            <a:pPr lvl="1"/>
            <a:r>
              <a:rPr lang="en-US" dirty="0"/>
              <a:t>Previously homeless within last five years; includes experiences of couch surfing/doubled up.</a:t>
            </a:r>
          </a:p>
          <a:p>
            <a:pPr lvl="1"/>
            <a:r>
              <a:rPr lang="en-US" dirty="0"/>
              <a:t>Eviction history within last seven years.</a:t>
            </a:r>
          </a:p>
          <a:p>
            <a:pPr lvl="1"/>
            <a:r>
              <a:rPr lang="en-US" dirty="0"/>
              <a:t>Housing disrupted due to household member race, ethnicity, gender identity, sexual orientation, or religion. </a:t>
            </a:r>
          </a:p>
          <a:p>
            <a:pPr lvl="1"/>
            <a:r>
              <a:rPr lang="en-US" dirty="0"/>
              <a:t>At risk of severe illness as per the Centers for Disease Control: 62 years old or older, underlying health condition.</a:t>
            </a:r>
          </a:p>
          <a:p>
            <a:pPr lvl="1"/>
            <a:r>
              <a:rPr lang="en-US" dirty="0"/>
              <a:t>Disability of any household member. Includes a physical, developmental, mental, or emotional impairment, including impairment caused by alcohol or drug abuse, post-traumatic stress disorder, or brain injury. A person with HIV/AIDS is considered disabled.</a:t>
            </a:r>
          </a:p>
          <a:p>
            <a:endParaRPr lang="en-US" dirty="0"/>
          </a:p>
        </p:txBody>
      </p:sp>
    </p:spTree>
    <p:extLst>
      <p:ext uri="{BB962C8B-B14F-4D97-AF65-F5344CB8AC3E}">
        <p14:creationId xmlns:p14="http://schemas.microsoft.com/office/powerpoint/2010/main" val="40045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BF082-4200-41AA-9BEC-73303BCC3B82}"/>
              </a:ext>
            </a:extLst>
          </p:cNvPr>
          <p:cNvSpPr>
            <a:spLocks noGrp="1"/>
          </p:cNvSpPr>
          <p:nvPr>
            <p:ph type="title"/>
          </p:nvPr>
        </p:nvSpPr>
        <p:spPr/>
        <p:txBody>
          <a:bodyPr/>
          <a:lstStyle/>
          <a:p>
            <a:r>
              <a:rPr lang="en-US"/>
              <a:t>Landlord conditions</a:t>
            </a:r>
          </a:p>
        </p:txBody>
      </p:sp>
      <p:sp>
        <p:nvSpPr>
          <p:cNvPr id="3" name="Content Placeholder 2">
            <a:extLst>
              <a:ext uri="{FF2B5EF4-FFF2-40B4-BE49-F238E27FC236}">
                <a16:creationId xmlns:a16="http://schemas.microsoft.com/office/drawing/2014/main" id="{5ED320DE-D991-413C-8D14-08F16FAE78F6}"/>
              </a:ext>
            </a:extLst>
          </p:cNvPr>
          <p:cNvSpPr>
            <a:spLocks noGrp="1"/>
          </p:cNvSpPr>
          <p:nvPr>
            <p:ph idx="1"/>
          </p:nvPr>
        </p:nvSpPr>
        <p:spPr/>
        <p:txBody>
          <a:bodyPr vert="horz" lIns="45720" tIns="45720" rIns="45720" bIns="45720" rtlCol="0" anchor="t">
            <a:normAutofit fontScale="92500" lnSpcReduction="20000"/>
          </a:bodyPr>
          <a:lstStyle/>
          <a:p>
            <a:r>
              <a:rPr lang="en-US" dirty="0"/>
              <a:t>As a condition of receiving funding, landlords must agree to:</a:t>
            </a:r>
          </a:p>
          <a:p>
            <a:r>
              <a:rPr lang="en-US" dirty="0"/>
              <a:t>1. Accept three months of rental assistance on behalf of the participating tenant at the lesser of either (a) 80 percent of the otherwise applicable total rent for three months; or (b) fair market rent for the three months.</a:t>
            </a:r>
          </a:p>
          <a:p>
            <a:pPr marL="264795" lvl="1"/>
            <a:r>
              <a:rPr lang="en-US" dirty="0"/>
              <a:t>Any rental debt owed by the tenant for more than three months must be forgiven. If rental debt is less than three months, assistance may be paid for past due and current rent up to three months not to extend beyond December 2020.</a:t>
            </a:r>
          </a:p>
          <a:p>
            <a:r>
              <a:rPr lang="en-US" dirty="0"/>
              <a:t>2. Not terminate or refuse to renew the participating tenant’s tenancy absent good-cause until March 31, 2021.</a:t>
            </a:r>
          </a:p>
          <a:p>
            <a:r>
              <a:rPr lang="en-US" dirty="0"/>
              <a:t>3. Not raise rent on current tenant(s) served by this program until March 31, 2021.</a:t>
            </a:r>
          </a:p>
          <a:p>
            <a:pPr marL="264795" lvl="1"/>
            <a:r>
              <a:rPr lang="en-US" dirty="0"/>
              <a:t>Tenancies using Section 8 vouchers are exempted from the “no rent increases” conditions if the rent increase is based on an increase in the tenant’s income.</a:t>
            </a:r>
            <a:br>
              <a:rPr lang="en-US" dirty="0"/>
            </a:br>
            <a:endParaRPr lang="en-US" dirty="0"/>
          </a:p>
          <a:p>
            <a:pPr marL="127635" lvl="1" indent="0">
              <a:buNone/>
            </a:pPr>
            <a:r>
              <a:rPr lang="en-US" sz="1700" b="1" dirty="0"/>
              <a:t>NOTE: If landlord does not agree to conditions, the household will not be served. </a:t>
            </a:r>
          </a:p>
          <a:p>
            <a:endParaRPr lang="en-US" dirty="0"/>
          </a:p>
        </p:txBody>
      </p:sp>
    </p:spTree>
    <p:extLst>
      <p:ext uri="{BB962C8B-B14F-4D97-AF65-F5344CB8AC3E}">
        <p14:creationId xmlns:p14="http://schemas.microsoft.com/office/powerpoint/2010/main" val="228835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B6313-2A63-423F-8A1B-AE34575742BC}"/>
              </a:ext>
            </a:extLst>
          </p:cNvPr>
          <p:cNvSpPr>
            <a:spLocks noGrp="1"/>
          </p:cNvSpPr>
          <p:nvPr>
            <p:ph type="title"/>
          </p:nvPr>
        </p:nvSpPr>
        <p:spPr/>
        <p:txBody>
          <a:bodyPr/>
          <a:lstStyle/>
          <a:p>
            <a:r>
              <a:rPr lang="en-US"/>
              <a:t>The Doors into the process</a:t>
            </a:r>
          </a:p>
        </p:txBody>
      </p:sp>
      <p:sp>
        <p:nvSpPr>
          <p:cNvPr id="3" name="Content Placeholder 2">
            <a:extLst>
              <a:ext uri="{FF2B5EF4-FFF2-40B4-BE49-F238E27FC236}">
                <a16:creationId xmlns:a16="http://schemas.microsoft.com/office/drawing/2014/main" id="{0ED39876-FCBB-49D7-913C-8B31FE802332}"/>
              </a:ext>
            </a:extLst>
          </p:cNvPr>
          <p:cNvSpPr>
            <a:spLocks noGrp="1"/>
          </p:cNvSpPr>
          <p:nvPr>
            <p:ph idx="1"/>
          </p:nvPr>
        </p:nvSpPr>
        <p:spPr/>
        <p:txBody>
          <a:bodyPr vert="horz" lIns="45720" tIns="45720" rIns="45720" bIns="45720" rtlCol="0" anchor="t">
            <a:normAutofit/>
          </a:bodyPr>
          <a:lstStyle/>
          <a:p>
            <a:pPr marL="0" indent="0">
              <a:buNone/>
            </a:pPr>
            <a:r>
              <a:rPr lang="en-US" sz="2400" dirty="0"/>
              <a:t>1. Landlord Doors</a:t>
            </a:r>
          </a:p>
          <a:p>
            <a:pPr marL="264795" lvl="1"/>
            <a:r>
              <a:rPr lang="en-US" sz="1800" dirty="0"/>
              <a:t>Large Landlord Fund &amp; Manufactured Park Fund</a:t>
            </a:r>
          </a:p>
          <a:p>
            <a:pPr marL="264795" lvl="1"/>
            <a:r>
              <a:rPr lang="en-US" sz="1800" dirty="0" smtClean="0"/>
              <a:t>Small </a:t>
            </a:r>
            <a:r>
              <a:rPr lang="en-US" sz="1800" dirty="0"/>
              <a:t>Landlord Lottery</a:t>
            </a:r>
          </a:p>
          <a:p>
            <a:pPr marL="0" indent="0">
              <a:buNone/>
            </a:pPr>
            <a:r>
              <a:rPr lang="en-US" sz="2400" dirty="0" smtClean="0"/>
              <a:t>2</a:t>
            </a:r>
            <a:r>
              <a:rPr lang="en-US" sz="2400" dirty="0"/>
              <a:t>. Tenant Door - Tenant Lottery</a:t>
            </a:r>
          </a:p>
          <a:p>
            <a:pPr marL="264795" lvl="1"/>
            <a:endParaRPr lang="en-US" dirty="0"/>
          </a:p>
          <a:p>
            <a:pPr marL="127635" lvl="1" indent="0">
              <a:buNone/>
            </a:pPr>
            <a:r>
              <a:rPr lang="en-US" dirty="0"/>
              <a:t>NOTE: Landlords will </a:t>
            </a:r>
            <a:r>
              <a:rPr lang="en-US" b="1" dirty="0"/>
              <a:t>NOT</a:t>
            </a:r>
            <a:r>
              <a:rPr lang="en-US" dirty="0"/>
              <a:t> screen tenants; they will only know that a tenant is behind in rent and how much they owe. Nonprofit agencies will screen tenants with an application. Landlords will </a:t>
            </a:r>
            <a:r>
              <a:rPr lang="en-US" b="1" dirty="0"/>
              <a:t>NOT</a:t>
            </a:r>
            <a:r>
              <a:rPr lang="en-US" dirty="0"/>
              <a:t> know </a:t>
            </a:r>
            <a:r>
              <a:rPr lang="en-US" i="1" dirty="0"/>
              <a:t>why</a:t>
            </a:r>
            <a:r>
              <a:rPr lang="en-US" dirty="0"/>
              <a:t> a tenant is/is not served. </a:t>
            </a:r>
          </a:p>
          <a:p>
            <a:pPr marL="127635" lvl="1" indent="0">
              <a:buNone/>
            </a:pPr>
            <a:endParaRPr lang="en-US" b="1" dirty="0"/>
          </a:p>
        </p:txBody>
      </p:sp>
    </p:spTree>
    <p:extLst>
      <p:ext uri="{BB962C8B-B14F-4D97-AF65-F5344CB8AC3E}">
        <p14:creationId xmlns:p14="http://schemas.microsoft.com/office/powerpoint/2010/main" val="211825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FA5D0-43AD-4527-910D-597B6FA39088}"/>
              </a:ext>
            </a:extLst>
          </p:cNvPr>
          <p:cNvSpPr>
            <a:spLocks noGrp="1"/>
          </p:cNvSpPr>
          <p:nvPr>
            <p:ph type="title"/>
          </p:nvPr>
        </p:nvSpPr>
        <p:spPr/>
        <p:txBody>
          <a:bodyPr/>
          <a:lstStyle/>
          <a:p>
            <a:r>
              <a:rPr lang="en-US" dirty="0">
                <a:solidFill>
                  <a:schemeClr val="tx1"/>
                </a:solidFill>
              </a:rPr>
              <a:t>Large Residential Landlord Fund</a:t>
            </a:r>
          </a:p>
        </p:txBody>
      </p:sp>
      <p:sp>
        <p:nvSpPr>
          <p:cNvPr id="3" name="Content Placeholder 2">
            <a:extLst>
              <a:ext uri="{FF2B5EF4-FFF2-40B4-BE49-F238E27FC236}">
                <a16:creationId xmlns:a16="http://schemas.microsoft.com/office/drawing/2014/main" id="{EB5B3F3A-0727-411A-8517-23D56F1A398C}"/>
              </a:ext>
            </a:extLst>
          </p:cNvPr>
          <p:cNvSpPr>
            <a:spLocks noGrp="1"/>
          </p:cNvSpPr>
          <p:nvPr>
            <p:ph idx="1"/>
          </p:nvPr>
        </p:nvSpPr>
        <p:spPr/>
        <p:txBody>
          <a:bodyPr>
            <a:normAutofit lnSpcReduction="10000"/>
          </a:bodyPr>
          <a:lstStyle/>
          <a:p>
            <a:pPr lvl="1"/>
            <a:r>
              <a:rPr lang="en-US" sz="2400" dirty="0"/>
              <a:t>Pays participating landlords in bulk for every eligible tenant behind in rent</a:t>
            </a:r>
          </a:p>
          <a:p>
            <a:pPr marL="201168" lvl="1" indent="0">
              <a:buNone/>
            </a:pPr>
            <a:endParaRPr lang="en-US" sz="2400" dirty="0"/>
          </a:p>
          <a:p>
            <a:pPr lvl="1"/>
            <a:r>
              <a:rPr lang="en-US" sz="2400" dirty="0"/>
              <a:t>Large landlord has 10 or more tenants behind in rent and meets </a:t>
            </a:r>
            <a:r>
              <a:rPr lang="en-US" sz="2400" b="1" dirty="0"/>
              <a:t>ONE </a:t>
            </a:r>
            <a:r>
              <a:rPr lang="en-US" sz="2400" dirty="0"/>
              <a:t>of the follow eligibility criteria: </a:t>
            </a:r>
          </a:p>
          <a:p>
            <a:pPr lvl="2"/>
            <a:r>
              <a:rPr lang="en-US" sz="2000" b="1" dirty="0"/>
              <a:t>Any</a:t>
            </a:r>
            <a:r>
              <a:rPr lang="en-US" sz="2000" dirty="0"/>
              <a:t> publicly subsidized property located in King County </a:t>
            </a:r>
            <a:r>
              <a:rPr lang="en-US" sz="2000" b="1" dirty="0"/>
              <a:t>OR</a:t>
            </a:r>
          </a:p>
          <a:p>
            <a:pPr marL="384048" lvl="2" indent="0">
              <a:buNone/>
            </a:pPr>
            <a:endParaRPr lang="en-US" sz="2000" b="1" dirty="0"/>
          </a:p>
          <a:p>
            <a:pPr lvl="2"/>
            <a:r>
              <a:rPr lang="en-US" sz="2000" dirty="0"/>
              <a:t>Located in a high-needs zip code</a:t>
            </a:r>
          </a:p>
          <a:p>
            <a:pPr marL="384048" lvl="2" indent="0">
              <a:buNone/>
            </a:pPr>
            <a:endParaRPr lang="en-US" sz="1800" dirty="0"/>
          </a:p>
          <a:p>
            <a:pPr lvl="1"/>
            <a:r>
              <a:rPr lang="en-US" sz="2400" dirty="0"/>
              <a:t>Over 200 large landlords have submitted interest to participate in this fund, representing approximately 4,000 households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744832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FEC29ED3CBB14DA97E69DE4F1CDA7E" ma:contentTypeVersion="4" ma:contentTypeDescription="Create a new document." ma:contentTypeScope="" ma:versionID="8a813ad26e29a21806066413b67810a8">
  <xsd:schema xmlns:xsd="http://www.w3.org/2001/XMLSchema" xmlns:xs="http://www.w3.org/2001/XMLSchema" xmlns:p="http://schemas.microsoft.com/office/2006/metadata/properties" xmlns:ns2="460831f6-2e4c-4f56-82fe-7a3e9386714f" xmlns:ns3="25166972-cd1b-4cfc-9e11-f2eeb66285cf" targetNamespace="http://schemas.microsoft.com/office/2006/metadata/properties" ma:root="true" ma:fieldsID="5541af987b6483a75e0855fc47fbe1cf" ns2:_="" ns3:_="">
    <xsd:import namespace="460831f6-2e4c-4f56-82fe-7a3e9386714f"/>
    <xsd:import namespace="25166972-cd1b-4cfc-9e11-f2eeb66285c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0831f6-2e4c-4f56-82fe-7a3e9386714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5166972-cd1b-4cfc-9e11-f2eeb66285c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60831f6-2e4c-4f56-82fe-7a3e9386714f">
      <UserInfo>
        <DisplayName>Marshall, Sunaree</DisplayName>
        <AccountId>16</AccountId>
        <AccountType/>
      </UserInfo>
    </SharedWithUsers>
  </documentManagement>
</p:properties>
</file>

<file path=customXml/itemProps1.xml><?xml version="1.0" encoding="utf-8"?>
<ds:datastoreItem xmlns:ds="http://schemas.openxmlformats.org/officeDocument/2006/customXml" ds:itemID="{6F6C917D-6A72-44FE-843B-BD72756063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0831f6-2e4c-4f56-82fe-7a3e9386714f"/>
    <ds:schemaRef ds:uri="25166972-cd1b-4cfc-9e11-f2eeb6628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779CCB-2084-4FF3-8D95-57D5B3378CED}">
  <ds:schemaRefs>
    <ds:schemaRef ds:uri="http://schemas.microsoft.com/sharepoint/v3/contenttype/forms"/>
  </ds:schemaRefs>
</ds:datastoreItem>
</file>

<file path=customXml/itemProps3.xml><?xml version="1.0" encoding="utf-8"?>
<ds:datastoreItem xmlns:ds="http://schemas.openxmlformats.org/officeDocument/2006/customXml" ds:itemID="{F5990EFF-D4DD-4B8A-A85A-2C4AD64A355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25166972-cd1b-4cfc-9e11-f2eeb66285cf"/>
    <ds:schemaRef ds:uri="460831f6-2e4c-4f56-82fe-7a3e9386714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TotalTime>
  <Words>1608</Words>
  <Application>Microsoft Office PowerPoint</Application>
  <PresentationFormat>On-screen Show (4:3)</PresentationFormat>
  <Paragraphs>200</Paragraphs>
  <Slides>26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MS PGothic</vt:lpstr>
      <vt:lpstr>Arial</vt:lpstr>
      <vt:lpstr>Calibri</vt:lpstr>
      <vt:lpstr>Calibri Light</vt:lpstr>
      <vt:lpstr>Tw Cen MT</vt:lpstr>
      <vt:lpstr>Tw Cen MT Condensed</vt:lpstr>
      <vt:lpstr>Wingdings 3</vt:lpstr>
      <vt:lpstr>Integral</vt:lpstr>
      <vt:lpstr>King County Eviction Prevention and Rental Assistance Program</vt:lpstr>
      <vt:lpstr>The Need</vt:lpstr>
      <vt:lpstr>Program Goals</vt:lpstr>
      <vt:lpstr>Lessons Learned To Date</vt:lpstr>
      <vt:lpstr>Resources &amp; Restrictions</vt:lpstr>
      <vt:lpstr>Tenant Eligibility</vt:lpstr>
      <vt:lpstr>Landlord conditions</vt:lpstr>
      <vt:lpstr>The Doors into the process</vt:lpstr>
      <vt:lpstr>Large Residential Landlord Fund</vt:lpstr>
      <vt:lpstr>Manufactured Housing Park Fund</vt:lpstr>
      <vt:lpstr>Small Landlord / Tenant Fund</vt:lpstr>
      <vt:lpstr>PowerPoint Presentation</vt:lpstr>
      <vt:lpstr>Language Access and Other Considerations</vt:lpstr>
      <vt:lpstr>Grievance Process</vt:lpstr>
      <vt:lpstr>Program Timeline</vt:lpstr>
      <vt:lpstr>Time for Q&amp;A</vt:lpstr>
      <vt:lpstr>For More Information</vt:lpstr>
      <vt:lpstr>How does the lottery work?</vt:lpstr>
      <vt:lpstr>Why a lottery? Why do tenants STAY IN LOTTERY EVERY WEEK UNLESS THEY ARE SELECTED?</vt:lpstr>
      <vt:lpstr>What is 50% AMI (Area median income) over the past 60 days?</vt:lpstr>
      <vt:lpstr>Do tenants need to provide documentation to prove their eligibility?</vt:lpstr>
      <vt:lpstr>Does the tenant have to ask their landlord if the landlord will agree to conditions? Who does this?</vt:lpstr>
      <vt:lpstr>How will the landlord conditions be enforced?</vt:lpstr>
      <vt:lpstr>What is good cause?</vt:lpstr>
      <vt:lpstr>Will payments be made to the tenant or to the landlord?</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County Eviction Prevention and Rental Assistance Program</dc:title>
  <dc:creator>Maykovich, Xochitl</dc:creator>
  <cp:lastModifiedBy>Marshall, Sunaree</cp:lastModifiedBy>
  <cp:revision>116</cp:revision>
  <dcterms:created xsi:type="dcterms:W3CDTF">2020-09-03T21:22:39Z</dcterms:created>
  <dcterms:modified xsi:type="dcterms:W3CDTF">2020-09-17T00:06:02Z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0x01010081FEC29ED3CBB14DA97E69DE4F1CDA7E</vt:lpwstr>
  </property>
</Properties>
</file>