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handoutMasterIdLst>
    <p:handoutMasterId r:id="rId62"/>
  </p:handoutMasterIdLst>
  <p:sldIdLst>
    <p:sldId id="32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85" r:id="rId16"/>
    <p:sldId id="269" r:id="rId17"/>
    <p:sldId id="270" r:id="rId18"/>
    <p:sldId id="286" r:id="rId19"/>
    <p:sldId id="271" r:id="rId20"/>
    <p:sldId id="272" r:id="rId21"/>
    <p:sldId id="273" r:id="rId22"/>
    <p:sldId id="274" r:id="rId23"/>
    <p:sldId id="275" r:id="rId24"/>
    <p:sldId id="276" r:id="rId25"/>
    <p:sldId id="277" r:id="rId26"/>
    <p:sldId id="283" r:id="rId27"/>
    <p:sldId id="278" r:id="rId28"/>
    <p:sldId id="282" r:id="rId29"/>
    <p:sldId id="284" r:id="rId30"/>
    <p:sldId id="304" r:id="rId31"/>
    <p:sldId id="305" r:id="rId32"/>
    <p:sldId id="279" r:id="rId33"/>
    <p:sldId id="280" r:id="rId34"/>
    <p:sldId id="281" r:id="rId35"/>
    <p:sldId id="306" r:id="rId36"/>
    <p:sldId id="289" r:id="rId37"/>
    <p:sldId id="290" r:id="rId38"/>
    <p:sldId id="291" r:id="rId39"/>
    <p:sldId id="293" r:id="rId40"/>
    <p:sldId id="295" r:id="rId41"/>
    <p:sldId id="296" r:id="rId42"/>
    <p:sldId id="297" r:id="rId43"/>
    <p:sldId id="298" r:id="rId44"/>
    <p:sldId id="300" r:id="rId45"/>
    <p:sldId id="301" r:id="rId46"/>
    <p:sldId id="302" r:id="rId47"/>
    <p:sldId id="303" r:id="rId48"/>
    <p:sldId id="307" r:id="rId49"/>
    <p:sldId id="308" r:id="rId50"/>
    <p:sldId id="309" r:id="rId51"/>
    <p:sldId id="310" r:id="rId52"/>
    <p:sldId id="311" r:id="rId53"/>
    <p:sldId id="312" r:id="rId54"/>
    <p:sldId id="318" r:id="rId55"/>
    <p:sldId id="313" r:id="rId56"/>
    <p:sldId id="314" r:id="rId57"/>
    <p:sldId id="315" r:id="rId58"/>
    <p:sldId id="317" r:id="rId59"/>
    <p:sldId id="319"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2" autoAdjust="0"/>
    <p:restoredTop sz="95109"/>
  </p:normalViewPr>
  <p:slideViewPr>
    <p:cSldViewPr snapToGrid="0">
      <p:cViewPr varScale="1">
        <p:scale>
          <a:sx n="81" d="100"/>
          <a:sy n="81" d="100"/>
        </p:scale>
        <p:origin x="917" y="67"/>
      </p:cViewPr>
      <p:guideLst/>
    </p:cSldViewPr>
  </p:slideViewPr>
  <p:outlineViewPr>
    <p:cViewPr>
      <p:scale>
        <a:sx n="33" d="100"/>
        <a:sy n="33" d="100"/>
      </p:scale>
      <p:origin x="0" y="-2880"/>
    </p:cViewPr>
  </p:outlineViewPr>
  <p:notesTextViewPr>
    <p:cViewPr>
      <p:scale>
        <a:sx n="1" d="1"/>
        <a:sy n="1" d="1"/>
      </p:scale>
      <p:origin x="0" y="0"/>
    </p:cViewPr>
  </p:notesTextViewPr>
  <p:notesViewPr>
    <p:cSldViewPr snapToGrid="0">
      <p:cViewPr varScale="1">
        <p:scale>
          <a:sx n="71" d="100"/>
          <a:sy n="71" d="100"/>
        </p:scale>
        <p:origin x="359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D3A3B1-1C8C-9142-A0A6-EB393DE8C8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8493892-D306-A34D-9946-07E793F08C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86EF1C-94B1-1748-A947-CB29E5CA5FBD}" type="datetimeFigureOut">
              <a:rPr lang="en-US" smtClean="0"/>
              <a:t>7/1/2020</a:t>
            </a:fld>
            <a:endParaRPr lang="en-US"/>
          </a:p>
        </p:txBody>
      </p:sp>
      <p:sp>
        <p:nvSpPr>
          <p:cNvPr id="4" name="Footer Placeholder 3">
            <a:extLst>
              <a:ext uri="{FF2B5EF4-FFF2-40B4-BE49-F238E27FC236}">
                <a16:creationId xmlns:a16="http://schemas.microsoft.com/office/drawing/2014/main" id="{29F0F482-9CD0-EB4F-8F0F-CA6551F7CD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AC59275-1D77-884D-8D36-800BD83073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122ED8-9CF6-FF4C-9458-AAD66D4E5C16}" type="slidenum">
              <a:rPr lang="en-US" smtClean="0"/>
              <a:t>‹#›</a:t>
            </a:fld>
            <a:endParaRPr lang="en-US"/>
          </a:p>
        </p:txBody>
      </p:sp>
    </p:spTree>
    <p:extLst>
      <p:ext uri="{BB962C8B-B14F-4D97-AF65-F5344CB8AC3E}">
        <p14:creationId xmlns:p14="http://schemas.microsoft.com/office/powerpoint/2010/main" val="39185762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5T14:57:53.70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2366 425,'0'-2,"0"1,-1 0,1 0,-1 0,1 0,-1 0,0 0,1 0,-1 0,0 0,0 0,0 1,0-1,0 0,0 0,0 1,0-1,0 1,0-1,0 1,0-1,0 1,0 0,0-1,-1 1,1 0,0 0,0 0,-1 0,-7-3,-149-48,-130-39,193 65,-1 3,-9 4,2 4,-290-50,101 0,228 42,51 16,0 1,0 1,0 0,-1 1,1 0,-8 0,-59 0,-1 3,-19 5,80-1,0 0,0 2,1 0,0 2,0 0,1 1,0 0,1 2,-44 20,37-21,10-4,0 0,1 1,-1 1,-7 5,18-10,-1-1,1 1,0 0,0 0,0 1,1-1,-1 1,1-1,-1 1,1 0,1-1,-1 1,0 0,1 1,0-1,0 0,0 0,0 3,-1 39,1 1,6 35,0 26,-5-94,1 1,0-1,1 0,0 0,2 0,-1 0,2 0,-1-1,2 0,0 0,1 0,0-1,1 0,0 0,0-1,9 8,-3-2,0 0,0 2,-2-1,2 5,28 41,-13-24,2-2,1-1,2-2,2-1,1-2,10 6,10 4,-28-19,1-2,28 16,-3-10,1-1,1-4,1-2,0-2,2-3,2-2,34 2,1-5,0-3,43-5,-66-2,238-6,-220 0,-1-4,34-10,-34 4,-45 9,-2-1,0-3,9-4,-34 8,0-1,0-1,17-11,-30 17,0-1,-1 0,1 0,-1-1,0 0,0 1,0-2,-1 1,0 0,0-1,0 0,-1 0,2-3,-3 4,-1-1,0 0,0 1,-1-1,1 0,-1 0,0 1,-1-1,1 0,-1 0,0 1,-1-1,0 1,1-1,-2 1,1-1,-1 1,1 0,-4-4,-10-14,0 1,-2 1,-16-16,-5-6,-14-16,-42-35,38 36,-20-32,-15-14,77 88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5T14:57:57.0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3632 341,'-1'-2,"0"1,1-1,-1 1,0-1,0 1,1 0,-1-1,0 1,-1 0,1 0,0-1,0 1,0 0,-1 0,1 1,0-1,-1 0,1 0,-1 0,-32-16,30 16,-52-20,0 3,-1 2,-1 3,-16 0,-96-23,56 10,-105-8,91 16,25 1,-142-17,-362 6,293 16,31-1,-62 17,267 2,0 2,1 4,-31 11,57-10,-13 2,-29 13,74-21,1 1,-1 0,1 1,1 1,0 1,-15 12,27-19,1 0,-1 0,1 0,0 1,1 0,-1-1,1 1,0 0,0 1,0-1,1 0,-1 1,1 0,1-1,-1 1,0 5,2-3,0 1,0 0,0 0,1-1,1 1,-1 0,1-1,1 0,0 1,0-1,1 2,10 21,1 0,2 0,1-2,20 26,-25-39,0 0,1-1,1-1,0 0,1-1,1-1,0 0,18 8,-18-11,54 28,2-2,1-4,8-1,270 72,-249-77,0-6,51 2,-87-12,32 10,-31-6,48 1,-74-11,0 2,16 5,80 17,80 3,-171-25,118 10,0-6,114-12,-163-5,0-5,12-8,224-56,-335 73,16-3,-1-1,0-2,0-1,-1-1,-1-2,1-1,-29 13,1 0,0 0,0 0,-1 0,1 0,-1-1,0 1,1-1,-1 1,0-1,-1 0,1 0,0 0,-1 0,0 0,0 0,0 0,0 0,0-1,0 0,-1-1,0-1,0 1,-1 0,1 0,-1 0,-1 0,1 0,-1 0,1 1,-1-1,-1 0,0-1,-8-12,0 2,-1 0,-1 0,-1 1,0 1,-5-4,5 4,-1 0,-1 1,0 1,-1 0,0 1,-1 1,0 1,-19-7,-9-4,24 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5T14:57:59.7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1,'1'1,"-1"0,0 0,1 0,-1 0,1 1,-1-1,1 0,-1 0,1 0,0 0,0-1,-1 1,1 0,0 0,0 0,0-1,0 1,0 0,0-1,1 1,24 12,-20-10,58 22,1-3,2-2,0-4,29 2,49 13,-30-3,167 38,-163-39,-44-9,2-3,9-2,84 7,73 21,-166-19,-57-15,0-1,0-1,1-1,16 1,49 0,-1-5,17-4,-62-1,0-3,0-1,0-1,28-14,-33 13,43-19,-53 16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5T14:58:01.62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1 106,'275'-11,"121"-26,-63 4,34 11,183 20,-489 4,0 2,0 3,-1 3,0 2,24 10,-63-16,0-1,0 0,0-2,0 0,0-2,10 0,-10-1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E48678-7CE2-1044-A776-0D07732921ED}" type="datetimeFigureOut">
              <a:rPr lang="en-US" smtClean="0"/>
              <a:t>7/1/2020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0D3C5-C83F-B748-923C-6E89161F0332}" type="slidenum">
              <a:rPr lang="en-US" smtClean="0"/>
              <a:t>‹#›</a:t>
            </a:fld>
            <a:endParaRPr lang="en-US"/>
          </a:p>
        </p:txBody>
      </p:sp>
    </p:spTree>
    <p:extLst>
      <p:ext uri="{BB962C8B-B14F-4D97-AF65-F5344CB8AC3E}">
        <p14:creationId xmlns:p14="http://schemas.microsoft.com/office/powerpoint/2010/main" val="2330764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00D3C5-C83F-B748-923C-6E89161F0332}" type="slidenum">
              <a:rPr lang="en-US" smtClean="0"/>
              <a:t>2</a:t>
            </a:fld>
            <a:endParaRPr lang="en-US"/>
          </a:p>
        </p:txBody>
      </p:sp>
    </p:spTree>
    <p:extLst>
      <p:ext uri="{BB962C8B-B14F-4D97-AF65-F5344CB8AC3E}">
        <p14:creationId xmlns:p14="http://schemas.microsoft.com/office/powerpoint/2010/main" val="931491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marR="0" indent="-274320">
              <a:lnSpc>
                <a:spcPct val="107000"/>
              </a:lnSpc>
              <a:spcBef>
                <a:spcPts val="0"/>
              </a:spcBef>
              <a:spcAft>
                <a:spcPts val="600"/>
              </a:spcAft>
              <a:tabLst>
                <a:tab pos="274320" algn="l"/>
              </a:tabLst>
            </a:pPr>
            <a:r>
              <a:rPr lang="en-US" b="1" dirty="0">
                <a:latin typeface="Times New Roman" panose="02020603050405020304" pitchFamily="18" charset="0"/>
                <a:ea typeface="Calibri" panose="020F0502020204030204" pitchFamily="34" charset="0"/>
              </a:rPr>
              <a:t>The Shared Platform</a:t>
            </a:r>
            <a:endParaRPr lang="en-US" dirty="0">
              <a:latin typeface="Times New Roman" panose="02020603050405020304" pitchFamily="18" charset="0"/>
              <a:ea typeface="Calibri" panose="020F0502020204030204" pitchFamily="34" charset="0"/>
            </a:endParaRPr>
          </a:p>
          <a:p>
            <a:pPr>
              <a:lnSpc>
                <a:spcPct val="107000"/>
              </a:lnSpc>
              <a:spcAft>
                <a:spcPts val="600"/>
              </a:spcAft>
            </a:pPr>
            <a:r>
              <a:rPr lang="en-US" dirty="0">
                <a:latin typeface="Times New Roman" panose="02020603050405020304" pitchFamily="18" charset="0"/>
                <a:ea typeface="Calibri" panose="020F0502020204030204" pitchFamily="34" charset="0"/>
              </a:rPr>
              <a:t>Through the platform, the property managers and landlords are sharing private information on tenants as well as the decision-making algorithm. </a:t>
            </a:r>
          </a:p>
          <a:p>
            <a:pPr>
              <a:lnSpc>
                <a:spcPct val="107000"/>
              </a:lnSpc>
              <a:spcAft>
                <a:spcPts val="600"/>
              </a:spcAft>
            </a:pPr>
            <a:r>
              <a:rPr lang="en-US" dirty="0">
                <a:latin typeface="Times New Roman" panose="02020603050405020304" pitchFamily="18" charset="0"/>
                <a:ea typeface="Calibri" panose="020F0502020204030204" pitchFamily="34" charset="0"/>
              </a:rPr>
              <a:t>This platform is sourced from over 18 million rental units and well over 12 thousand platform members in more than 180 markets across the country and 400 markets around the world</a:t>
            </a:r>
            <a:r>
              <a:rPr lang="en-US" sz="800" dirty="0">
                <a:latin typeface="Times New Roman" panose="02020603050405020304" pitchFamily="18"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11</a:t>
            </a:fld>
            <a:endParaRPr lang="en-US"/>
          </a:p>
        </p:txBody>
      </p:sp>
    </p:spTree>
    <p:extLst>
      <p:ext uri="{BB962C8B-B14F-4D97-AF65-F5344CB8AC3E}">
        <p14:creationId xmlns:p14="http://schemas.microsoft.com/office/powerpoint/2010/main" val="946033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rPr>
              <a:t>They collect and correlate data on the current rent rolls using the private and personal applications of millions of tenants to decide whom to rent to and how much to charge.</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12</a:t>
            </a:fld>
            <a:endParaRPr lang="en-US"/>
          </a:p>
        </p:txBody>
      </p:sp>
    </p:spTree>
    <p:extLst>
      <p:ext uri="{BB962C8B-B14F-4D97-AF65-F5344CB8AC3E}">
        <p14:creationId xmlns:p14="http://schemas.microsoft.com/office/powerpoint/2010/main" val="3311742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2971800" algn="ctr"/>
                <a:tab pos="5943600" algn="r"/>
              </a:tabLst>
            </a:pPr>
            <a:r>
              <a:rPr lang="en-US" b="1" dirty="0">
                <a:latin typeface="Times New Roman" panose="02020603050405020304" pitchFamily="18" charset="0"/>
                <a:ea typeface="Calibri" panose="020F0502020204030204" pitchFamily="34" charset="0"/>
              </a:rPr>
              <a:t>Information on the Tenants</a:t>
            </a:r>
            <a:endParaRPr lang="en-US" dirty="0">
              <a:latin typeface="Times New Roman" panose="02020603050405020304" pitchFamily="18" charset="0"/>
              <a:ea typeface="Calibri" panose="020F0502020204030204" pitchFamily="34" charset="0"/>
            </a:endParaRPr>
          </a:p>
          <a:p>
            <a:pPr>
              <a:tabLst>
                <a:tab pos="2971800" algn="ctr"/>
                <a:tab pos="5943600" algn="r"/>
              </a:tabLst>
            </a:pPr>
            <a:r>
              <a:rPr lang="en-US" dirty="0">
                <a:latin typeface="Times New Roman" panose="02020603050405020304" pitchFamily="18" charset="0"/>
                <a:ea typeface="Calibri" panose="020F0502020204030204" pitchFamily="34" charset="0"/>
              </a:rPr>
              <a:t>Now, historically, tenant screening was based on credit score and wages. The new AI programs, however, require a lot more data than that.  Property managers promised to predict not only the applicant's ability to pay the rent but also the applicant's willingness to pay. </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13</a:t>
            </a:fld>
            <a:endParaRPr lang="en-US"/>
          </a:p>
        </p:txBody>
      </p:sp>
    </p:spTree>
    <p:extLst>
      <p:ext uri="{BB962C8B-B14F-4D97-AF65-F5344CB8AC3E}">
        <p14:creationId xmlns:p14="http://schemas.microsoft.com/office/powerpoint/2010/main" val="1448526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2971800" algn="ctr"/>
                <a:tab pos="5943600" algn="r"/>
              </a:tabLst>
            </a:pPr>
            <a:r>
              <a:rPr lang="en-US" b="1" dirty="0">
                <a:latin typeface="Times New Roman" panose="02020603050405020304" pitchFamily="18" charset="0"/>
                <a:ea typeface="Calibri" panose="020F0502020204030204" pitchFamily="34" charset="0"/>
              </a:rPr>
              <a:t>To accomplish this:</a:t>
            </a:r>
            <a:endParaRPr lang="en-US" dirty="0">
              <a:latin typeface="Times New Roman" panose="02020603050405020304" pitchFamily="18" charset="0"/>
              <a:ea typeface="Calibri" panose="020F0502020204030204" pitchFamily="34" charset="0"/>
            </a:endParaRPr>
          </a:p>
          <a:p>
            <a:pPr>
              <a:tabLst>
                <a:tab pos="2971800" algn="ctr"/>
                <a:tab pos="5943600" algn="r"/>
              </a:tabLst>
            </a:pPr>
            <a:r>
              <a:rPr lang="en-US" dirty="0">
                <a:latin typeface="Times New Roman" panose="02020603050405020304" pitchFamily="18" charset="0"/>
                <a:ea typeface="Calibri" panose="020F0502020204030204" pitchFamily="34" charset="0"/>
              </a:rPr>
              <a:t>The shared platform, the industry's largest rental payment history database, integrates with a central repository of lease transaction information, (</a:t>
            </a:r>
            <a:r>
              <a:rPr lang="en-US" i="1" dirty="0">
                <a:latin typeface="Times New Roman" panose="02020603050405020304" pitchFamily="18" charset="0"/>
                <a:ea typeface="Calibri" panose="020F0502020204030204" pitchFamily="34" charset="0"/>
              </a:rPr>
              <a:t>The company has access to 30 million actual lease outcomes(leases with full lease performance history) to evaluate tenant performance, along with 3</a:t>
            </a:r>
            <a:r>
              <a:rPr lang="en-US" i="1" baseline="30000" dirty="0">
                <a:latin typeface="Times New Roman" panose="02020603050405020304" pitchFamily="18" charset="0"/>
                <a:ea typeface="Calibri" panose="020F0502020204030204" pitchFamily="34" charset="0"/>
              </a:rPr>
              <a:t>rd</a:t>
            </a:r>
            <a:r>
              <a:rPr lang="en-US" i="1" dirty="0">
                <a:latin typeface="Times New Roman" panose="02020603050405020304" pitchFamily="18" charset="0"/>
                <a:ea typeface="Calibri" panose="020F0502020204030204" pitchFamily="34" charset="0"/>
              </a:rPr>
              <a:t> party consumer financial data</a:t>
            </a:r>
            <a:r>
              <a:rPr lang="en-US" dirty="0">
                <a:latin typeface="Times New Roman" panose="02020603050405020304" pitchFamily="18" charset="0"/>
                <a:ea typeface="Calibri" panose="020F0502020204030204" pitchFamily="34" charset="0"/>
              </a:rPr>
              <a:t>.) The data is held "indefinitely.“</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14</a:t>
            </a:fld>
            <a:endParaRPr lang="en-US"/>
          </a:p>
        </p:txBody>
      </p:sp>
    </p:spTree>
    <p:extLst>
      <p:ext uri="{BB962C8B-B14F-4D97-AF65-F5344CB8AC3E}">
        <p14:creationId xmlns:p14="http://schemas.microsoft.com/office/powerpoint/2010/main" val="514943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2971800" algn="ctr"/>
                <a:tab pos="5943600" algn="r"/>
              </a:tabLst>
            </a:pPr>
            <a:r>
              <a:rPr lang="en-US" b="1" dirty="0">
                <a:latin typeface="Times New Roman" panose="02020603050405020304" pitchFamily="18" charset="0"/>
                <a:ea typeface="Calibri" panose="020F0502020204030204" pitchFamily="34" charset="0"/>
              </a:rPr>
              <a:t>On the Properties, they Manage</a:t>
            </a:r>
            <a:endParaRPr lang="en-US" dirty="0">
              <a:latin typeface="Times New Roman" panose="02020603050405020304" pitchFamily="18" charset="0"/>
              <a:ea typeface="Calibri" panose="020F0502020204030204" pitchFamily="34" charset="0"/>
            </a:endParaRPr>
          </a:p>
          <a:p>
            <a:pPr>
              <a:tabLst>
                <a:tab pos="2971800" algn="ctr"/>
                <a:tab pos="5943600" algn="r"/>
              </a:tabLst>
            </a:pPr>
            <a:r>
              <a:rPr lang="en-US" dirty="0">
                <a:latin typeface="Times New Roman" panose="02020603050405020304" pitchFamily="18" charset="0"/>
                <a:ea typeface="Calibri" panose="020F0502020204030204" pitchFamily="34" charset="0"/>
              </a:rPr>
              <a:t>Per their website, RealPage promises unparalleled visibility into real submarket performance that no one else can produce. RealPage Market Analytics is the industry's only lease transaction-driven Platform that delivers broad transparency into real-time rent roll and revenue, revealing the most current and accurate data critical to making investment decisions.</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16</a:t>
            </a:fld>
            <a:endParaRPr lang="en-US"/>
          </a:p>
        </p:txBody>
      </p:sp>
    </p:spTree>
    <p:extLst>
      <p:ext uri="{BB962C8B-B14F-4D97-AF65-F5344CB8AC3E}">
        <p14:creationId xmlns:p14="http://schemas.microsoft.com/office/powerpoint/2010/main" val="319934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2971800" algn="ctr"/>
                <a:tab pos="5943600" algn="r"/>
              </a:tabLst>
            </a:pPr>
            <a:r>
              <a:rPr lang="en-US" b="1" dirty="0">
                <a:latin typeface="Times New Roman" panose="02020603050405020304" pitchFamily="18" charset="0"/>
                <a:ea typeface="Calibri" panose="020F0502020204030204" pitchFamily="34" charset="0"/>
              </a:rPr>
              <a:t>To accomplish this:</a:t>
            </a:r>
            <a:endParaRPr lang="en-US" dirty="0">
              <a:latin typeface="Times New Roman" panose="02020603050405020304" pitchFamily="18" charset="0"/>
              <a:ea typeface="Calibri" panose="020F0502020204030204" pitchFamily="34" charset="0"/>
            </a:endParaRPr>
          </a:p>
          <a:p>
            <a:pPr>
              <a:lnSpc>
                <a:spcPct val="107000"/>
              </a:lnSpc>
              <a:spcAft>
                <a:spcPts val="600"/>
              </a:spcAft>
            </a:pPr>
            <a:r>
              <a:rPr lang="en-US" dirty="0">
                <a:latin typeface="Times New Roman" panose="02020603050405020304" pitchFamily="18" charset="0"/>
                <a:ea typeface="Calibri" panose="020F0502020204030204" pitchFamily="34" charset="0"/>
              </a:rPr>
              <a:t>The AI-driven platform, RealPage, is the hub or intermediary that speaks to each of the competitors in the apartment housing market and then relays each competitor's "agreement" to set rental prices to increase their income.</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17</a:t>
            </a:fld>
            <a:endParaRPr lang="en-US"/>
          </a:p>
        </p:txBody>
      </p:sp>
    </p:spTree>
    <p:extLst>
      <p:ext uri="{BB962C8B-B14F-4D97-AF65-F5344CB8AC3E}">
        <p14:creationId xmlns:p14="http://schemas.microsoft.com/office/powerpoint/2010/main" val="2845112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latin typeface="Times New Roman" panose="02020603050405020304" pitchFamily="18" charset="0"/>
                <a:ea typeface="Calibri" panose="020F0502020204030204" pitchFamily="34" charset="0"/>
              </a:rPr>
              <a:t>The platform shares data between the members that would not otherwise be available to those managers and owners, were it not for their association to the platform. The purpose of the platform is specifically to control supply and to influence prices as if they were a single producer and thus can fix rents they render without competition.</a:t>
            </a:r>
          </a:p>
          <a:p>
            <a:pPr>
              <a:lnSpc>
                <a:spcPct val="115000"/>
              </a:lnSpc>
            </a:pPr>
            <a:endParaRPr lang="en-US" dirty="0">
              <a:latin typeface="Times New Roman" panose="02020603050405020304" pitchFamily="18" charset="0"/>
              <a:ea typeface="Calibri" panose="020F0502020204030204" pitchFamily="34" charset="0"/>
            </a:endParaRPr>
          </a:p>
          <a:p>
            <a:pPr>
              <a:lnSpc>
                <a:spcPct val="115000"/>
              </a:lnSpc>
            </a:pPr>
            <a:r>
              <a:rPr lang="en-US" dirty="0">
                <a:latin typeface="Times New Roman" panose="02020603050405020304" pitchFamily="18" charset="0"/>
                <a:ea typeface="Calibri" panose="020F0502020204030204" pitchFamily="34" charset="0"/>
              </a:rPr>
              <a:t>The Property Managers are sharing information that competitors would normally not share.</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19</a:t>
            </a:fld>
            <a:endParaRPr lang="en-US"/>
          </a:p>
        </p:txBody>
      </p:sp>
    </p:spTree>
    <p:extLst>
      <p:ext uri="{BB962C8B-B14F-4D97-AF65-F5344CB8AC3E}">
        <p14:creationId xmlns:p14="http://schemas.microsoft.com/office/powerpoint/2010/main" val="1895569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2971800" algn="ctr"/>
                <a:tab pos="5943600" algn="r"/>
              </a:tabLst>
            </a:pPr>
            <a:r>
              <a:rPr lang="en-US" dirty="0">
                <a:latin typeface="Times New Roman" panose="02020603050405020304" pitchFamily="18" charset="0"/>
                <a:ea typeface="Calibri" panose="020F0502020204030204" pitchFamily="34" charset="0"/>
              </a:rPr>
              <a:t>They are using a huge collection of data to fix prices and artificially push rental prices up, causing skyrocketing rental rates</a:t>
            </a:r>
          </a:p>
          <a:p>
            <a:pPr>
              <a:tabLst>
                <a:tab pos="2971800" algn="ctr"/>
                <a:tab pos="5943600" algn="r"/>
              </a:tabLst>
            </a:pPr>
            <a:r>
              <a:rPr lang="en-US" dirty="0">
                <a:latin typeface="Times New Roman" panose="02020603050405020304" pitchFamily="18" charset="0"/>
                <a:ea typeface="Calibri" panose="020F0502020204030204" pitchFamily="34" charset="0"/>
              </a:rPr>
              <a:t> </a:t>
            </a:r>
          </a:p>
          <a:p>
            <a:pPr>
              <a:tabLst>
                <a:tab pos="2971800" algn="ctr"/>
                <a:tab pos="5943600" algn="r"/>
              </a:tabLst>
            </a:pPr>
            <a:r>
              <a:rPr lang="en-US" dirty="0">
                <a:latin typeface="Times New Roman" panose="02020603050405020304" pitchFamily="18" charset="0"/>
                <a:ea typeface="Calibri" panose="020F0502020204030204" pitchFamily="34" charset="0"/>
              </a:rPr>
              <a:t>Essentially, they have formed a cartel and are fixing prices, and the American people are facing higher and higher rental rates because of it.</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20</a:t>
            </a:fld>
            <a:endParaRPr lang="en-US"/>
          </a:p>
        </p:txBody>
      </p:sp>
    </p:spTree>
    <p:extLst>
      <p:ext uri="{BB962C8B-B14F-4D97-AF65-F5344CB8AC3E}">
        <p14:creationId xmlns:p14="http://schemas.microsoft.com/office/powerpoint/2010/main" val="4229846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rPr>
              <a:t>The Economic Studies I performed found a correlation between the use of AI technology and the skyrocketing rental rates in metropolitan markets and the ballooning homelessness in these same markets, including a specific study involving the state of Washington. </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21</a:t>
            </a:fld>
            <a:endParaRPr lang="en-US"/>
          </a:p>
        </p:txBody>
      </p:sp>
    </p:spTree>
    <p:extLst>
      <p:ext uri="{BB962C8B-B14F-4D97-AF65-F5344CB8AC3E}">
        <p14:creationId xmlns:p14="http://schemas.microsoft.com/office/powerpoint/2010/main" val="2700718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2971800" algn="ctr"/>
                <a:tab pos="5943600" algn="r"/>
              </a:tabLst>
            </a:pPr>
            <a:r>
              <a:rPr lang="en-US" b="1" dirty="0">
                <a:latin typeface="Times New Roman" panose="02020603050405020304" pitchFamily="18" charset="0"/>
                <a:ea typeface="Calibri" panose="020F0502020204030204" pitchFamily="34" charset="0"/>
              </a:rPr>
              <a:t>The Technology Provides The "Fixed" Rate: </a:t>
            </a:r>
            <a:endParaRPr lang="en-US" dirty="0">
              <a:latin typeface="Times New Roman" panose="02020603050405020304" pitchFamily="18" charset="0"/>
              <a:ea typeface="Calibri" panose="020F0502020204030204" pitchFamily="34" charset="0"/>
            </a:endParaRPr>
          </a:p>
          <a:p>
            <a:pPr>
              <a:tabLst>
                <a:tab pos="2971800" algn="ctr"/>
                <a:tab pos="5943600" algn="r"/>
              </a:tabLst>
            </a:pPr>
            <a:r>
              <a:rPr lang="en-US" dirty="0">
                <a:latin typeface="Times New Roman" panose="02020603050405020304" pitchFamily="18" charset="0"/>
                <a:ea typeface="Calibri" panose="020F0502020204030204" pitchFamily="34" charset="0"/>
              </a:rPr>
              <a:t>Once the Property Manager enters the property units to be priced, human interaction stops here, and the system algorithms take over.  The AI Technology provides the rental rate to be used for the new rent payment. Yes, our study concludes that the AI Technology, not the market, is setting the rates of rents, and those rates are being priced based on the massive shared private data.</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22</a:t>
            </a:fld>
            <a:endParaRPr lang="en-US"/>
          </a:p>
        </p:txBody>
      </p:sp>
    </p:spTree>
    <p:extLst>
      <p:ext uri="{BB962C8B-B14F-4D97-AF65-F5344CB8AC3E}">
        <p14:creationId xmlns:p14="http://schemas.microsoft.com/office/powerpoint/2010/main" val="3076358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00D3C5-C83F-B748-923C-6E89161F0332}" type="slidenum">
              <a:rPr lang="en-US" smtClean="0"/>
              <a:t>3</a:t>
            </a:fld>
            <a:endParaRPr lang="en-US"/>
          </a:p>
        </p:txBody>
      </p:sp>
    </p:spTree>
    <p:extLst>
      <p:ext uri="{BB962C8B-B14F-4D97-AF65-F5344CB8AC3E}">
        <p14:creationId xmlns:p14="http://schemas.microsoft.com/office/powerpoint/2010/main" val="810074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a:latin typeface="Times New Roman" panose="02020603050405020304" pitchFamily="18" charset="0"/>
                <a:ea typeface="Calibri" panose="020F0502020204030204" pitchFamily="34" charset="0"/>
              </a:rPr>
              <a:t>Benefits of Price Fixing</a:t>
            </a:r>
            <a:endParaRPr lang="en-US" dirty="0">
              <a:latin typeface="Times New Roman" panose="02020603050405020304" pitchFamily="18" charset="0"/>
              <a:ea typeface="Calibri" panose="020F0502020204030204" pitchFamily="34" charset="0"/>
            </a:endParaRPr>
          </a:p>
          <a:p>
            <a:pPr indent="457200">
              <a:lnSpc>
                <a:spcPct val="115000"/>
              </a:lnSpc>
            </a:pPr>
            <a:r>
              <a:rPr lang="en-US" dirty="0">
                <a:latin typeface="Times New Roman" panose="02020603050405020304" pitchFamily="18" charset="0"/>
                <a:ea typeface="Calibri" panose="020F0502020204030204" pitchFamily="34" charset="0"/>
              </a:rPr>
              <a:t>Chief Legal Officer at Greystar, Michael Hoffman, says, "Additional significant accomplishments include: annualized EBITDA (Earnings Before Income Tax and Debt Amortization) swing within the multifamily business line from negative $2.4 million (loss) to positive $16.4 million (profit), proving the AI Technology works." </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23</a:t>
            </a:fld>
            <a:endParaRPr lang="en-US"/>
          </a:p>
        </p:txBody>
      </p:sp>
    </p:spTree>
    <p:extLst>
      <p:ext uri="{BB962C8B-B14F-4D97-AF65-F5344CB8AC3E}">
        <p14:creationId xmlns:p14="http://schemas.microsoft.com/office/powerpoint/2010/main" val="1193964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2971800" algn="ctr"/>
                <a:tab pos="5943600" algn="r"/>
                <a:tab pos="457200" algn="l"/>
              </a:tabLst>
            </a:pPr>
            <a:r>
              <a:rPr lang="en-US" dirty="0">
                <a:latin typeface="Times New Roman" panose="02020603050405020304" pitchFamily="18" charset="0"/>
                <a:ea typeface="Calibri" panose="020F0502020204030204" pitchFamily="34" charset="0"/>
              </a:rPr>
              <a:t>My book Stealing Home, How AI is Hijacking the American Dream,  details the correlation between the use of AI technology, the skyrocketing rental rates in metropolitan markets, and the ballooning homelessness in these same markets. </a:t>
            </a:r>
          </a:p>
          <a:p>
            <a:pPr>
              <a:tabLst>
                <a:tab pos="2971800" algn="ctr"/>
                <a:tab pos="5943600" algn="r"/>
                <a:tab pos="457200" algn="l"/>
              </a:tabLst>
            </a:pPr>
            <a:r>
              <a:rPr lang="en-US" dirty="0">
                <a:latin typeface="Times New Roman" panose="02020603050405020304" pitchFamily="18" charset="0"/>
                <a:ea typeface="Calibri" panose="020F0502020204030204" pitchFamily="34" charset="0"/>
              </a:rPr>
              <a:t>I explain what this technology is and what technology developers are promising in exchange for the billions of dollars property managers are investing in.</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24</a:t>
            </a:fld>
            <a:endParaRPr lang="en-US"/>
          </a:p>
        </p:txBody>
      </p:sp>
    </p:spTree>
    <p:extLst>
      <p:ext uri="{BB962C8B-B14F-4D97-AF65-F5344CB8AC3E}">
        <p14:creationId xmlns:p14="http://schemas.microsoft.com/office/powerpoint/2010/main" val="3785572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2971800" algn="ctr"/>
                <a:tab pos="5943600" algn="r"/>
                <a:tab pos="457200" algn="l"/>
              </a:tabLst>
            </a:pPr>
            <a:r>
              <a:rPr lang="en-US" b="1" dirty="0">
                <a:latin typeface="Times New Roman" panose="02020603050405020304" pitchFamily="18" charset="0"/>
                <a:ea typeface="Calibri" panose="020F0502020204030204" pitchFamily="34" charset="0"/>
              </a:rPr>
              <a:t>Washington Study</a:t>
            </a:r>
            <a:endParaRPr lang="en-US" dirty="0">
              <a:latin typeface="Times New Roman" panose="02020603050405020304" pitchFamily="18" charset="0"/>
              <a:ea typeface="Calibri" panose="020F0502020204030204" pitchFamily="34" charset="0"/>
            </a:endParaRPr>
          </a:p>
          <a:p>
            <a:pPr>
              <a:lnSpc>
                <a:spcPct val="115000"/>
              </a:lnSpc>
              <a:spcBef>
                <a:spcPts val="1200"/>
              </a:spcBef>
              <a:spcAft>
                <a:spcPts val="1200"/>
              </a:spcAft>
            </a:pPr>
            <a:r>
              <a:rPr lang="en-US" dirty="0">
                <a:solidFill>
                  <a:srgbClr val="000000"/>
                </a:solidFill>
                <a:latin typeface="Times New Roman" panose="02020603050405020304" pitchFamily="18" charset="0"/>
                <a:ea typeface="Gulim" panose="020B0600000101010101" pitchFamily="34" charset="-127"/>
              </a:rPr>
              <a:t>The study detailed rent analysis of the increase in rental rates for two segments of the housing market in Washington State from 2013-2018. To compare rents in counties where Artificial Technology (RealPage) was deployed (in King, Spokane, and Thurston County-Segment 1) to those where it was not (Franklin, Yakima, and Walla Walla-Segment 2). </a:t>
            </a:r>
            <a:endParaRPr lang="en-US" dirty="0">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25</a:t>
            </a:fld>
            <a:endParaRPr lang="en-US"/>
          </a:p>
        </p:txBody>
      </p:sp>
    </p:spTree>
    <p:extLst>
      <p:ext uri="{BB962C8B-B14F-4D97-AF65-F5344CB8AC3E}">
        <p14:creationId xmlns:p14="http://schemas.microsoft.com/office/powerpoint/2010/main" val="1640401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Times New Roman" panose="02020603050405020304" pitchFamily="18" charset="0"/>
                <a:ea typeface="Gulim" panose="020B0600000101010101" pitchFamily="34" charset="-127"/>
              </a:rPr>
              <a:t>The study</a:t>
            </a:r>
            <a:r>
              <a:rPr lang="en-US" dirty="0">
                <a:latin typeface="Times New Roman" panose="02020603050405020304" pitchFamily="18" charset="0"/>
                <a:ea typeface="Calibri" panose="020F0502020204030204" pitchFamily="34" charset="0"/>
              </a:rPr>
              <a:t> found that rents are increasing 89.36% faster and higher in Segment 1, (including increases of 82% in King, 96% in Spokane and 110% in Thurston) where AI technology is being deployed. In Segment 2, the rent increases were far more modest (10.25% in Yakima, 5.72% in Franklin, and 4.75 % in Walla Walla). </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27</a:t>
            </a:fld>
            <a:endParaRPr lang="en-US"/>
          </a:p>
        </p:txBody>
      </p:sp>
    </p:spTree>
    <p:extLst>
      <p:ext uri="{BB962C8B-B14F-4D97-AF65-F5344CB8AC3E}">
        <p14:creationId xmlns:p14="http://schemas.microsoft.com/office/powerpoint/2010/main" val="3712847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rPr>
              <a:t>However, at the end of the day, all of the other economic factors lead to cost burdening on housing with Segment 1 having 3% more of its population experiencing housing cost burdening--wherein over 30% of the population's income is used for housing costs.</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31</a:t>
            </a:fld>
            <a:endParaRPr lang="en-US"/>
          </a:p>
        </p:txBody>
      </p:sp>
    </p:spTree>
    <p:extLst>
      <p:ext uri="{BB962C8B-B14F-4D97-AF65-F5344CB8AC3E}">
        <p14:creationId xmlns:p14="http://schemas.microsoft.com/office/powerpoint/2010/main" val="3306035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rPr>
              <a:t>He found no economic reasons for the skyrocketing rental rates of 96.24 percent in Segment 1 when compared to the modest rental rate increase of 7 percent in Segment 2.  We verified the economies of both control groups. However, in a normal market setting when applying regular economic principals to typical markets, the rental rate increases should have been much higher in Segment 2 as opposed to Segment 1; however, this appears to be no normal market.</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32</a:t>
            </a:fld>
            <a:endParaRPr lang="en-US"/>
          </a:p>
        </p:txBody>
      </p:sp>
    </p:spTree>
    <p:extLst>
      <p:ext uri="{BB962C8B-B14F-4D97-AF65-F5344CB8AC3E}">
        <p14:creationId xmlns:p14="http://schemas.microsoft.com/office/powerpoint/2010/main" val="4035966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rPr>
              <a:t>I conclude that a correlation exists between the use of AI technology and the skyrocketing rental rates in metropolitan markets and the ballooning homelessness in these same markets</a:t>
            </a:r>
            <a:r>
              <a:rPr lang="en-US" sz="800" dirty="0">
                <a:latin typeface="Times New Roman" panose="02020603050405020304" pitchFamily="18"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33</a:t>
            </a:fld>
            <a:endParaRPr lang="en-US"/>
          </a:p>
        </p:txBody>
      </p:sp>
    </p:spTree>
    <p:extLst>
      <p:ext uri="{BB962C8B-B14F-4D97-AF65-F5344CB8AC3E}">
        <p14:creationId xmlns:p14="http://schemas.microsoft.com/office/powerpoint/2010/main" val="604080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rPr>
              <a:t>Unfortunately, our story does not end here.  While rising rents are bad and are indeed meaning more and more middle-class Americans are struggling with their monthly budgets and homelessness is on the rise—the explanation is still incomplete until we discuss something Property Managers call 'Aggressive Leasing Tactics.'</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34</a:t>
            </a:fld>
            <a:endParaRPr lang="en-US"/>
          </a:p>
        </p:txBody>
      </p:sp>
    </p:spTree>
    <p:extLst>
      <p:ext uri="{BB962C8B-B14F-4D97-AF65-F5344CB8AC3E}">
        <p14:creationId xmlns:p14="http://schemas.microsoft.com/office/powerpoint/2010/main" val="14885384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2971800" algn="ctr"/>
                <a:tab pos="5943600" algn="r"/>
                <a:tab pos="457200" algn="l"/>
              </a:tabLst>
            </a:pPr>
            <a:r>
              <a:rPr lang="en-US" dirty="0">
                <a:latin typeface="Times New Roman" panose="02020603050405020304" pitchFamily="18" charset="0"/>
                <a:ea typeface="Calibri" panose="020F0502020204030204" pitchFamily="34" charset="0"/>
              </a:rPr>
              <a:t>The process begins with the Algorithm setting the above-market fixed rate.</a:t>
            </a:r>
          </a:p>
          <a:p>
            <a:pPr>
              <a:tabLst>
                <a:tab pos="2971800" algn="ctr"/>
                <a:tab pos="5943600" algn="r"/>
                <a:tab pos="457200" algn="l"/>
              </a:tabLst>
            </a:pPr>
            <a:r>
              <a:rPr lang="en-US" dirty="0">
                <a:latin typeface="Times New Roman" panose="02020603050405020304" pitchFamily="18" charset="0"/>
                <a:ea typeface="Calibri" panose="020F0502020204030204" pitchFamily="34" charset="0"/>
              </a:rPr>
              <a:t> </a:t>
            </a:r>
          </a:p>
          <a:p>
            <a:pPr>
              <a:tabLst>
                <a:tab pos="2971800" algn="ctr"/>
                <a:tab pos="5943600" algn="r"/>
                <a:tab pos="457200" algn="l"/>
              </a:tabLst>
            </a:pPr>
            <a:r>
              <a:rPr lang="en-US" dirty="0">
                <a:latin typeface="Times New Roman" panose="02020603050405020304" pitchFamily="18" charset="0"/>
                <a:ea typeface="Calibri" panose="020F0502020204030204" pitchFamily="34" charset="0"/>
              </a:rPr>
              <a:t>However, it is the property managers who lock the tenant into the high rental rates by utilizing the process the managers call, aggressive leasing tactics.</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35</a:t>
            </a:fld>
            <a:endParaRPr lang="en-US"/>
          </a:p>
        </p:txBody>
      </p:sp>
    </p:spTree>
    <p:extLst>
      <p:ext uri="{BB962C8B-B14F-4D97-AF65-F5344CB8AC3E}">
        <p14:creationId xmlns:p14="http://schemas.microsoft.com/office/powerpoint/2010/main" val="3987225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rPr>
              <a:t>Like, many from my generation, it has been decades since I rented an apartment. So I had never encountered Aggressive Leasing tactics before.  This might be why I was so shocked by my landlord's behavior.  Let me tell you, folks, it's a very different rental world out there than what I grew up with. The financial information tenants are required to provide; bank account numbers, proof of income, and in many cases, tax returns. In my day, this was unheard of, and there were laws.  But that was then.</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36</a:t>
            </a:fld>
            <a:endParaRPr lang="en-US"/>
          </a:p>
        </p:txBody>
      </p:sp>
    </p:spTree>
    <p:extLst>
      <p:ext uri="{BB962C8B-B14F-4D97-AF65-F5344CB8AC3E}">
        <p14:creationId xmlns:p14="http://schemas.microsoft.com/office/powerpoint/2010/main" val="1106089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973138"/>
            <a:ext cx="5486400" cy="3086100"/>
          </a:xfrm>
        </p:spPr>
      </p:sp>
      <p:sp>
        <p:nvSpPr>
          <p:cNvPr id="3" name="Notes Placeholder 2"/>
          <p:cNvSpPr>
            <a:spLocks noGrp="1"/>
          </p:cNvSpPr>
          <p:nvPr>
            <p:ph type="body" idx="1"/>
          </p:nvPr>
        </p:nvSpPr>
        <p:spPr/>
        <p:txBody>
          <a:bodyPr/>
          <a:lstStyle/>
          <a:p>
            <a:r>
              <a:rPr lang="en-US" dirty="0">
                <a:ea typeface="Calibri" panose="020F0502020204030204" pitchFamily="34" charset="0"/>
              </a:rPr>
              <a:t>The Multifamily rental market in metropolitan areas has experienced a dramatic surge in prices over the past decade. Many casual observers believe the cause of this surge is the rapid influx of new residents in urban areas.  Just a simple supply and demand logic:  demand went up, and supply did not rise with it, leading to rising rental rates.  </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4</a:t>
            </a:fld>
            <a:endParaRPr lang="en-US"/>
          </a:p>
        </p:txBody>
      </p:sp>
    </p:spTree>
    <p:extLst>
      <p:ext uri="{BB962C8B-B14F-4D97-AF65-F5344CB8AC3E}">
        <p14:creationId xmlns:p14="http://schemas.microsoft.com/office/powerpoint/2010/main" val="4235184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marR="0" indent="-274320">
              <a:lnSpc>
                <a:spcPct val="107000"/>
              </a:lnSpc>
              <a:spcBef>
                <a:spcPts val="0"/>
              </a:spcBef>
              <a:spcAft>
                <a:spcPts val="600"/>
              </a:spcAft>
              <a:tabLst>
                <a:tab pos="27432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Let me explain to you how this works, and I'll give my own example </a:t>
            </a:r>
          </a:p>
          <a:p>
            <a:pPr marL="742950" marR="0" lvl="1" indent="-285750">
              <a:lnSpc>
                <a:spcPct val="107000"/>
              </a:lnSpc>
              <a:spcBef>
                <a:spcPts val="0"/>
              </a:spcBef>
              <a:spcAft>
                <a:spcPts val="600"/>
              </a:spcAft>
              <a:buFont typeface="Courier New" panose="02070309020205020404" pitchFamily="49" charset="0"/>
              <a:buChar char="o"/>
            </a:pPr>
            <a:r>
              <a:rPr lang="en-US" sz="1800" dirty="0">
                <a:latin typeface="Times New Roman" panose="02020603050405020304" pitchFamily="18" charset="0"/>
                <a:ea typeface="Calibri" panose="020F0502020204030204" pitchFamily="34" charset="0"/>
                <a:cs typeface="Times New Roman" panose="02020603050405020304" pitchFamily="18" charset="0"/>
              </a:rPr>
              <a:t>When we moved to Seattle, we decided to rent</a:t>
            </a:r>
          </a:p>
          <a:p>
            <a:pPr marL="1143000" marR="0" lvl="2" indent="-228600">
              <a:lnSpc>
                <a:spcPct val="107000"/>
              </a:lnSpc>
              <a:spcBef>
                <a:spcPts val="0"/>
              </a:spcBef>
              <a:spcAft>
                <a:spcPts val="600"/>
              </a:spcAft>
              <a:buFont typeface="Wingdings" panose="05000000000000000000" pitchFamily="2" charset="2"/>
              <a:buChar char=""/>
            </a:pPr>
            <a:r>
              <a:rPr lang="en-US" sz="1800" dirty="0">
                <a:latin typeface="Times New Roman" panose="02020603050405020304" pitchFamily="18" charset="0"/>
                <a:ea typeface="Calibri" panose="020F0502020204030204" pitchFamily="34" charset="0"/>
                <a:cs typeface="Times New Roman" panose="02020603050405020304" pitchFamily="18" charset="0"/>
              </a:rPr>
              <a:t>After the first year, the lease was coming due</a:t>
            </a:r>
          </a:p>
          <a:p>
            <a:pPr marL="1143000" marR="0" lvl="2" indent="-228600">
              <a:lnSpc>
                <a:spcPct val="107000"/>
              </a:lnSpc>
              <a:spcBef>
                <a:spcPts val="0"/>
              </a:spcBef>
              <a:spcAft>
                <a:spcPts val="600"/>
              </a:spcAft>
              <a:buFont typeface="Wingdings" panose="05000000000000000000" pitchFamily="2" charset="2"/>
              <a:buChar char=""/>
            </a:pPr>
            <a:r>
              <a:rPr lang="en-US" sz="1800" dirty="0">
                <a:latin typeface="Times New Roman" panose="02020603050405020304" pitchFamily="18" charset="0"/>
                <a:ea typeface="Calibri" panose="020F0502020204030204" pitchFamily="34" charset="0"/>
                <a:cs typeface="Times New Roman" panose="02020603050405020304" pitchFamily="18" charset="0"/>
              </a:rPr>
              <a:t>I made contact with the property manager—I went to the property manager and notified her we wanted to go to a month to month agreement</a:t>
            </a:r>
          </a:p>
          <a:p>
            <a:pPr marL="1143000" marR="0" lvl="2" indent="-228600">
              <a:lnSpc>
                <a:spcPct val="107000"/>
              </a:lnSpc>
              <a:spcBef>
                <a:spcPts val="0"/>
              </a:spcBef>
              <a:spcAft>
                <a:spcPts val="600"/>
              </a:spcAft>
              <a:buFont typeface="Wingdings" panose="05000000000000000000" pitchFamily="2" charset="2"/>
              <a:buChar char=""/>
            </a:pPr>
            <a:r>
              <a:rPr lang="en-US" sz="1800" dirty="0">
                <a:latin typeface="Times New Roman" panose="02020603050405020304" pitchFamily="18" charset="0"/>
                <a:ea typeface="Calibri" panose="020F0502020204030204" pitchFamily="34" charset="0"/>
                <a:cs typeface="Times New Roman" panose="02020603050405020304" pitchFamily="18" charset="0"/>
              </a:rPr>
              <a:t>So, when we sat down to renegotiate the lease with the PM</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38</a:t>
            </a:fld>
            <a:endParaRPr lang="en-US"/>
          </a:p>
        </p:txBody>
      </p:sp>
    </p:spTree>
    <p:extLst>
      <p:ext uri="{BB962C8B-B14F-4D97-AF65-F5344CB8AC3E}">
        <p14:creationId xmlns:p14="http://schemas.microsoft.com/office/powerpoint/2010/main" val="1490003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ea typeface="Calibri" panose="020F0502020204030204" pitchFamily="34" charset="0"/>
                <a:cs typeface="Times New Roman" panose="02020603050405020304" pitchFamily="18" charset="0"/>
              </a:rPr>
              <a:t>The First thing she did was hand us this rental-rate pricing sheet</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39</a:t>
            </a:fld>
            <a:endParaRPr lang="en-US"/>
          </a:p>
        </p:txBody>
      </p:sp>
    </p:spTree>
    <p:extLst>
      <p:ext uri="{BB962C8B-B14F-4D97-AF65-F5344CB8AC3E}">
        <p14:creationId xmlns:p14="http://schemas.microsoft.com/office/powerpoint/2010/main" val="19894191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ea typeface="Calibri" panose="020F0502020204030204" pitchFamily="34" charset="0"/>
                <a:cs typeface="Times New Roman" panose="02020603050405020304" pitchFamily="18" charset="0"/>
              </a:rPr>
              <a:t>First, we were shocked to see the monthly rent would double from $2300/month to $4600/month </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40</a:t>
            </a:fld>
            <a:endParaRPr lang="en-US"/>
          </a:p>
        </p:txBody>
      </p:sp>
    </p:spTree>
    <p:extLst>
      <p:ext uri="{BB962C8B-B14F-4D97-AF65-F5344CB8AC3E}">
        <p14:creationId xmlns:p14="http://schemas.microsoft.com/office/powerpoint/2010/main" val="4204165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07000"/>
              </a:lnSpc>
              <a:spcBef>
                <a:spcPts val="0"/>
              </a:spcBef>
              <a:spcAft>
                <a:spcPts val="600"/>
              </a:spcAft>
              <a:buFont typeface="Wingdings" panose="05000000000000000000" pitchFamily="2" charset="2"/>
              <a:buChar char=""/>
            </a:pPr>
            <a:r>
              <a:rPr lang="en-US" sz="1800" dirty="0">
                <a:latin typeface="Times New Roman" panose="02020603050405020304" pitchFamily="18" charset="0"/>
                <a:ea typeface="Calibri" panose="020F0502020204030204" pitchFamily="34" charset="0"/>
                <a:cs typeface="Times New Roman" panose="02020603050405020304" pitchFamily="18" charset="0"/>
              </a:rPr>
              <a:t>But then she was quick to point out since you didn't give us that 30-day notice, you now owe the first month's of $4600 </a:t>
            </a:r>
          </a:p>
          <a:p>
            <a:pPr marL="1143000" marR="0" lvl="2" indent="-228600">
              <a:lnSpc>
                <a:spcPct val="107000"/>
              </a:lnSpc>
              <a:spcBef>
                <a:spcPts val="0"/>
              </a:spcBef>
              <a:spcAft>
                <a:spcPts val="600"/>
              </a:spcAft>
              <a:buFont typeface="Wingdings" panose="05000000000000000000" pitchFamily="2" charset="2"/>
              <a:buChar char=""/>
            </a:pPr>
            <a:r>
              <a:rPr lang="en-US" sz="1800" dirty="0">
                <a:latin typeface="Times New Roman" panose="02020603050405020304" pitchFamily="18" charset="0"/>
                <a:ea typeface="Calibri" panose="020F0502020204030204" pitchFamily="34" charset="0"/>
                <a:cs typeface="Times New Roman" panose="02020603050405020304" pitchFamily="18" charset="0"/>
              </a:rPr>
              <a:t>And since you haven't given us that 30-day notice, you now owe us the second month's rent as well</a:t>
            </a:r>
          </a:p>
          <a:p>
            <a:pPr marL="1143000" marR="0" lvl="2" indent="-228600">
              <a:lnSpc>
                <a:spcPct val="107000"/>
              </a:lnSpc>
              <a:spcBef>
                <a:spcPts val="0"/>
              </a:spcBef>
              <a:spcAft>
                <a:spcPts val="600"/>
              </a:spcAft>
              <a:buFont typeface="Wingdings" panose="05000000000000000000" pitchFamily="2" charset="2"/>
              <a:buChar char=""/>
            </a:pPr>
            <a:r>
              <a:rPr lang="en-US" sz="1800" dirty="0">
                <a:latin typeface="Times New Roman" panose="02020603050405020304" pitchFamily="18" charset="0"/>
                <a:ea typeface="Calibri" panose="020F0502020204030204" pitchFamily="34" charset="0"/>
                <a:cs typeface="Times New Roman" panose="02020603050405020304" pitchFamily="18" charset="0"/>
              </a:rPr>
              <a:t>And then, of course, we objected</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41</a:t>
            </a:fld>
            <a:endParaRPr lang="en-US"/>
          </a:p>
        </p:txBody>
      </p:sp>
    </p:spTree>
    <p:extLst>
      <p:ext uri="{BB962C8B-B14F-4D97-AF65-F5344CB8AC3E}">
        <p14:creationId xmlns:p14="http://schemas.microsoft.com/office/powerpoint/2010/main" val="16975832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pPr marL="1143000" marR="0" lvl="2" indent="-228600">
              <a:lnSpc>
                <a:spcPct val="107000"/>
              </a:lnSpc>
              <a:spcBef>
                <a:spcPts val="0"/>
              </a:spcBef>
              <a:spcAft>
                <a:spcPts val="600"/>
              </a:spcAft>
              <a:buFont typeface="Wingdings" panose="05000000000000000000" pitchFamily="2" charset="2"/>
              <a:buChar char=""/>
            </a:pPr>
            <a:r>
              <a:rPr lang="en-US" sz="1800" dirty="0">
                <a:latin typeface="Times New Roman" panose="02020603050405020304" pitchFamily="18" charset="0"/>
                <a:ea typeface="Calibri" panose="020F0502020204030204" pitchFamily="34" charset="0"/>
                <a:cs typeface="Times New Roman" panose="02020603050405020304" pitchFamily="18" charset="0"/>
              </a:rPr>
              <a:t>But then came those underlying threats, if we refuse to pay</a:t>
            </a:r>
          </a:p>
          <a:p>
            <a:pPr marL="1600200" marR="0" lvl="3" indent="-228600">
              <a:lnSpc>
                <a:spcPct val="107000"/>
              </a:lnSpc>
              <a:spcBef>
                <a:spcPts val="0"/>
              </a:spcBef>
              <a:spcAft>
                <a:spcPts val="600"/>
              </a:spcAft>
              <a:buFont typeface="Symbol" panose="05050102010706020507" pitchFamily="18" charset="2"/>
              <a:buChar char=""/>
            </a:pPr>
            <a:r>
              <a:rPr lang="en-US" sz="1800" dirty="0">
                <a:latin typeface="Times New Roman" panose="02020603050405020304" pitchFamily="18" charset="0"/>
                <a:ea typeface="Calibri" panose="020F0502020204030204" pitchFamily="34" charset="0"/>
                <a:cs typeface="Times New Roman" panose="02020603050405020304" pitchFamily="18" charset="0"/>
              </a:rPr>
              <a:t>They had the ability to mess up our credit</a:t>
            </a:r>
          </a:p>
          <a:p>
            <a:pPr marL="1600200" marR="0" lvl="3" indent="-228600">
              <a:lnSpc>
                <a:spcPct val="107000"/>
              </a:lnSpc>
              <a:spcBef>
                <a:spcPts val="0"/>
              </a:spcBef>
              <a:spcAft>
                <a:spcPts val="600"/>
              </a:spcAft>
              <a:buFont typeface="Symbol" panose="05050102010706020507" pitchFamily="18" charset="2"/>
              <a:buChar char=""/>
            </a:pPr>
            <a:r>
              <a:rPr lang="en-US" sz="1800" dirty="0">
                <a:latin typeface="Times New Roman" panose="02020603050405020304" pitchFamily="18" charset="0"/>
                <a:ea typeface="Calibri" panose="020F0502020204030204" pitchFamily="34" charset="0"/>
                <a:cs typeface="Times New Roman" panose="02020603050405020304" pitchFamily="18" charset="0"/>
              </a:rPr>
              <a:t>Make it difficult for us to get future housing</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42</a:t>
            </a:fld>
            <a:endParaRPr lang="en-US"/>
          </a:p>
        </p:txBody>
      </p:sp>
    </p:spTree>
    <p:extLst>
      <p:ext uri="{BB962C8B-B14F-4D97-AF65-F5344CB8AC3E}">
        <p14:creationId xmlns:p14="http://schemas.microsoft.com/office/powerpoint/2010/main" val="1820305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846979"/>
          </a:xfrm>
        </p:spPr>
        <p:txBody>
          <a:bodyPr/>
          <a:lstStyle/>
          <a:p>
            <a:pPr marL="1143000" marR="0" lvl="2" indent="-228600">
              <a:lnSpc>
                <a:spcPct val="107000"/>
              </a:lnSpc>
              <a:spcBef>
                <a:spcPts val="0"/>
              </a:spcBef>
              <a:spcAft>
                <a:spcPts val="600"/>
              </a:spcAft>
              <a:buFont typeface="Wingdings" panose="05000000000000000000" pitchFamily="2"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Our only other option then was to accept the 12-month lease </a:t>
            </a:r>
          </a:p>
          <a:p>
            <a:pPr marL="2057400" marR="0" lvl="4" indent="-228600">
              <a:lnSpc>
                <a:spcPct val="107000"/>
              </a:lnSpc>
              <a:spcBef>
                <a:spcPts val="0"/>
              </a:spcBef>
              <a:spcAft>
                <a:spcPts val="600"/>
              </a:spcAft>
              <a:buFont typeface="Courier New" panose="02070309020205020404" pitchFamily="49" charset="0"/>
              <a:buChar char="o"/>
            </a:pPr>
            <a:r>
              <a:rPr lang="en-US" sz="2400" dirty="0">
                <a:latin typeface="Times New Roman" panose="02020603050405020304" pitchFamily="18" charset="0"/>
                <a:ea typeface="Calibri" panose="020F0502020204030204" pitchFamily="34" charset="0"/>
                <a:cs typeface="Times New Roman" panose="02020603050405020304" pitchFamily="18" charset="0"/>
              </a:rPr>
              <a:t>Which was at a 5% increase over the market rate</a:t>
            </a:r>
          </a:p>
          <a:p>
            <a:pPr marR="0" lvl="4">
              <a:lnSpc>
                <a:spcPct val="107000"/>
              </a:lnSpc>
              <a:spcBef>
                <a:spcPts val="0"/>
              </a:spcBef>
              <a:spcAft>
                <a:spcPts val="600"/>
              </a:spcAft>
            </a:pP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43</a:t>
            </a:fld>
            <a:endParaRPr lang="en-US"/>
          </a:p>
        </p:txBody>
      </p:sp>
    </p:spTree>
    <p:extLst>
      <p:ext uri="{BB962C8B-B14F-4D97-AF65-F5344CB8AC3E}">
        <p14:creationId xmlns:p14="http://schemas.microsoft.com/office/powerpoint/2010/main" val="11415135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To lock us into this contract, they put in an early termination fee of $4,824; and,</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44</a:t>
            </a:fld>
            <a:endParaRPr lang="en-US"/>
          </a:p>
        </p:txBody>
      </p:sp>
    </p:spTree>
    <p:extLst>
      <p:ext uri="{BB962C8B-B14F-4D97-AF65-F5344CB8AC3E}">
        <p14:creationId xmlns:p14="http://schemas.microsoft.com/office/powerpoint/2010/main" val="25961491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Also, a fee for rewriting the contract of $2,050</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45</a:t>
            </a:fld>
            <a:endParaRPr lang="en-US"/>
          </a:p>
        </p:txBody>
      </p:sp>
    </p:spTree>
    <p:extLst>
      <p:ext uri="{BB962C8B-B14F-4D97-AF65-F5344CB8AC3E}">
        <p14:creationId xmlns:p14="http://schemas.microsoft.com/office/powerpoint/2010/main" val="36855579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2971800" algn="ctr"/>
                <a:tab pos="5943600" algn="r"/>
                <a:tab pos="4572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Now they got us. And that's what the whole rental process is about, the new lease contracts are massive fee-traps</a:t>
            </a:r>
          </a:p>
          <a:p>
            <a:pPr>
              <a:tabLst>
                <a:tab pos="2971800" algn="ctr"/>
                <a:tab pos="5943600" algn="r"/>
                <a:tab pos="4572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600"/>
              </a:spcAft>
            </a:pPr>
            <a:r>
              <a:rPr lang="en-US" dirty="0">
                <a:latin typeface="Times New Roman" panose="02020603050405020304" pitchFamily="18" charset="0"/>
                <a:ea typeface="Calibri" panose="020F0502020204030204" pitchFamily="34" charset="0"/>
                <a:cs typeface="Times New Roman" panose="02020603050405020304" pitchFamily="18" charset="0"/>
              </a:rPr>
              <a:t>Once in this lease it will become very difficult to get out without paying all those fees unless you know what to look for and how to protect yourself.</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46</a:t>
            </a:fld>
            <a:endParaRPr lang="en-US"/>
          </a:p>
        </p:txBody>
      </p:sp>
    </p:spTree>
    <p:extLst>
      <p:ext uri="{BB962C8B-B14F-4D97-AF65-F5344CB8AC3E}">
        <p14:creationId xmlns:p14="http://schemas.microsoft.com/office/powerpoint/2010/main" val="42745685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600"/>
              </a:spcAft>
              <a:buFont typeface="Symbol" panose="05050102010706020507" pitchFamily="18" charset="2"/>
              <a:buChar char=""/>
              <a:tabLst>
                <a:tab pos="27432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You see, we all know there are two types of tenants</a:t>
            </a:r>
          </a:p>
          <a:p>
            <a:pPr marL="742950" marR="0" lvl="1" indent="-285750">
              <a:lnSpc>
                <a:spcPct val="107000"/>
              </a:lnSpc>
              <a:spcBef>
                <a:spcPts val="0"/>
              </a:spcBef>
              <a:spcAft>
                <a:spcPts val="600"/>
              </a:spcAft>
              <a:buFont typeface="Courier New" panose="02070309020205020404" pitchFamily="49" charset="0"/>
              <a:buChar char="o"/>
            </a:pPr>
            <a:r>
              <a:rPr lang="en-US" sz="2400" dirty="0">
                <a:latin typeface="Times New Roman" panose="02020603050405020304" pitchFamily="18" charset="0"/>
                <a:ea typeface="Calibri" panose="020F0502020204030204" pitchFamily="34" charset="0"/>
                <a:cs typeface="Times New Roman" panose="02020603050405020304" pitchFamily="18" charset="0"/>
              </a:rPr>
              <a:t>Those that can afford all of these extra fees and rent</a:t>
            </a:r>
          </a:p>
          <a:p>
            <a:pPr marL="742950" marR="0" lvl="1" indent="-285750">
              <a:lnSpc>
                <a:spcPct val="107000"/>
              </a:lnSpc>
              <a:spcBef>
                <a:spcPts val="0"/>
              </a:spcBef>
              <a:spcAft>
                <a:spcPts val="600"/>
              </a:spcAft>
              <a:buFont typeface="Courier New" panose="02070309020205020404" pitchFamily="49" charset="0"/>
              <a:buChar char="o"/>
            </a:pPr>
            <a:r>
              <a:rPr lang="en-US" sz="2400" dirty="0">
                <a:latin typeface="Times New Roman" panose="02020603050405020304" pitchFamily="18" charset="0"/>
                <a:ea typeface="Calibri" panose="020F0502020204030204" pitchFamily="34" charset="0"/>
                <a:cs typeface="Times New Roman" panose="02020603050405020304" pitchFamily="18" charset="0"/>
              </a:rPr>
              <a:t>Those that are struggling to afford their monthly rental payments and cannot afford the extra fees</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47</a:t>
            </a:fld>
            <a:endParaRPr lang="en-US"/>
          </a:p>
        </p:txBody>
      </p:sp>
    </p:spTree>
    <p:extLst>
      <p:ext uri="{BB962C8B-B14F-4D97-AF65-F5344CB8AC3E}">
        <p14:creationId xmlns:p14="http://schemas.microsoft.com/office/powerpoint/2010/main" val="1811691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rPr>
              <a:t>However, strong evidence has been accumulated, which suggests that Property managers have implemented the practice of Rental Rate Price Fixing by employing the Artificial Intelligence Technology platform created by RealPage to manipulate the rate of rents charged.</a:t>
            </a:r>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5</a:t>
            </a:fld>
            <a:endParaRPr lang="en-US"/>
          </a:p>
        </p:txBody>
      </p:sp>
    </p:spTree>
    <p:extLst>
      <p:ext uri="{BB962C8B-B14F-4D97-AF65-F5344CB8AC3E}">
        <p14:creationId xmlns:p14="http://schemas.microsoft.com/office/powerpoint/2010/main" val="4280351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600"/>
              </a:spcAft>
              <a:buFont typeface="Symbol" panose="05050102010706020507" pitchFamily="18" charset="2"/>
              <a:buChar char=""/>
              <a:tabLst>
                <a:tab pos="27432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Now, it gets worse for the tenants that are struggling to pay their rent</a:t>
            </a:r>
          </a:p>
          <a:p>
            <a:pPr marL="742950" marR="0" lvl="1" indent="-285750">
              <a:lnSpc>
                <a:spcPct val="107000"/>
              </a:lnSpc>
              <a:spcBef>
                <a:spcPts val="0"/>
              </a:spcBef>
              <a:spcAft>
                <a:spcPts val="600"/>
              </a:spcAft>
              <a:buFont typeface="Courier New" panose="02070309020205020404" pitchFamily="49" charset="0"/>
              <a:buChar char="o"/>
            </a:pPr>
            <a:r>
              <a:rPr lang="en-US" sz="2400" dirty="0">
                <a:latin typeface="Times New Roman" panose="02020603050405020304" pitchFamily="18" charset="0"/>
                <a:ea typeface="Calibri" panose="020F0502020204030204" pitchFamily="34" charset="0"/>
                <a:cs typeface="Times New Roman" panose="02020603050405020304" pitchFamily="18" charset="0"/>
              </a:rPr>
              <a:t>What I found is that property managers are using this process to erect barriers to housing</a:t>
            </a:r>
          </a:p>
          <a:p>
            <a:pPr marL="742950" marR="0" lvl="1" indent="-285750">
              <a:lnSpc>
                <a:spcPct val="107000"/>
              </a:lnSpc>
              <a:spcBef>
                <a:spcPts val="0"/>
              </a:spcBef>
              <a:spcAft>
                <a:spcPts val="600"/>
              </a:spcAft>
              <a:buFont typeface="Courier New" panose="02070309020205020404" pitchFamily="49" charset="0"/>
              <a:buChar char="o"/>
            </a:pPr>
            <a:r>
              <a:rPr lang="en-US" sz="2400" dirty="0">
                <a:latin typeface="Times New Roman" panose="02020603050405020304" pitchFamily="18" charset="0"/>
                <a:ea typeface="Calibri" panose="020F0502020204030204" pitchFamily="34" charset="0"/>
                <a:cs typeface="Times New Roman" panose="02020603050405020304" pitchFamily="18" charset="0"/>
              </a:rPr>
              <a:t>Forcing these tenants to pay these high rents and these high fees</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48</a:t>
            </a:fld>
            <a:endParaRPr lang="en-US"/>
          </a:p>
        </p:txBody>
      </p:sp>
    </p:spTree>
    <p:extLst>
      <p:ext uri="{BB962C8B-B14F-4D97-AF65-F5344CB8AC3E}">
        <p14:creationId xmlns:p14="http://schemas.microsoft.com/office/powerpoint/2010/main" val="9034100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tabLst>
                <a:tab pos="2971800" algn="ctr"/>
                <a:tab pos="5943600" algn="r"/>
                <a:tab pos="457200" algn="l"/>
              </a:tabLst>
            </a:pPr>
            <a:r>
              <a:rPr lang="en-US" b="1" dirty="0">
                <a:latin typeface="Times New Roman" panose="02020603050405020304" pitchFamily="18" charset="0"/>
                <a:ea typeface="Calibri" panose="020F0502020204030204" pitchFamily="34" charset="0"/>
              </a:rPr>
              <a:t>So the real nail-in-the-coffin for these rent-strapped tenants are the fees and something called </a:t>
            </a:r>
            <a:endParaRPr lang="en-US" dirty="0">
              <a:latin typeface="Times New Roman" panose="02020603050405020304" pitchFamily="18" charset="0"/>
              <a:ea typeface="Calibri" panose="020F0502020204030204" pitchFamily="34" charset="0"/>
            </a:endParaRPr>
          </a:p>
          <a:p>
            <a:pPr>
              <a:lnSpc>
                <a:spcPct val="115000"/>
              </a:lnSpc>
              <a:tabLst>
                <a:tab pos="2971800" algn="ctr"/>
                <a:tab pos="5943600" algn="r"/>
                <a:tab pos="457200" algn="l"/>
              </a:tabLst>
            </a:pPr>
            <a:r>
              <a:rPr lang="en-US" b="1" dirty="0">
                <a:latin typeface="Times New Roman" panose="02020603050405020304" pitchFamily="18"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a:p>
            <a:pPr>
              <a:lnSpc>
                <a:spcPct val="115000"/>
              </a:lnSpc>
              <a:tabLst>
                <a:tab pos="2971800" algn="ctr"/>
                <a:tab pos="5943600" algn="r"/>
                <a:tab pos="457200" algn="l"/>
              </a:tabLst>
            </a:pPr>
            <a:r>
              <a:rPr lang="en-US" b="1" dirty="0">
                <a:latin typeface="Times New Roman" panose="02020603050405020304" pitchFamily="18" charset="0"/>
                <a:ea typeface="Calibri" panose="020F0502020204030204" pitchFamily="34" charset="0"/>
              </a:rPr>
              <a:t>'Fee-Stacking.</a:t>
            </a:r>
            <a:r>
              <a:rPr lang="en-US" dirty="0">
                <a:latin typeface="Times New Roman" panose="02020603050405020304" pitchFamily="18" charset="0"/>
                <a:ea typeface="Calibri" panose="020F0502020204030204" pitchFamily="34" charset="0"/>
              </a:rPr>
              <a:t>'  </a:t>
            </a:r>
          </a:p>
          <a:p>
            <a:pPr>
              <a:lnSpc>
                <a:spcPct val="115000"/>
              </a:lnSpc>
              <a:tabLst>
                <a:tab pos="2971800" algn="ctr"/>
                <a:tab pos="5943600" algn="r"/>
                <a:tab pos="457200" algn="l"/>
              </a:tabLst>
            </a:pPr>
            <a:r>
              <a:rPr lang="en-US" dirty="0">
                <a:latin typeface="Times New Roman" panose="02020603050405020304" pitchFamily="18" charset="0"/>
                <a:ea typeface="Calibri" panose="020F0502020204030204" pitchFamily="34" charset="0"/>
              </a:rPr>
              <a:t>Fee-Stacking happens when a tenant incurs a fee when making their monthly rent payment, either by paying rent late (even by just 4 days) or paying less than was due. Even when, in the end, the tenant pays the entire amount of rent due, the fees continue to compound. </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49</a:t>
            </a:fld>
            <a:endParaRPr lang="en-US"/>
          </a:p>
        </p:txBody>
      </p:sp>
    </p:spTree>
    <p:extLst>
      <p:ext uri="{BB962C8B-B14F-4D97-AF65-F5344CB8AC3E}">
        <p14:creationId xmlns:p14="http://schemas.microsoft.com/office/powerpoint/2010/main" val="20282584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rPr>
              <a:t>For example, even when the tenant has actually paid all rent due (just not timely); each month the manager charges fees, and when the tenant makes the next monthly payment, even when payment is made on time, the manager applies the rent payment, first, to previous months fees and the remainder to the current rent due [a violation of the law—fee stacking].  Now the tenant remains in delinquent status, even though they have paid the rent payment.</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50</a:t>
            </a:fld>
            <a:endParaRPr lang="en-US"/>
          </a:p>
        </p:txBody>
      </p:sp>
    </p:spTree>
    <p:extLst>
      <p:ext uri="{BB962C8B-B14F-4D97-AF65-F5344CB8AC3E}">
        <p14:creationId xmlns:p14="http://schemas.microsoft.com/office/powerpoint/2010/main" val="42098978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tabLst>
                <a:tab pos="2971800" algn="ctr"/>
                <a:tab pos="5943600" algn="r"/>
                <a:tab pos="457200" algn="l"/>
              </a:tabLst>
            </a:pPr>
            <a:r>
              <a:rPr lang="en-US" b="1" dirty="0">
                <a:latin typeface="Times New Roman" panose="02020603050405020304" pitchFamily="18" charset="0"/>
                <a:ea typeface="Calibri" panose="020F0502020204030204" pitchFamily="34" charset="0"/>
              </a:rPr>
              <a:t>The Eviction Process</a:t>
            </a:r>
            <a:endParaRPr lang="en-US" dirty="0">
              <a:latin typeface="Times New Roman" panose="02020603050405020304" pitchFamily="18" charset="0"/>
              <a:ea typeface="Calibri" panose="020F0502020204030204" pitchFamily="34" charset="0"/>
            </a:endParaRPr>
          </a:p>
          <a:p>
            <a:pPr>
              <a:lnSpc>
                <a:spcPct val="115000"/>
              </a:lnSpc>
              <a:tabLst>
                <a:tab pos="2971800" algn="ctr"/>
                <a:tab pos="5943600" algn="r"/>
                <a:tab pos="457200" algn="l"/>
              </a:tabLst>
            </a:pPr>
            <a:r>
              <a:rPr lang="en-US" dirty="0">
                <a:latin typeface="Times New Roman" panose="02020603050405020304" pitchFamily="18" charset="0"/>
                <a:ea typeface="Calibri" panose="020F0502020204030204" pitchFamily="34" charset="0"/>
              </a:rPr>
              <a:t>Now the property manager can call the rest of the tenant's contract due and payable and begins to charge excessive fees on that total rent balance.  Furthermore, (as in tenant 1, the $4,824 early termination fee), late payments can now trigger the early termination fee, which financially cripples the tenant.</a:t>
            </a:r>
          </a:p>
          <a:p>
            <a:pPr>
              <a:lnSpc>
                <a:spcPct val="115000"/>
              </a:lnSpc>
              <a:tabLst>
                <a:tab pos="2971800" algn="ctr"/>
                <a:tab pos="5943600" algn="r"/>
                <a:tab pos="457200" algn="l"/>
              </a:tabLst>
            </a:pPr>
            <a:r>
              <a:rPr lang="en-US" dirty="0">
                <a:latin typeface="Times New Roman" panose="02020603050405020304" pitchFamily="18" charset="0"/>
                <a:ea typeface="Calibri" panose="020F0502020204030204" pitchFamily="34" charset="0"/>
              </a:rPr>
              <a:t>This tenant is unable to make these payments, and now, the manager begins the eviction process.</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51</a:t>
            </a:fld>
            <a:endParaRPr lang="en-US"/>
          </a:p>
        </p:txBody>
      </p:sp>
    </p:spTree>
    <p:extLst>
      <p:ext uri="{BB962C8B-B14F-4D97-AF65-F5344CB8AC3E}">
        <p14:creationId xmlns:p14="http://schemas.microsoft.com/office/powerpoint/2010/main" val="37850106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rPr>
              <a:t>The tenant begins to look for housing elsewhere in an attempt to provide safety and security for their family. However, the AI technology has been trained to alert the property managers of the tenant's internet activity.</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52</a:t>
            </a:fld>
            <a:endParaRPr lang="en-US"/>
          </a:p>
        </p:txBody>
      </p:sp>
    </p:spTree>
    <p:extLst>
      <p:ext uri="{BB962C8B-B14F-4D97-AF65-F5344CB8AC3E}">
        <p14:creationId xmlns:p14="http://schemas.microsoft.com/office/powerpoint/2010/main" val="2519267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ea typeface="Calibri" panose="020F0502020204030204" pitchFamily="34" charset="0"/>
              </a:rPr>
              <a:t>Once the property manager reports the delinquent tenant, the rental history data is immediately available to other owners/managers through the shared platform (over 12 thousand of them). Managers connected to the platform can support each other by not allowing tenants to move without the "group's" consent. </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53</a:t>
            </a:fld>
            <a:endParaRPr lang="en-US"/>
          </a:p>
        </p:txBody>
      </p:sp>
    </p:spTree>
    <p:extLst>
      <p:ext uri="{BB962C8B-B14F-4D97-AF65-F5344CB8AC3E}">
        <p14:creationId xmlns:p14="http://schemas.microsoft.com/office/powerpoint/2010/main" val="2135863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rPr>
              <a:t>According to Chris Jenkins, Vice President of Financial Planning at Equity Residential, “On the collections side, we have a lot of examples where we don’t have to contact former residents. They contact us to clear up an outstanding balance when their rental payment history appears in connection with trying to rent another apartment. So, it absolutely does work.”</a:t>
            </a:r>
            <a:r>
              <a:rPr lang="en-US" baseline="30000" dirty="0">
                <a:latin typeface="Times New Roman" panose="02020603050405020304" pitchFamily="18"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54</a:t>
            </a:fld>
            <a:endParaRPr lang="en-US"/>
          </a:p>
        </p:txBody>
      </p:sp>
    </p:spTree>
    <p:extLst>
      <p:ext uri="{BB962C8B-B14F-4D97-AF65-F5344CB8AC3E}">
        <p14:creationId xmlns:p14="http://schemas.microsoft.com/office/powerpoint/2010/main" val="5553213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1" dirty="0">
                <a:latin typeface="Times New Roman" panose="02020603050405020304" pitchFamily="18" charset="0"/>
                <a:ea typeface="Calibri" panose="020F0502020204030204" pitchFamily="34" charset="0"/>
              </a:rPr>
              <a:t>Experian RentBureau received more than 400 "hits"	</a:t>
            </a:r>
            <a:endParaRPr lang="en-US" dirty="0">
              <a:latin typeface="Times New Roman" panose="02020603050405020304" pitchFamily="18" charset="0"/>
              <a:ea typeface="Calibri" panose="020F0502020204030204" pitchFamily="34" charset="0"/>
            </a:endParaRPr>
          </a:p>
          <a:p>
            <a:pPr>
              <a:lnSpc>
                <a:spcPct val="115000"/>
              </a:lnSpc>
            </a:pPr>
            <a:r>
              <a:rPr lang="en-US" dirty="0">
                <a:latin typeface="Times New Roman" panose="02020603050405020304" pitchFamily="18" charset="0"/>
                <a:ea typeface="Calibri" panose="020F0502020204030204" pitchFamily="34" charset="0"/>
              </a:rPr>
              <a:t>For example, in just one study, completed by Experian, the property manager who provided the tenant payment history with Experian RentBureau received more than 400 "hits" of rental applicants attempting to move into a community while still owing a rental payment debt elsewhere</a:t>
            </a:r>
            <a:r>
              <a:rPr lang="en-US" i="1" dirty="0">
                <a:latin typeface="Times New Roman" panose="02020603050405020304" pitchFamily="18" charset="0"/>
                <a:ea typeface="Calibri" panose="020F0502020204030204" pitchFamily="34" charset="0"/>
              </a:rPr>
              <a:t>.</a:t>
            </a:r>
            <a:r>
              <a:rPr lang="en-US" dirty="0">
                <a:latin typeface="Times New Roman" panose="02020603050405020304" pitchFamily="18" charset="0"/>
                <a:ea typeface="Calibri" panose="020F0502020204030204" pitchFamily="34" charset="0"/>
              </a:rPr>
              <a:t> (lack of due process for tenants)</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55</a:t>
            </a:fld>
            <a:endParaRPr lang="en-US"/>
          </a:p>
        </p:txBody>
      </p:sp>
    </p:spTree>
    <p:extLst>
      <p:ext uri="{BB962C8B-B14F-4D97-AF65-F5344CB8AC3E}">
        <p14:creationId xmlns:p14="http://schemas.microsoft.com/office/powerpoint/2010/main" val="39308101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rPr>
              <a:t>The tenant is locked into their current community, or they must find a safe haven such as family or friends; otherwise, they are forced into homeless shelters or the streets. </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56</a:t>
            </a:fld>
            <a:endParaRPr lang="en-US"/>
          </a:p>
        </p:txBody>
      </p:sp>
    </p:spTree>
    <p:extLst>
      <p:ext uri="{BB962C8B-B14F-4D97-AF65-F5344CB8AC3E}">
        <p14:creationId xmlns:p14="http://schemas.microsoft.com/office/powerpoint/2010/main" val="27597127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My studies concluded that the Aggressive Leasing Tactics is one of the primary cause of homelessness in our country.</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57</a:t>
            </a:fld>
            <a:endParaRPr lang="en-US"/>
          </a:p>
        </p:txBody>
      </p:sp>
    </p:spTree>
    <p:extLst>
      <p:ext uri="{BB962C8B-B14F-4D97-AF65-F5344CB8AC3E}">
        <p14:creationId xmlns:p14="http://schemas.microsoft.com/office/powerpoint/2010/main" val="2070719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rPr>
              <a:t>Responsible public and governmental officials should examine this evidence, analyze the legal implications of this evidence, and take action based upon the conclusion of their review. The purpose of this presentation is to present the background information on this phenomenon, analyze the potential for discrimination and price-fixing.</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6</a:t>
            </a:fld>
            <a:endParaRPr lang="en-US"/>
          </a:p>
        </p:txBody>
      </p:sp>
    </p:spTree>
    <p:extLst>
      <p:ext uri="{BB962C8B-B14F-4D97-AF65-F5344CB8AC3E}">
        <p14:creationId xmlns:p14="http://schemas.microsoft.com/office/powerpoint/2010/main" val="29326161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97991"/>
          </a:xfrm>
        </p:spPr>
        <p:txBody>
          <a:bodyPr/>
          <a:lstStyle/>
          <a:p>
            <a:pPr marL="274320" marR="0" indent="-274320">
              <a:lnSpc>
                <a:spcPct val="107000"/>
              </a:lnSpc>
              <a:spcBef>
                <a:spcPts val="0"/>
              </a:spcBef>
              <a:spcAft>
                <a:spcPts val="600"/>
              </a:spcAft>
              <a:tabLst>
                <a:tab pos="274320" algn="l"/>
              </a:tabLst>
            </a:pPr>
            <a:r>
              <a:rPr lang="en-US" sz="3200" dirty="0">
                <a:latin typeface="Times New Roman" panose="02020603050405020304" pitchFamily="18" charset="0"/>
                <a:ea typeface="Calibri" panose="020F0502020204030204" pitchFamily="34" charset="0"/>
                <a:cs typeface="Times New Roman" panose="02020603050405020304" pitchFamily="18" charset="0"/>
              </a:rPr>
              <a:t>Of course, I go into a lot more detail about these Aggressive Leasing Tactics in my book.  </a:t>
            </a:r>
          </a:p>
          <a:p>
            <a:pPr marL="742950" marR="0" lvl="1" indent="-285750">
              <a:lnSpc>
                <a:spcPct val="107000"/>
              </a:lnSpc>
              <a:spcBef>
                <a:spcPts val="0"/>
              </a:spcBef>
              <a:spcAft>
                <a:spcPts val="600"/>
              </a:spcAft>
              <a:buFont typeface="Courier New" panose="02070309020205020404" pitchFamily="49" charset="0"/>
              <a:buChar char="o"/>
            </a:pPr>
            <a:r>
              <a:rPr lang="en-US" sz="3200" dirty="0">
                <a:latin typeface="Times New Roman" panose="02020603050405020304" pitchFamily="18" charset="0"/>
                <a:ea typeface="Calibri" panose="020F0502020204030204" pitchFamily="34" charset="0"/>
                <a:cs typeface="Times New Roman" panose="02020603050405020304" pitchFamily="18" charset="0"/>
              </a:rPr>
              <a:t>I look at the various legal and illegal tactics these property managers have been using </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58</a:t>
            </a:fld>
            <a:endParaRPr lang="en-US"/>
          </a:p>
        </p:txBody>
      </p:sp>
    </p:spTree>
    <p:extLst>
      <p:ext uri="{BB962C8B-B14F-4D97-AF65-F5344CB8AC3E}">
        <p14:creationId xmlns:p14="http://schemas.microsoft.com/office/powerpoint/2010/main" val="4018041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rPr>
              <a:t>AI technology is a game-changer. It has disrupted each and every industry it has entered. Look at what Amazon did to the retail market and Netflix to home entertainment.  Those industries have never been the same—the entire landscape of our economy has been forever altered.</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7</a:t>
            </a:fld>
            <a:endParaRPr lang="en-US"/>
          </a:p>
        </p:txBody>
      </p:sp>
    </p:spTree>
    <p:extLst>
      <p:ext uri="{BB962C8B-B14F-4D97-AF65-F5344CB8AC3E}">
        <p14:creationId xmlns:p14="http://schemas.microsoft.com/office/powerpoint/2010/main" val="1333359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rPr>
              <a:t>The question of the day is, why should we expect anything different from the use of AI in the housing markets?</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8</a:t>
            </a:fld>
            <a:endParaRPr lang="en-US"/>
          </a:p>
        </p:txBody>
      </p:sp>
    </p:spTree>
    <p:extLst>
      <p:ext uri="{BB962C8B-B14F-4D97-AF65-F5344CB8AC3E}">
        <p14:creationId xmlns:p14="http://schemas.microsoft.com/office/powerpoint/2010/main" val="2395846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2971800" algn="ctr"/>
                <a:tab pos="5943600" algn="r"/>
              </a:tabLst>
            </a:pPr>
            <a:r>
              <a:rPr lang="en-US" dirty="0">
                <a:latin typeface="Times New Roman" panose="02020603050405020304" pitchFamily="18" charset="0"/>
                <a:ea typeface="Calibri" panose="020F0502020204030204" pitchFamily="34" charset="0"/>
              </a:rPr>
              <a:t>Today Property Managers are implementing this AI technology at a very rapid pace throughout the housing market.  </a:t>
            </a:r>
          </a:p>
          <a:p>
            <a:pPr>
              <a:tabLst>
                <a:tab pos="2971800" algn="ctr"/>
                <a:tab pos="5943600" algn="r"/>
              </a:tabLst>
            </a:pPr>
            <a:r>
              <a:rPr lang="en-US" dirty="0">
                <a:latin typeface="Times New Roman" panose="02020603050405020304" pitchFamily="18" charset="0"/>
                <a:ea typeface="Calibri" panose="020F0502020204030204" pitchFamily="34" charset="0"/>
              </a:rPr>
              <a:t> </a:t>
            </a:r>
          </a:p>
          <a:p>
            <a:pPr>
              <a:tabLst>
                <a:tab pos="2971800" algn="ctr"/>
                <a:tab pos="5943600" algn="r"/>
              </a:tabLst>
            </a:pPr>
            <a:r>
              <a:rPr lang="en-US" dirty="0">
                <a:latin typeface="Times New Roman" panose="02020603050405020304" pitchFamily="18" charset="0"/>
                <a:ea typeface="Calibri" panose="020F0502020204030204" pitchFamily="34" charset="0"/>
              </a:rPr>
              <a:t>Now, one of the downsides to AI technology is that it requires massive amounts of data to be effective</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9</a:t>
            </a:fld>
            <a:endParaRPr lang="en-US"/>
          </a:p>
        </p:txBody>
      </p:sp>
    </p:spTree>
    <p:extLst>
      <p:ext uri="{BB962C8B-B14F-4D97-AF65-F5344CB8AC3E}">
        <p14:creationId xmlns:p14="http://schemas.microsoft.com/office/powerpoint/2010/main" val="2074136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rPr>
              <a:t>So, property managers have been gathering massive amounts of data not only on their tenants—and believe me, the amount of data they probably have on you would shock you—but also on the properties, they manage.</a:t>
            </a:r>
          </a:p>
          <a:p>
            <a:endParaRPr lang="en-US" dirty="0"/>
          </a:p>
        </p:txBody>
      </p:sp>
      <p:sp>
        <p:nvSpPr>
          <p:cNvPr id="4" name="Slide Number Placeholder 3"/>
          <p:cNvSpPr>
            <a:spLocks noGrp="1"/>
          </p:cNvSpPr>
          <p:nvPr>
            <p:ph type="sldNum" sz="quarter" idx="5"/>
          </p:nvPr>
        </p:nvSpPr>
        <p:spPr/>
        <p:txBody>
          <a:bodyPr/>
          <a:lstStyle/>
          <a:p>
            <a:fld id="{8700D3C5-C83F-B748-923C-6E89161F0332}" type="slidenum">
              <a:rPr lang="en-US" smtClean="0"/>
              <a:t>10</a:t>
            </a:fld>
            <a:endParaRPr lang="en-US"/>
          </a:p>
        </p:txBody>
      </p:sp>
    </p:spTree>
    <p:extLst>
      <p:ext uri="{BB962C8B-B14F-4D97-AF65-F5344CB8AC3E}">
        <p14:creationId xmlns:p14="http://schemas.microsoft.com/office/powerpoint/2010/main" val="33660574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03CF1E0-398C-43C1-9315-C19B731EC59B}" type="datetimeFigureOut">
              <a:rPr lang="en-US" smtClean="0"/>
              <a:t>7/1/2020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1D86DD3-FC9F-478A-9837-E568189EDCB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7814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3CF1E0-398C-43C1-9315-C19B731EC59B}"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86DD3-FC9F-478A-9837-E568189EDCBE}" type="slidenum">
              <a:rPr lang="en-US" smtClean="0"/>
              <a:t>‹#›</a:t>
            </a:fld>
            <a:endParaRPr lang="en-US"/>
          </a:p>
        </p:txBody>
      </p:sp>
    </p:spTree>
    <p:extLst>
      <p:ext uri="{BB962C8B-B14F-4D97-AF65-F5344CB8AC3E}">
        <p14:creationId xmlns:p14="http://schemas.microsoft.com/office/powerpoint/2010/main" val="2342239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3CF1E0-398C-43C1-9315-C19B731EC59B}"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86DD3-FC9F-478A-9837-E568189EDCB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1652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3CF1E0-398C-43C1-9315-C19B731EC59B}"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86DD3-FC9F-478A-9837-E568189EDCB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4695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3CF1E0-398C-43C1-9315-C19B731EC59B}"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86DD3-FC9F-478A-9837-E568189EDCBE}" type="slidenum">
              <a:rPr lang="en-US" smtClean="0"/>
              <a:t>‹#›</a:t>
            </a:fld>
            <a:endParaRPr lang="en-US"/>
          </a:p>
        </p:txBody>
      </p:sp>
    </p:spTree>
    <p:extLst>
      <p:ext uri="{BB962C8B-B14F-4D97-AF65-F5344CB8AC3E}">
        <p14:creationId xmlns:p14="http://schemas.microsoft.com/office/powerpoint/2010/main" val="3023901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3CF1E0-398C-43C1-9315-C19B731EC59B}"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86DD3-FC9F-478A-9837-E568189EDCB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0285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3CF1E0-398C-43C1-9315-C19B731EC59B}"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86DD3-FC9F-478A-9837-E568189EDCB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8467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3CF1E0-398C-43C1-9315-C19B731EC59B}"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86DD3-FC9F-478A-9837-E568189EDCB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6561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3CF1E0-398C-43C1-9315-C19B731EC59B}"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86DD3-FC9F-478A-9837-E568189EDCB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0284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3CF1E0-398C-43C1-9315-C19B731EC59B}"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86DD3-FC9F-478A-9837-E568189EDCBE}" type="slidenum">
              <a:rPr lang="en-US" smtClean="0"/>
              <a:t>‹#›</a:t>
            </a:fld>
            <a:endParaRPr lang="en-US"/>
          </a:p>
        </p:txBody>
      </p:sp>
    </p:spTree>
    <p:extLst>
      <p:ext uri="{BB962C8B-B14F-4D97-AF65-F5344CB8AC3E}">
        <p14:creationId xmlns:p14="http://schemas.microsoft.com/office/powerpoint/2010/main" val="3957817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3CF1E0-398C-43C1-9315-C19B731EC59B}"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86DD3-FC9F-478A-9837-E568189EDCB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0116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3CF1E0-398C-43C1-9315-C19B731EC59B}"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86DD3-FC9F-478A-9837-E568189EDCBE}" type="slidenum">
              <a:rPr lang="en-US" smtClean="0"/>
              <a:t>‹#›</a:t>
            </a:fld>
            <a:endParaRPr lang="en-US"/>
          </a:p>
        </p:txBody>
      </p:sp>
    </p:spTree>
    <p:extLst>
      <p:ext uri="{BB962C8B-B14F-4D97-AF65-F5344CB8AC3E}">
        <p14:creationId xmlns:p14="http://schemas.microsoft.com/office/powerpoint/2010/main" val="815920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3CF1E0-398C-43C1-9315-C19B731EC59B}" type="datetimeFigureOut">
              <a:rPr lang="en-US" smtClean="0"/>
              <a:t>7/1/2020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D86DD3-FC9F-478A-9837-E568189EDCB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9592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3CF1E0-398C-43C1-9315-C19B731EC59B}" type="datetimeFigureOut">
              <a:rPr lang="en-US" smtClean="0"/>
              <a:t>7/1/2020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D86DD3-FC9F-478A-9837-E568189EDCB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8342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3CF1E0-398C-43C1-9315-C19B731EC59B}" type="datetimeFigureOut">
              <a:rPr lang="en-US" smtClean="0"/>
              <a:t>7/1/2020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D86DD3-FC9F-478A-9837-E568189EDCBE}" type="slidenum">
              <a:rPr lang="en-US" smtClean="0"/>
              <a:t>‹#›</a:t>
            </a:fld>
            <a:endParaRPr lang="en-US"/>
          </a:p>
        </p:txBody>
      </p:sp>
    </p:spTree>
    <p:extLst>
      <p:ext uri="{BB962C8B-B14F-4D97-AF65-F5344CB8AC3E}">
        <p14:creationId xmlns:p14="http://schemas.microsoft.com/office/powerpoint/2010/main" val="394727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3CF1E0-398C-43C1-9315-C19B731EC59B}"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86DD3-FC9F-478A-9837-E568189EDCB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9098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3CF1E0-398C-43C1-9315-C19B731EC59B}"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86DD3-FC9F-478A-9837-E568189EDCBE}" type="slidenum">
              <a:rPr lang="en-US" smtClean="0"/>
              <a:t>‹#›</a:t>
            </a:fld>
            <a:endParaRPr lang="en-US"/>
          </a:p>
        </p:txBody>
      </p:sp>
    </p:spTree>
    <p:extLst>
      <p:ext uri="{BB962C8B-B14F-4D97-AF65-F5344CB8AC3E}">
        <p14:creationId xmlns:p14="http://schemas.microsoft.com/office/powerpoint/2010/main" val="1004163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03CF1E0-398C-43C1-9315-C19B731EC59B}" type="datetimeFigureOut">
              <a:rPr lang="en-US" smtClean="0"/>
              <a:t>7/1/2020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1D86DD3-FC9F-478A-9837-E568189EDCBE}" type="slidenum">
              <a:rPr lang="en-US" smtClean="0"/>
              <a:t>‹#›</a:t>
            </a:fld>
            <a:endParaRPr lang="en-US"/>
          </a:p>
        </p:txBody>
      </p:sp>
    </p:spTree>
    <p:extLst>
      <p:ext uri="{BB962C8B-B14F-4D97-AF65-F5344CB8AC3E}">
        <p14:creationId xmlns:p14="http://schemas.microsoft.com/office/powerpoint/2010/main" val="4149677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6.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jpeg"/><Relationship Id="rId7" Type="http://schemas.openxmlformats.org/officeDocument/2006/relationships/customXml" Target="../ink/ink2.xml"/><Relationship Id="rId12"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customXml" Target="../ink/ink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7.pn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2" Type="http://schemas.openxmlformats.org/officeDocument/2006/relationships/hyperlink" Target="https://www.youtube.com/watch?v=vHyjLpUcNd0&amp;feature=youtu.b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ACBC5B7-9147-CD48-A7F3-25124C075B96}"/>
              </a:ext>
            </a:extLst>
          </p:cNvPr>
          <p:cNvSpPr>
            <a:spLocks noGrp="1"/>
          </p:cNvSpPr>
          <p:nvPr>
            <p:ph type="title"/>
          </p:nvPr>
        </p:nvSpPr>
        <p:spPr/>
        <p:txBody>
          <a:bodyPr>
            <a:normAutofit fontScale="90000"/>
          </a:bodyPr>
          <a:lstStyle/>
          <a:p>
            <a:r>
              <a:rPr lang="en-US" dirty="0"/>
              <a:t>This Slide Contains Proprietary Information</a:t>
            </a:r>
          </a:p>
        </p:txBody>
      </p:sp>
      <p:sp>
        <p:nvSpPr>
          <p:cNvPr id="3" name="Text Placeholder 2">
            <a:extLst>
              <a:ext uri="{FF2B5EF4-FFF2-40B4-BE49-F238E27FC236}">
                <a16:creationId xmlns:a16="http://schemas.microsoft.com/office/drawing/2014/main" id="{2C9FE3D4-5CBA-824C-9224-9B4516377167}"/>
              </a:ext>
            </a:extLst>
          </p:cNvPr>
          <p:cNvSpPr>
            <a:spLocks noGrp="1"/>
          </p:cNvSpPr>
          <p:nvPr>
            <p:ph type="body" idx="1"/>
          </p:nvPr>
        </p:nvSpPr>
        <p:spPr/>
        <p:txBody>
          <a:bodyPr/>
          <a:lstStyle/>
          <a:p>
            <a:pPr algn="ctr"/>
            <a:r>
              <a:rPr lang="en-US" dirty="0"/>
              <a:t>Disclaimer:  </a:t>
            </a:r>
          </a:p>
        </p:txBody>
      </p:sp>
      <p:sp>
        <p:nvSpPr>
          <p:cNvPr id="8" name="Text Placeholder 7">
            <a:extLst>
              <a:ext uri="{FF2B5EF4-FFF2-40B4-BE49-F238E27FC236}">
                <a16:creationId xmlns:a16="http://schemas.microsoft.com/office/drawing/2014/main" id="{9E62B4DD-2D12-C045-ADE8-24FB3FCACD9C}"/>
              </a:ext>
            </a:extLst>
          </p:cNvPr>
          <p:cNvSpPr>
            <a:spLocks noGrp="1"/>
          </p:cNvSpPr>
          <p:nvPr>
            <p:ph type="body" sz="quarter" idx="3"/>
          </p:nvPr>
        </p:nvSpPr>
        <p:spPr>
          <a:xfrm>
            <a:off x="6180670" y="2687109"/>
            <a:ext cx="4718304" cy="576262"/>
          </a:xfrm>
        </p:spPr>
        <p:txBody>
          <a:bodyPr/>
          <a:lstStyle/>
          <a:p>
            <a:pPr algn="ctr"/>
            <a:r>
              <a:rPr lang="en-US" dirty="0"/>
              <a:t>Nelson took a 2-year sabbatical to write and research this book. </a:t>
            </a:r>
          </a:p>
        </p:txBody>
      </p:sp>
      <p:pic>
        <p:nvPicPr>
          <p:cNvPr id="13" name="Content Placeholder 12">
            <a:extLst>
              <a:ext uri="{FF2B5EF4-FFF2-40B4-BE49-F238E27FC236}">
                <a16:creationId xmlns:a16="http://schemas.microsoft.com/office/drawing/2014/main" id="{B6A14876-8A29-F546-9747-EB8DC1F50A33}"/>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625550" y="3243263"/>
            <a:ext cx="1827225" cy="2632075"/>
          </a:xfrm>
        </p:spPr>
      </p:pic>
      <p:sp>
        <p:nvSpPr>
          <p:cNvPr id="15" name="Content Placeholder 14">
            <a:extLst>
              <a:ext uri="{FF2B5EF4-FFF2-40B4-BE49-F238E27FC236}">
                <a16:creationId xmlns:a16="http://schemas.microsoft.com/office/drawing/2014/main" id="{2F7123B9-F44D-734C-A867-EECBC986D17E}"/>
              </a:ext>
            </a:extLst>
          </p:cNvPr>
          <p:cNvSpPr>
            <a:spLocks noGrp="1"/>
          </p:cNvSpPr>
          <p:nvPr>
            <p:ph sz="half" idx="2"/>
          </p:nvPr>
        </p:nvSpPr>
        <p:spPr/>
        <p:txBody>
          <a:bodyPr>
            <a:normAutofit fontScale="92500" lnSpcReduction="10000"/>
          </a:bodyPr>
          <a:lstStyle/>
          <a:p>
            <a:r>
              <a:rPr lang="en-US" dirty="0"/>
              <a:t>The information in this presentation is true and complete to the best of the author’s knowledge. Any advice or recommendations are made without guarantee on the part of the author or publisher. The author and publisher disclaim any liability in connection with the use of this information.</a:t>
            </a:r>
          </a:p>
        </p:txBody>
      </p:sp>
    </p:spTree>
    <p:extLst>
      <p:ext uri="{BB962C8B-B14F-4D97-AF65-F5344CB8AC3E}">
        <p14:creationId xmlns:p14="http://schemas.microsoft.com/office/powerpoint/2010/main" val="3120946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9DABA4-7BAA-A64A-B4E9-7E2E371C7050}"/>
              </a:ext>
            </a:extLst>
          </p:cNvPr>
          <p:cNvSpPr>
            <a:spLocks noGrp="1"/>
          </p:cNvSpPr>
          <p:nvPr>
            <p:ph type="title"/>
          </p:nvPr>
        </p:nvSpPr>
        <p:spPr/>
        <p:txBody>
          <a:bodyPr/>
          <a:lstStyle/>
          <a:p>
            <a:r>
              <a:rPr lang="en-US" dirty="0"/>
              <a:t>AI and Big Data</a:t>
            </a:r>
          </a:p>
        </p:txBody>
      </p:sp>
      <p:sp>
        <p:nvSpPr>
          <p:cNvPr id="4" name="Content Placeholder 3">
            <a:extLst>
              <a:ext uri="{FF2B5EF4-FFF2-40B4-BE49-F238E27FC236}">
                <a16:creationId xmlns:a16="http://schemas.microsoft.com/office/drawing/2014/main" id="{664E1A2B-27CA-9D47-8901-8B92F2A4EC9A}"/>
              </a:ext>
            </a:extLst>
          </p:cNvPr>
          <p:cNvSpPr>
            <a:spLocks noGrp="1"/>
          </p:cNvSpPr>
          <p:nvPr>
            <p:ph idx="1"/>
          </p:nvPr>
        </p:nvSpPr>
        <p:spPr/>
        <p:txBody>
          <a:bodyPr>
            <a:normAutofit/>
          </a:bodyPr>
          <a:lstStyle/>
          <a:p>
            <a:r>
              <a:rPr lang="en-US" dirty="0"/>
              <a:t>Property Managers have been gathering and sharing data on:</a:t>
            </a:r>
          </a:p>
          <a:p>
            <a:pPr lvl="1"/>
            <a:r>
              <a:rPr lang="en-US" sz="2400" dirty="0"/>
              <a:t>Tenants</a:t>
            </a:r>
          </a:p>
          <a:p>
            <a:pPr lvl="1"/>
            <a:r>
              <a:rPr lang="en-US" sz="2400" dirty="0"/>
              <a:t>Properties they manage</a:t>
            </a:r>
          </a:p>
        </p:txBody>
      </p:sp>
    </p:spTree>
    <p:extLst>
      <p:ext uri="{BB962C8B-B14F-4D97-AF65-F5344CB8AC3E}">
        <p14:creationId xmlns:p14="http://schemas.microsoft.com/office/powerpoint/2010/main" val="3564553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85F26D-2EE0-A948-9CAD-C9105161F9FA}"/>
              </a:ext>
            </a:extLst>
          </p:cNvPr>
          <p:cNvSpPr>
            <a:spLocks noGrp="1"/>
          </p:cNvSpPr>
          <p:nvPr>
            <p:ph type="title"/>
          </p:nvPr>
        </p:nvSpPr>
        <p:spPr/>
        <p:txBody>
          <a:bodyPr/>
          <a:lstStyle/>
          <a:p>
            <a:r>
              <a:rPr lang="en-US" dirty="0"/>
              <a:t>RealPage:  The Shared Platform</a:t>
            </a:r>
          </a:p>
        </p:txBody>
      </p:sp>
      <p:sp>
        <p:nvSpPr>
          <p:cNvPr id="4" name="Content Placeholder 3">
            <a:extLst>
              <a:ext uri="{FF2B5EF4-FFF2-40B4-BE49-F238E27FC236}">
                <a16:creationId xmlns:a16="http://schemas.microsoft.com/office/drawing/2014/main" id="{0B1F4176-B50D-EA41-8578-03503A8CB438}"/>
              </a:ext>
            </a:extLst>
          </p:cNvPr>
          <p:cNvSpPr>
            <a:spLocks noGrp="1"/>
          </p:cNvSpPr>
          <p:nvPr>
            <p:ph idx="1"/>
          </p:nvPr>
        </p:nvSpPr>
        <p:spPr/>
        <p:txBody>
          <a:bodyPr/>
          <a:lstStyle/>
          <a:p>
            <a:r>
              <a:rPr lang="en-US" dirty="0"/>
              <a:t>Property Managers are sharing private tenant information with each other</a:t>
            </a:r>
          </a:p>
          <a:p>
            <a:r>
              <a:rPr lang="en-US" dirty="0"/>
              <a:t>Property Managers are sharing the decision-making algorithm</a:t>
            </a:r>
          </a:p>
          <a:p>
            <a:r>
              <a:rPr lang="en-US" dirty="0">
                <a:ea typeface="Calibri" panose="020F0502020204030204" pitchFamily="34" charset="0"/>
              </a:rPr>
              <a:t>This platform is sourced from over 18 million rental units and well over 12 thousand platform members in more than 180 markets across the country and 400 markets around the world</a:t>
            </a:r>
            <a:r>
              <a:rPr lang="en-US" sz="1200" dirty="0">
                <a:ea typeface="Calibri" panose="020F0502020204030204" pitchFamily="34" charset="0"/>
              </a:rPr>
              <a:t>. </a:t>
            </a:r>
          </a:p>
          <a:p>
            <a:endParaRPr lang="en-US" dirty="0"/>
          </a:p>
        </p:txBody>
      </p:sp>
    </p:spTree>
    <p:extLst>
      <p:ext uri="{BB962C8B-B14F-4D97-AF65-F5344CB8AC3E}">
        <p14:creationId xmlns:p14="http://schemas.microsoft.com/office/powerpoint/2010/main" val="3032370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A0E11A-4B68-224C-B3C7-ACC393B54D0F}"/>
              </a:ext>
            </a:extLst>
          </p:cNvPr>
          <p:cNvSpPr>
            <a:spLocks noGrp="1"/>
          </p:cNvSpPr>
          <p:nvPr>
            <p:ph type="title"/>
          </p:nvPr>
        </p:nvSpPr>
        <p:spPr/>
        <p:txBody>
          <a:bodyPr/>
          <a:lstStyle/>
          <a:p>
            <a:r>
              <a:rPr lang="en-US" dirty="0"/>
              <a:t>RealPage:  The Shared Platform</a:t>
            </a:r>
          </a:p>
        </p:txBody>
      </p:sp>
      <p:sp>
        <p:nvSpPr>
          <p:cNvPr id="5" name="Content Placeholder 4">
            <a:extLst>
              <a:ext uri="{FF2B5EF4-FFF2-40B4-BE49-F238E27FC236}">
                <a16:creationId xmlns:a16="http://schemas.microsoft.com/office/drawing/2014/main" id="{7B92FDA4-811B-374B-B5CD-D70BADAF7246}"/>
              </a:ext>
            </a:extLst>
          </p:cNvPr>
          <p:cNvSpPr>
            <a:spLocks noGrp="1"/>
          </p:cNvSpPr>
          <p:nvPr>
            <p:ph idx="1"/>
          </p:nvPr>
        </p:nvSpPr>
        <p:spPr>
          <a:xfrm>
            <a:off x="1295401" y="2556932"/>
            <a:ext cx="9601196" cy="1265475"/>
          </a:xfrm>
          <a:prstGeom prst="rect">
            <a:avLst/>
          </a:prstGeom>
        </p:spPr>
        <p:txBody>
          <a:bodyPr wrap="square">
            <a:spAutoFit/>
          </a:bodyPr>
          <a:lstStyle/>
          <a:p>
            <a:pPr>
              <a:lnSpc>
                <a:spcPct val="107000"/>
              </a:lnSpc>
              <a:spcAft>
                <a:spcPts val="600"/>
              </a:spcAft>
            </a:pPr>
            <a:r>
              <a:rPr lang="en-US" dirty="0">
                <a:ea typeface="Calibri" panose="020F0502020204030204" pitchFamily="34" charset="0"/>
              </a:rPr>
              <a:t>They collect and correlate data on the current rent rolls using the private and personal applications of millions of tenants to decide whom to rent to and how much to charge</a:t>
            </a:r>
          </a:p>
        </p:txBody>
      </p:sp>
    </p:spTree>
    <p:extLst>
      <p:ext uri="{BB962C8B-B14F-4D97-AF65-F5344CB8AC3E}">
        <p14:creationId xmlns:p14="http://schemas.microsoft.com/office/powerpoint/2010/main" val="3322232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E448F4-1B7E-BE43-9A84-EF96CC5381EE}"/>
              </a:ext>
            </a:extLst>
          </p:cNvPr>
          <p:cNvSpPr>
            <a:spLocks noGrp="1"/>
          </p:cNvSpPr>
          <p:nvPr>
            <p:ph type="title"/>
          </p:nvPr>
        </p:nvSpPr>
        <p:spPr/>
        <p:txBody>
          <a:bodyPr/>
          <a:lstStyle/>
          <a:p>
            <a:r>
              <a:rPr lang="en-US" dirty="0"/>
              <a:t>Tenants and Big Data</a:t>
            </a:r>
          </a:p>
        </p:txBody>
      </p:sp>
      <p:sp>
        <p:nvSpPr>
          <p:cNvPr id="4" name="Content Placeholder 3">
            <a:extLst>
              <a:ext uri="{FF2B5EF4-FFF2-40B4-BE49-F238E27FC236}">
                <a16:creationId xmlns:a16="http://schemas.microsoft.com/office/drawing/2014/main" id="{DB46867D-97B4-594A-9F59-463892A553B8}"/>
              </a:ext>
            </a:extLst>
          </p:cNvPr>
          <p:cNvSpPr>
            <a:spLocks noGrp="1"/>
          </p:cNvSpPr>
          <p:nvPr>
            <p:ph idx="1"/>
          </p:nvPr>
        </p:nvSpPr>
        <p:spPr/>
        <p:txBody>
          <a:bodyPr/>
          <a:lstStyle/>
          <a:p>
            <a:r>
              <a:rPr lang="en-US" dirty="0">
                <a:ea typeface="Calibri" panose="020F0502020204030204" pitchFamily="34" charset="0"/>
              </a:rPr>
              <a:t>Historically, tenant screening was based on credit score and wages</a:t>
            </a:r>
          </a:p>
          <a:p>
            <a:r>
              <a:rPr lang="en-US" dirty="0">
                <a:ea typeface="Calibri" panose="020F0502020204030204" pitchFamily="34" charset="0"/>
              </a:rPr>
              <a:t>AI programs require a lot more data </a:t>
            </a:r>
          </a:p>
          <a:p>
            <a:r>
              <a:rPr lang="en-US" dirty="0">
                <a:ea typeface="Calibri" panose="020F0502020204030204" pitchFamily="34" charset="0"/>
              </a:rPr>
              <a:t>Property managers promised to predict not only the applicant's ability to pay the rent but also the applicant's willingness to pay</a:t>
            </a:r>
          </a:p>
          <a:p>
            <a:endParaRPr lang="en-US" dirty="0"/>
          </a:p>
        </p:txBody>
      </p:sp>
    </p:spTree>
    <p:extLst>
      <p:ext uri="{BB962C8B-B14F-4D97-AF65-F5344CB8AC3E}">
        <p14:creationId xmlns:p14="http://schemas.microsoft.com/office/powerpoint/2010/main" val="4274780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B2D045-B4E2-AC43-B294-DC0F66C6C778}"/>
              </a:ext>
            </a:extLst>
          </p:cNvPr>
          <p:cNvSpPr>
            <a:spLocks noGrp="1"/>
          </p:cNvSpPr>
          <p:nvPr>
            <p:ph type="title"/>
          </p:nvPr>
        </p:nvSpPr>
        <p:spPr/>
        <p:txBody>
          <a:bodyPr/>
          <a:lstStyle/>
          <a:p>
            <a:r>
              <a:rPr lang="en-US" dirty="0"/>
              <a:t>Tenants and Big Data</a:t>
            </a:r>
          </a:p>
        </p:txBody>
      </p:sp>
      <p:sp>
        <p:nvSpPr>
          <p:cNvPr id="4" name="Content Placeholder 3">
            <a:extLst>
              <a:ext uri="{FF2B5EF4-FFF2-40B4-BE49-F238E27FC236}">
                <a16:creationId xmlns:a16="http://schemas.microsoft.com/office/drawing/2014/main" id="{BB0A140E-D13A-6E43-8EBC-705A2C8F6D75}"/>
              </a:ext>
            </a:extLst>
          </p:cNvPr>
          <p:cNvSpPr>
            <a:spLocks noGrp="1"/>
          </p:cNvSpPr>
          <p:nvPr>
            <p:ph idx="1"/>
          </p:nvPr>
        </p:nvSpPr>
        <p:spPr/>
        <p:txBody>
          <a:bodyPr>
            <a:normAutofit fontScale="92500" lnSpcReduction="10000"/>
          </a:bodyPr>
          <a:lstStyle/>
          <a:p>
            <a:pPr>
              <a:tabLst>
                <a:tab pos="2971800" algn="ctr"/>
                <a:tab pos="5943600" algn="r"/>
              </a:tabLst>
            </a:pPr>
            <a:r>
              <a:rPr lang="en-US" dirty="0">
                <a:ea typeface="Calibri" panose="020F0502020204030204" pitchFamily="34" charset="0"/>
              </a:rPr>
              <a:t>To accomplish this, Property Managers use RealPage</a:t>
            </a:r>
          </a:p>
          <a:p>
            <a:pPr>
              <a:tabLst>
                <a:tab pos="2971800" algn="ctr"/>
                <a:tab pos="5943600" algn="r"/>
              </a:tabLst>
            </a:pPr>
            <a:r>
              <a:rPr lang="en-US" dirty="0">
                <a:ea typeface="Calibri" panose="020F0502020204030204" pitchFamily="34" charset="0"/>
              </a:rPr>
              <a:t>RealPage:</a:t>
            </a:r>
          </a:p>
          <a:p>
            <a:pPr lvl="1">
              <a:tabLst>
                <a:tab pos="2971800" algn="ctr"/>
                <a:tab pos="5943600" algn="r"/>
              </a:tabLst>
            </a:pPr>
            <a:r>
              <a:rPr lang="en-US" sz="2400" dirty="0">
                <a:ea typeface="Calibri" panose="020F0502020204030204" pitchFamily="34" charset="0"/>
              </a:rPr>
              <a:t>Industry's largest rental payment history database</a:t>
            </a:r>
          </a:p>
          <a:p>
            <a:pPr lvl="1">
              <a:tabLst>
                <a:tab pos="2971800" algn="ctr"/>
                <a:tab pos="5943600" algn="r"/>
              </a:tabLst>
            </a:pPr>
            <a:r>
              <a:rPr lang="en-US" sz="2400" dirty="0">
                <a:ea typeface="Calibri" panose="020F0502020204030204" pitchFamily="34" charset="0"/>
              </a:rPr>
              <a:t>Integrates with a central repository of lease transaction information</a:t>
            </a:r>
          </a:p>
          <a:p>
            <a:pPr lvl="1">
              <a:tabLst>
                <a:tab pos="2971800" algn="ctr"/>
                <a:tab pos="5943600" algn="r"/>
              </a:tabLst>
            </a:pPr>
            <a:r>
              <a:rPr lang="en-US" sz="2400" dirty="0">
                <a:ea typeface="Calibri" panose="020F0502020204030204" pitchFamily="34" charset="0"/>
              </a:rPr>
              <a:t>Access to 30 million actual lease outcomes (leases with full lease performance history) to evaluate tenant performance, along with 3</a:t>
            </a:r>
            <a:r>
              <a:rPr lang="en-US" sz="2400" baseline="30000" dirty="0">
                <a:ea typeface="Calibri" panose="020F0502020204030204" pitchFamily="34" charset="0"/>
              </a:rPr>
              <a:t>rd</a:t>
            </a:r>
            <a:r>
              <a:rPr lang="en-US" sz="2400" dirty="0">
                <a:ea typeface="Calibri" panose="020F0502020204030204" pitchFamily="34" charset="0"/>
              </a:rPr>
              <a:t> party consumer financial data</a:t>
            </a:r>
          </a:p>
          <a:p>
            <a:pPr lvl="1">
              <a:tabLst>
                <a:tab pos="2971800" algn="ctr"/>
                <a:tab pos="5943600" algn="r"/>
              </a:tabLst>
            </a:pPr>
            <a:r>
              <a:rPr lang="en-US" sz="2400" dirty="0">
                <a:ea typeface="Calibri" panose="020F0502020204030204" pitchFamily="34" charset="0"/>
              </a:rPr>
              <a:t>The data is held "indefinitely”</a:t>
            </a:r>
          </a:p>
          <a:p>
            <a:endParaRPr lang="en-US" dirty="0"/>
          </a:p>
        </p:txBody>
      </p:sp>
    </p:spTree>
    <p:extLst>
      <p:ext uri="{BB962C8B-B14F-4D97-AF65-F5344CB8AC3E}">
        <p14:creationId xmlns:p14="http://schemas.microsoft.com/office/powerpoint/2010/main" val="1194223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7A4F00-E528-4618-A7AA-757FD4C31286}"/>
              </a:ext>
            </a:extLst>
          </p:cNvPr>
          <p:cNvPicPr>
            <a:picLocks noChangeAspect="1"/>
          </p:cNvPicPr>
          <p:nvPr/>
        </p:nvPicPr>
        <p:blipFill>
          <a:blip r:embed="rId2"/>
          <a:stretch>
            <a:fillRect/>
          </a:stretch>
        </p:blipFill>
        <p:spPr>
          <a:xfrm>
            <a:off x="602177" y="2549236"/>
            <a:ext cx="10962321" cy="1675258"/>
          </a:xfrm>
          <a:prstGeom prst="rect">
            <a:avLst/>
          </a:prstGeom>
        </p:spPr>
      </p:pic>
      <p:sp>
        <p:nvSpPr>
          <p:cNvPr id="3" name="Title 2">
            <a:extLst>
              <a:ext uri="{FF2B5EF4-FFF2-40B4-BE49-F238E27FC236}">
                <a16:creationId xmlns:a16="http://schemas.microsoft.com/office/drawing/2014/main" id="{3CC05F98-D735-F14A-878F-98EBE8ADBB58}"/>
              </a:ext>
            </a:extLst>
          </p:cNvPr>
          <p:cNvSpPr>
            <a:spLocks noGrp="1"/>
          </p:cNvSpPr>
          <p:nvPr>
            <p:ph type="title"/>
          </p:nvPr>
        </p:nvSpPr>
        <p:spPr/>
        <p:txBody>
          <a:bodyPr/>
          <a:lstStyle/>
          <a:p>
            <a:r>
              <a:rPr lang="en-US" dirty="0"/>
              <a:t>Tenants and Big Data</a:t>
            </a:r>
          </a:p>
        </p:txBody>
      </p:sp>
    </p:spTree>
    <p:extLst>
      <p:ext uri="{BB962C8B-B14F-4D97-AF65-F5344CB8AC3E}">
        <p14:creationId xmlns:p14="http://schemas.microsoft.com/office/powerpoint/2010/main" val="2273873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EC993A-B30F-5E4F-A1A2-11DBC953FF8B}"/>
              </a:ext>
            </a:extLst>
          </p:cNvPr>
          <p:cNvSpPr>
            <a:spLocks noGrp="1"/>
          </p:cNvSpPr>
          <p:nvPr>
            <p:ph type="title"/>
          </p:nvPr>
        </p:nvSpPr>
        <p:spPr/>
        <p:txBody>
          <a:bodyPr/>
          <a:lstStyle/>
          <a:p>
            <a:r>
              <a:rPr lang="en-US" dirty="0"/>
              <a:t>RealPage and Property Data</a:t>
            </a:r>
          </a:p>
        </p:txBody>
      </p:sp>
      <p:sp>
        <p:nvSpPr>
          <p:cNvPr id="4" name="Content Placeholder 3">
            <a:extLst>
              <a:ext uri="{FF2B5EF4-FFF2-40B4-BE49-F238E27FC236}">
                <a16:creationId xmlns:a16="http://schemas.microsoft.com/office/drawing/2014/main" id="{BA6A624E-689D-B74F-8429-897DFA291540}"/>
              </a:ext>
            </a:extLst>
          </p:cNvPr>
          <p:cNvSpPr>
            <a:spLocks noGrp="1"/>
          </p:cNvSpPr>
          <p:nvPr>
            <p:ph idx="1"/>
          </p:nvPr>
        </p:nvSpPr>
        <p:spPr/>
        <p:txBody>
          <a:bodyPr/>
          <a:lstStyle/>
          <a:p>
            <a:pPr>
              <a:tabLst>
                <a:tab pos="2971800" algn="ctr"/>
                <a:tab pos="5943600" algn="r"/>
              </a:tabLst>
            </a:pPr>
            <a:r>
              <a:rPr lang="en-US" dirty="0">
                <a:ea typeface="Calibri" panose="020F0502020204030204" pitchFamily="34" charset="0"/>
              </a:rPr>
              <a:t>Per their website, RealPage promises unparalleled visibility into real submarket performance that no one else can produce</a:t>
            </a:r>
          </a:p>
          <a:p>
            <a:pPr>
              <a:tabLst>
                <a:tab pos="2971800" algn="ctr"/>
                <a:tab pos="5943600" algn="r"/>
              </a:tabLst>
            </a:pPr>
            <a:r>
              <a:rPr lang="en-US" dirty="0">
                <a:ea typeface="Calibri" panose="020F0502020204030204" pitchFamily="34" charset="0"/>
              </a:rPr>
              <a:t>RealPage Market Analytics is the industry's only lease transaction-driven Platform that delivers broad transparency into real-time rent roll and revenue, revealing the most current and accurate data critical to making investment decisions.</a:t>
            </a:r>
          </a:p>
          <a:p>
            <a:endParaRPr lang="en-US" dirty="0"/>
          </a:p>
        </p:txBody>
      </p:sp>
    </p:spTree>
    <p:extLst>
      <p:ext uri="{BB962C8B-B14F-4D97-AF65-F5344CB8AC3E}">
        <p14:creationId xmlns:p14="http://schemas.microsoft.com/office/powerpoint/2010/main" val="4066969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BFC6C9-4AFA-1344-A395-80E68A56D508}"/>
              </a:ext>
            </a:extLst>
          </p:cNvPr>
          <p:cNvSpPr>
            <a:spLocks noGrp="1"/>
          </p:cNvSpPr>
          <p:nvPr>
            <p:ph type="title"/>
          </p:nvPr>
        </p:nvSpPr>
        <p:spPr/>
        <p:txBody>
          <a:bodyPr>
            <a:normAutofit fontScale="90000"/>
          </a:bodyPr>
          <a:lstStyle/>
          <a:p>
            <a:r>
              <a:rPr lang="en-US" dirty="0"/>
              <a:t>RealPage:  The Intermediary for Price-Fixing</a:t>
            </a:r>
          </a:p>
        </p:txBody>
      </p:sp>
      <p:sp>
        <p:nvSpPr>
          <p:cNvPr id="4" name="Content Placeholder 3">
            <a:extLst>
              <a:ext uri="{FF2B5EF4-FFF2-40B4-BE49-F238E27FC236}">
                <a16:creationId xmlns:a16="http://schemas.microsoft.com/office/drawing/2014/main" id="{FA23F2E5-75AA-BD42-9600-A809BFA56CD6}"/>
              </a:ext>
            </a:extLst>
          </p:cNvPr>
          <p:cNvSpPr>
            <a:spLocks noGrp="1"/>
          </p:cNvSpPr>
          <p:nvPr>
            <p:ph idx="1"/>
          </p:nvPr>
        </p:nvSpPr>
        <p:spPr/>
        <p:txBody>
          <a:bodyPr/>
          <a:lstStyle/>
          <a:p>
            <a:pPr>
              <a:tabLst>
                <a:tab pos="2971800" algn="ctr"/>
                <a:tab pos="5943600" algn="r"/>
              </a:tabLst>
            </a:pPr>
            <a:r>
              <a:rPr lang="en-US" b="1" dirty="0">
                <a:ea typeface="Calibri" panose="020F0502020204030204" pitchFamily="34" charset="0"/>
              </a:rPr>
              <a:t>To accomplish this:</a:t>
            </a:r>
            <a:endParaRPr lang="en-US" dirty="0">
              <a:ea typeface="Calibri" panose="020F0502020204030204" pitchFamily="34" charset="0"/>
            </a:endParaRPr>
          </a:p>
          <a:p>
            <a:pPr>
              <a:lnSpc>
                <a:spcPct val="107000"/>
              </a:lnSpc>
            </a:pPr>
            <a:r>
              <a:rPr lang="en-US" dirty="0">
                <a:ea typeface="Calibri" panose="020F0502020204030204" pitchFamily="34" charset="0"/>
              </a:rPr>
              <a:t>The AI-driven platform, RealPage, is the hub or intermediary that speaks to each of the competitors in the apartment housing market and then relays each competitor's "agreement" to set rental prices to increase their income</a:t>
            </a:r>
          </a:p>
          <a:p>
            <a:pPr marL="0" indent="0">
              <a:buNone/>
            </a:pPr>
            <a:endParaRPr lang="en-US" dirty="0"/>
          </a:p>
        </p:txBody>
      </p:sp>
    </p:spTree>
    <p:extLst>
      <p:ext uri="{BB962C8B-B14F-4D97-AF65-F5344CB8AC3E}">
        <p14:creationId xmlns:p14="http://schemas.microsoft.com/office/powerpoint/2010/main" val="581742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949978-454F-4394-83D7-ED930CD35E55}"/>
              </a:ext>
            </a:extLst>
          </p:cNvPr>
          <p:cNvPicPr>
            <a:picLocks noChangeAspect="1"/>
          </p:cNvPicPr>
          <p:nvPr/>
        </p:nvPicPr>
        <p:blipFill>
          <a:blip r:embed="rId3"/>
          <a:stretch>
            <a:fillRect/>
          </a:stretch>
        </p:blipFill>
        <p:spPr>
          <a:xfrm>
            <a:off x="3748126" y="666795"/>
            <a:ext cx="4695749" cy="5524411"/>
          </a:xfrm>
          <a:prstGeom prst="rect">
            <a:avLst/>
          </a:prstGeom>
        </p:spPr>
      </p:pic>
    </p:spTree>
    <p:extLst>
      <p:ext uri="{BB962C8B-B14F-4D97-AF65-F5344CB8AC3E}">
        <p14:creationId xmlns:p14="http://schemas.microsoft.com/office/powerpoint/2010/main" val="366075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BE2950-C8A0-BB45-A861-85262FB4BF65}"/>
              </a:ext>
            </a:extLst>
          </p:cNvPr>
          <p:cNvSpPr>
            <a:spLocks noGrp="1"/>
          </p:cNvSpPr>
          <p:nvPr>
            <p:ph type="title"/>
          </p:nvPr>
        </p:nvSpPr>
        <p:spPr/>
        <p:txBody>
          <a:bodyPr>
            <a:normAutofit fontScale="90000"/>
          </a:bodyPr>
          <a:lstStyle/>
          <a:p>
            <a:r>
              <a:rPr lang="en-US" dirty="0"/>
              <a:t>RealPage:  The Intermediary for Price-Fixing</a:t>
            </a:r>
          </a:p>
        </p:txBody>
      </p:sp>
      <p:sp>
        <p:nvSpPr>
          <p:cNvPr id="4" name="Content Placeholder 3">
            <a:extLst>
              <a:ext uri="{FF2B5EF4-FFF2-40B4-BE49-F238E27FC236}">
                <a16:creationId xmlns:a16="http://schemas.microsoft.com/office/drawing/2014/main" id="{724F187E-AEA3-3040-9E81-690F3AB2DCD8}"/>
              </a:ext>
            </a:extLst>
          </p:cNvPr>
          <p:cNvSpPr>
            <a:spLocks noGrp="1"/>
          </p:cNvSpPr>
          <p:nvPr>
            <p:ph idx="1"/>
          </p:nvPr>
        </p:nvSpPr>
        <p:spPr/>
        <p:txBody>
          <a:bodyPr>
            <a:normAutofit fontScale="92500"/>
          </a:bodyPr>
          <a:lstStyle/>
          <a:p>
            <a:pPr>
              <a:lnSpc>
                <a:spcPct val="115000"/>
              </a:lnSpc>
            </a:pPr>
            <a:r>
              <a:rPr lang="en-US" dirty="0">
                <a:ea typeface="Calibri" panose="020F0502020204030204" pitchFamily="34" charset="0"/>
              </a:rPr>
              <a:t>RealPage shares data between the members that would not otherwise be available to those managers and owners, were it not for their association to the platform</a:t>
            </a:r>
          </a:p>
          <a:p>
            <a:pPr>
              <a:lnSpc>
                <a:spcPct val="115000"/>
              </a:lnSpc>
            </a:pPr>
            <a:r>
              <a:rPr lang="en-US" dirty="0">
                <a:ea typeface="Calibri" panose="020F0502020204030204" pitchFamily="34" charset="0"/>
              </a:rPr>
              <a:t>The purpose of the platform is specifically to control supply and to influence prices as if they were a single producer</a:t>
            </a:r>
          </a:p>
          <a:p>
            <a:pPr>
              <a:lnSpc>
                <a:spcPct val="115000"/>
              </a:lnSpc>
            </a:pPr>
            <a:r>
              <a:rPr lang="en-US" dirty="0">
                <a:ea typeface="Calibri" panose="020F0502020204030204" pitchFamily="34" charset="0"/>
              </a:rPr>
              <a:t>Thus, Property Managers can fix rents they render without competition</a:t>
            </a:r>
          </a:p>
          <a:p>
            <a:pPr>
              <a:lnSpc>
                <a:spcPct val="115000"/>
              </a:lnSpc>
            </a:pPr>
            <a:r>
              <a:rPr lang="en-US" dirty="0">
                <a:ea typeface="Calibri" panose="020F0502020204030204" pitchFamily="34" charset="0"/>
              </a:rPr>
              <a:t>The Property Managers are sharing information that competitors would normally not share</a:t>
            </a:r>
          </a:p>
          <a:p>
            <a:endParaRPr lang="en-US" dirty="0"/>
          </a:p>
        </p:txBody>
      </p:sp>
    </p:spTree>
    <p:extLst>
      <p:ext uri="{BB962C8B-B14F-4D97-AF65-F5344CB8AC3E}">
        <p14:creationId xmlns:p14="http://schemas.microsoft.com/office/powerpoint/2010/main" val="1166162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8574-D3BC-4401-9702-F8F08BC6982F}"/>
              </a:ext>
            </a:extLst>
          </p:cNvPr>
          <p:cNvSpPr>
            <a:spLocks noGrp="1"/>
          </p:cNvSpPr>
          <p:nvPr>
            <p:ph type="title"/>
          </p:nvPr>
        </p:nvSpPr>
        <p:spPr/>
        <p:txBody>
          <a:bodyPr>
            <a:noAutofit/>
          </a:bodyPr>
          <a:lstStyle/>
          <a:p>
            <a:pPr>
              <a:lnSpc>
                <a:spcPct val="90000"/>
              </a:lnSpc>
            </a:pPr>
            <a:r>
              <a:rPr lang="en-US" sz="4800" b="1" dirty="0">
                <a:solidFill>
                  <a:schemeClr val="tx1"/>
                </a:solidFill>
                <a:cs typeface="Times New Roman" panose="02020603050405020304" pitchFamily="18" charset="0"/>
              </a:rPr>
              <a:t>There is a New Landlord</a:t>
            </a:r>
          </a:p>
        </p:txBody>
      </p:sp>
      <p:sp>
        <p:nvSpPr>
          <p:cNvPr id="3" name="Text Placeholder 2">
            <a:extLst>
              <a:ext uri="{FF2B5EF4-FFF2-40B4-BE49-F238E27FC236}">
                <a16:creationId xmlns:a16="http://schemas.microsoft.com/office/drawing/2014/main" id="{2785C04E-A69E-2D44-886D-EF1776C5D73B}"/>
              </a:ext>
            </a:extLst>
          </p:cNvPr>
          <p:cNvSpPr>
            <a:spLocks noGrp="1"/>
          </p:cNvSpPr>
          <p:nvPr>
            <p:ph type="body" idx="1"/>
          </p:nvPr>
        </p:nvSpPr>
        <p:spPr/>
        <p:txBody>
          <a:bodyPr>
            <a:normAutofit/>
          </a:bodyPr>
          <a:lstStyle/>
          <a:p>
            <a:r>
              <a:rPr lang="en-US" sz="2800" dirty="0">
                <a:cs typeface="Times New Roman" panose="02020603050405020304" pitchFamily="18" charset="0"/>
              </a:rPr>
              <a:t>Rising Rental Rates and Homelessness, Discrimination, and Aggressive Leasing Tactics Explained</a:t>
            </a:r>
            <a:endParaRPr lang="en-US" sz="2800" dirty="0"/>
          </a:p>
        </p:txBody>
      </p:sp>
    </p:spTree>
    <p:extLst>
      <p:ext uri="{BB962C8B-B14F-4D97-AF65-F5344CB8AC3E}">
        <p14:creationId xmlns:p14="http://schemas.microsoft.com/office/powerpoint/2010/main" val="2819558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D6AAA2-3CD4-3A49-BD2D-24D071EF626A}"/>
              </a:ext>
            </a:extLst>
          </p:cNvPr>
          <p:cNvSpPr>
            <a:spLocks noGrp="1"/>
          </p:cNvSpPr>
          <p:nvPr>
            <p:ph type="title"/>
          </p:nvPr>
        </p:nvSpPr>
        <p:spPr/>
        <p:txBody>
          <a:bodyPr/>
          <a:lstStyle/>
          <a:p>
            <a:r>
              <a:rPr lang="en-US" dirty="0"/>
              <a:t>Rising Rental Rates Caused by Price-Fixing</a:t>
            </a:r>
          </a:p>
        </p:txBody>
      </p:sp>
      <p:sp>
        <p:nvSpPr>
          <p:cNvPr id="4" name="Content Placeholder 3">
            <a:extLst>
              <a:ext uri="{FF2B5EF4-FFF2-40B4-BE49-F238E27FC236}">
                <a16:creationId xmlns:a16="http://schemas.microsoft.com/office/drawing/2014/main" id="{46507A74-CE34-CE49-867C-6C09AF3C0F78}"/>
              </a:ext>
            </a:extLst>
          </p:cNvPr>
          <p:cNvSpPr>
            <a:spLocks noGrp="1"/>
          </p:cNvSpPr>
          <p:nvPr>
            <p:ph idx="1"/>
          </p:nvPr>
        </p:nvSpPr>
        <p:spPr/>
        <p:txBody>
          <a:bodyPr/>
          <a:lstStyle/>
          <a:p>
            <a:pPr>
              <a:tabLst>
                <a:tab pos="2971800" algn="ctr"/>
                <a:tab pos="5943600" algn="r"/>
              </a:tabLst>
            </a:pPr>
            <a:r>
              <a:rPr lang="en-US" dirty="0">
                <a:ea typeface="Calibri" panose="020F0502020204030204" pitchFamily="34" charset="0"/>
              </a:rPr>
              <a:t>Property Managers (it appears) have formed a cartel and are Price-Fixing</a:t>
            </a:r>
          </a:p>
          <a:p>
            <a:pPr>
              <a:tabLst>
                <a:tab pos="2971800" algn="ctr"/>
                <a:tab pos="5943600" algn="r"/>
              </a:tabLst>
            </a:pPr>
            <a:r>
              <a:rPr lang="en-US" dirty="0">
                <a:ea typeface="Calibri" panose="020F0502020204030204" pitchFamily="34" charset="0"/>
              </a:rPr>
              <a:t>This is causing skyrocketing rental rates</a:t>
            </a:r>
          </a:p>
          <a:p>
            <a:pPr>
              <a:tabLst>
                <a:tab pos="2971800" algn="ctr"/>
                <a:tab pos="5943600" algn="r"/>
              </a:tabLst>
            </a:pPr>
            <a:r>
              <a:rPr lang="en-US" dirty="0">
                <a:ea typeface="Calibri" panose="020F0502020204030204" pitchFamily="34" charset="0"/>
              </a:rPr>
              <a:t> The American people are suffering</a:t>
            </a:r>
          </a:p>
          <a:p>
            <a:endParaRPr lang="en-US" dirty="0"/>
          </a:p>
        </p:txBody>
      </p:sp>
    </p:spTree>
    <p:extLst>
      <p:ext uri="{BB962C8B-B14F-4D97-AF65-F5344CB8AC3E}">
        <p14:creationId xmlns:p14="http://schemas.microsoft.com/office/powerpoint/2010/main" val="1768420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850DF6-7ECA-7645-912B-C34EA51D8B35}"/>
              </a:ext>
            </a:extLst>
          </p:cNvPr>
          <p:cNvSpPr>
            <a:spLocks noGrp="1"/>
          </p:cNvSpPr>
          <p:nvPr>
            <p:ph type="title"/>
          </p:nvPr>
        </p:nvSpPr>
        <p:spPr/>
        <p:txBody>
          <a:bodyPr/>
          <a:lstStyle/>
          <a:p>
            <a:r>
              <a:rPr lang="en-US" dirty="0"/>
              <a:t>Correlation between AI and Rising Rent</a:t>
            </a:r>
          </a:p>
        </p:txBody>
      </p:sp>
      <p:sp>
        <p:nvSpPr>
          <p:cNvPr id="4" name="Content Placeholder 3">
            <a:extLst>
              <a:ext uri="{FF2B5EF4-FFF2-40B4-BE49-F238E27FC236}">
                <a16:creationId xmlns:a16="http://schemas.microsoft.com/office/drawing/2014/main" id="{F114C9A7-86E6-CD4C-876F-C29C7DB5083E}"/>
              </a:ext>
            </a:extLst>
          </p:cNvPr>
          <p:cNvSpPr>
            <a:spLocks noGrp="1"/>
          </p:cNvSpPr>
          <p:nvPr>
            <p:ph idx="1"/>
          </p:nvPr>
        </p:nvSpPr>
        <p:spPr/>
        <p:txBody>
          <a:bodyPr/>
          <a:lstStyle/>
          <a:p>
            <a:r>
              <a:rPr lang="en-US" dirty="0">
                <a:ea typeface="Calibri" panose="020F0502020204030204" pitchFamily="34" charset="0"/>
              </a:rPr>
              <a:t>The Economic Studies I performed found a correlation between the use of AI technology and the skyrocketing rental rates in metropolitan markets and the ballooning homelessness in these same markets, including a specific study involving the state of Washington</a:t>
            </a:r>
          </a:p>
          <a:p>
            <a:endParaRPr lang="en-US" dirty="0"/>
          </a:p>
        </p:txBody>
      </p:sp>
    </p:spTree>
    <p:extLst>
      <p:ext uri="{BB962C8B-B14F-4D97-AF65-F5344CB8AC3E}">
        <p14:creationId xmlns:p14="http://schemas.microsoft.com/office/powerpoint/2010/main" val="2275515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6A97CD-979B-4D4B-AFF7-BD2A67BC32DF}"/>
              </a:ext>
            </a:extLst>
          </p:cNvPr>
          <p:cNvSpPr>
            <a:spLocks noGrp="1"/>
          </p:cNvSpPr>
          <p:nvPr>
            <p:ph type="title"/>
          </p:nvPr>
        </p:nvSpPr>
        <p:spPr/>
        <p:txBody>
          <a:bodyPr/>
          <a:lstStyle/>
          <a:p>
            <a:r>
              <a:rPr lang="en-US" dirty="0"/>
              <a:t>The Technology Provides the ‘Fixed’ Rate</a:t>
            </a:r>
          </a:p>
        </p:txBody>
      </p:sp>
      <p:sp>
        <p:nvSpPr>
          <p:cNvPr id="4" name="Content Placeholder 3">
            <a:extLst>
              <a:ext uri="{FF2B5EF4-FFF2-40B4-BE49-F238E27FC236}">
                <a16:creationId xmlns:a16="http://schemas.microsoft.com/office/drawing/2014/main" id="{FFFA22BE-1BC6-7A43-ABA1-368CBD37D578}"/>
              </a:ext>
            </a:extLst>
          </p:cNvPr>
          <p:cNvSpPr>
            <a:spLocks noGrp="1"/>
          </p:cNvSpPr>
          <p:nvPr>
            <p:ph idx="1"/>
          </p:nvPr>
        </p:nvSpPr>
        <p:spPr/>
        <p:txBody>
          <a:bodyPr/>
          <a:lstStyle/>
          <a:p>
            <a:pPr>
              <a:tabLst>
                <a:tab pos="2971800" algn="ctr"/>
                <a:tab pos="5943600" algn="r"/>
              </a:tabLst>
            </a:pPr>
            <a:r>
              <a:rPr lang="en-US" dirty="0">
                <a:latin typeface="Times New Roman" panose="02020603050405020304" pitchFamily="18" charset="0"/>
                <a:ea typeface="Calibri" panose="020F0502020204030204" pitchFamily="34" charset="0"/>
              </a:rPr>
              <a:t>Once the Property Manager enters the property units to be priced, human interaction stops here, and the system algorithms take over </a:t>
            </a:r>
          </a:p>
          <a:p>
            <a:pPr>
              <a:tabLst>
                <a:tab pos="2971800" algn="ctr"/>
                <a:tab pos="5943600" algn="r"/>
              </a:tabLst>
            </a:pPr>
            <a:r>
              <a:rPr lang="en-US" dirty="0">
                <a:latin typeface="Times New Roman" panose="02020603050405020304" pitchFamily="18" charset="0"/>
                <a:ea typeface="Calibri" panose="020F0502020204030204" pitchFamily="34" charset="0"/>
              </a:rPr>
              <a:t>The AI Technology provides the rental rate to be used for the new rent payment</a:t>
            </a:r>
          </a:p>
          <a:p>
            <a:pPr>
              <a:tabLst>
                <a:tab pos="2971800" algn="ctr"/>
                <a:tab pos="5943600" algn="r"/>
              </a:tabLst>
            </a:pPr>
            <a:r>
              <a:rPr lang="en-US" dirty="0">
                <a:latin typeface="Times New Roman" panose="02020603050405020304" pitchFamily="18" charset="0"/>
                <a:ea typeface="Calibri" panose="020F0502020204030204" pitchFamily="34" charset="0"/>
              </a:rPr>
              <a:t>AI Technology, not the market, is setting the rates of rents</a:t>
            </a:r>
          </a:p>
          <a:p>
            <a:pPr>
              <a:tabLst>
                <a:tab pos="2971800" algn="ctr"/>
                <a:tab pos="5943600" algn="r"/>
              </a:tabLst>
            </a:pPr>
            <a:r>
              <a:rPr lang="en-US" dirty="0">
                <a:latin typeface="Times New Roman" panose="02020603050405020304" pitchFamily="18" charset="0"/>
                <a:ea typeface="Calibri" panose="020F0502020204030204" pitchFamily="34" charset="0"/>
              </a:rPr>
              <a:t>Those rates are being priced based on the massive shared private data</a:t>
            </a:r>
          </a:p>
          <a:p>
            <a:endParaRPr lang="en-US" dirty="0"/>
          </a:p>
        </p:txBody>
      </p:sp>
    </p:spTree>
    <p:extLst>
      <p:ext uri="{BB962C8B-B14F-4D97-AF65-F5344CB8AC3E}">
        <p14:creationId xmlns:p14="http://schemas.microsoft.com/office/powerpoint/2010/main" val="2499382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AF9C59-2937-8940-8423-AA0D9BC1168F}"/>
              </a:ext>
            </a:extLst>
          </p:cNvPr>
          <p:cNvSpPr>
            <a:spLocks noGrp="1"/>
          </p:cNvSpPr>
          <p:nvPr>
            <p:ph type="title"/>
          </p:nvPr>
        </p:nvSpPr>
        <p:spPr/>
        <p:txBody>
          <a:bodyPr>
            <a:normAutofit fontScale="90000"/>
          </a:bodyPr>
          <a:lstStyle/>
          <a:p>
            <a:r>
              <a:rPr lang="en-US" dirty="0">
                <a:latin typeface="Times New Roman" panose="02020603050405020304" pitchFamily="18" charset="0"/>
                <a:ea typeface="Calibri" panose="020F0502020204030204" pitchFamily="34" charset="0"/>
              </a:rPr>
              <a:t>Additional significant accomplishments include: annualized EBITDA (Earnings Before Income Tax and Debt Amortization) swing within the multifamily business line from negative $2.4 million (loss) to positive $16.4 million (profit), proving the AI Technology works.</a:t>
            </a:r>
            <a:br>
              <a:rPr lang="en-US" dirty="0">
                <a:latin typeface="Times New Roman" panose="02020603050405020304" pitchFamily="18" charset="0"/>
                <a:ea typeface="Calibri" panose="020F0502020204030204" pitchFamily="34" charset="0"/>
              </a:rPr>
            </a:br>
            <a:endParaRPr lang="en-US" dirty="0"/>
          </a:p>
        </p:txBody>
      </p:sp>
      <p:sp>
        <p:nvSpPr>
          <p:cNvPr id="5" name="Text Placeholder 4">
            <a:extLst>
              <a:ext uri="{FF2B5EF4-FFF2-40B4-BE49-F238E27FC236}">
                <a16:creationId xmlns:a16="http://schemas.microsoft.com/office/drawing/2014/main" id="{251F50BC-06E7-6F43-8171-EC1FF7F9B52E}"/>
              </a:ext>
            </a:extLst>
          </p:cNvPr>
          <p:cNvSpPr>
            <a:spLocks noGrp="1"/>
          </p:cNvSpPr>
          <p:nvPr>
            <p:ph type="body" idx="13"/>
          </p:nvPr>
        </p:nvSpPr>
        <p:spPr/>
        <p:txBody>
          <a:bodyPr/>
          <a:lstStyle/>
          <a:p>
            <a:r>
              <a:rPr lang="en-US" dirty="0"/>
              <a:t>Michael Hoffman, Chief Legal Officer at Greystar </a:t>
            </a:r>
          </a:p>
        </p:txBody>
      </p:sp>
      <p:sp>
        <p:nvSpPr>
          <p:cNvPr id="4" name="Text Placeholder 3">
            <a:extLst>
              <a:ext uri="{FF2B5EF4-FFF2-40B4-BE49-F238E27FC236}">
                <a16:creationId xmlns:a16="http://schemas.microsoft.com/office/drawing/2014/main" id="{2195127F-C554-2949-9FE9-B256A8D80272}"/>
              </a:ext>
            </a:extLst>
          </p:cNvPr>
          <p:cNvSpPr>
            <a:spLocks noGrp="1"/>
          </p:cNvSpPr>
          <p:nvPr>
            <p:ph type="body" idx="1"/>
          </p:nvPr>
        </p:nvSpPr>
        <p:spPr/>
        <p:txBody>
          <a:bodyPr>
            <a:normAutofit/>
          </a:bodyPr>
          <a:lstStyle/>
          <a:p>
            <a:pPr algn="r"/>
            <a:r>
              <a:rPr lang="en-US" sz="3200" dirty="0"/>
              <a:t>The Benefits of Price-Fixing</a:t>
            </a:r>
          </a:p>
        </p:txBody>
      </p:sp>
    </p:spTree>
    <p:extLst>
      <p:ext uri="{BB962C8B-B14F-4D97-AF65-F5344CB8AC3E}">
        <p14:creationId xmlns:p14="http://schemas.microsoft.com/office/powerpoint/2010/main" val="305050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DB9D15-BEEC-684C-82B3-071DB83BBD3D}"/>
              </a:ext>
            </a:extLst>
          </p:cNvPr>
          <p:cNvSpPr>
            <a:spLocks noGrp="1"/>
          </p:cNvSpPr>
          <p:nvPr>
            <p:ph type="title"/>
          </p:nvPr>
        </p:nvSpPr>
        <p:spPr/>
        <p:txBody>
          <a:bodyPr>
            <a:normAutofit fontScale="90000"/>
          </a:bodyPr>
          <a:lstStyle/>
          <a:p>
            <a:r>
              <a:rPr lang="en-US" dirty="0"/>
              <a:t>Stealing Home: How AI is Hijacking the American Dream </a:t>
            </a:r>
          </a:p>
        </p:txBody>
      </p:sp>
      <p:sp>
        <p:nvSpPr>
          <p:cNvPr id="4" name="Content Placeholder 3">
            <a:extLst>
              <a:ext uri="{FF2B5EF4-FFF2-40B4-BE49-F238E27FC236}">
                <a16:creationId xmlns:a16="http://schemas.microsoft.com/office/drawing/2014/main" id="{3091DBBF-2DAD-8F4D-856E-D1D91B4FC296}"/>
              </a:ext>
            </a:extLst>
          </p:cNvPr>
          <p:cNvSpPr>
            <a:spLocks noGrp="1"/>
          </p:cNvSpPr>
          <p:nvPr>
            <p:ph sz="half" idx="1"/>
          </p:nvPr>
        </p:nvSpPr>
        <p:spPr>
          <a:xfrm>
            <a:off x="1298447" y="2560320"/>
            <a:ext cx="6991113" cy="3310128"/>
          </a:xfrm>
        </p:spPr>
        <p:txBody>
          <a:bodyPr>
            <a:normAutofit/>
          </a:bodyPr>
          <a:lstStyle/>
          <a:p>
            <a:pPr>
              <a:tabLst>
                <a:tab pos="2971800" algn="ctr"/>
                <a:tab pos="5943600" algn="r"/>
                <a:tab pos="457200" algn="l"/>
              </a:tabLst>
            </a:pPr>
            <a:r>
              <a:rPr lang="en-US" dirty="0">
                <a:ea typeface="Calibri" panose="020F0502020204030204" pitchFamily="34" charset="0"/>
              </a:rPr>
              <a:t>Details the correlation between the use of AI technology, the skyrocketing rental rates in metropolitan markets, and the ballooning homelessness in these same markets</a:t>
            </a:r>
          </a:p>
          <a:p>
            <a:pPr>
              <a:tabLst>
                <a:tab pos="2971800" algn="ctr"/>
                <a:tab pos="5943600" algn="r"/>
                <a:tab pos="457200" algn="l"/>
              </a:tabLst>
            </a:pPr>
            <a:r>
              <a:rPr lang="en-US" dirty="0">
                <a:ea typeface="Calibri" panose="020F0502020204030204" pitchFamily="34" charset="0"/>
              </a:rPr>
              <a:t>I explain what this technology is and what technology developers are promising in exchange for the billions of dollars property managers are investing in</a:t>
            </a:r>
          </a:p>
          <a:p>
            <a:endParaRPr lang="en-US" dirty="0"/>
          </a:p>
        </p:txBody>
      </p:sp>
      <p:pic>
        <p:nvPicPr>
          <p:cNvPr id="7" name="Content Placeholder 6">
            <a:extLst>
              <a:ext uri="{FF2B5EF4-FFF2-40B4-BE49-F238E27FC236}">
                <a16:creationId xmlns:a16="http://schemas.microsoft.com/office/drawing/2014/main" id="{F0F68697-AB42-E84D-AF2D-6E787428F46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598791" y="2560320"/>
            <a:ext cx="2297807" cy="3309937"/>
          </a:xfrm>
        </p:spPr>
      </p:pic>
    </p:spTree>
    <p:extLst>
      <p:ext uri="{BB962C8B-B14F-4D97-AF65-F5344CB8AC3E}">
        <p14:creationId xmlns:p14="http://schemas.microsoft.com/office/powerpoint/2010/main" val="3696983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D4F557-93DD-0044-8772-14F0EA1309E9}"/>
              </a:ext>
            </a:extLst>
          </p:cNvPr>
          <p:cNvSpPr>
            <a:spLocks noGrp="1"/>
          </p:cNvSpPr>
          <p:nvPr>
            <p:ph type="title"/>
          </p:nvPr>
        </p:nvSpPr>
        <p:spPr/>
        <p:txBody>
          <a:bodyPr/>
          <a:lstStyle/>
          <a:p>
            <a:r>
              <a:rPr lang="en-US" dirty="0"/>
              <a:t>Washington Study</a:t>
            </a:r>
          </a:p>
        </p:txBody>
      </p:sp>
      <p:sp>
        <p:nvSpPr>
          <p:cNvPr id="4" name="Content Placeholder 3">
            <a:extLst>
              <a:ext uri="{FF2B5EF4-FFF2-40B4-BE49-F238E27FC236}">
                <a16:creationId xmlns:a16="http://schemas.microsoft.com/office/drawing/2014/main" id="{CB8D7755-96A2-C947-B971-15BB6B8E086A}"/>
              </a:ext>
            </a:extLst>
          </p:cNvPr>
          <p:cNvSpPr>
            <a:spLocks noGrp="1"/>
          </p:cNvSpPr>
          <p:nvPr>
            <p:ph idx="1"/>
          </p:nvPr>
        </p:nvSpPr>
        <p:spPr/>
        <p:txBody>
          <a:bodyPr/>
          <a:lstStyle/>
          <a:p>
            <a:pPr>
              <a:tabLst>
                <a:tab pos="2971800" algn="ctr"/>
                <a:tab pos="5943600" algn="r"/>
                <a:tab pos="457200" algn="l"/>
              </a:tabLst>
            </a:pPr>
            <a:r>
              <a:rPr lang="en-US" dirty="0">
                <a:solidFill>
                  <a:srgbClr val="000000"/>
                </a:solidFill>
                <a:latin typeface="Times New Roman" panose="02020603050405020304" pitchFamily="18" charset="0"/>
                <a:ea typeface="Gulim" panose="020B0600000101010101" pitchFamily="34" charset="-127"/>
              </a:rPr>
              <a:t>Analyzed the increase in rental rates for two segments of the housing market in Washington State from 2013-2018</a:t>
            </a:r>
          </a:p>
          <a:p>
            <a:pPr>
              <a:tabLst>
                <a:tab pos="2971800" algn="ctr"/>
                <a:tab pos="5943600" algn="r"/>
                <a:tab pos="457200" algn="l"/>
              </a:tabLst>
            </a:pPr>
            <a:r>
              <a:rPr lang="en-US" dirty="0">
                <a:solidFill>
                  <a:srgbClr val="000000"/>
                </a:solidFill>
                <a:latin typeface="Times New Roman" panose="02020603050405020304" pitchFamily="18" charset="0"/>
                <a:ea typeface="Gulim" panose="020B0600000101010101" pitchFamily="34" charset="-127"/>
              </a:rPr>
              <a:t>Compared rents in counties where Artificial Technology (RealPage) was deployed (Segment 1: King, Spokane, and Thurston County-Segment 1) to those where it was not (Segment 2:  Franklin, Yakima, and Walla Walla)</a:t>
            </a:r>
            <a:endParaRPr lang="en-US" dirty="0">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3438948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85FB60-B068-4776-A256-CB2D7DEE052C}"/>
              </a:ext>
            </a:extLst>
          </p:cNvPr>
          <p:cNvPicPr>
            <a:picLocks noChangeAspect="1"/>
          </p:cNvPicPr>
          <p:nvPr/>
        </p:nvPicPr>
        <p:blipFill>
          <a:blip r:embed="rId3"/>
          <a:stretch>
            <a:fillRect/>
          </a:stretch>
        </p:blipFill>
        <p:spPr>
          <a:xfrm>
            <a:off x="2936047" y="1149305"/>
            <a:ext cx="6300994" cy="4615479"/>
          </a:xfrm>
          <a:prstGeom prst="rect">
            <a:avLst/>
          </a:prstGeom>
        </p:spPr>
      </p:pic>
    </p:spTree>
    <p:extLst>
      <p:ext uri="{BB962C8B-B14F-4D97-AF65-F5344CB8AC3E}">
        <p14:creationId xmlns:p14="http://schemas.microsoft.com/office/powerpoint/2010/main" val="2934243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155CC5-64A1-5342-BF65-DA03AAC0105C}"/>
              </a:ext>
            </a:extLst>
          </p:cNvPr>
          <p:cNvSpPr>
            <a:spLocks noGrp="1"/>
          </p:cNvSpPr>
          <p:nvPr>
            <p:ph type="title"/>
          </p:nvPr>
        </p:nvSpPr>
        <p:spPr/>
        <p:txBody>
          <a:bodyPr/>
          <a:lstStyle/>
          <a:p>
            <a:r>
              <a:rPr lang="en-US" dirty="0"/>
              <a:t>Study Conclusions</a:t>
            </a:r>
          </a:p>
        </p:txBody>
      </p:sp>
      <p:sp>
        <p:nvSpPr>
          <p:cNvPr id="5" name="Text Placeholder 4">
            <a:extLst>
              <a:ext uri="{FF2B5EF4-FFF2-40B4-BE49-F238E27FC236}">
                <a16:creationId xmlns:a16="http://schemas.microsoft.com/office/drawing/2014/main" id="{644F83A3-3375-A440-AD63-780DEA14CAE7}"/>
              </a:ext>
            </a:extLst>
          </p:cNvPr>
          <p:cNvSpPr>
            <a:spLocks noGrp="1"/>
          </p:cNvSpPr>
          <p:nvPr>
            <p:ph type="body" idx="1"/>
          </p:nvPr>
        </p:nvSpPr>
        <p:spPr/>
        <p:txBody>
          <a:bodyPr/>
          <a:lstStyle/>
          <a:p>
            <a:r>
              <a:rPr lang="en-US" dirty="0"/>
              <a:t>Segment 1:  AI Present</a:t>
            </a:r>
          </a:p>
        </p:txBody>
      </p:sp>
      <p:sp>
        <p:nvSpPr>
          <p:cNvPr id="4" name="Content Placeholder 3">
            <a:extLst>
              <a:ext uri="{FF2B5EF4-FFF2-40B4-BE49-F238E27FC236}">
                <a16:creationId xmlns:a16="http://schemas.microsoft.com/office/drawing/2014/main" id="{24AA902A-0929-4A48-B319-E0884208A057}"/>
              </a:ext>
            </a:extLst>
          </p:cNvPr>
          <p:cNvSpPr>
            <a:spLocks noGrp="1"/>
          </p:cNvSpPr>
          <p:nvPr>
            <p:ph sz="half" idx="2"/>
          </p:nvPr>
        </p:nvSpPr>
        <p:spPr/>
        <p:txBody>
          <a:bodyPr>
            <a:normAutofit lnSpcReduction="10000"/>
          </a:bodyPr>
          <a:lstStyle/>
          <a:p>
            <a:r>
              <a:rPr lang="en-US" dirty="0">
                <a:latin typeface="Times New Roman" panose="02020603050405020304" pitchFamily="18" charset="0"/>
                <a:ea typeface="Calibri" panose="020F0502020204030204" pitchFamily="34" charset="0"/>
              </a:rPr>
              <a:t>Rents are increasing 89.36% faster and higher in Segment 1 where AI technology is being deployed</a:t>
            </a:r>
          </a:p>
          <a:p>
            <a:r>
              <a:rPr lang="en-US" dirty="0">
                <a:latin typeface="Times New Roman" panose="02020603050405020304" pitchFamily="18" charset="0"/>
                <a:ea typeface="Calibri" panose="020F0502020204030204" pitchFamily="34" charset="0"/>
              </a:rPr>
              <a:t>82% in King</a:t>
            </a:r>
          </a:p>
          <a:p>
            <a:r>
              <a:rPr lang="en-US" dirty="0">
                <a:latin typeface="Times New Roman" panose="02020603050405020304" pitchFamily="18" charset="0"/>
                <a:ea typeface="Calibri" panose="020F0502020204030204" pitchFamily="34" charset="0"/>
              </a:rPr>
              <a:t>96% in Spokane </a:t>
            </a:r>
          </a:p>
          <a:p>
            <a:r>
              <a:rPr lang="en-US" dirty="0">
                <a:latin typeface="Times New Roman" panose="02020603050405020304" pitchFamily="18" charset="0"/>
                <a:ea typeface="Calibri" panose="020F0502020204030204" pitchFamily="34" charset="0"/>
              </a:rPr>
              <a:t>110% in Thurston</a:t>
            </a:r>
          </a:p>
          <a:p>
            <a:endParaRPr lang="en-US" dirty="0"/>
          </a:p>
        </p:txBody>
      </p:sp>
      <p:sp>
        <p:nvSpPr>
          <p:cNvPr id="6" name="Text Placeholder 5">
            <a:extLst>
              <a:ext uri="{FF2B5EF4-FFF2-40B4-BE49-F238E27FC236}">
                <a16:creationId xmlns:a16="http://schemas.microsoft.com/office/drawing/2014/main" id="{3D332305-2E2D-434F-8BB6-3A39D4A33687}"/>
              </a:ext>
            </a:extLst>
          </p:cNvPr>
          <p:cNvSpPr>
            <a:spLocks noGrp="1"/>
          </p:cNvSpPr>
          <p:nvPr>
            <p:ph type="body" sz="quarter" idx="3"/>
          </p:nvPr>
        </p:nvSpPr>
        <p:spPr/>
        <p:txBody>
          <a:bodyPr/>
          <a:lstStyle/>
          <a:p>
            <a:r>
              <a:rPr lang="en-US" dirty="0"/>
              <a:t>Segment 2:  AI Absent</a:t>
            </a:r>
          </a:p>
        </p:txBody>
      </p:sp>
      <p:sp>
        <p:nvSpPr>
          <p:cNvPr id="7" name="Content Placeholder 6">
            <a:extLst>
              <a:ext uri="{FF2B5EF4-FFF2-40B4-BE49-F238E27FC236}">
                <a16:creationId xmlns:a16="http://schemas.microsoft.com/office/drawing/2014/main" id="{936C54F9-A442-8D4B-B35A-F489A706CE9E}"/>
              </a:ext>
            </a:extLst>
          </p:cNvPr>
          <p:cNvSpPr>
            <a:spLocks noGrp="1"/>
          </p:cNvSpPr>
          <p:nvPr>
            <p:ph sz="quarter" idx="4"/>
          </p:nvPr>
        </p:nvSpPr>
        <p:spPr/>
        <p:txBody>
          <a:bodyPr>
            <a:normAutofit lnSpcReduction="10000"/>
          </a:bodyPr>
          <a:lstStyle/>
          <a:p>
            <a:r>
              <a:rPr lang="en-US" dirty="0">
                <a:latin typeface="Times New Roman" panose="02020603050405020304" pitchFamily="18" charset="0"/>
                <a:ea typeface="Calibri" panose="020F0502020204030204" pitchFamily="34" charset="0"/>
              </a:rPr>
              <a:t>10.25% in Yakima</a:t>
            </a:r>
          </a:p>
          <a:p>
            <a:r>
              <a:rPr lang="en-US" dirty="0">
                <a:latin typeface="Times New Roman" panose="02020603050405020304" pitchFamily="18" charset="0"/>
                <a:ea typeface="Calibri" panose="020F0502020204030204" pitchFamily="34" charset="0"/>
              </a:rPr>
              <a:t>5.72% in Franklin</a:t>
            </a:r>
          </a:p>
          <a:p>
            <a:r>
              <a:rPr lang="en-US" dirty="0">
                <a:latin typeface="Times New Roman" panose="02020603050405020304" pitchFamily="18" charset="0"/>
                <a:ea typeface="Calibri" panose="020F0502020204030204" pitchFamily="34" charset="0"/>
              </a:rPr>
              <a:t>4.75 % in Walla Walla</a:t>
            </a:r>
          </a:p>
          <a:p>
            <a:endParaRPr lang="en-US" dirty="0"/>
          </a:p>
        </p:txBody>
      </p:sp>
    </p:spTree>
    <p:extLst>
      <p:ext uri="{BB962C8B-B14F-4D97-AF65-F5344CB8AC3E}">
        <p14:creationId xmlns:p14="http://schemas.microsoft.com/office/powerpoint/2010/main" val="189359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453CA4-8200-49B1-BF3A-D06D9AD3431C}"/>
              </a:ext>
            </a:extLst>
          </p:cNvPr>
          <p:cNvPicPr>
            <a:picLocks noChangeAspect="1"/>
          </p:cNvPicPr>
          <p:nvPr/>
        </p:nvPicPr>
        <p:blipFill>
          <a:blip r:embed="rId3"/>
          <a:stretch>
            <a:fillRect/>
          </a:stretch>
        </p:blipFill>
        <p:spPr>
          <a:xfrm>
            <a:off x="3403126" y="1149305"/>
            <a:ext cx="5366836" cy="4615479"/>
          </a:xfrm>
          <a:prstGeom prst="rect">
            <a:avLst/>
          </a:prstGeom>
        </p:spPr>
      </p:pic>
    </p:spTree>
    <p:extLst>
      <p:ext uri="{BB962C8B-B14F-4D97-AF65-F5344CB8AC3E}">
        <p14:creationId xmlns:p14="http://schemas.microsoft.com/office/powerpoint/2010/main" val="838216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613F61-B7AC-4D6C-8F48-DDD04A602DB4}"/>
              </a:ext>
            </a:extLst>
          </p:cNvPr>
          <p:cNvPicPr>
            <a:picLocks noChangeAspect="1"/>
          </p:cNvPicPr>
          <p:nvPr/>
        </p:nvPicPr>
        <p:blipFill>
          <a:blip r:embed="rId3"/>
          <a:stretch>
            <a:fillRect/>
          </a:stretch>
        </p:blipFill>
        <p:spPr>
          <a:xfrm>
            <a:off x="3019780" y="1149305"/>
            <a:ext cx="6133527" cy="4615479"/>
          </a:xfrm>
          <a:prstGeom prst="rect">
            <a:avLst/>
          </a:prstGeom>
        </p:spPr>
      </p:pic>
    </p:spTree>
    <p:extLst>
      <p:ext uri="{BB962C8B-B14F-4D97-AF65-F5344CB8AC3E}">
        <p14:creationId xmlns:p14="http://schemas.microsoft.com/office/powerpoint/2010/main" val="539701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C204F3-13EA-9A46-923D-A122A5F94F83}"/>
              </a:ext>
            </a:extLst>
          </p:cNvPr>
          <p:cNvSpPr>
            <a:spLocks noGrp="1"/>
          </p:cNvSpPr>
          <p:nvPr>
            <p:ph type="title"/>
          </p:nvPr>
        </p:nvSpPr>
        <p:spPr/>
        <p:txBody>
          <a:bodyPr/>
          <a:lstStyle/>
          <a:p>
            <a:r>
              <a:rPr lang="en-US" dirty="0"/>
              <a:t>Part I</a:t>
            </a:r>
          </a:p>
        </p:txBody>
      </p:sp>
      <p:sp>
        <p:nvSpPr>
          <p:cNvPr id="6" name="Text Placeholder 5">
            <a:extLst>
              <a:ext uri="{FF2B5EF4-FFF2-40B4-BE49-F238E27FC236}">
                <a16:creationId xmlns:a16="http://schemas.microsoft.com/office/drawing/2014/main" id="{8D81FEBE-E2EC-5041-8DD8-3A96EC45F42C}"/>
              </a:ext>
            </a:extLst>
          </p:cNvPr>
          <p:cNvSpPr>
            <a:spLocks noGrp="1"/>
          </p:cNvSpPr>
          <p:nvPr>
            <p:ph type="body" idx="1"/>
          </p:nvPr>
        </p:nvSpPr>
        <p:spPr/>
        <p:txBody>
          <a:bodyPr>
            <a:normAutofit/>
          </a:bodyPr>
          <a:lstStyle/>
          <a:p>
            <a:r>
              <a:rPr lang="en-US" sz="4400" dirty="0"/>
              <a:t>How AI Sets the Rates of Rent</a:t>
            </a:r>
          </a:p>
        </p:txBody>
      </p:sp>
    </p:spTree>
    <p:extLst>
      <p:ext uri="{BB962C8B-B14F-4D97-AF65-F5344CB8AC3E}">
        <p14:creationId xmlns:p14="http://schemas.microsoft.com/office/powerpoint/2010/main" val="201211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EB4B82D-A989-40D8-A457-F1D9C0345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4E99EC7-4ECA-46FD-A4EE-C28A8AC673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pic>
        <p:nvPicPr>
          <p:cNvPr id="5" name="Picture 4">
            <a:extLst>
              <a:ext uri="{FF2B5EF4-FFF2-40B4-BE49-F238E27FC236}">
                <a16:creationId xmlns:a16="http://schemas.microsoft.com/office/drawing/2014/main" id="{E9EB2ED9-05A2-4457-96A3-DCAB7F6FB7CA}"/>
              </a:ext>
            </a:extLst>
          </p:cNvPr>
          <p:cNvPicPr>
            <a:picLocks noChangeAspect="1"/>
          </p:cNvPicPr>
          <p:nvPr/>
        </p:nvPicPr>
        <p:blipFill>
          <a:blip r:embed="rId4"/>
          <a:stretch>
            <a:fillRect/>
          </a:stretch>
        </p:blipFill>
        <p:spPr>
          <a:xfrm>
            <a:off x="1133780" y="1615453"/>
            <a:ext cx="9905528" cy="3683182"/>
          </a:xfrm>
          <a:prstGeom prst="rect">
            <a:avLst/>
          </a:prstGeom>
        </p:spPr>
      </p:pic>
      <p:grpSp>
        <p:nvGrpSpPr>
          <p:cNvPr id="14" name="Group 13">
            <a:extLst>
              <a:ext uri="{FF2B5EF4-FFF2-40B4-BE49-F238E27FC236}">
                <a16:creationId xmlns:a16="http://schemas.microsoft.com/office/drawing/2014/main" id="{67034349-EB95-4DEC-941A-A5BEB23CCC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15" name="Rounded Rectangle 21">
              <a:extLst>
                <a:ext uri="{FF2B5EF4-FFF2-40B4-BE49-F238E27FC236}">
                  <a16:creationId xmlns:a16="http://schemas.microsoft.com/office/drawing/2014/main" id="{4ED14EF1-39B3-426A-842A-CEA137A65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6" name="Picture 15">
              <a:extLst>
                <a:ext uri="{FF2B5EF4-FFF2-40B4-BE49-F238E27FC236}">
                  <a16:creationId xmlns:a16="http://schemas.microsoft.com/office/drawing/2014/main" id="{20BA46E3-54EA-491A-BDC2-C9A945118E5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7" name="Rounded Rectangle 27">
              <a:extLst>
                <a:ext uri="{FF2B5EF4-FFF2-40B4-BE49-F238E27FC236}">
                  <a16:creationId xmlns:a16="http://schemas.microsoft.com/office/drawing/2014/main" id="{BC6C1592-02CC-4EA4-9A0E-7BE7C1ED8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8" name="Picture 17">
              <a:extLst>
                <a:ext uri="{FF2B5EF4-FFF2-40B4-BE49-F238E27FC236}">
                  <a16:creationId xmlns:a16="http://schemas.microsoft.com/office/drawing/2014/main" id="{367E44A5-FAF8-4D81-90C9-CFD68F1A13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Tree>
    <p:extLst>
      <p:ext uri="{BB962C8B-B14F-4D97-AF65-F5344CB8AC3E}">
        <p14:creationId xmlns:p14="http://schemas.microsoft.com/office/powerpoint/2010/main" val="2082684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FC1444-CBA5-1945-90F6-BBB229CBAFF9}"/>
              </a:ext>
            </a:extLst>
          </p:cNvPr>
          <p:cNvSpPr>
            <a:spLocks noGrp="1"/>
          </p:cNvSpPr>
          <p:nvPr>
            <p:ph type="title"/>
          </p:nvPr>
        </p:nvSpPr>
        <p:spPr/>
        <p:txBody>
          <a:bodyPr/>
          <a:lstStyle/>
          <a:p>
            <a:r>
              <a:rPr lang="en-US" dirty="0"/>
              <a:t>Cost-Burdening</a:t>
            </a:r>
          </a:p>
        </p:txBody>
      </p:sp>
      <p:sp>
        <p:nvSpPr>
          <p:cNvPr id="4" name="Content Placeholder 3">
            <a:extLst>
              <a:ext uri="{FF2B5EF4-FFF2-40B4-BE49-F238E27FC236}">
                <a16:creationId xmlns:a16="http://schemas.microsoft.com/office/drawing/2014/main" id="{B4E1228E-39D2-5646-9431-D5D577E5E90A}"/>
              </a:ext>
            </a:extLst>
          </p:cNvPr>
          <p:cNvSpPr>
            <a:spLocks noGrp="1"/>
          </p:cNvSpPr>
          <p:nvPr>
            <p:ph idx="1"/>
          </p:nvPr>
        </p:nvSpPr>
        <p:spPr/>
        <p:txBody>
          <a:bodyPr/>
          <a:lstStyle/>
          <a:p>
            <a:r>
              <a:rPr lang="en-US" dirty="0">
                <a:ea typeface="Calibri" panose="020F0502020204030204" pitchFamily="34" charset="0"/>
              </a:rPr>
              <a:t>Result:  Segment 1 having 3% more of its population experiencing housing cost burdening</a:t>
            </a:r>
          </a:p>
          <a:p>
            <a:r>
              <a:rPr lang="en-US" dirty="0">
                <a:ea typeface="Calibri" panose="020F0502020204030204" pitchFamily="34" charset="0"/>
              </a:rPr>
              <a:t>Cost Burdening:  wherein over 30% of the population's income is used for housing costs.</a:t>
            </a:r>
          </a:p>
          <a:p>
            <a:endParaRPr lang="en-US" dirty="0"/>
          </a:p>
        </p:txBody>
      </p:sp>
    </p:spTree>
    <p:extLst>
      <p:ext uri="{BB962C8B-B14F-4D97-AF65-F5344CB8AC3E}">
        <p14:creationId xmlns:p14="http://schemas.microsoft.com/office/powerpoint/2010/main" val="32584856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9B2041-3727-BB42-A554-EDEE1627FD9F}"/>
              </a:ext>
            </a:extLst>
          </p:cNvPr>
          <p:cNvSpPr>
            <a:spLocks noGrp="1"/>
          </p:cNvSpPr>
          <p:nvPr>
            <p:ph type="title"/>
          </p:nvPr>
        </p:nvSpPr>
        <p:spPr/>
        <p:txBody>
          <a:bodyPr/>
          <a:lstStyle/>
          <a:p>
            <a:r>
              <a:rPr lang="en-US" dirty="0"/>
              <a:t>Abnormal Market</a:t>
            </a:r>
          </a:p>
        </p:txBody>
      </p:sp>
      <p:sp>
        <p:nvSpPr>
          <p:cNvPr id="4" name="Content Placeholder 3">
            <a:extLst>
              <a:ext uri="{FF2B5EF4-FFF2-40B4-BE49-F238E27FC236}">
                <a16:creationId xmlns:a16="http://schemas.microsoft.com/office/drawing/2014/main" id="{94089F39-31C1-CE4A-B617-4BA27D61CB6D}"/>
              </a:ext>
            </a:extLst>
          </p:cNvPr>
          <p:cNvSpPr>
            <a:spLocks noGrp="1"/>
          </p:cNvSpPr>
          <p:nvPr>
            <p:ph idx="1"/>
          </p:nvPr>
        </p:nvSpPr>
        <p:spPr/>
        <p:txBody>
          <a:bodyPr>
            <a:normAutofit lnSpcReduction="10000"/>
          </a:bodyPr>
          <a:lstStyle/>
          <a:p>
            <a:r>
              <a:rPr lang="en-US" dirty="0">
                <a:latin typeface="Times New Roman" panose="02020603050405020304" pitchFamily="18" charset="0"/>
                <a:ea typeface="Calibri" panose="020F0502020204030204" pitchFamily="34" charset="0"/>
              </a:rPr>
              <a:t>No economic reasons for the skyrocketing rental rates of 96.24 percent in Segment 1 when compared to the modest rental rate increase of 7 percent in Segment 2</a:t>
            </a:r>
          </a:p>
          <a:p>
            <a:r>
              <a:rPr lang="en-US" dirty="0">
                <a:latin typeface="Times New Roman" panose="02020603050405020304" pitchFamily="18" charset="0"/>
                <a:ea typeface="Calibri" panose="020F0502020204030204" pitchFamily="34" charset="0"/>
              </a:rPr>
              <a:t>Verified the economies of both control groups</a:t>
            </a:r>
          </a:p>
          <a:p>
            <a:r>
              <a:rPr lang="en-US" dirty="0">
                <a:latin typeface="Times New Roman" panose="02020603050405020304" pitchFamily="18" charset="0"/>
                <a:ea typeface="Calibri" panose="020F0502020204030204" pitchFamily="34" charset="0"/>
              </a:rPr>
              <a:t>In a normal market setting when applying regular economic principals to typical markets, the rental rate increases should have been much higher in Segment 2 as opposed to Segment 1</a:t>
            </a:r>
          </a:p>
          <a:p>
            <a:r>
              <a:rPr lang="en-US" dirty="0">
                <a:latin typeface="Times New Roman" panose="02020603050405020304" pitchFamily="18" charset="0"/>
                <a:ea typeface="Calibri" panose="020F0502020204030204" pitchFamily="34" charset="0"/>
              </a:rPr>
              <a:t>This appears to be no normal market</a:t>
            </a:r>
          </a:p>
          <a:p>
            <a:endParaRPr lang="en-US" dirty="0"/>
          </a:p>
        </p:txBody>
      </p:sp>
    </p:spTree>
    <p:extLst>
      <p:ext uri="{BB962C8B-B14F-4D97-AF65-F5344CB8AC3E}">
        <p14:creationId xmlns:p14="http://schemas.microsoft.com/office/powerpoint/2010/main" val="448782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84A3C8-BDD0-D14F-B48C-E65673790FBA}"/>
              </a:ext>
            </a:extLst>
          </p:cNvPr>
          <p:cNvSpPr>
            <a:spLocks noGrp="1"/>
          </p:cNvSpPr>
          <p:nvPr>
            <p:ph type="title"/>
          </p:nvPr>
        </p:nvSpPr>
        <p:spPr/>
        <p:txBody>
          <a:bodyPr/>
          <a:lstStyle/>
          <a:p>
            <a:r>
              <a:rPr lang="en-US" dirty="0"/>
              <a:t>Conclusion</a:t>
            </a:r>
          </a:p>
        </p:txBody>
      </p:sp>
      <p:sp>
        <p:nvSpPr>
          <p:cNvPr id="4" name="Content Placeholder 3">
            <a:extLst>
              <a:ext uri="{FF2B5EF4-FFF2-40B4-BE49-F238E27FC236}">
                <a16:creationId xmlns:a16="http://schemas.microsoft.com/office/drawing/2014/main" id="{F3B1B7F1-56CC-364D-881C-07261CBD2C31}"/>
              </a:ext>
            </a:extLst>
          </p:cNvPr>
          <p:cNvSpPr>
            <a:spLocks noGrp="1"/>
          </p:cNvSpPr>
          <p:nvPr>
            <p:ph idx="1"/>
          </p:nvPr>
        </p:nvSpPr>
        <p:spPr/>
        <p:txBody>
          <a:bodyPr/>
          <a:lstStyle/>
          <a:p>
            <a:pPr marL="0" indent="0" algn="ctr">
              <a:buNone/>
            </a:pPr>
            <a:r>
              <a:rPr lang="en-US" dirty="0">
                <a:ea typeface="Calibri" panose="020F0502020204030204" pitchFamily="34" charset="0"/>
              </a:rPr>
              <a:t>A correlation exists between the use of AI technology and the skyrocketing rental rates in metropolitan markets and the ballooning homelessness in these same markets</a:t>
            </a:r>
            <a:endParaRPr lang="en-US" dirty="0"/>
          </a:p>
        </p:txBody>
      </p:sp>
    </p:spTree>
    <p:extLst>
      <p:ext uri="{BB962C8B-B14F-4D97-AF65-F5344CB8AC3E}">
        <p14:creationId xmlns:p14="http://schemas.microsoft.com/office/powerpoint/2010/main" val="95575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74F63D-98B6-3E43-8377-5546E9ED0F53}"/>
              </a:ext>
            </a:extLst>
          </p:cNvPr>
          <p:cNvSpPr>
            <a:spLocks noGrp="1"/>
          </p:cNvSpPr>
          <p:nvPr>
            <p:ph type="title"/>
          </p:nvPr>
        </p:nvSpPr>
        <p:spPr/>
        <p:txBody>
          <a:bodyPr/>
          <a:lstStyle/>
          <a:p>
            <a:r>
              <a:rPr lang="en-US" dirty="0"/>
              <a:t>Part II</a:t>
            </a:r>
          </a:p>
        </p:txBody>
      </p:sp>
      <p:sp>
        <p:nvSpPr>
          <p:cNvPr id="4" name="Text Placeholder 3">
            <a:extLst>
              <a:ext uri="{FF2B5EF4-FFF2-40B4-BE49-F238E27FC236}">
                <a16:creationId xmlns:a16="http://schemas.microsoft.com/office/drawing/2014/main" id="{63C38674-6874-6D44-A50E-11F87438C564}"/>
              </a:ext>
            </a:extLst>
          </p:cNvPr>
          <p:cNvSpPr>
            <a:spLocks noGrp="1"/>
          </p:cNvSpPr>
          <p:nvPr>
            <p:ph type="body" idx="1"/>
          </p:nvPr>
        </p:nvSpPr>
        <p:spPr/>
        <p:txBody>
          <a:bodyPr>
            <a:normAutofit/>
          </a:bodyPr>
          <a:lstStyle/>
          <a:p>
            <a:r>
              <a:rPr lang="en-US" sz="4400" dirty="0"/>
              <a:t>Aggressive Leasing Tactics</a:t>
            </a:r>
          </a:p>
        </p:txBody>
      </p:sp>
    </p:spTree>
    <p:extLst>
      <p:ext uri="{BB962C8B-B14F-4D97-AF65-F5344CB8AC3E}">
        <p14:creationId xmlns:p14="http://schemas.microsoft.com/office/powerpoint/2010/main" val="61380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22507E-15B7-5442-970E-B8EF4D639E8A}"/>
              </a:ext>
            </a:extLst>
          </p:cNvPr>
          <p:cNvSpPr>
            <a:spLocks noGrp="1"/>
          </p:cNvSpPr>
          <p:nvPr>
            <p:ph type="title"/>
          </p:nvPr>
        </p:nvSpPr>
        <p:spPr/>
        <p:txBody>
          <a:bodyPr/>
          <a:lstStyle/>
          <a:p>
            <a:r>
              <a:rPr lang="en-US" dirty="0"/>
              <a:t>Locking Tenants In</a:t>
            </a:r>
          </a:p>
        </p:txBody>
      </p:sp>
      <p:sp>
        <p:nvSpPr>
          <p:cNvPr id="4" name="Content Placeholder 3">
            <a:extLst>
              <a:ext uri="{FF2B5EF4-FFF2-40B4-BE49-F238E27FC236}">
                <a16:creationId xmlns:a16="http://schemas.microsoft.com/office/drawing/2014/main" id="{9C521A75-2219-3340-A77B-99FDCBFBF940}"/>
              </a:ext>
            </a:extLst>
          </p:cNvPr>
          <p:cNvSpPr>
            <a:spLocks noGrp="1"/>
          </p:cNvSpPr>
          <p:nvPr>
            <p:ph idx="1"/>
          </p:nvPr>
        </p:nvSpPr>
        <p:spPr/>
        <p:txBody>
          <a:bodyPr/>
          <a:lstStyle/>
          <a:p>
            <a:pPr>
              <a:tabLst>
                <a:tab pos="2971800" algn="ctr"/>
                <a:tab pos="5943600" algn="r"/>
                <a:tab pos="457200" algn="l"/>
              </a:tabLst>
            </a:pPr>
            <a:r>
              <a:rPr lang="en-US" b="1" dirty="0">
                <a:ea typeface="Calibri" panose="020F0502020204030204" pitchFamily="34" charset="0"/>
              </a:rPr>
              <a:t>Aggressive Leasing Tactics</a:t>
            </a:r>
            <a:r>
              <a:rPr lang="en-US" dirty="0">
                <a:ea typeface="Calibri" panose="020F0502020204030204" pitchFamily="34" charset="0"/>
              </a:rPr>
              <a:t>:  The process by which Property Managers lock tenants into the high rental rates</a:t>
            </a:r>
            <a:endParaRPr lang="en-US" dirty="0"/>
          </a:p>
        </p:txBody>
      </p:sp>
    </p:spTree>
    <p:extLst>
      <p:ext uri="{BB962C8B-B14F-4D97-AF65-F5344CB8AC3E}">
        <p14:creationId xmlns:p14="http://schemas.microsoft.com/office/powerpoint/2010/main" val="1003627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8556E1-4069-7C4B-84E6-D2ECEB01145A}"/>
              </a:ext>
            </a:extLst>
          </p:cNvPr>
          <p:cNvSpPr>
            <a:spLocks noGrp="1"/>
          </p:cNvSpPr>
          <p:nvPr>
            <p:ph type="title"/>
          </p:nvPr>
        </p:nvSpPr>
        <p:spPr/>
        <p:txBody>
          <a:bodyPr/>
          <a:lstStyle/>
          <a:p>
            <a:r>
              <a:rPr lang="en-US" dirty="0"/>
              <a:t>Old Leasing Policies</a:t>
            </a:r>
          </a:p>
        </p:txBody>
      </p:sp>
      <p:sp>
        <p:nvSpPr>
          <p:cNvPr id="4" name="Content Placeholder 3">
            <a:extLst>
              <a:ext uri="{FF2B5EF4-FFF2-40B4-BE49-F238E27FC236}">
                <a16:creationId xmlns:a16="http://schemas.microsoft.com/office/drawing/2014/main" id="{2ADCB8CD-8B8B-F240-97E1-AD8D1C6AB7C3}"/>
              </a:ext>
            </a:extLst>
          </p:cNvPr>
          <p:cNvSpPr>
            <a:spLocks noGrp="1"/>
          </p:cNvSpPr>
          <p:nvPr>
            <p:ph idx="1"/>
          </p:nvPr>
        </p:nvSpPr>
        <p:spPr/>
        <p:txBody>
          <a:bodyPr>
            <a:normAutofit/>
          </a:bodyPr>
          <a:lstStyle/>
          <a:p>
            <a:r>
              <a:rPr lang="en-US" dirty="0">
                <a:ea typeface="Calibri" panose="020F0502020204030204" pitchFamily="34" charset="0"/>
              </a:rPr>
              <a:t>Far less information needed</a:t>
            </a:r>
          </a:p>
          <a:p>
            <a:r>
              <a:rPr lang="en-US" dirty="0">
                <a:ea typeface="Calibri" panose="020F0502020204030204" pitchFamily="34" charset="0"/>
              </a:rPr>
              <a:t>Far less aggressive</a:t>
            </a:r>
            <a:endParaRPr lang="en-US" dirty="0"/>
          </a:p>
        </p:txBody>
      </p:sp>
    </p:spTree>
    <p:extLst>
      <p:ext uri="{BB962C8B-B14F-4D97-AF65-F5344CB8AC3E}">
        <p14:creationId xmlns:p14="http://schemas.microsoft.com/office/powerpoint/2010/main" val="205150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F09679-6D45-44F8-8923-6277C88987C3}"/>
              </a:ext>
            </a:extLst>
          </p:cNvPr>
          <p:cNvPicPr>
            <a:picLocks noChangeAspect="1"/>
          </p:cNvPicPr>
          <p:nvPr/>
        </p:nvPicPr>
        <p:blipFill rotWithShape="1">
          <a:blip r:embed="rId3"/>
          <a:stretch/>
        </p:blipFill>
        <p:spPr>
          <a:xfrm>
            <a:off x="623391" y="1522458"/>
            <a:ext cx="10951849" cy="4053882"/>
          </a:xfrm>
          <a:prstGeom prst="rect">
            <a:avLst/>
          </a:prstGeom>
        </p:spPr>
      </p:pic>
    </p:spTree>
    <p:extLst>
      <p:ext uri="{BB962C8B-B14F-4D97-AF65-F5344CB8AC3E}">
        <p14:creationId xmlns:p14="http://schemas.microsoft.com/office/powerpoint/2010/main" val="2080558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A4346-1292-C84C-9D22-5D232E628F81}"/>
              </a:ext>
            </a:extLst>
          </p:cNvPr>
          <p:cNvSpPr>
            <a:spLocks noGrp="1"/>
          </p:cNvSpPr>
          <p:nvPr>
            <p:ph type="title"/>
          </p:nvPr>
        </p:nvSpPr>
        <p:spPr/>
        <p:txBody>
          <a:bodyPr/>
          <a:lstStyle/>
          <a:p>
            <a:r>
              <a:rPr lang="en-US" dirty="0"/>
              <a:t>My Own Example</a:t>
            </a:r>
          </a:p>
        </p:txBody>
      </p:sp>
      <p:sp>
        <p:nvSpPr>
          <p:cNvPr id="4" name="Content Placeholder 3">
            <a:extLst>
              <a:ext uri="{FF2B5EF4-FFF2-40B4-BE49-F238E27FC236}">
                <a16:creationId xmlns:a16="http://schemas.microsoft.com/office/drawing/2014/main" id="{8084E44E-BF3D-FA41-8DAA-D7B06BDCFC76}"/>
              </a:ext>
            </a:extLst>
          </p:cNvPr>
          <p:cNvSpPr>
            <a:spLocks noGrp="1"/>
          </p:cNvSpPr>
          <p:nvPr>
            <p:ph idx="1"/>
          </p:nvPr>
        </p:nvSpPr>
        <p:spPr/>
        <p:txBody>
          <a:bodyPr>
            <a:normAutofit/>
          </a:bodyPr>
          <a:lstStyle/>
          <a:p>
            <a:pPr marL="274320" indent="-274320">
              <a:lnSpc>
                <a:spcPct val="107000"/>
              </a:lnSpc>
              <a:spcBef>
                <a:spcPts val="0"/>
              </a:spcBef>
              <a:tabLst>
                <a:tab pos="274320" algn="l"/>
              </a:tabLst>
            </a:pPr>
            <a:r>
              <a:rPr lang="en-US" dirty="0">
                <a:ea typeface="Calibri" panose="020F0502020204030204" pitchFamily="34" charset="0"/>
                <a:cs typeface="Times New Roman" panose="02020603050405020304" pitchFamily="18" charset="0"/>
              </a:rPr>
              <a:t>Signed 1-year lease in Seattle</a:t>
            </a:r>
          </a:p>
          <a:p>
            <a:pPr marL="274320" indent="-274320">
              <a:lnSpc>
                <a:spcPct val="107000"/>
              </a:lnSpc>
              <a:spcBef>
                <a:spcPts val="0"/>
              </a:spcBef>
              <a:tabLst>
                <a:tab pos="274320" algn="l"/>
              </a:tabLst>
            </a:pPr>
            <a:r>
              <a:rPr lang="en-US" dirty="0">
                <a:ea typeface="Calibri" panose="020F0502020204030204" pitchFamily="34" charset="0"/>
                <a:cs typeface="Times New Roman" panose="02020603050405020304" pitchFamily="18" charset="0"/>
              </a:rPr>
              <a:t>Made contact with Property Manager as lease was coming due</a:t>
            </a:r>
          </a:p>
          <a:p>
            <a:pPr marL="274320" indent="-274320">
              <a:lnSpc>
                <a:spcPct val="107000"/>
              </a:lnSpc>
              <a:spcBef>
                <a:spcPts val="0"/>
              </a:spcBef>
              <a:tabLst>
                <a:tab pos="274320" algn="l"/>
              </a:tabLst>
            </a:pPr>
            <a:r>
              <a:rPr lang="en-US" dirty="0">
                <a:ea typeface="Calibri" panose="020F0502020204030204" pitchFamily="34" charset="0"/>
                <a:cs typeface="Times New Roman" panose="02020603050405020304" pitchFamily="18" charset="0"/>
              </a:rPr>
              <a:t>Notified her we wanted to go to a month to month agreement</a:t>
            </a:r>
          </a:p>
        </p:txBody>
      </p:sp>
    </p:spTree>
    <p:extLst>
      <p:ext uri="{BB962C8B-B14F-4D97-AF65-F5344CB8AC3E}">
        <p14:creationId xmlns:p14="http://schemas.microsoft.com/office/powerpoint/2010/main" val="2266907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F9C24F-CFC2-4018-8B9E-E804C2813524}"/>
              </a:ext>
            </a:extLst>
          </p:cNvPr>
          <p:cNvPicPr>
            <a:picLocks noChangeAspect="1"/>
          </p:cNvPicPr>
          <p:nvPr/>
        </p:nvPicPr>
        <p:blipFill>
          <a:blip r:embed="rId3"/>
          <a:stretch>
            <a:fillRect/>
          </a:stretch>
        </p:blipFill>
        <p:spPr>
          <a:xfrm>
            <a:off x="798117" y="993437"/>
            <a:ext cx="10595766" cy="4871126"/>
          </a:xfrm>
          <a:prstGeom prst="rect">
            <a:avLst/>
          </a:prstGeom>
        </p:spPr>
      </p:pic>
    </p:spTree>
    <p:extLst>
      <p:ext uri="{BB962C8B-B14F-4D97-AF65-F5344CB8AC3E}">
        <p14:creationId xmlns:p14="http://schemas.microsoft.com/office/powerpoint/2010/main" val="2720554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B775EF-ECA2-6947-84FB-56F37D1FF30B}"/>
              </a:ext>
            </a:extLst>
          </p:cNvPr>
          <p:cNvSpPr>
            <a:spLocks noGrp="1"/>
          </p:cNvSpPr>
          <p:nvPr>
            <p:ph type="title"/>
          </p:nvPr>
        </p:nvSpPr>
        <p:spPr/>
        <p:txBody>
          <a:bodyPr/>
          <a:lstStyle/>
          <a:p>
            <a:r>
              <a:rPr lang="en-US" dirty="0"/>
              <a:t>Rental Rates Increasing</a:t>
            </a:r>
          </a:p>
        </p:txBody>
      </p:sp>
      <p:sp>
        <p:nvSpPr>
          <p:cNvPr id="8" name="Content Placeholder 7">
            <a:extLst>
              <a:ext uri="{FF2B5EF4-FFF2-40B4-BE49-F238E27FC236}">
                <a16:creationId xmlns:a16="http://schemas.microsoft.com/office/drawing/2014/main" id="{6B38B574-F5DF-F342-BEEB-E80AD004929A}"/>
              </a:ext>
            </a:extLst>
          </p:cNvPr>
          <p:cNvSpPr>
            <a:spLocks noGrp="1"/>
          </p:cNvSpPr>
          <p:nvPr>
            <p:ph idx="1"/>
          </p:nvPr>
        </p:nvSpPr>
        <p:spPr/>
        <p:txBody>
          <a:bodyPr/>
          <a:lstStyle/>
          <a:p>
            <a:r>
              <a:rPr lang="en-US" dirty="0"/>
              <a:t>Most believe this is just Supply and Demand</a:t>
            </a:r>
          </a:p>
          <a:p>
            <a:r>
              <a:rPr lang="en-US" dirty="0"/>
              <a:t>Large Influx of Workers with only a Small Increase in Housing</a:t>
            </a:r>
          </a:p>
        </p:txBody>
      </p:sp>
    </p:spTree>
    <p:extLst>
      <p:ext uri="{BB962C8B-B14F-4D97-AF65-F5344CB8AC3E}">
        <p14:creationId xmlns:p14="http://schemas.microsoft.com/office/powerpoint/2010/main" val="1306733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C01A8A-A4C8-4862-8069-44A8ED39BD50}"/>
              </a:ext>
            </a:extLst>
          </p:cNvPr>
          <p:cNvPicPr>
            <a:picLocks noChangeAspect="1"/>
          </p:cNvPicPr>
          <p:nvPr/>
        </p:nvPicPr>
        <p:blipFill rotWithShape="1">
          <a:blip r:embed="rId4"/>
          <a:srcRect l="3703" r="3806" b="-1"/>
          <a:stretch/>
        </p:blipFill>
        <p:spPr>
          <a:xfrm>
            <a:off x="486138" y="488137"/>
            <a:ext cx="11227442" cy="5883295"/>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641C9AB2-F382-4BEB-9B52-4B7ECD896D36}"/>
                  </a:ext>
                </a:extLst>
              </p14:cNvPr>
              <p14:cNvContentPartPr/>
              <p14:nvPr/>
            </p14:nvContentPartPr>
            <p14:xfrm>
              <a:off x="3305000" y="2241505"/>
              <a:ext cx="937080" cy="520920"/>
            </p14:xfrm>
          </p:contentPart>
        </mc:Choice>
        <mc:Fallback xmlns="">
          <p:pic>
            <p:nvPicPr>
              <p:cNvPr id="3" name="Ink 2">
                <a:extLst>
                  <a:ext uri="{FF2B5EF4-FFF2-40B4-BE49-F238E27FC236}">
                    <a16:creationId xmlns:a16="http://schemas.microsoft.com/office/drawing/2014/main" id="{641C9AB2-F382-4BEB-9B52-4B7ECD896D36}"/>
                  </a:ext>
                </a:extLst>
              </p:cNvPr>
              <p:cNvPicPr/>
              <p:nvPr/>
            </p:nvPicPr>
            <p:blipFill>
              <a:blip r:embed="rId6"/>
              <a:stretch>
                <a:fillRect/>
              </a:stretch>
            </p:blipFill>
            <p:spPr>
              <a:xfrm>
                <a:off x="3251000" y="2133865"/>
                <a:ext cx="1044720" cy="736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0407E212-0036-4267-84E6-AD902765073E}"/>
                  </a:ext>
                </a:extLst>
              </p14:cNvPr>
              <p14:cNvContentPartPr/>
              <p14:nvPr/>
            </p14:nvContentPartPr>
            <p14:xfrm>
              <a:off x="5385440" y="4439665"/>
              <a:ext cx="1367640" cy="416520"/>
            </p14:xfrm>
          </p:contentPart>
        </mc:Choice>
        <mc:Fallback xmlns="">
          <p:pic>
            <p:nvPicPr>
              <p:cNvPr id="4" name="Ink 3">
                <a:extLst>
                  <a:ext uri="{FF2B5EF4-FFF2-40B4-BE49-F238E27FC236}">
                    <a16:creationId xmlns:a16="http://schemas.microsoft.com/office/drawing/2014/main" id="{0407E212-0036-4267-84E6-AD902765073E}"/>
                  </a:ext>
                </a:extLst>
              </p:cNvPr>
              <p:cNvPicPr/>
              <p:nvPr/>
            </p:nvPicPr>
            <p:blipFill>
              <a:blip r:embed="rId8"/>
              <a:stretch>
                <a:fillRect/>
              </a:stretch>
            </p:blipFill>
            <p:spPr>
              <a:xfrm>
                <a:off x="5331800" y="4331665"/>
                <a:ext cx="1475280" cy="632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E2B65DF7-9D65-4738-9A13-1DA742068B82}"/>
                  </a:ext>
                </a:extLst>
              </p14:cNvPr>
              <p14:cNvContentPartPr/>
              <p14:nvPr/>
            </p14:nvContentPartPr>
            <p14:xfrm>
              <a:off x="2563760" y="4543345"/>
              <a:ext cx="919440" cy="162000"/>
            </p14:xfrm>
          </p:contentPart>
        </mc:Choice>
        <mc:Fallback xmlns="">
          <p:pic>
            <p:nvPicPr>
              <p:cNvPr id="5" name="Ink 4">
                <a:extLst>
                  <a:ext uri="{FF2B5EF4-FFF2-40B4-BE49-F238E27FC236}">
                    <a16:creationId xmlns:a16="http://schemas.microsoft.com/office/drawing/2014/main" id="{E2B65DF7-9D65-4738-9A13-1DA742068B82}"/>
                  </a:ext>
                </a:extLst>
              </p:cNvPr>
              <p:cNvPicPr/>
              <p:nvPr/>
            </p:nvPicPr>
            <p:blipFill>
              <a:blip r:embed="rId10"/>
              <a:stretch>
                <a:fillRect/>
              </a:stretch>
            </p:blipFill>
            <p:spPr>
              <a:xfrm>
                <a:off x="2509760" y="4435705"/>
                <a:ext cx="102708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E6DF62D9-2513-4FDE-9A40-5732B57A4738}"/>
                  </a:ext>
                </a:extLst>
              </p14:cNvPr>
              <p14:cNvContentPartPr/>
              <p14:nvPr/>
            </p14:nvContentPartPr>
            <p14:xfrm>
              <a:off x="1319240" y="2440945"/>
              <a:ext cx="895320" cy="38160"/>
            </p14:xfrm>
          </p:contentPart>
        </mc:Choice>
        <mc:Fallback xmlns="">
          <p:pic>
            <p:nvPicPr>
              <p:cNvPr id="6" name="Ink 5">
                <a:extLst>
                  <a:ext uri="{FF2B5EF4-FFF2-40B4-BE49-F238E27FC236}">
                    <a16:creationId xmlns:a16="http://schemas.microsoft.com/office/drawing/2014/main" id="{E6DF62D9-2513-4FDE-9A40-5732B57A4738}"/>
                  </a:ext>
                </a:extLst>
              </p:cNvPr>
              <p:cNvPicPr/>
              <p:nvPr/>
            </p:nvPicPr>
            <p:blipFill>
              <a:blip r:embed="rId12"/>
              <a:stretch>
                <a:fillRect/>
              </a:stretch>
            </p:blipFill>
            <p:spPr>
              <a:xfrm>
                <a:off x="1265600" y="2333305"/>
                <a:ext cx="1002960" cy="253800"/>
              </a:xfrm>
              <a:prstGeom prst="rect">
                <a:avLst/>
              </a:prstGeom>
            </p:spPr>
          </p:pic>
        </mc:Fallback>
      </mc:AlternateContent>
    </p:spTree>
    <p:extLst>
      <p:ext uri="{BB962C8B-B14F-4D97-AF65-F5344CB8AC3E}">
        <p14:creationId xmlns:p14="http://schemas.microsoft.com/office/powerpoint/2010/main" val="2096238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C815ED-EA4C-044D-88C9-6FE1B720F2E8}"/>
              </a:ext>
            </a:extLst>
          </p:cNvPr>
          <p:cNvSpPr>
            <a:spLocks noGrp="1"/>
          </p:cNvSpPr>
          <p:nvPr>
            <p:ph type="title"/>
          </p:nvPr>
        </p:nvSpPr>
        <p:spPr/>
        <p:txBody>
          <a:bodyPr/>
          <a:lstStyle/>
          <a:p>
            <a:r>
              <a:rPr lang="en-US" dirty="0"/>
              <a:t>Pressure Added</a:t>
            </a:r>
          </a:p>
        </p:txBody>
      </p:sp>
      <p:sp>
        <p:nvSpPr>
          <p:cNvPr id="4" name="Content Placeholder 3">
            <a:extLst>
              <a:ext uri="{FF2B5EF4-FFF2-40B4-BE49-F238E27FC236}">
                <a16:creationId xmlns:a16="http://schemas.microsoft.com/office/drawing/2014/main" id="{8BB9DA0F-B6FE-5944-AFFE-73573A5C10DF}"/>
              </a:ext>
            </a:extLst>
          </p:cNvPr>
          <p:cNvSpPr>
            <a:spLocks noGrp="1"/>
          </p:cNvSpPr>
          <p:nvPr>
            <p:ph idx="1"/>
          </p:nvPr>
        </p:nvSpPr>
        <p:spPr/>
        <p:txBody>
          <a:bodyPr>
            <a:normAutofit/>
          </a:bodyPr>
          <a:lstStyle/>
          <a:p>
            <a:pPr marL="1143000" lvl="2" indent="-228600">
              <a:lnSpc>
                <a:spcPct val="107000"/>
              </a:lnSpc>
              <a:spcBef>
                <a:spcPts val="0"/>
              </a:spcBef>
              <a:buFont typeface="Wingdings" panose="05000000000000000000" pitchFamily="2" charset="2"/>
              <a:buChar char=""/>
            </a:pPr>
            <a:r>
              <a:rPr lang="en-US" sz="2400" dirty="0">
                <a:ea typeface="Calibri" panose="020F0502020204030204" pitchFamily="34" charset="0"/>
                <a:cs typeface="Times New Roman" panose="02020603050405020304" pitchFamily="18" charset="0"/>
              </a:rPr>
              <a:t>Failure to give 30-day notice meant already owing the first month’s rent of $4600 </a:t>
            </a:r>
          </a:p>
          <a:p>
            <a:pPr marL="1143000" lvl="2" indent="-228600">
              <a:lnSpc>
                <a:spcPct val="107000"/>
              </a:lnSpc>
              <a:spcBef>
                <a:spcPts val="0"/>
              </a:spcBef>
              <a:buFont typeface="Wingdings" panose="05000000000000000000" pitchFamily="2" charset="2"/>
              <a:buChar char=""/>
            </a:pPr>
            <a:r>
              <a:rPr lang="en-US" sz="2400" dirty="0">
                <a:ea typeface="Calibri" panose="020F0502020204030204" pitchFamily="34" charset="0"/>
                <a:cs typeface="Times New Roman" panose="02020603050405020304" pitchFamily="18" charset="0"/>
              </a:rPr>
              <a:t>As well as the second month's rent of $4600</a:t>
            </a:r>
          </a:p>
          <a:p>
            <a:pPr marL="1143000" lvl="2" indent="-228600">
              <a:lnSpc>
                <a:spcPct val="107000"/>
              </a:lnSpc>
              <a:spcBef>
                <a:spcPts val="0"/>
              </a:spcBef>
              <a:buFont typeface="Wingdings" panose="05000000000000000000" pitchFamily="2" charset="2"/>
              <a:buChar char=""/>
            </a:pPr>
            <a:r>
              <a:rPr lang="en-US" sz="2400" dirty="0">
                <a:ea typeface="Calibri" panose="020F0502020204030204" pitchFamily="34" charset="0"/>
                <a:cs typeface="Times New Roman" panose="02020603050405020304" pitchFamily="18" charset="0"/>
              </a:rPr>
              <a:t>We objected</a:t>
            </a:r>
          </a:p>
          <a:p>
            <a:endParaRPr lang="en-US" dirty="0"/>
          </a:p>
        </p:txBody>
      </p:sp>
    </p:spTree>
    <p:extLst>
      <p:ext uri="{BB962C8B-B14F-4D97-AF65-F5344CB8AC3E}">
        <p14:creationId xmlns:p14="http://schemas.microsoft.com/office/powerpoint/2010/main" val="3670486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57BFD5-D5A7-564F-BCC2-296CA263F2A7}"/>
              </a:ext>
            </a:extLst>
          </p:cNvPr>
          <p:cNvSpPr>
            <a:spLocks noGrp="1"/>
          </p:cNvSpPr>
          <p:nvPr>
            <p:ph type="title"/>
          </p:nvPr>
        </p:nvSpPr>
        <p:spPr/>
        <p:txBody>
          <a:bodyPr/>
          <a:lstStyle/>
          <a:p>
            <a:r>
              <a:rPr lang="en-US" dirty="0"/>
              <a:t>Threats</a:t>
            </a:r>
          </a:p>
        </p:txBody>
      </p:sp>
      <p:sp>
        <p:nvSpPr>
          <p:cNvPr id="4" name="Content Placeholder 3">
            <a:extLst>
              <a:ext uri="{FF2B5EF4-FFF2-40B4-BE49-F238E27FC236}">
                <a16:creationId xmlns:a16="http://schemas.microsoft.com/office/drawing/2014/main" id="{0246CE51-FA77-AC4D-AB67-3189B8647F2B}"/>
              </a:ext>
            </a:extLst>
          </p:cNvPr>
          <p:cNvSpPr>
            <a:spLocks noGrp="1"/>
          </p:cNvSpPr>
          <p:nvPr>
            <p:ph idx="1"/>
          </p:nvPr>
        </p:nvSpPr>
        <p:spPr/>
        <p:txBody>
          <a:bodyPr/>
          <a:lstStyle/>
          <a:p>
            <a:pPr marL="1143000" lvl="2" indent="-228600">
              <a:lnSpc>
                <a:spcPct val="107000"/>
              </a:lnSpc>
              <a:spcBef>
                <a:spcPts val="0"/>
              </a:spcBef>
              <a:buFont typeface="Wingdings" panose="05000000000000000000" pitchFamily="2" charset="2"/>
              <a:buChar char=""/>
            </a:pPr>
            <a:r>
              <a:rPr lang="en-US" sz="2400" dirty="0">
                <a:ea typeface="Calibri" panose="020F0502020204030204" pitchFamily="34" charset="0"/>
                <a:cs typeface="Times New Roman" panose="02020603050405020304" pitchFamily="18" charset="0"/>
              </a:rPr>
              <a:t>If we refused to pay</a:t>
            </a:r>
          </a:p>
          <a:p>
            <a:pPr marL="1600200" lvl="3" indent="-228600">
              <a:lnSpc>
                <a:spcPct val="107000"/>
              </a:lnSpc>
              <a:spcBef>
                <a:spcPts val="0"/>
              </a:spcBef>
              <a:buFont typeface="Symbol" panose="05050102010706020507" pitchFamily="18" charset="2"/>
              <a:buChar char=""/>
            </a:pPr>
            <a:r>
              <a:rPr lang="en-US" sz="2400" dirty="0">
                <a:ea typeface="Calibri" panose="020F0502020204030204" pitchFamily="34" charset="0"/>
                <a:cs typeface="Times New Roman" panose="02020603050405020304" pitchFamily="18" charset="0"/>
              </a:rPr>
              <a:t>They had the ability to mess up our credit</a:t>
            </a:r>
          </a:p>
          <a:p>
            <a:pPr marL="1600200" lvl="3" indent="-228600">
              <a:lnSpc>
                <a:spcPct val="107000"/>
              </a:lnSpc>
              <a:spcBef>
                <a:spcPts val="0"/>
              </a:spcBef>
              <a:buFont typeface="Symbol" panose="05050102010706020507" pitchFamily="18" charset="2"/>
              <a:buChar char=""/>
            </a:pPr>
            <a:r>
              <a:rPr lang="en-US" sz="2400" dirty="0">
                <a:ea typeface="Calibri" panose="020F0502020204030204" pitchFamily="34" charset="0"/>
                <a:cs typeface="Times New Roman" panose="02020603050405020304" pitchFamily="18" charset="0"/>
              </a:rPr>
              <a:t>They would make it difficult for us to get future housing</a:t>
            </a:r>
          </a:p>
          <a:p>
            <a:endParaRPr lang="en-US" dirty="0"/>
          </a:p>
        </p:txBody>
      </p:sp>
    </p:spTree>
    <p:extLst>
      <p:ext uri="{BB962C8B-B14F-4D97-AF65-F5344CB8AC3E}">
        <p14:creationId xmlns:p14="http://schemas.microsoft.com/office/powerpoint/2010/main" val="3094468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76C302-5B36-E04D-87CF-EE61FD1D6270}"/>
              </a:ext>
            </a:extLst>
          </p:cNvPr>
          <p:cNvSpPr>
            <a:spLocks noGrp="1"/>
          </p:cNvSpPr>
          <p:nvPr>
            <p:ph type="title"/>
          </p:nvPr>
        </p:nvSpPr>
        <p:spPr/>
        <p:txBody>
          <a:bodyPr/>
          <a:lstStyle/>
          <a:p>
            <a:r>
              <a:rPr lang="en-US" dirty="0"/>
              <a:t>Aggressive Leasing:  The Result</a:t>
            </a:r>
          </a:p>
        </p:txBody>
      </p:sp>
      <p:sp>
        <p:nvSpPr>
          <p:cNvPr id="4" name="Content Placeholder 3">
            <a:extLst>
              <a:ext uri="{FF2B5EF4-FFF2-40B4-BE49-F238E27FC236}">
                <a16:creationId xmlns:a16="http://schemas.microsoft.com/office/drawing/2014/main" id="{D1F13380-70B0-7645-9C66-62D10DDBE3F6}"/>
              </a:ext>
            </a:extLst>
          </p:cNvPr>
          <p:cNvSpPr>
            <a:spLocks noGrp="1"/>
          </p:cNvSpPr>
          <p:nvPr>
            <p:ph idx="1"/>
          </p:nvPr>
        </p:nvSpPr>
        <p:spPr/>
        <p:txBody>
          <a:bodyPr>
            <a:normAutofit/>
          </a:bodyPr>
          <a:lstStyle/>
          <a:p>
            <a:pPr marL="1143000" lvl="2" indent="-228600">
              <a:lnSpc>
                <a:spcPct val="107000"/>
              </a:lnSpc>
              <a:spcBef>
                <a:spcPts val="0"/>
              </a:spcBef>
              <a:buFont typeface="Wingdings" panose="05000000000000000000" pitchFamily="2" charset="2"/>
              <a:buChar char=""/>
            </a:pPr>
            <a:r>
              <a:rPr lang="en-US" sz="2400" dirty="0">
                <a:ea typeface="Calibri" panose="020F0502020204030204" pitchFamily="34" charset="0"/>
                <a:cs typeface="Times New Roman" panose="02020603050405020304" pitchFamily="18" charset="0"/>
              </a:rPr>
              <a:t>Only feasible option was to accept the 12-month lease </a:t>
            </a:r>
          </a:p>
          <a:p>
            <a:pPr marL="2057400" lvl="4" indent="-228600">
              <a:lnSpc>
                <a:spcPct val="107000"/>
              </a:lnSpc>
              <a:spcBef>
                <a:spcPts val="0"/>
              </a:spcBef>
              <a:buFont typeface="Courier New" panose="02070309020205020404" pitchFamily="49" charset="0"/>
              <a:buChar char="o"/>
            </a:pPr>
            <a:r>
              <a:rPr lang="en-US" sz="2400" dirty="0">
                <a:ea typeface="Calibri" panose="020F0502020204030204" pitchFamily="34" charset="0"/>
                <a:cs typeface="Times New Roman" panose="02020603050405020304" pitchFamily="18" charset="0"/>
              </a:rPr>
              <a:t>Which was a 5% increase over the market rate</a:t>
            </a:r>
          </a:p>
          <a:p>
            <a:endParaRPr lang="en-US" dirty="0"/>
          </a:p>
        </p:txBody>
      </p:sp>
    </p:spTree>
    <p:extLst>
      <p:ext uri="{BB962C8B-B14F-4D97-AF65-F5344CB8AC3E}">
        <p14:creationId xmlns:p14="http://schemas.microsoft.com/office/powerpoint/2010/main" val="35150800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E0A68D9-2173-4270-A1BE-140181210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971" y="681691"/>
            <a:ext cx="9876058" cy="4015067"/>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8">
            <a:extLst>
              <a:ext uri="{FF2B5EF4-FFF2-40B4-BE49-F238E27FC236}">
                <a16:creationId xmlns:a16="http://schemas.microsoft.com/office/drawing/2014/main" id="{9E0DA860-B1E2-4DDE-9A6F-19EA4DC070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3879" y="4789690"/>
            <a:ext cx="9092905" cy="10163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A3C529C7-43C0-482C-A1BE-0739C3A3574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r"/>
                <a:tab pos="2971800" algn="ctr"/>
                <a:tab pos="5943600" algn="r"/>
              </a:tabLst>
            </a:pPr>
            <a:r>
              <a:rPr kumimoji="0" lang="en-US" altLang="en-US"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Early Termination Type Fees from Actual Contract</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971800" algn="ctr"/>
                <a:tab pos="5943600"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4">
            <a:extLst>
              <a:ext uri="{FF2B5EF4-FFF2-40B4-BE49-F238E27FC236}">
                <a16:creationId xmlns:a16="http://schemas.microsoft.com/office/drawing/2014/main" id="{6FD18E8B-61E0-4744-AF59-08A5C5C7E5AB}"/>
              </a:ext>
            </a:extLst>
          </p:cNvPr>
          <p:cNvSpPr>
            <a:spLocks noChangeArrowheads="1"/>
          </p:cNvSpPr>
          <p:nvPr/>
        </p:nvSpPr>
        <p:spPr bwMode="auto">
          <a:xfrm>
            <a:off x="0" y="22320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a:extLst>
              <a:ext uri="{FF2B5EF4-FFF2-40B4-BE49-F238E27FC236}">
                <a16:creationId xmlns:a16="http://schemas.microsoft.com/office/drawing/2014/main" id="{AE288295-68C4-4307-9A9C-DF6DA7E4E2B5}"/>
              </a:ext>
            </a:extLst>
          </p:cNvPr>
          <p:cNvSpPr>
            <a:spLocks noChangeArrowheads="1"/>
          </p:cNvSpPr>
          <p:nvPr/>
        </p:nvSpPr>
        <p:spPr bwMode="auto">
          <a:xfrm>
            <a:off x="0" y="31686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2379430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88C94A-D848-4819-8533-712E3DE23AF9}"/>
              </a:ext>
            </a:extLst>
          </p:cNvPr>
          <p:cNvPicPr>
            <a:picLocks noChangeAspect="1"/>
          </p:cNvPicPr>
          <p:nvPr/>
        </p:nvPicPr>
        <p:blipFill>
          <a:blip r:embed="rId3"/>
          <a:stretch>
            <a:fillRect/>
          </a:stretch>
        </p:blipFill>
        <p:spPr>
          <a:xfrm>
            <a:off x="983747" y="2889077"/>
            <a:ext cx="10238557" cy="978382"/>
          </a:xfrm>
          <a:prstGeom prst="rect">
            <a:avLst/>
          </a:prstGeom>
        </p:spPr>
      </p:pic>
    </p:spTree>
    <p:extLst>
      <p:ext uri="{BB962C8B-B14F-4D97-AF65-F5344CB8AC3E}">
        <p14:creationId xmlns:p14="http://schemas.microsoft.com/office/powerpoint/2010/main" val="85995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A724F2-472C-DB4E-BFE5-BF1B5D5363C0}"/>
              </a:ext>
            </a:extLst>
          </p:cNvPr>
          <p:cNvSpPr>
            <a:spLocks noGrp="1"/>
          </p:cNvSpPr>
          <p:nvPr>
            <p:ph type="title"/>
          </p:nvPr>
        </p:nvSpPr>
        <p:spPr/>
        <p:txBody>
          <a:bodyPr/>
          <a:lstStyle/>
          <a:p>
            <a:r>
              <a:rPr lang="en-US" dirty="0"/>
              <a:t>Locking Tenants In</a:t>
            </a:r>
          </a:p>
        </p:txBody>
      </p:sp>
      <p:sp>
        <p:nvSpPr>
          <p:cNvPr id="4" name="Content Placeholder 3">
            <a:extLst>
              <a:ext uri="{FF2B5EF4-FFF2-40B4-BE49-F238E27FC236}">
                <a16:creationId xmlns:a16="http://schemas.microsoft.com/office/drawing/2014/main" id="{79BABAFF-ABB1-B045-93CC-FDB4880BA788}"/>
              </a:ext>
            </a:extLst>
          </p:cNvPr>
          <p:cNvSpPr>
            <a:spLocks noGrp="1"/>
          </p:cNvSpPr>
          <p:nvPr>
            <p:ph idx="1"/>
          </p:nvPr>
        </p:nvSpPr>
        <p:spPr/>
        <p:txBody>
          <a:bodyPr/>
          <a:lstStyle/>
          <a:p>
            <a:pPr>
              <a:lnSpc>
                <a:spcPct val="107000"/>
              </a:lnSpc>
            </a:pPr>
            <a:r>
              <a:rPr lang="en-US" dirty="0">
                <a:ea typeface="Calibri" panose="020F0502020204030204" pitchFamily="34" charset="0"/>
                <a:cs typeface="Times New Roman" panose="02020603050405020304" pitchFamily="18" charset="0"/>
              </a:rPr>
              <a:t>Once in a lease, it will become very difficult to get out without paying all those fees </a:t>
            </a:r>
          </a:p>
          <a:p>
            <a:pPr lvl="1">
              <a:lnSpc>
                <a:spcPct val="107000"/>
              </a:lnSpc>
            </a:pPr>
            <a:r>
              <a:rPr lang="en-US" sz="2400" dirty="0">
                <a:ea typeface="Calibri" panose="020F0502020204030204" pitchFamily="34" charset="0"/>
                <a:cs typeface="Times New Roman" panose="02020603050405020304" pitchFamily="18" charset="0"/>
              </a:rPr>
              <a:t>Unless you know what to look for and how to protect yourself</a:t>
            </a:r>
          </a:p>
          <a:p>
            <a:endParaRPr lang="en-US" dirty="0"/>
          </a:p>
        </p:txBody>
      </p:sp>
    </p:spTree>
    <p:extLst>
      <p:ext uri="{BB962C8B-B14F-4D97-AF65-F5344CB8AC3E}">
        <p14:creationId xmlns:p14="http://schemas.microsoft.com/office/powerpoint/2010/main" val="2623368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CCCC95-13BA-DC48-B2BD-F8AEEDEB6FB0}"/>
              </a:ext>
            </a:extLst>
          </p:cNvPr>
          <p:cNvSpPr>
            <a:spLocks noGrp="1"/>
          </p:cNvSpPr>
          <p:nvPr>
            <p:ph type="title"/>
          </p:nvPr>
        </p:nvSpPr>
        <p:spPr/>
        <p:txBody>
          <a:bodyPr/>
          <a:lstStyle/>
          <a:p>
            <a:r>
              <a:rPr lang="en-US" dirty="0"/>
              <a:t>Two Types of Tenants</a:t>
            </a:r>
          </a:p>
        </p:txBody>
      </p:sp>
      <p:sp>
        <p:nvSpPr>
          <p:cNvPr id="4" name="Content Placeholder 3">
            <a:extLst>
              <a:ext uri="{FF2B5EF4-FFF2-40B4-BE49-F238E27FC236}">
                <a16:creationId xmlns:a16="http://schemas.microsoft.com/office/drawing/2014/main" id="{6C94DA96-5EC7-3F48-B098-78B058CC08CA}"/>
              </a:ext>
            </a:extLst>
          </p:cNvPr>
          <p:cNvSpPr>
            <a:spLocks noGrp="1"/>
          </p:cNvSpPr>
          <p:nvPr>
            <p:ph idx="1"/>
          </p:nvPr>
        </p:nvSpPr>
        <p:spPr/>
        <p:txBody>
          <a:bodyPr/>
          <a:lstStyle/>
          <a:p>
            <a:pPr lvl="1">
              <a:lnSpc>
                <a:spcPct val="107000"/>
              </a:lnSpc>
              <a:spcBef>
                <a:spcPts val="0"/>
              </a:spcBef>
              <a:buFont typeface="Courier New" panose="02070309020205020404" pitchFamily="49" charset="0"/>
              <a:buChar char="o"/>
            </a:pPr>
            <a:r>
              <a:rPr lang="en-US" sz="2400" dirty="0">
                <a:ea typeface="Calibri" panose="020F0502020204030204" pitchFamily="34" charset="0"/>
                <a:cs typeface="Times New Roman" panose="02020603050405020304" pitchFamily="18" charset="0"/>
              </a:rPr>
              <a:t>Those that can afford all of these extra fees and rent</a:t>
            </a:r>
          </a:p>
          <a:p>
            <a:pPr lvl="1">
              <a:lnSpc>
                <a:spcPct val="107000"/>
              </a:lnSpc>
              <a:spcBef>
                <a:spcPts val="0"/>
              </a:spcBef>
              <a:buFont typeface="Courier New" panose="02070309020205020404" pitchFamily="49" charset="0"/>
              <a:buChar char="o"/>
            </a:pPr>
            <a:r>
              <a:rPr lang="en-US" sz="2400" dirty="0">
                <a:ea typeface="Calibri" panose="020F0502020204030204" pitchFamily="34" charset="0"/>
                <a:cs typeface="Times New Roman" panose="02020603050405020304" pitchFamily="18" charset="0"/>
              </a:rPr>
              <a:t>Those that are struggling to afford their monthly rental payments and cannot afford the extra fees</a:t>
            </a:r>
          </a:p>
          <a:p>
            <a:pPr marL="0" indent="0">
              <a:buNone/>
            </a:pPr>
            <a:endParaRPr lang="en-US" dirty="0"/>
          </a:p>
        </p:txBody>
      </p:sp>
    </p:spTree>
    <p:extLst>
      <p:ext uri="{BB962C8B-B14F-4D97-AF65-F5344CB8AC3E}">
        <p14:creationId xmlns:p14="http://schemas.microsoft.com/office/powerpoint/2010/main" val="1134896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7EE32D-73FD-284D-B8FF-9A3404FAD6FC}"/>
              </a:ext>
            </a:extLst>
          </p:cNvPr>
          <p:cNvSpPr>
            <a:spLocks noGrp="1"/>
          </p:cNvSpPr>
          <p:nvPr>
            <p:ph type="title"/>
          </p:nvPr>
        </p:nvSpPr>
        <p:spPr/>
        <p:txBody>
          <a:bodyPr/>
          <a:lstStyle/>
          <a:p>
            <a:r>
              <a:rPr lang="en-US" dirty="0"/>
              <a:t>Struggling Tenant</a:t>
            </a:r>
          </a:p>
        </p:txBody>
      </p:sp>
      <p:sp>
        <p:nvSpPr>
          <p:cNvPr id="4" name="Content Placeholder 3">
            <a:extLst>
              <a:ext uri="{FF2B5EF4-FFF2-40B4-BE49-F238E27FC236}">
                <a16:creationId xmlns:a16="http://schemas.microsoft.com/office/drawing/2014/main" id="{2955ABF4-8E0A-5F41-B1F9-D08873216EF6}"/>
              </a:ext>
            </a:extLst>
          </p:cNvPr>
          <p:cNvSpPr>
            <a:spLocks noGrp="1"/>
          </p:cNvSpPr>
          <p:nvPr>
            <p:ph idx="1"/>
          </p:nvPr>
        </p:nvSpPr>
        <p:spPr/>
        <p:txBody>
          <a:bodyPr>
            <a:normAutofit/>
          </a:bodyPr>
          <a:lstStyle/>
          <a:p>
            <a:pPr marL="342900" lvl="0" indent="-342900">
              <a:lnSpc>
                <a:spcPct val="107000"/>
              </a:lnSpc>
              <a:spcBef>
                <a:spcPts val="0"/>
              </a:spcBef>
              <a:buFont typeface="Symbol" panose="05050102010706020507" pitchFamily="18" charset="2"/>
              <a:buChar char=""/>
              <a:tabLst>
                <a:tab pos="274320" algn="l"/>
              </a:tabLst>
            </a:pPr>
            <a:r>
              <a:rPr lang="en-US" dirty="0">
                <a:ea typeface="Calibri" panose="020F0502020204030204" pitchFamily="34" charset="0"/>
                <a:cs typeface="Times New Roman" panose="02020603050405020304" pitchFamily="18" charset="0"/>
              </a:rPr>
              <a:t>I found Property Managers are using this process to erect barriers to housing</a:t>
            </a:r>
          </a:p>
          <a:p>
            <a:pPr lvl="1">
              <a:lnSpc>
                <a:spcPct val="107000"/>
              </a:lnSpc>
              <a:spcBef>
                <a:spcPts val="0"/>
              </a:spcBef>
              <a:buFont typeface="Courier New" panose="02070309020205020404" pitchFamily="49" charset="0"/>
              <a:buChar char="o"/>
            </a:pPr>
            <a:r>
              <a:rPr lang="en-US" sz="2400" dirty="0">
                <a:ea typeface="Calibri" panose="020F0502020204030204" pitchFamily="34" charset="0"/>
                <a:cs typeface="Times New Roman" panose="02020603050405020304" pitchFamily="18" charset="0"/>
              </a:rPr>
              <a:t>Forcing these tenants to pay these high rents and these high fees</a:t>
            </a:r>
          </a:p>
          <a:p>
            <a:endParaRPr lang="en-US" dirty="0"/>
          </a:p>
        </p:txBody>
      </p:sp>
    </p:spTree>
    <p:extLst>
      <p:ext uri="{BB962C8B-B14F-4D97-AF65-F5344CB8AC3E}">
        <p14:creationId xmlns:p14="http://schemas.microsoft.com/office/powerpoint/2010/main" val="3907194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E49FD-2C7F-1D4F-B25F-AE28C479CA84}"/>
              </a:ext>
            </a:extLst>
          </p:cNvPr>
          <p:cNvSpPr>
            <a:spLocks noGrp="1"/>
          </p:cNvSpPr>
          <p:nvPr>
            <p:ph type="title"/>
          </p:nvPr>
        </p:nvSpPr>
        <p:spPr/>
        <p:txBody>
          <a:bodyPr/>
          <a:lstStyle/>
          <a:p>
            <a:r>
              <a:rPr lang="en-US" dirty="0"/>
              <a:t>Fee-Stacking</a:t>
            </a:r>
          </a:p>
        </p:txBody>
      </p:sp>
      <p:sp>
        <p:nvSpPr>
          <p:cNvPr id="4" name="Content Placeholder 3">
            <a:extLst>
              <a:ext uri="{FF2B5EF4-FFF2-40B4-BE49-F238E27FC236}">
                <a16:creationId xmlns:a16="http://schemas.microsoft.com/office/drawing/2014/main" id="{8F1DC66B-9CD3-1547-9665-8E1DD2BA3FDC}"/>
              </a:ext>
            </a:extLst>
          </p:cNvPr>
          <p:cNvSpPr>
            <a:spLocks noGrp="1"/>
          </p:cNvSpPr>
          <p:nvPr>
            <p:ph idx="1"/>
          </p:nvPr>
        </p:nvSpPr>
        <p:spPr/>
        <p:txBody>
          <a:bodyPr anchor="ctr"/>
          <a:lstStyle/>
          <a:p>
            <a:pPr marL="0" indent="0">
              <a:buNone/>
            </a:pPr>
            <a:r>
              <a:rPr lang="en-US" dirty="0">
                <a:ea typeface="Calibri" panose="020F0502020204030204" pitchFamily="34" charset="0"/>
              </a:rPr>
              <a:t>Fee-Stacking happens when a tenant incurs a fee when making their monthly rent payment, either by paying rent late (even by just 4 days) or paying less than was due. Even when, in the end, the tenant pays the entire amount of rent due, the fees continue to compound. </a:t>
            </a:r>
          </a:p>
          <a:p>
            <a:endParaRPr lang="en-US" dirty="0"/>
          </a:p>
        </p:txBody>
      </p:sp>
    </p:spTree>
    <p:extLst>
      <p:ext uri="{BB962C8B-B14F-4D97-AF65-F5344CB8AC3E}">
        <p14:creationId xmlns:p14="http://schemas.microsoft.com/office/powerpoint/2010/main" val="1985297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BFE8DD-BA28-4D81-BEA6-73B0801AA775}"/>
              </a:ext>
            </a:extLst>
          </p:cNvPr>
          <p:cNvSpPr/>
          <p:nvPr/>
        </p:nvSpPr>
        <p:spPr>
          <a:xfrm>
            <a:off x="665018" y="766617"/>
            <a:ext cx="10760364" cy="287643"/>
          </a:xfrm>
          <a:prstGeom prst="rect">
            <a:avLst/>
          </a:prstGeom>
        </p:spPr>
        <p:txBody>
          <a:bodyPr wrap="square">
            <a:spAutoFit/>
          </a:bodyPr>
          <a:lstStyle/>
          <a:p>
            <a:pPr>
              <a:lnSpc>
                <a:spcPct val="115000"/>
              </a:lnSpc>
            </a:pPr>
            <a:r>
              <a:rPr lang="en-US" sz="1200" dirty="0">
                <a:latin typeface="Times New Roman" panose="02020603050405020304" pitchFamily="18" charset="0"/>
                <a:ea typeface="Calibri" panose="020F0502020204030204" pitchFamily="34" charset="0"/>
              </a:rPr>
              <a:t> </a:t>
            </a:r>
            <a:endParaRPr lang="en-US" sz="3200" dirty="0">
              <a:latin typeface="Times New Roman" panose="02020603050405020304" pitchFamily="18" charset="0"/>
              <a:ea typeface="Calibri" panose="020F0502020204030204" pitchFamily="34" charset="0"/>
            </a:endParaRPr>
          </a:p>
        </p:txBody>
      </p:sp>
      <p:sp>
        <p:nvSpPr>
          <p:cNvPr id="8" name="Title 7">
            <a:extLst>
              <a:ext uri="{FF2B5EF4-FFF2-40B4-BE49-F238E27FC236}">
                <a16:creationId xmlns:a16="http://schemas.microsoft.com/office/drawing/2014/main" id="{41CAF416-45D2-0A44-A8EF-FE9C0EF93BF3}"/>
              </a:ext>
            </a:extLst>
          </p:cNvPr>
          <p:cNvSpPr>
            <a:spLocks noGrp="1"/>
          </p:cNvSpPr>
          <p:nvPr>
            <p:ph type="title"/>
          </p:nvPr>
        </p:nvSpPr>
        <p:spPr>
          <a:xfrm>
            <a:off x="303849" y="1208933"/>
            <a:ext cx="6241816" cy="1371600"/>
          </a:xfrm>
        </p:spPr>
        <p:txBody>
          <a:bodyPr/>
          <a:lstStyle/>
          <a:p>
            <a:r>
              <a:rPr lang="en-US" dirty="0"/>
              <a:t>Rental Rate Price Fixing</a:t>
            </a:r>
          </a:p>
        </p:txBody>
      </p:sp>
      <p:pic>
        <p:nvPicPr>
          <p:cNvPr id="12" name="Picture Placeholder 11">
            <a:extLst>
              <a:ext uri="{FF2B5EF4-FFF2-40B4-BE49-F238E27FC236}">
                <a16:creationId xmlns:a16="http://schemas.microsoft.com/office/drawing/2014/main" id="{C7CFBBEF-3D29-8846-AC3F-6DDB63666BA9}"/>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5554114" y="921290"/>
            <a:ext cx="5871268" cy="5119746"/>
          </a:xfrm>
        </p:spPr>
      </p:pic>
      <p:sp>
        <p:nvSpPr>
          <p:cNvPr id="10" name="Text Placeholder 9">
            <a:extLst>
              <a:ext uri="{FF2B5EF4-FFF2-40B4-BE49-F238E27FC236}">
                <a16:creationId xmlns:a16="http://schemas.microsoft.com/office/drawing/2014/main" id="{EC8DC8D3-EA39-DE4B-A5C2-6C34FF34AC95}"/>
              </a:ext>
            </a:extLst>
          </p:cNvPr>
          <p:cNvSpPr>
            <a:spLocks noGrp="1"/>
          </p:cNvSpPr>
          <p:nvPr>
            <p:ph type="body" sz="half" idx="2"/>
          </p:nvPr>
        </p:nvSpPr>
        <p:spPr>
          <a:xfrm>
            <a:off x="665018" y="2787172"/>
            <a:ext cx="4889096" cy="3058991"/>
          </a:xfrm>
        </p:spPr>
        <p:txBody>
          <a:bodyPr>
            <a:normAutofit/>
          </a:bodyPr>
          <a:lstStyle/>
          <a:p>
            <a:pPr marL="285750" indent="-285750">
              <a:buFont typeface="Arial" panose="020B0604020202020204" pitchFamily="34" charset="0"/>
              <a:buChar char="•"/>
            </a:pPr>
            <a:r>
              <a:rPr lang="en-US" dirty="0"/>
              <a:t>RealPage is a software Platform used widely by Property Managers and Owners</a:t>
            </a:r>
          </a:p>
          <a:p>
            <a:pPr marL="285750" indent="-285750">
              <a:buFont typeface="Arial" panose="020B0604020202020204" pitchFamily="34" charset="0"/>
              <a:buChar char="•"/>
            </a:pPr>
            <a:r>
              <a:rPr lang="en-US" dirty="0"/>
              <a:t>Property Managers Have used RealPage to Form a Cartel </a:t>
            </a:r>
          </a:p>
          <a:p>
            <a:pPr marL="285750" indent="-285750">
              <a:buFont typeface="Arial" panose="020B0604020202020204" pitchFamily="34" charset="0"/>
              <a:buChar char="•"/>
            </a:pPr>
            <a:r>
              <a:rPr lang="en-US" dirty="0"/>
              <a:t>They are Price Fixing</a:t>
            </a:r>
          </a:p>
        </p:txBody>
      </p:sp>
    </p:spTree>
    <p:extLst>
      <p:ext uri="{BB962C8B-B14F-4D97-AF65-F5344CB8AC3E}">
        <p14:creationId xmlns:p14="http://schemas.microsoft.com/office/powerpoint/2010/main" val="3599773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2D317E-2B8F-1C4E-AEC2-8C0025D01CAA}"/>
              </a:ext>
            </a:extLst>
          </p:cNvPr>
          <p:cNvSpPr>
            <a:spLocks noGrp="1"/>
          </p:cNvSpPr>
          <p:nvPr>
            <p:ph type="title"/>
          </p:nvPr>
        </p:nvSpPr>
        <p:spPr/>
        <p:txBody>
          <a:bodyPr/>
          <a:lstStyle/>
          <a:p>
            <a:r>
              <a:rPr lang="en-US" dirty="0"/>
              <a:t>Fee-Stacking:  Example</a:t>
            </a:r>
          </a:p>
        </p:txBody>
      </p:sp>
      <p:sp>
        <p:nvSpPr>
          <p:cNvPr id="4" name="Content Placeholder 3">
            <a:extLst>
              <a:ext uri="{FF2B5EF4-FFF2-40B4-BE49-F238E27FC236}">
                <a16:creationId xmlns:a16="http://schemas.microsoft.com/office/drawing/2014/main" id="{69B2770C-9700-374F-B903-002A550F3CD6}"/>
              </a:ext>
            </a:extLst>
          </p:cNvPr>
          <p:cNvSpPr>
            <a:spLocks noGrp="1"/>
          </p:cNvSpPr>
          <p:nvPr>
            <p:ph idx="1"/>
          </p:nvPr>
        </p:nvSpPr>
        <p:spPr/>
        <p:txBody>
          <a:bodyPr>
            <a:normAutofit fontScale="92500" lnSpcReduction="10000"/>
          </a:bodyPr>
          <a:lstStyle/>
          <a:p>
            <a:r>
              <a:rPr lang="en-US" dirty="0">
                <a:ea typeface="Calibri" panose="020F0502020204030204" pitchFamily="34" charset="0"/>
              </a:rPr>
              <a:t>Tenant has paid all rent due (just not timely):</a:t>
            </a:r>
          </a:p>
          <a:p>
            <a:pPr lvl="1"/>
            <a:r>
              <a:rPr lang="en-US" sz="2400" dirty="0">
                <a:ea typeface="Calibri" panose="020F0502020204030204" pitchFamily="34" charset="0"/>
              </a:rPr>
              <a:t>Each month the manager charges fees</a:t>
            </a:r>
          </a:p>
          <a:p>
            <a:pPr lvl="1"/>
            <a:r>
              <a:rPr lang="en-US" sz="2400" dirty="0">
                <a:ea typeface="Calibri" panose="020F0502020204030204" pitchFamily="34" charset="0"/>
              </a:rPr>
              <a:t>When the tenant makes the next monthly payment (on time)</a:t>
            </a:r>
          </a:p>
          <a:p>
            <a:pPr lvl="2"/>
            <a:r>
              <a:rPr lang="en-US" sz="2400" dirty="0">
                <a:ea typeface="Calibri" panose="020F0502020204030204" pitchFamily="34" charset="0"/>
              </a:rPr>
              <a:t>The manager applies the rent payment to previous months fees first</a:t>
            </a:r>
          </a:p>
          <a:p>
            <a:pPr lvl="2"/>
            <a:r>
              <a:rPr lang="en-US" sz="2400" dirty="0">
                <a:ea typeface="Calibri" panose="020F0502020204030204" pitchFamily="34" charset="0"/>
              </a:rPr>
              <a:t>The rest of the payment the goes toward the current rent due [a violation of the law—fee stacking]</a:t>
            </a:r>
          </a:p>
          <a:p>
            <a:pPr lvl="1"/>
            <a:r>
              <a:rPr lang="en-US" sz="2400" dirty="0">
                <a:ea typeface="Calibri" panose="020F0502020204030204" pitchFamily="34" charset="0"/>
              </a:rPr>
              <a:t>Now the tenant remains in delinquent status, even though they have paid the rent payment</a:t>
            </a:r>
          </a:p>
          <a:p>
            <a:endParaRPr lang="en-US" dirty="0"/>
          </a:p>
        </p:txBody>
      </p:sp>
    </p:spTree>
    <p:extLst>
      <p:ext uri="{BB962C8B-B14F-4D97-AF65-F5344CB8AC3E}">
        <p14:creationId xmlns:p14="http://schemas.microsoft.com/office/powerpoint/2010/main" val="2227368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380A59-26C5-D64D-984E-E31FB9BB7C56}"/>
              </a:ext>
            </a:extLst>
          </p:cNvPr>
          <p:cNvSpPr>
            <a:spLocks noGrp="1"/>
          </p:cNvSpPr>
          <p:nvPr>
            <p:ph type="title"/>
          </p:nvPr>
        </p:nvSpPr>
        <p:spPr/>
        <p:txBody>
          <a:bodyPr/>
          <a:lstStyle/>
          <a:p>
            <a:r>
              <a:rPr lang="en-US" dirty="0"/>
              <a:t>Example Continued:  Toward Eviction</a:t>
            </a:r>
          </a:p>
        </p:txBody>
      </p:sp>
      <p:sp>
        <p:nvSpPr>
          <p:cNvPr id="4" name="Content Placeholder 3">
            <a:extLst>
              <a:ext uri="{FF2B5EF4-FFF2-40B4-BE49-F238E27FC236}">
                <a16:creationId xmlns:a16="http://schemas.microsoft.com/office/drawing/2014/main" id="{6EDFE6FC-E269-2B4A-B537-CA3DE161251D}"/>
              </a:ext>
            </a:extLst>
          </p:cNvPr>
          <p:cNvSpPr>
            <a:spLocks noGrp="1"/>
          </p:cNvSpPr>
          <p:nvPr>
            <p:ph idx="1"/>
          </p:nvPr>
        </p:nvSpPr>
        <p:spPr/>
        <p:txBody>
          <a:bodyPr>
            <a:normAutofit lnSpcReduction="10000"/>
          </a:bodyPr>
          <a:lstStyle/>
          <a:p>
            <a:pPr>
              <a:lnSpc>
                <a:spcPct val="115000"/>
              </a:lnSpc>
              <a:tabLst>
                <a:tab pos="2971800" algn="ctr"/>
                <a:tab pos="5943600" algn="r"/>
                <a:tab pos="457200" algn="l"/>
              </a:tabLst>
            </a:pPr>
            <a:r>
              <a:rPr lang="en-US" dirty="0">
                <a:ea typeface="Calibri" panose="020F0502020204030204" pitchFamily="34" charset="0"/>
              </a:rPr>
              <a:t>The property manager can call the rest of the tenant's contract due and payable</a:t>
            </a:r>
          </a:p>
          <a:p>
            <a:pPr>
              <a:lnSpc>
                <a:spcPct val="115000"/>
              </a:lnSpc>
              <a:tabLst>
                <a:tab pos="2971800" algn="ctr"/>
                <a:tab pos="5943600" algn="r"/>
                <a:tab pos="457200" algn="l"/>
              </a:tabLst>
            </a:pPr>
            <a:r>
              <a:rPr lang="en-US" dirty="0">
                <a:ea typeface="Calibri" panose="020F0502020204030204" pitchFamily="34" charset="0"/>
              </a:rPr>
              <a:t>Property Manager begins to charge excessive fees on that total rent balance</a:t>
            </a:r>
          </a:p>
          <a:p>
            <a:pPr>
              <a:lnSpc>
                <a:spcPct val="115000"/>
              </a:lnSpc>
              <a:tabLst>
                <a:tab pos="2971800" algn="ctr"/>
                <a:tab pos="5943600" algn="r"/>
                <a:tab pos="457200" algn="l"/>
              </a:tabLst>
            </a:pPr>
            <a:r>
              <a:rPr lang="en-US" dirty="0">
                <a:ea typeface="Calibri" panose="020F0502020204030204" pitchFamily="34" charset="0"/>
              </a:rPr>
              <a:t>Late payments can now trigger the early termination fee, which financially cripples the tenant</a:t>
            </a:r>
          </a:p>
          <a:p>
            <a:pPr>
              <a:lnSpc>
                <a:spcPct val="115000"/>
              </a:lnSpc>
              <a:tabLst>
                <a:tab pos="2971800" algn="ctr"/>
                <a:tab pos="5943600" algn="r"/>
                <a:tab pos="457200" algn="l"/>
              </a:tabLst>
            </a:pPr>
            <a:r>
              <a:rPr lang="en-US" dirty="0">
                <a:ea typeface="Calibri" panose="020F0502020204030204" pitchFamily="34" charset="0"/>
              </a:rPr>
              <a:t>This tenant is unable to make these payments, and now, the manager begins the eviction process</a:t>
            </a:r>
          </a:p>
          <a:p>
            <a:endParaRPr lang="en-US" dirty="0"/>
          </a:p>
        </p:txBody>
      </p:sp>
    </p:spTree>
    <p:extLst>
      <p:ext uri="{BB962C8B-B14F-4D97-AF65-F5344CB8AC3E}">
        <p14:creationId xmlns:p14="http://schemas.microsoft.com/office/powerpoint/2010/main" val="1258341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E445CB-E85D-5C40-B731-4C5F61E5CE43}"/>
              </a:ext>
            </a:extLst>
          </p:cNvPr>
          <p:cNvSpPr>
            <a:spLocks noGrp="1"/>
          </p:cNvSpPr>
          <p:nvPr>
            <p:ph type="title"/>
          </p:nvPr>
        </p:nvSpPr>
        <p:spPr/>
        <p:txBody>
          <a:bodyPr/>
          <a:lstStyle/>
          <a:p>
            <a:r>
              <a:rPr lang="en-US" dirty="0"/>
              <a:t>Looking for Housing</a:t>
            </a:r>
          </a:p>
        </p:txBody>
      </p:sp>
      <p:sp>
        <p:nvSpPr>
          <p:cNvPr id="6" name="Content Placeholder 5">
            <a:extLst>
              <a:ext uri="{FF2B5EF4-FFF2-40B4-BE49-F238E27FC236}">
                <a16:creationId xmlns:a16="http://schemas.microsoft.com/office/drawing/2014/main" id="{E0E054F7-4342-A349-BFFF-12A595C0464E}"/>
              </a:ext>
            </a:extLst>
          </p:cNvPr>
          <p:cNvSpPr>
            <a:spLocks noGrp="1"/>
          </p:cNvSpPr>
          <p:nvPr>
            <p:ph idx="1"/>
          </p:nvPr>
        </p:nvSpPr>
        <p:spPr/>
        <p:txBody>
          <a:bodyPr/>
          <a:lstStyle/>
          <a:p>
            <a:r>
              <a:rPr lang="en-US" dirty="0">
                <a:ea typeface="Calibri" panose="020F0502020204030204" pitchFamily="34" charset="0"/>
              </a:rPr>
              <a:t>Tenant begins to look for housing elsewhere </a:t>
            </a:r>
          </a:p>
          <a:p>
            <a:r>
              <a:rPr lang="en-US" dirty="0">
                <a:ea typeface="Calibri" panose="020F0502020204030204" pitchFamily="34" charset="0"/>
              </a:rPr>
              <a:t>The AI technology has been trained to alert the Property Managers of the tenant's internet activity</a:t>
            </a:r>
          </a:p>
          <a:p>
            <a:endParaRPr lang="en-US" dirty="0"/>
          </a:p>
        </p:txBody>
      </p:sp>
    </p:spTree>
    <p:extLst>
      <p:ext uri="{BB962C8B-B14F-4D97-AF65-F5344CB8AC3E}">
        <p14:creationId xmlns:p14="http://schemas.microsoft.com/office/powerpoint/2010/main" val="21981923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619384-2FC0-2F43-81D1-A766E6AC209E}"/>
              </a:ext>
            </a:extLst>
          </p:cNvPr>
          <p:cNvSpPr>
            <a:spLocks noGrp="1"/>
          </p:cNvSpPr>
          <p:nvPr>
            <p:ph type="title"/>
          </p:nvPr>
        </p:nvSpPr>
        <p:spPr/>
        <p:txBody>
          <a:bodyPr/>
          <a:lstStyle/>
          <a:p>
            <a:r>
              <a:rPr lang="en-US" dirty="0"/>
              <a:t>Locked Out of Housing</a:t>
            </a:r>
          </a:p>
        </p:txBody>
      </p:sp>
      <p:sp>
        <p:nvSpPr>
          <p:cNvPr id="4" name="Content Placeholder 3">
            <a:extLst>
              <a:ext uri="{FF2B5EF4-FFF2-40B4-BE49-F238E27FC236}">
                <a16:creationId xmlns:a16="http://schemas.microsoft.com/office/drawing/2014/main" id="{67A6AC70-298C-BF48-AEC9-93E897915CE6}"/>
              </a:ext>
            </a:extLst>
          </p:cNvPr>
          <p:cNvSpPr>
            <a:spLocks noGrp="1"/>
          </p:cNvSpPr>
          <p:nvPr>
            <p:ph idx="1"/>
          </p:nvPr>
        </p:nvSpPr>
        <p:spPr/>
        <p:txBody>
          <a:bodyPr/>
          <a:lstStyle/>
          <a:p>
            <a:r>
              <a:rPr lang="en-US" dirty="0">
                <a:ea typeface="Calibri" panose="020F0502020204030204" pitchFamily="34" charset="0"/>
              </a:rPr>
              <a:t>Property Manager reports the delinquent tenant</a:t>
            </a:r>
          </a:p>
          <a:p>
            <a:r>
              <a:rPr lang="en-US" dirty="0">
                <a:ea typeface="Calibri" panose="020F0502020204030204" pitchFamily="34" charset="0"/>
              </a:rPr>
              <a:t>The rental history data is immediately available to other owners/managers through the shared platform (over 12 thousand of them)</a:t>
            </a:r>
          </a:p>
          <a:p>
            <a:r>
              <a:rPr lang="en-US" dirty="0">
                <a:ea typeface="Calibri" panose="020F0502020204030204" pitchFamily="34" charset="0"/>
              </a:rPr>
              <a:t>Property Managers connected to the platform can support each other by not allowing tenants to move without the "group's" consent</a:t>
            </a:r>
          </a:p>
          <a:p>
            <a:endParaRPr lang="en-US" dirty="0"/>
          </a:p>
        </p:txBody>
      </p:sp>
    </p:spTree>
    <p:extLst>
      <p:ext uri="{BB962C8B-B14F-4D97-AF65-F5344CB8AC3E}">
        <p14:creationId xmlns:p14="http://schemas.microsoft.com/office/powerpoint/2010/main" val="37817491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F08944-6BF8-8B4B-AE4E-7703A5A8DFC9}"/>
              </a:ext>
            </a:extLst>
          </p:cNvPr>
          <p:cNvSpPr>
            <a:spLocks noGrp="1"/>
          </p:cNvSpPr>
          <p:nvPr>
            <p:ph type="title"/>
          </p:nvPr>
        </p:nvSpPr>
        <p:spPr/>
        <p:txBody>
          <a:bodyPr>
            <a:normAutofit fontScale="90000"/>
          </a:bodyPr>
          <a:lstStyle/>
          <a:p>
            <a:r>
              <a:rPr lang="en-US" dirty="0">
                <a:latin typeface="Times New Roman" panose="02020603050405020304" pitchFamily="18" charset="0"/>
                <a:ea typeface="Calibri" panose="020F0502020204030204" pitchFamily="34" charset="0"/>
              </a:rPr>
              <a:t>On the collections side, we have a lot of examples where we don’t have to contact former residents. They contact us to clear up an outstanding balance when their rental payment history appears in connection with trying to rent another apartment. So, it absolutely does work.</a:t>
            </a:r>
            <a:endParaRPr lang="en-US" dirty="0"/>
          </a:p>
        </p:txBody>
      </p:sp>
      <p:sp>
        <p:nvSpPr>
          <p:cNvPr id="5" name="Text Placeholder 4">
            <a:extLst>
              <a:ext uri="{FF2B5EF4-FFF2-40B4-BE49-F238E27FC236}">
                <a16:creationId xmlns:a16="http://schemas.microsoft.com/office/drawing/2014/main" id="{0BB0DA2F-7E75-814D-B372-F380A80DC51B}"/>
              </a:ext>
            </a:extLst>
          </p:cNvPr>
          <p:cNvSpPr>
            <a:spLocks noGrp="1"/>
          </p:cNvSpPr>
          <p:nvPr>
            <p:ph type="body" sz="quarter" idx="13"/>
          </p:nvPr>
        </p:nvSpPr>
        <p:spPr/>
        <p:txBody>
          <a:bodyPr/>
          <a:lstStyle/>
          <a:p>
            <a:r>
              <a:rPr lang="en-US" dirty="0"/>
              <a:t>Chris Jenkins, Vice President of Financial Planning at Equity Residential</a:t>
            </a:r>
          </a:p>
        </p:txBody>
      </p:sp>
    </p:spTree>
    <p:extLst>
      <p:ext uri="{BB962C8B-B14F-4D97-AF65-F5344CB8AC3E}">
        <p14:creationId xmlns:p14="http://schemas.microsoft.com/office/powerpoint/2010/main" val="22670318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D82062-8D59-CA43-BEE5-6D33079E0BC0}"/>
              </a:ext>
            </a:extLst>
          </p:cNvPr>
          <p:cNvSpPr>
            <a:spLocks noGrp="1"/>
          </p:cNvSpPr>
          <p:nvPr>
            <p:ph type="title"/>
          </p:nvPr>
        </p:nvSpPr>
        <p:spPr/>
        <p:txBody>
          <a:bodyPr/>
          <a:lstStyle/>
          <a:p>
            <a:r>
              <a:rPr lang="en-US" dirty="0"/>
              <a:t>RentBureau Providing Blockade</a:t>
            </a:r>
          </a:p>
        </p:txBody>
      </p:sp>
      <p:sp>
        <p:nvSpPr>
          <p:cNvPr id="4" name="Content Placeholder 3">
            <a:extLst>
              <a:ext uri="{FF2B5EF4-FFF2-40B4-BE49-F238E27FC236}">
                <a16:creationId xmlns:a16="http://schemas.microsoft.com/office/drawing/2014/main" id="{674BA7D3-BBDF-244E-B641-24610D8A073E}"/>
              </a:ext>
            </a:extLst>
          </p:cNvPr>
          <p:cNvSpPr>
            <a:spLocks noGrp="1"/>
          </p:cNvSpPr>
          <p:nvPr>
            <p:ph idx="1"/>
          </p:nvPr>
        </p:nvSpPr>
        <p:spPr/>
        <p:txBody>
          <a:bodyPr anchor="ctr"/>
          <a:lstStyle/>
          <a:p>
            <a:pPr marL="0" indent="0">
              <a:lnSpc>
                <a:spcPct val="115000"/>
              </a:lnSpc>
              <a:buNone/>
            </a:pPr>
            <a:r>
              <a:rPr lang="en-US" dirty="0">
                <a:ea typeface="Calibri" panose="020F0502020204030204" pitchFamily="34" charset="0"/>
              </a:rPr>
              <a:t>For example, in just one study, completed by Experian, the property manager who provided the tenant payment history with Experian RentBureau received more than 400 "hits" of rental applicants attempting to move into a community while still owing a rental payment debt elsewhere</a:t>
            </a:r>
            <a:endParaRPr lang="en-US" dirty="0"/>
          </a:p>
        </p:txBody>
      </p:sp>
    </p:spTree>
    <p:extLst>
      <p:ext uri="{BB962C8B-B14F-4D97-AF65-F5344CB8AC3E}">
        <p14:creationId xmlns:p14="http://schemas.microsoft.com/office/powerpoint/2010/main" val="30713208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C4B884-76A2-BA4F-A3A6-7320A319E1D3}"/>
              </a:ext>
            </a:extLst>
          </p:cNvPr>
          <p:cNvSpPr>
            <a:spLocks noGrp="1"/>
          </p:cNvSpPr>
          <p:nvPr>
            <p:ph type="title"/>
          </p:nvPr>
        </p:nvSpPr>
        <p:spPr/>
        <p:txBody>
          <a:bodyPr/>
          <a:lstStyle/>
          <a:p>
            <a:r>
              <a:rPr lang="en-US" dirty="0"/>
              <a:t>The Result</a:t>
            </a:r>
          </a:p>
        </p:txBody>
      </p:sp>
      <p:sp>
        <p:nvSpPr>
          <p:cNvPr id="4" name="Content Placeholder 3">
            <a:extLst>
              <a:ext uri="{FF2B5EF4-FFF2-40B4-BE49-F238E27FC236}">
                <a16:creationId xmlns:a16="http://schemas.microsoft.com/office/drawing/2014/main" id="{30D1956A-DE41-DC4C-841C-DCA7402E79F9}"/>
              </a:ext>
            </a:extLst>
          </p:cNvPr>
          <p:cNvSpPr>
            <a:spLocks noGrp="1"/>
          </p:cNvSpPr>
          <p:nvPr>
            <p:ph idx="1"/>
          </p:nvPr>
        </p:nvSpPr>
        <p:spPr/>
        <p:txBody>
          <a:bodyPr/>
          <a:lstStyle/>
          <a:p>
            <a:r>
              <a:rPr lang="en-US" dirty="0">
                <a:ea typeface="Calibri" panose="020F0502020204030204" pitchFamily="34" charset="0"/>
              </a:rPr>
              <a:t>The tenant is locked into their current community</a:t>
            </a:r>
          </a:p>
          <a:p>
            <a:pPr lvl="1"/>
            <a:r>
              <a:rPr lang="en-US" sz="2400" dirty="0">
                <a:ea typeface="Calibri" panose="020F0502020204030204" pitchFamily="34" charset="0"/>
              </a:rPr>
              <a:t>Must find a safe haven such as family or friends</a:t>
            </a:r>
          </a:p>
          <a:p>
            <a:pPr lvl="1"/>
            <a:r>
              <a:rPr lang="en-US" sz="2400" dirty="0">
                <a:ea typeface="Calibri" panose="020F0502020204030204" pitchFamily="34" charset="0"/>
              </a:rPr>
              <a:t>Forced into homeless shelters or the streets</a:t>
            </a:r>
          </a:p>
          <a:p>
            <a:endParaRPr lang="en-US" dirty="0"/>
          </a:p>
        </p:txBody>
      </p:sp>
    </p:spTree>
    <p:extLst>
      <p:ext uri="{BB962C8B-B14F-4D97-AF65-F5344CB8AC3E}">
        <p14:creationId xmlns:p14="http://schemas.microsoft.com/office/powerpoint/2010/main" val="20480422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AEB9AE-938D-DF45-9C05-E8D492B55D0A}"/>
              </a:ext>
            </a:extLst>
          </p:cNvPr>
          <p:cNvSpPr>
            <a:spLocks noGrp="1"/>
          </p:cNvSpPr>
          <p:nvPr>
            <p:ph type="title"/>
          </p:nvPr>
        </p:nvSpPr>
        <p:spPr/>
        <p:txBody>
          <a:bodyPr/>
          <a:lstStyle/>
          <a:p>
            <a:r>
              <a:rPr lang="en-US" dirty="0"/>
              <a:t>Conclusion</a:t>
            </a:r>
          </a:p>
        </p:txBody>
      </p:sp>
      <p:sp>
        <p:nvSpPr>
          <p:cNvPr id="4" name="Content Placeholder 3">
            <a:extLst>
              <a:ext uri="{FF2B5EF4-FFF2-40B4-BE49-F238E27FC236}">
                <a16:creationId xmlns:a16="http://schemas.microsoft.com/office/drawing/2014/main" id="{E92DC20B-E1A3-484B-8FE5-594E6F16F15D}"/>
              </a:ext>
            </a:extLst>
          </p:cNvPr>
          <p:cNvSpPr>
            <a:spLocks noGrp="1"/>
          </p:cNvSpPr>
          <p:nvPr>
            <p:ph idx="1"/>
          </p:nvPr>
        </p:nvSpPr>
        <p:spPr/>
        <p:txBody>
          <a:bodyPr anchor="ctr"/>
          <a:lstStyle/>
          <a:p>
            <a:pPr marL="0" indent="0" algn="ctr">
              <a:buNone/>
            </a:pPr>
            <a:r>
              <a:rPr lang="en-US" dirty="0">
                <a:ea typeface="Calibri" panose="020F0502020204030204" pitchFamily="34" charset="0"/>
                <a:cs typeface="Times New Roman" panose="02020603050405020304" pitchFamily="18" charset="0"/>
              </a:rPr>
              <a:t>Aggressive Leasing Tactics is one of the primary cause of homelessness in our country</a:t>
            </a:r>
          </a:p>
          <a:p>
            <a:endParaRPr lang="en-US" dirty="0"/>
          </a:p>
        </p:txBody>
      </p:sp>
    </p:spTree>
    <p:extLst>
      <p:ext uri="{BB962C8B-B14F-4D97-AF65-F5344CB8AC3E}">
        <p14:creationId xmlns:p14="http://schemas.microsoft.com/office/powerpoint/2010/main" val="18153437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B4B82D-A989-40D8-A457-F1D9C0345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4E99EC7-4ECA-46FD-A4EE-C28A8AC673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pic>
        <p:nvPicPr>
          <p:cNvPr id="2" name="Picture 1">
            <a:extLst>
              <a:ext uri="{FF2B5EF4-FFF2-40B4-BE49-F238E27FC236}">
                <a16:creationId xmlns:a16="http://schemas.microsoft.com/office/drawing/2014/main" id="{218DA061-16D4-4BB6-94AD-6DCF1989DDCD}"/>
              </a:ext>
            </a:extLst>
          </p:cNvPr>
          <p:cNvPicPr>
            <a:picLocks noChangeAspect="1"/>
          </p:cNvPicPr>
          <p:nvPr/>
        </p:nvPicPr>
        <p:blipFill>
          <a:blip r:embed="rId5"/>
          <a:stretch>
            <a:fillRect/>
          </a:stretch>
        </p:blipFill>
        <p:spPr>
          <a:xfrm>
            <a:off x="4476896" y="1149305"/>
            <a:ext cx="3219296" cy="4615479"/>
          </a:xfrm>
          <a:prstGeom prst="rect">
            <a:avLst/>
          </a:prstGeom>
        </p:spPr>
      </p:pic>
      <p:grpSp>
        <p:nvGrpSpPr>
          <p:cNvPr id="11" name="Group 10">
            <a:extLst>
              <a:ext uri="{FF2B5EF4-FFF2-40B4-BE49-F238E27FC236}">
                <a16:creationId xmlns:a16="http://schemas.microsoft.com/office/drawing/2014/main" id="{67034349-EB95-4DEC-941A-A5BEB23CCC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12" name="Rounded Rectangle 21">
              <a:extLst>
                <a:ext uri="{FF2B5EF4-FFF2-40B4-BE49-F238E27FC236}">
                  <a16:creationId xmlns:a16="http://schemas.microsoft.com/office/drawing/2014/main" id="{4ED14EF1-39B3-426A-842A-CEA137A65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3" name="Picture 12">
              <a:extLst>
                <a:ext uri="{FF2B5EF4-FFF2-40B4-BE49-F238E27FC236}">
                  <a16:creationId xmlns:a16="http://schemas.microsoft.com/office/drawing/2014/main" id="{20BA46E3-54EA-491A-BDC2-C9A945118E5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4" name="Rounded Rectangle 27">
              <a:extLst>
                <a:ext uri="{FF2B5EF4-FFF2-40B4-BE49-F238E27FC236}">
                  <a16:creationId xmlns:a16="http://schemas.microsoft.com/office/drawing/2014/main" id="{BC6C1592-02CC-4EA4-9A0E-7BE7C1ED8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5" name="Picture 14">
              <a:extLst>
                <a:ext uri="{FF2B5EF4-FFF2-40B4-BE49-F238E27FC236}">
                  <a16:creationId xmlns:a16="http://schemas.microsoft.com/office/drawing/2014/main" id="{367E44A5-FAF8-4D81-90C9-CFD68F1A13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Tree>
    <p:extLst>
      <p:ext uri="{BB962C8B-B14F-4D97-AF65-F5344CB8AC3E}">
        <p14:creationId xmlns:p14="http://schemas.microsoft.com/office/powerpoint/2010/main" val="34991530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08951E-1D51-4DEA-A977-B98680997375}"/>
              </a:ext>
            </a:extLst>
          </p:cNvPr>
          <p:cNvSpPr/>
          <p:nvPr/>
        </p:nvSpPr>
        <p:spPr>
          <a:xfrm>
            <a:off x="1879886" y="2918861"/>
            <a:ext cx="7861115" cy="1200329"/>
          </a:xfrm>
          <a:prstGeom prst="rect">
            <a:avLst/>
          </a:prstGeom>
        </p:spPr>
        <p:txBody>
          <a:bodyPr wrap="square">
            <a:spAutoFit/>
          </a:bodyPr>
          <a:lstStyle/>
          <a:p>
            <a:pPr algn="ctr"/>
            <a:r>
              <a:rPr lang="en-US" sz="3600" dirty="0">
                <a:solidFill>
                  <a:prstClr val="black"/>
                </a:solidFill>
                <a:cs typeface="Times New Roman" panose="02020603050405020304" pitchFamily="18" charset="0"/>
              </a:rPr>
              <a:t>See the Website for details</a:t>
            </a:r>
          </a:p>
          <a:p>
            <a:pPr algn="ctr"/>
            <a:r>
              <a:rPr lang="en-US" sz="3600" dirty="0">
                <a:solidFill>
                  <a:prstClr val="black"/>
                </a:solidFill>
                <a:cs typeface="Times New Roman" panose="02020603050405020304" pitchFamily="18" charset="0"/>
              </a:rPr>
              <a:t>www.jamesmartinnelson.com</a:t>
            </a:r>
            <a:endParaRPr lang="en-US" dirty="0"/>
          </a:p>
        </p:txBody>
      </p:sp>
      <p:sp>
        <p:nvSpPr>
          <p:cNvPr id="3" name="Title 2">
            <a:extLst>
              <a:ext uri="{FF2B5EF4-FFF2-40B4-BE49-F238E27FC236}">
                <a16:creationId xmlns:a16="http://schemas.microsoft.com/office/drawing/2014/main" id="{F9ECEC8A-722F-B145-9B7A-66BD07619679}"/>
              </a:ext>
            </a:extLst>
          </p:cNvPr>
          <p:cNvSpPr>
            <a:spLocks noGrp="1"/>
          </p:cNvSpPr>
          <p:nvPr>
            <p:ph type="title"/>
          </p:nvPr>
        </p:nvSpPr>
        <p:spPr/>
        <p:txBody>
          <a:bodyPr/>
          <a:lstStyle/>
          <a:p>
            <a:r>
              <a:rPr lang="en-US" dirty="0"/>
              <a:t>We Need Your Help</a:t>
            </a:r>
          </a:p>
        </p:txBody>
      </p:sp>
      <p:sp>
        <p:nvSpPr>
          <p:cNvPr id="4" name="Content Placeholder 3">
            <a:extLst>
              <a:ext uri="{FF2B5EF4-FFF2-40B4-BE49-F238E27FC236}">
                <a16:creationId xmlns:a16="http://schemas.microsoft.com/office/drawing/2014/main" id="{0AD1AA5D-C424-F243-BBFC-E0DB10F7DE61}"/>
              </a:ext>
            </a:extLst>
          </p:cNvPr>
          <p:cNvSpPr>
            <a:spLocks noGrp="1"/>
          </p:cNvSpPr>
          <p:nvPr>
            <p:ph idx="1"/>
          </p:nvPr>
        </p:nvSpPr>
        <p:spPr/>
        <p:txBody>
          <a:bodyPr>
            <a:normAutofit lnSpcReduction="10000"/>
          </a:bodyPr>
          <a:lstStyle/>
          <a:p>
            <a:endParaRPr lang="en-US" dirty="0"/>
          </a:p>
          <a:p>
            <a:endParaRPr lang="en-US" dirty="0"/>
          </a:p>
          <a:p>
            <a:endParaRPr lang="en-US" dirty="0"/>
          </a:p>
          <a:p>
            <a:endParaRPr lang="en-US" dirty="0"/>
          </a:p>
          <a:p>
            <a:r>
              <a:rPr lang="en-US" dirty="0"/>
              <a:t>LinkedIn: @</a:t>
            </a:r>
            <a:r>
              <a:rPr lang="en-US" dirty="0" err="1"/>
              <a:t>JamesMartinNelson</a:t>
            </a:r>
            <a:endParaRPr lang="en-US" dirty="0"/>
          </a:p>
          <a:p>
            <a:r>
              <a:rPr lang="en-US" dirty="0"/>
              <a:t>Twitter:  @</a:t>
            </a:r>
            <a:r>
              <a:rPr lang="en-US" dirty="0" err="1"/>
              <a:t>JamesM_Nelson</a:t>
            </a:r>
            <a:endParaRPr lang="en-US" dirty="0"/>
          </a:p>
          <a:p>
            <a:r>
              <a:rPr lang="en-US" dirty="0"/>
              <a:t>YouTube: </a:t>
            </a:r>
            <a:r>
              <a:rPr lang="en-US" sz="1800" b="0" i="0" u="sng" strike="noStrike" dirty="0">
                <a:solidFill>
                  <a:srgbClr val="0000FF"/>
                </a:solidFill>
                <a:effectLst/>
                <a:latin typeface="Calibri" panose="020F0502020204030204" pitchFamily="34" charset="0"/>
                <a:hlinkClick r:id="rId2"/>
              </a:rPr>
              <a:t>https://www.youtube.com/watch?v=vHyjLpUcNd0&amp;feature=youtu.be</a:t>
            </a:r>
            <a:r>
              <a:rPr lang="en-US" dirty="0"/>
              <a:t> </a:t>
            </a:r>
          </a:p>
        </p:txBody>
      </p:sp>
    </p:spTree>
    <p:extLst>
      <p:ext uri="{BB962C8B-B14F-4D97-AF65-F5344CB8AC3E}">
        <p14:creationId xmlns:p14="http://schemas.microsoft.com/office/powerpoint/2010/main" val="2042692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D7DC2A-05E8-4E81-BCEF-CE8AB88595D0}"/>
              </a:ext>
            </a:extLst>
          </p:cNvPr>
          <p:cNvSpPr/>
          <p:nvPr/>
        </p:nvSpPr>
        <p:spPr>
          <a:xfrm>
            <a:off x="748145" y="822036"/>
            <a:ext cx="10677238" cy="3537892"/>
          </a:xfrm>
          <a:prstGeom prst="rect">
            <a:avLst/>
          </a:prstGeom>
        </p:spPr>
        <p:txBody>
          <a:bodyPr wrap="square">
            <a:spAutoFit/>
          </a:bodyPr>
          <a:lstStyle/>
          <a:p>
            <a:pPr marL="457200" indent="-457200">
              <a:lnSpc>
                <a:spcPct val="115000"/>
              </a:lnSpc>
              <a:buFont typeface="Arial" panose="020B0604020202020204" pitchFamily="34" charset="0"/>
              <a:buChar char="•"/>
            </a:pPr>
            <a:r>
              <a:rPr lang="en-US" sz="2800" b="1" dirty="0">
                <a:ea typeface="Calibri" panose="020F0502020204030204" pitchFamily="34" charset="0"/>
              </a:rPr>
              <a:t>The purpose of this presentation:</a:t>
            </a:r>
          </a:p>
          <a:p>
            <a:pPr marL="914400" lvl="1" indent="-457200">
              <a:lnSpc>
                <a:spcPct val="115000"/>
              </a:lnSpc>
              <a:buFont typeface="Arial" panose="020B0604020202020204" pitchFamily="34" charset="0"/>
              <a:buChar char="•"/>
            </a:pPr>
            <a:r>
              <a:rPr lang="en-US" sz="2800" dirty="0">
                <a:ea typeface="Calibri" panose="020F0502020204030204" pitchFamily="34" charset="0"/>
              </a:rPr>
              <a:t> To present the background information on this phenomenon</a:t>
            </a:r>
          </a:p>
          <a:p>
            <a:pPr marL="914400" lvl="1" indent="-457200">
              <a:lnSpc>
                <a:spcPct val="115000"/>
              </a:lnSpc>
              <a:buFont typeface="Arial" panose="020B0604020202020204" pitchFamily="34" charset="0"/>
              <a:buChar char="•"/>
            </a:pPr>
            <a:r>
              <a:rPr lang="en-US" sz="2800" dirty="0">
                <a:ea typeface="Calibri" panose="020F0502020204030204" pitchFamily="34" charset="0"/>
              </a:rPr>
              <a:t>Analyze the potential for discrimination and price-fixing. </a:t>
            </a:r>
          </a:p>
          <a:p>
            <a:pPr marL="457200" indent="-457200">
              <a:lnSpc>
                <a:spcPct val="115000"/>
              </a:lnSpc>
              <a:buFont typeface="Arial" panose="020B0604020202020204" pitchFamily="34" charset="0"/>
              <a:buChar char="•"/>
            </a:pPr>
            <a:r>
              <a:rPr lang="en-US" sz="2800" b="1" dirty="0">
                <a:ea typeface="Calibri" panose="020F0502020204030204" pitchFamily="34" charset="0"/>
              </a:rPr>
              <a:t>Governmental officials:</a:t>
            </a:r>
          </a:p>
          <a:p>
            <a:pPr marL="914400" lvl="1" indent="-457200">
              <a:lnSpc>
                <a:spcPct val="115000"/>
              </a:lnSpc>
              <a:buFont typeface="Arial" panose="020B0604020202020204" pitchFamily="34" charset="0"/>
              <a:buChar char="•"/>
            </a:pPr>
            <a:r>
              <a:rPr lang="en-US" sz="2800" dirty="0">
                <a:ea typeface="Calibri" panose="020F0502020204030204" pitchFamily="34" charset="0"/>
              </a:rPr>
              <a:t>Examine this evidence</a:t>
            </a:r>
          </a:p>
          <a:p>
            <a:pPr marL="914400" lvl="1" indent="-457200">
              <a:lnSpc>
                <a:spcPct val="115000"/>
              </a:lnSpc>
              <a:buFont typeface="Arial" panose="020B0604020202020204" pitchFamily="34" charset="0"/>
              <a:buChar char="•"/>
            </a:pPr>
            <a:r>
              <a:rPr lang="en-US" sz="2800" dirty="0">
                <a:ea typeface="Calibri" panose="020F0502020204030204" pitchFamily="34" charset="0"/>
              </a:rPr>
              <a:t>Analyze the legal implications of this evidence</a:t>
            </a:r>
          </a:p>
          <a:p>
            <a:pPr marL="914400" lvl="1" indent="-457200">
              <a:lnSpc>
                <a:spcPct val="115000"/>
              </a:lnSpc>
              <a:buFont typeface="Arial" panose="020B0604020202020204" pitchFamily="34" charset="0"/>
              <a:buChar char="•"/>
            </a:pPr>
            <a:r>
              <a:rPr lang="en-US" sz="2800" dirty="0">
                <a:ea typeface="Calibri" panose="020F0502020204030204" pitchFamily="34" charset="0"/>
              </a:rPr>
              <a:t>Take action based upon the conclusion of their review</a:t>
            </a:r>
          </a:p>
        </p:txBody>
      </p:sp>
    </p:spTree>
    <p:extLst>
      <p:ext uri="{BB962C8B-B14F-4D97-AF65-F5344CB8AC3E}">
        <p14:creationId xmlns:p14="http://schemas.microsoft.com/office/powerpoint/2010/main" val="3829371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3F5F34-6DCC-6B48-B346-196D85204E91}"/>
              </a:ext>
            </a:extLst>
          </p:cNvPr>
          <p:cNvSpPr>
            <a:spLocks noGrp="1"/>
          </p:cNvSpPr>
          <p:nvPr>
            <p:ph type="title"/>
          </p:nvPr>
        </p:nvSpPr>
        <p:spPr/>
        <p:txBody>
          <a:bodyPr/>
          <a:lstStyle/>
          <a:p>
            <a:r>
              <a:rPr lang="en-US" dirty="0"/>
              <a:t>AI is a Game-Changer</a:t>
            </a:r>
          </a:p>
        </p:txBody>
      </p:sp>
      <p:sp>
        <p:nvSpPr>
          <p:cNvPr id="7" name="Content Placeholder 6">
            <a:extLst>
              <a:ext uri="{FF2B5EF4-FFF2-40B4-BE49-F238E27FC236}">
                <a16:creationId xmlns:a16="http://schemas.microsoft.com/office/drawing/2014/main" id="{F5ECA627-E3C1-4845-B7C5-31F56655DCD9}"/>
              </a:ext>
            </a:extLst>
          </p:cNvPr>
          <p:cNvSpPr>
            <a:spLocks noGrp="1"/>
          </p:cNvSpPr>
          <p:nvPr>
            <p:ph sz="half" idx="1"/>
          </p:nvPr>
        </p:nvSpPr>
        <p:spPr>
          <a:xfrm>
            <a:off x="1922337" y="2560320"/>
            <a:ext cx="3204297" cy="3310128"/>
          </a:xfrm>
        </p:spPr>
        <p:txBody>
          <a:bodyPr/>
          <a:lstStyle/>
          <a:p>
            <a:r>
              <a:rPr lang="en-US" dirty="0"/>
              <a:t>Amazon </a:t>
            </a:r>
          </a:p>
          <a:p>
            <a:r>
              <a:rPr lang="en-US" dirty="0"/>
              <a:t>Netflix</a:t>
            </a:r>
          </a:p>
        </p:txBody>
      </p:sp>
      <p:pic>
        <p:nvPicPr>
          <p:cNvPr id="10" name="Content Placeholder 9">
            <a:extLst>
              <a:ext uri="{FF2B5EF4-FFF2-40B4-BE49-F238E27FC236}">
                <a16:creationId xmlns:a16="http://schemas.microsoft.com/office/drawing/2014/main" id="{1B580446-91E4-9A4B-83A8-B2390023C1B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41233" y="2560320"/>
            <a:ext cx="5028637" cy="3340189"/>
          </a:xfrm>
        </p:spPr>
      </p:pic>
    </p:spTree>
    <p:extLst>
      <p:ext uri="{BB962C8B-B14F-4D97-AF65-F5344CB8AC3E}">
        <p14:creationId xmlns:p14="http://schemas.microsoft.com/office/powerpoint/2010/main" val="1481338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A0BAAB-E953-6C42-9C77-70E8B196776E}"/>
              </a:ext>
            </a:extLst>
          </p:cNvPr>
          <p:cNvSpPr>
            <a:spLocks noGrp="1"/>
          </p:cNvSpPr>
          <p:nvPr>
            <p:ph type="title"/>
          </p:nvPr>
        </p:nvSpPr>
        <p:spPr/>
        <p:txBody>
          <a:bodyPr/>
          <a:lstStyle/>
          <a:p>
            <a:r>
              <a:rPr lang="en-US" dirty="0"/>
              <a:t>The Question is:</a:t>
            </a:r>
          </a:p>
        </p:txBody>
      </p:sp>
      <p:pic>
        <p:nvPicPr>
          <p:cNvPr id="7" name="Picture Placeholder 6">
            <a:extLst>
              <a:ext uri="{FF2B5EF4-FFF2-40B4-BE49-F238E27FC236}">
                <a16:creationId xmlns:a16="http://schemas.microsoft.com/office/drawing/2014/main" id="{DA98B064-3001-4C44-9432-498ECDB34D53}"/>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22177" b="22177"/>
          <a:stretch>
            <a:fillRect/>
          </a:stretch>
        </p:blipFill>
        <p:spPr/>
      </p:pic>
      <p:sp>
        <p:nvSpPr>
          <p:cNvPr id="5" name="Text Placeholder 4">
            <a:extLst>
              <a:ext uri="{FF2B5EF4-FFF2-40B4-BE49-F238E27FC236}">
                <a16:creationId xmlns:a16="http://schemas.microsoft.com/office/drawing/2014/main" id="{A5437BA2-7738-B74C-A0EC-55BA1AB6299B}"/>
              </a:ext>
            </a:extLst>
          </p:cNvPr>
          <p:cNvSpPr>
            <a:spLocks noGrp="1"/>
          </p:cNvSpPr>
          <p:nvPr>
            <p:ph type="body" sz="half" idx="2"/>
          </p:nvPr>
        </p:nvSpPr>
        <p:spPr/>
        <p:txBody>
          <a:bodyPr>
            <a:normAutofit/>
          </a:bodyPr>
          <a:lstStyle/>
          <a:p>
            <a:r>
              <a:rPr lang="en-US" sz="2400" dirty="0"/>
              <a:t>Should We Expect Anything Different from the Housing Industry?</a:t>
            </a:r>
          </a:p>
        </p:txBody>
      </p:sp>
    </p:spTree>
    <p:extLst>
      <p:ext uri="{BB962C8B-B14F-4D97-AF65-F5344CB8AC3E}">
        <p14:creationId xmlns:p14="http://schemas.microsoft.com/office/powerpoint/2010/main" val="2664056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0DC15A-DD20-CD40-B066-D9492F96F975}"/>
              </a:ext>
            </a:extLst>
          </p:cNvPr>
          <p:cNvSpPr>
            <a:spLocks noGrp="1"/>
          </p:cNvSpPr>
          <p:nvPr>
            <p:ph type="title"/>
          </p:nvPr>
        </p:nvSpPr>
        <p:spPr/>
        <p:txBody>
          <a:bodyPr/>
          <a:lstStyle/>
          <a:p>
            <a:r>
              <a:rPr lang="en-US" dirty="0"/>
              <a:t>AI and Big Data</a:t>
            </a:r>
          </a:p>
        </p:txBody>
      </p:sp>
      <p:sp>
        <p:nvSpPr>
          <p:cNvPr id="4" name="Content Placeholder 3">
            <a:extLst>
              <a:ext uri="{FF2B5EF4-FFF2-40B4-BE49-F238E27FC236}">
                <a16:creationId xmlns:a16="http://schemas.microsoft.com/office/drawing/2014/main" id="{7AC3718D-4410-244C-BBB3-25768EE0AED1}"/>
              </a:ext>
            </a:extLst>
          </p:cNvPr>
          <p:cNvSpPr>
            <a:spLocks noGrp="1"/>
          </p:cNvSpPr>
          <p:nvPr>
            <p:ph idx="1"/>
          </p:nvPr>
        </p:nvSpPr>
        <p:spPr/>
        <p:txBody>
          <a:bodyPr>
            <a:normAutofit/>
          </a:bodyPr>
          <a:lstStyle/>
          <a:p>
            <a:r>
              <a:rPr lang="en-US" dirty="0"/>
              <a:t>Property Managers are implementing AI at a rapid pace </a:t>
            </a:r>
          </a:p>
          <a:p>
            <a:r>
              <a:rPr lang="en-US" dirty="0"/>
              <a:t>One of the downsides to AI:</a:t>
            </a:r>
          </a:p>
          <a:p>
            <a:r>
              <a:rPr lang="en-US" sz="2800" dirty="0"/>
              <a:t>It requires massive amounts of data to run</a:t>
            </a:r>
          </a:p>
        </p:txBody>
      </p:sp>
    </p:spTree>
    <p:extLst>
      <p:ext uri="{BB962C8B-B14F-4D97-AF65-F5344CB8AC3E}">
        <p14:creationId xmlns:p14="http://schemas.microsoft.com/office/powerpoint/2010/main" val="1681212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324</TotalTime>
  <Words>4370</Words>
  <Application>Microsoft Office PowerPoint</Application>
  <PresentationFormat>Widescreen</PresentationFormat>
  <Paragraphs>316</Paragraphs>
  <Slides>59</Slides>
  <Notes>50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Calibri</vt:lpstr>
      <vt:lpstr>Courier New</vt:lpstr>
      <vt:lpstr>Garamond</vt:lpstr>
      <vt:lpstr>Symbol</vt:lpstr>
      <vt:lpstr>Times New Roman</vt:lpstr>
      <vt:lpstr>Wingdings</vt:lpstr>
      <vt:lpstr>Organic</vt:lpstr>
      <vt:lpstr>This Slide Contains Proprietary Information</vt:lpstr>
      <vt:lpstr>There is a New Landlord</vt:lpstr>
      <vt:lpstr>Part I</vt:lpstr>
      <vt:lpstr>Rental Rates Increasing</vt:lpstr>
      <vt:lpstr>Rental Rate Price Fixing</vt:lpstr>
      <vt:lpstr>PowerPoint Presentation</vt:lpstr>
      <vt:lpstr>AI is a Game-Changer</vt:lpstr>
      <vt:lpstr>The Question is:</vt:lpstr>
      <vt:lpstr>AI and Big Data</vt:lpstr>
      <vt:lpstr>AI and Big Data</vt:lpstr>
      <vt:lpstr>RealPage:  The Shared Platform</vt:lpstr>
      <vt:lpstr>RealPage:  The Shared Platform</vt:lpstr>
      <vt:lpstr>Tenants and Big Data</vt:lpstr>
      <vt:lpstr>Tenants and Big Data</vt:lpstr>
      <vt:lpstr>Tenants and Big Data</vt:lpstr>
      <vt:lpstr>RealPage and Property Data</vt:lpstr>
      <vt:lpstr>RealPage:  The Intermediary for Price-Fixing</vt:lpstr>
      <vt:lpstr>PowerPoint Presentation</vt:lpstr>
      <vt:lpstr>RealPage:  The Intermediary for Price-Fixing</vt:lpstr>
      <vt:lpstr>Rising Rental Rates Caused by Price-Fixing</vt:lpstr>
      <vt:lpstr>Correlation between AI and Rising Rent</vt:lpstr>
      <vt:lpstr>The Technology Provides the ‘Fixed’ Rate</vt:lpstr>
      <vt:lpstr>Additional significant accomplishments include: annualized EBITDA (Earnings Before Income Tax and Debt Amortization) swing within the multifamily business line from negative $2.4 million (loss) to positive $16.4 million (profit), proving the AI Technology works. </vt:lpstr>
      <vt:lpstr>Stealing Home: How AI is Hijacking the American Dream </vt:lpstr>
      <vt:lpstr>Washington Study</vt:lpstr>
      <vt:lpstr>PowerPoint Presentation</vt:lpstr>
      <vt:lpstr>Study Conclusions</vt:lpstr>
      <vt:lpstr>PowerPoint Presentation</vt:lpstr>
      <vt:lpstr>PowerPoint Presentation</vt:lpstr>
      <vt:lpstr>PowerPoint Presentation</vt:lpstr>
      <vt:lpstr>Cost-Burdening</vt:lpstr>
      <vt:lpstr>Abnormal Market</vt:lpstr>
      <vt:lpstr>Conclusion</vt:lpstr>
      <vt:lpstr>Part II</vt:lpstr>
      <vt:lpstr>Locking Tenants In</vt:lpstr>
      <vt:lpstr>Old Leasing Policies</vt:lpstr>
      <vt:lpstr>PowerPoint Presentation</vt:lpstr>
      <vt:lpstr>My Own Example</vt:lpstr>
      <vt:lpstr>PowerPoint Presentation</vt:lpstr>
      <vt:lpstr>PowerPoint Presentation</vt:lpstr>
      <vt:lpstr>Pressure Added</vt:lpstr>
      <vt:lpstr>Threats</vt:lpstr>
      <vt:lpstr>Aggressive Leasing:  The Result</vt:lpstr>
      <vt:lpstr>PowerPoint Presentation</vt:lpstr>
      <vt:lpstr>PowerPoint Presentation</vt:lpstr>
      <vt:lpstr>Locking Tenants In</vt:lpstr>
      <vt:lpstr>Two Types of Tenants</vt:lpstr>
      <vt:lpstr>Struggling Tenant</vt:lpstr>
      <vt:lpstr>Fee-Stacking</vt:lpstr>
      <vt:lpstr>Fee-Stacking:  Example</vt:lpstr>
      <vt:lpstr>Example Continued:  Toward Eviction</vt:lpstr>
      <vt:lpstr>Looking for Housing</vt:lpstr>
      <vt:lpstr>Locked Out of Housing</vt:lpstr>
      <vt:lpstr>On the collections side, we have a lot of examples where we don’t have to contact former residents. They contact us to clear up an outstanding balance when their rental payment history appears in connection with trying to rent another apartment. So, it absolutely does work.</vt:lpstr>
      <vt:lpstr>RentBureau Providing Blockade</vt:lpstr>
      <vt:lpstr>The Result</vt:lpstr>
      <vt:lpstr>Conclusion</vt:lpstr>
      <vt:lpstr>PowerPoint Presentation</vt:lpstr>
      <vt:lpstr>We Need Your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There is a New Landlord in town that has invaded our communities and the programs they are using to disrupt the housing markets</dc:title>
  <dc:creator>James Nelson</dc:creator>
  <cp:lastModifiedBy>James Nelson</cp:lastModifiedBy>
  <cp:revision>47</cp:revision>
  <dcterms:created xsi:type="dcterms:W3CDTF">2020-05-30T14:20:49Z</dcterms:created>
  <dcterms:modified xsi:type="dcterms:W3CDTF">2020-07-01T19:00:46Z</dcterms:modified>
</cp:coreProperties>
</file>