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56" r:id="rId5"/>
    <p:sldId id="263" r:id="rId6"/>
    <p:sldId id="291" r:id="rId7"/>
    <p:sldId id="257" r:id="rId8"/>
    <p:sldId id="278" r:id="rId9"/>
    <p:sldId id="279" r:id="rId10"/>
    <p:sldId id="297" r:id="rId11"/>
    <p:sldId id="281" r:id="rId12"/>
    <p:sldId id="282" r:id="rId13"/>
    <p:sldId id="258" r:id="rId14"/>
    <p:sldId id="264" r:id="rId15"/>
    <p:sldId id="266" r:id="rId16"/>
    <p:sldId id="285" r:id="rId17"/>
    <p:sldId id="290" r:id="rId18"/>
    <p:sldId id="287" r:id="rId19"/>
    <p:sldId id="288" r:id="rId20"/>
    <p:sldId id="265" r:id="rId21"/>
    <p:sldId id="267" r:id="rId22"/>
    <p:sldId id="284" r:id="rId23"/>
    <p:sldId id="292" r:id="rId24"/>
    <p:sldId id="269" r:id="rId25"/>
    <p:sldId id="270" r:id="rId26"/>
    <p:sldId id="272" r:id="rId27"/>
    <p:sldId id="275" r:id="rId28"/>
    <p:sldId id="293" r:id="rId29"/>
    <p:sldId id="294" r:id="rId30"/>
    <p:sldId id="289" r:id="rId31"/>
    <p:sldId id="273" r:id="rId32"/>
    <p:sldId id="274" r:id="rId33"/>
    <p:sldId id="29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86178" autoAdjust="0"/>
  </p:normalViewPr>
  <p:slideViewPr>
    <p:cSldViewPr>
      <p:cViewPr varScale="1">
        <p:scale>
          <a:sx n="64" d="100"/>
          <a:sy n="64" d="100"/>
        </p:scale>
        <p:origin x="1704" y="32"/>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38"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Whole 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844D2ABD-230C-41B3-89BF-B6F6B5A74997}" type="presOf" srcId="{F4349F0B-C978-46D5-A52C-80B2057FCAFE}" destId="{22946E89-B8EF-4E7C-9A8D-BD716A894507}" srcOrd="0" destOrd="0" presId="urn:microsoft.com/office/officeart/2005/8/layout/chevron1"/>
    <dgm:cxn modelId="{F7ABBEAC-04B6-4E8C-9464-BCE907959E5A}" type="presOf" srcId="{AAFF1A46-739D-4AC8-AF57-D619F80009BC}" destId="{EB8E49AB-89E5-45D4-AFA9-B432BB2CCAA7}" srcOrd="0" destOrd="0" presId="urn:microsoft.com/office/officeart/2005/8/layout/chevron1"/>
    <dgm:cxn modelId="{18A7EAB0-73AB-4A9F-87F1-00CBCD7418A5}" type="presOf" srcId="{15172B16-81B7-4094-B954-B4DFB132803E}" destId="{B5751F65-33EF-456D-9DB0-1DA903DE1F8D}" srcOrd="0" destOrd="0" presId="urn:microsoft.com/office/officeart/2005/8/layout/chevron1"/>
    <dgm:cxn modelId="{68ADB580-A2AE-479A-88EB-5AAE75F54668}" type="presOf" srcId="{819EF77A-E8B7-43A8-88D3-98FC09B49215}" destId="{356E3B6F-D8C6-426F-BA54-3FC72513DD0E}"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7D33D8D1-BB24-4EDB-A2F4-C1BF224762C2}" type="presOf" srcId="{0B73BEE8-B4D5-484C-91A9-98FEC6B2AC2A}" destId="{E7B28461-FAE7-4F10-B154-5A56A78220AD}" srcOrd="0" destOrd="0" presId="urn:microsoft.com/office/officeart/2005/8/layout/chevron1"/>
    <dgm:cxn modelId="{01C0C523-513D-4443-9950-C5E05E481136}" type="presOf" srcId="{2297D923-C012-4EE8-A9C5-08D5986A8CDC}" destId="{CF3C62E0-6C71-4204-9230-875AC3B1242D}" srcOrd="0" destOrd="0" presId="urn:microsoft.com/office/officeart/2005/8/layout/chevron1"/>
    <dgm:cxn modelId="{13A47F6F-E1A9-418D-BB92-FC21832AAAC4}" type="presOf" srcId="{904454DC-E4B3-44B5-BDB9-C154111E0852}" destId="{B2FC8D52-0D48-4166-8027-7E9CDE5B7D50}"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F860E99C-5F03-4725-A3B8-CD8424D5D2ED}" srcId="{904454DC-E4B3-44B5-BDB9-C154111E0852}" destId="{2297D923-C012-4EE8-A9C5-08D5986A8CDC}" srcOrd="5" destOrd="0" parTransId="{7C0BF589-63B6-4979-B447-E1C4EC1C92FE}" sibTransId="{4AFF726C-2EEC-44B1-A6FB-6799970EDE1F}"/>
    <dgm:cxn modelId="{AFC93860-8750-4B90-B0DE-DDA0989A87FC}" srcId="{904454DC-E4B3-44B5-BDB9-C154111E0852}" destId="{0B73BEE8-B4D5-484C-91A9-98FEC6B2AC2A}" srcOrd="3" destOrd="0" parTransId="{24CE6E58-6D58-41F0-A1D7-205E27137428}" sibTransId="{EF214B47-0A95-4C9A-BABC-60622A18302D}"/>
    <dgm:cxn modelId="{8A56930F-EF69-42A7-AD19-59C79F8C4807}" srcId="{904454DC-E4B3-44B5-BDB9-C154111E0852}" destId="{F4349F0B-C978-46D5-A52C-80B2057FCAFE}" srcOrd="4" destOrd="0" parTransId="{3837A97B-98A3-45B7-A3F8-42DCAC9F49C5}" sibTransId="{116AA9FE-FBC1-48B8-89A4-45E42F3288C6}"/>
    <dgm:cxn modelId="{9C1CF016-E67F-4809-8AA3-B7DFF0F40ABA}" srcId="{904454DC-E4B3-44B5-BDB9-C154111E0852}" destId="{1445804D-2B02-4AC2-8D0F-32F715516130}" srcOrd="1" destOrd="0" parTransId="{BA702008-DA7D-4E83-BB59-C466C7E597BE}" sibTransId="{67194E6F-0FE4-4D8B-A960-2605CFEBABE5}"/>
    <dgm:cxn modelId="{9130FFE4-16C5-4C48-A6CF-964982147FD1}" srcId="{904454DC-E4B3-44B5-BDB9-C154111E0852}" destId="{819EF77A-E8B7-43A8-88D3-98FC09B49215}" srcOrd="0" destOrd="0" parTransId="{15A5A1E6-D787-4E99-B7F8-E4CAD90989E4}" sibTransId="{19495D3D-3757-46DA-A0F1-C82312CFDDBF}"/>
    <dgm:cxn modelId="{E0F11DF0-564F-4FA5-9FB3-B5E6365F1F32}" type="presOf" srcId="{1445804D-2B02-4AC2-8D0F-32F715516130}" destId="{04F04DD9-1176-4832-B59E-613680175526}" srcOrd="0" destOrd="0" presId="urn:microsoft.com/office/officeart/2005/8/layout/chevron1"/>
    <dgm:cxn modelId="{6148C4EA-E8D4-4786-BE60-1A1015ACFC66}" type="presParOf" srcId="{B2FC8D52-0D48-4166-8027-7E9CDE5B7D50}" destId="{356E3B6F-D8C6-426F-BA54-3FC72513DD0E}" srcOrd="0" destOrd="0" presId="urn:microsoft.com/office/officeart/2005/8/layout/chevron1"/>
    <dgm:cxn modelId="{A550A206-319C-430D-944E-D9D4DFF2FE3D}" type="presParOf" srcId="{B2FC8D52-0D48-4166-8027-7E9CDE5B7D50}" destId="{415DC11F-4CB3-441C-93B7-8769C72E8AF9}" srcOrd="1" destOrd="0" presId="urn:microsoft.com/office/officeart/2005/8/layout/chevron1"/>
    <dgm:cxn modelId="{A537DCF2-2D01-442A-BAD4-B429C7F3F546}" type="presParOf" srcId="{B2FC8D52-0D48-4166-8027-7E9CDE5B7D50}" destId="{04F04DD9-1176-4832-B59E-613680175526}" srcOrd="2" destOrd="0" presId="urn:microsoft.com/office/officeart/2005/8/layout/chevron1"/>
    <dgm:cxn modelId="{6A83D1E3-C16B-4DAE-B01E-45091B8F1806}" type="presParOf" srcId="{B2FC8D52-0D48-4166-8027-7E9CDE5B7D50}" destId="{29D77BE7-A5D7-4DDE-8C15-2B54BDCEEACB}" srcOrd="3" destOrd="0" presId="urn:microsoft.com/office/officeart/2005/8/layout/chevron1"/>
    <dgm:cxn modelId="{9BCF285F-914E-4C2F-B08F-DA4EFACBAAA2}" type="presParOf" srcId="{B2FC8D52-0D48-4166-8027-7E9CDE5B7D50}" destId="{B5751F65-33EF-456D-9DB0-1DA903DE1F8D}" srcOrd="4" destOrd="0" presId="urn:microsoft.com/office/officeart/2005/8/layout/chevron1"/>
    <dgm:cxn modelId="{D565169B-0886-489F-829F-303761754ABD}" type="presParOf" srcId="{B2FC8D52-0D48-4166-8027-7E9CDE5B7D50}" destId="{81943B01-B34C-426D-B9CB-3873AE94A80F}" srcOrd="5" destOrd="0" presId="urn:microsoft.com/office/officeart/2005/8/layout/chevron1"/>
    <dgm:cxn modelId="{B8434135-C6A4-4A29-BB67-D3B49F1725A6}" type="presParOf" srcId="{B2FC8D52-0D48-4166-8027-7E9CDE5B7D50}" destId="{E7B28461-FAE7-4F10-B154-5A56A78220AD}" srcOrd="6" destOrd="0" presId="urn:microsoft.com/office/officeart/2005/8/layout/chevron1"/>
    <dgm:cxn modelId="{1D77891F-4F4E-4640-B60B-4E448E476F4D}" type="presParOf" srcId="{B2FC8D52-0D48-4166-8027-7E9CDE5B7D50}" destId="{91713522-5264-4B7B-B6CB-23EF15F8DC51}" srcOrd="7" destOrd="0" presId="urn:microsoft.com/office/officeart/2005/8/layout/chevron1"/>
    <dgm:cxn modelId="{DB032E76-24A4-45CA-BBB7-FBB1A1CAD09A}" type="presParOf" srcId="{B2FC8D52-0D48-4166-8027-7E9CDE5B7D50}" destId="{22946E89-B8EF-4E7C-9A8D-BD716A894507}" srcOrd="8" destOrd="0" presId="urn:microsoft.com/office/officeart/2005/8/layout/chevron1"/>
    <dgm:cxn modelId="{083BE49E-88D5-41B0-A496-1C7499478D33}" type="presParOf" srcId="{B2FC8D52-0D48-4166-8027-7E9CDE5B7D50}" destId="{0377AA6A-1227-4016-9675-95CB662CA33C}" srcOrd="9" destOrd="0" presId="urn:microsoft.com/office/officeart/2005/8/layout/chevron1"/>
    <dgm:cxn modelId="{23D573C8-BDEE-4845-AF5D-731306918685}" type="presParOf" srcId="{B2FC8D52-0D48-4166-8027-7E9CDE5B7D50}" destId="{CF3C62E0-6C71-4204-9230-875AC3B1242D}" srcOrd="10" destOrd="0" presId="urn:microsoft.com/office/officeart/2005/8/layout/chevron1"/>
    <dgm:cxn modelId="{5C53098E-2BA9-487D-A734-CCE99D3B094E}" type="presParOf" srcId="{B2FC8D52-0D48-4166-8027-7E9CDE5B7D50}" destId="{ECA2FDDB-2781-4DE3-8AE3-3531491503A8}" srcOrd="11" destOrd="0" presId="urn:microsoft.com/office/officeart/2005/8/layout/chevron1"/>
    <dgm:cxn modelId="{5CCEA106-0DB1-4663-89FB-E1F807268E7A}"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Whole 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AF99B008-5553-4D33-99BD-20BABE728D44}" type="presOf" srcId="{AAFF1A46-739D-4AC8-AF57-D619F80009BC}" destId="{EB8E49AB-89E5-45D4-AFA9-B432BB2CCAA7}" srcOrd="0" destOrd="0" presId="urn:microsoft.com/office/officeart/2005/8/layout/chevron1"/>
    <dgm:cxn modelId="{DB98AC0F-D5D4-4AB0-A727-B445AB6533EA}" type="presOf" srcId="{2297D923-C012-4EE8-A9C5-08D5986A8CDC}" destId="{CF3C62E0-6C71-4204-9230-875AC3B1242D}" srcOrd="0" destOrd="0" presId="urn:microsoft.com/office/officeart/2005/8/layout/chevron1"/>
    <dgm:cxn modelId="{F00A56FE-2FD1-4F52-813E-EDFD62791C8B}" type="presOf" srcId="{15172B16-81B7-4094-B954-B4DFB132803E}" destId="{B5751F65-33EF-456D-9DB0-1DA903DE1F8D}" srcOrd="0" destOrd="0" presId="urn:microsoft.com/office/officeart/2005/8/layout/chevron1"/>
    <dgm:cxn modelId="{AFC93860-8750-4B90-B0DE-DDA0989A87FC}" srcId="{904454DC-E4B3-44B5-BDB9-C154111E0852}" destId="{0B73BEE8-B4D5-484C-91A9-98FEC6B2AC2A}" srcOrd="3" destOrd="0" parTransId="{24CE6E58-6D58-41F0-A1D7-205E27137428}" sibTransId="{EF214B47-0A95-4C9A-BABC-60622A18302D}"/>
    <dgm:cxn modelId="{D02166E5-A86A-4D81-BDF3-73F9A92ADE16}" type="presOf" srcId="{1445804D-2B02-4AC2-8D0F-32F715516130}" destId="{04F04DD9-1176-4832-B59E-613680175526}"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8A56930F-EF69-42A7-AD19-59C79F8C4807}" srcId="{904454DC-E4B3-44B5-BDB9-C154111E0852}" destId="{F4349F0B-C978-46D5-A52C-80B2057FCAFE}" srcOrd="4" destOrd="0" parTransId="{3837A97B-98A3-45B7-A3F8-42DCAC9F49C5}" sibTransId="{116AA9FE-FBC1-48B8-89A4-45E42F3288C6}"/>
    <dgm:cxn modelId="{C1930308-7FE1-4730-B62C-711FC841D885}" type="presOf" srcId="{F4349F0B-C978-46D5-A52C-80B2057FCAFE}" destId="{22946E89-B8EF-4E7C-9A8D-BD716A894507}" srcOrd="0" destOrd="0" presId="urn:microsoft.com/office/officeart/2005/8/layout/chevron1"/>
    <dgm:cxn modelId="{22D23192-B8E7-49C3-A8AF-2139563F6746}" type="presOf" srcId="{819EF77A-E8B7-43A8-88D3-98FC09B49215}" destId="{356E3B6F-D8C6-426F-BA54-3FC72513DD0E}" srcOrd="0" destOrd="0" presId="urn:microsoft.com/office/officeart/2005/8/layout/chevron1"/>
    <dgm:cxn modelId="{9C1CF016-E67F-4809-8AA3-B7DFF0F40ABA}" srcId="{904454DC-E4B3-44B5-BDB9-C154111E0852}" destId="{1445804D-2B02-4AC2-8D0F-32F715516130}" srcOrd="1" destOrd="0" parTransId="{BA702008-DA7D-4E83-BB59-C466C7E597BE}" sibTransId="{67194E6F-0FE4-4D8B-A960-2605CFEBABE5}"/>
    <dgm:cxn modelId="{64C52940-68DA-40A2-98F0-50AC0E9380F0}" srcId="{904454DC-E4B3-44B5-BDB9-C154111E0852}" destId="{AAFF1A46-739D-4AC8-AF57-D619F80009BC}" srcOrd="6" destOrd="0" parTransId="{3C74B51B-ECE0-464C-B9F1-8CF10224D814}" sibTransId="{6B8128E2-309C-41D4-BCE3-7CC68B472201}"/>
    <dgm:cxn modelId="{F860E99C-5F03-4725-A3B8-CD8424D5D2ED}" srcId="{904454DC-E4B3-44B5-BDB9-C154111E0852}" destId="{2297D923-C012-4EE8-A9C5-08D5986A8CDC}" srcOrd="5" destOrd="0" parTransId="{7C0BF589-63B6-4979-B447-E1C4EC1C92FE}" sibTransId="{4AFF726C-2EEC-44B1-A6FB-6799970EDE1F}"/>
    <dgm:cxn modelId="{9130FFE4-16C5-4C48-A6CF-964982147FD1}" srcId="{904454DC-E4B3-44B5-BDB9-C154111E0852}" destId="{819EF77A-E8B7-43A8-88D3-98FC09B49215}" srcOrd="0" destOrd="0" parTransId="{15A5A1E6-D787-4E99-B7F8-E4CAD90989E4}" sibTransId="{19495D3D-3757-46DA-A0F1-C82312CFDDBF}"/>
    <dgm:cxn modelId="{AAA9E52D-99D5-4504-8D9A-0BCA3271AAC5}" type="presOf" srcId="{904454DC-E4B3-44B5-BDB9-C154111E0852}" destId="{B2FC8D52-0D48-4166-8027-7E9CDE5B7D50}" srcOrd="0" destOrd="0" presId="urn:microsoft.com/office/officeart/2005/8/layout/chevron1"/>
    <dgm:cxn modelId="{4EB89F20-AB2C-4825-9F59-6E642CD38C1B}" type="presOf" srcId="{0B73BEE8-B4D5-484C-91A9-98FEC6B2AC2A}" destId="{E7B28461-FAE7-4F10-B154-5A56A78220AD}" srcOrd="0" destOrd="0" presId="urn:microsoft.com/office/officeart/2005/8/layout/chevron1"/>
    <dgm:cxn modelId="{9B7F5817-866F-4455-8F90-17FC5035767F}" type="presParOf" srcId="{B2FC8D52-0D48-4166-8027-7E9CDE5B7D50}" destId="{356E3B6F-D8C6-426F-BA54-3FC72513DD0E}" srcOrd="0" destOrd="0" presId="urn:microsoft.com/office/officeart/2005/8/layout/chevron1"/>
    <dgm:cxn modelId="{21FE80AF-DD3C-4A7F-B748-0E9D99E3A3D1}" type="presParOf" srcId="{B2FC8D52-0D48-4166-8027-7E9CDE5B7D50}" destId="{415DC11F-4CB3-441C-93B7-8769C72E8AF9}" srcOrd="1" destOrd="0" presId="urn:microsoft.com/office/officeart/2005/8/layout/chevron1"/>
    <dgm:cxn modelId="{D7B9C8CD-A76B-4785-B3BC-669BCAC8908A}" type="presParOf" srcId="{B2FC8D52-0D48-4166-8027-7E9CDE5B7D50}" destId="{04F04DD9-1176-4832-B59E-613680175526}" srcOrd="2" destOrd="0" presId="urn:microsoft.com/office/officeart/2005/8/layout/chevron1"/>
    <dgm:cxn modelId="{116C38A5-B225-49C7-A5DA-B36C86F4A608}" type="presParOf" srcId="{B2FC8D52-0D48-4166-8027-7E9CDE5B7D50}" destId="{29D77BE7-A5D7-4DDE-8C15-2B54BDCEEACB}" srcOrd="3" destOrd="0" presId="urn:microsoft.com/office/officeart/2005/8/layout/chevron1"/>
    <dgm:cxn modelId="{44AC5845-4A94-4564-86D9-223D1CF4CDC1}" type="presParOf" srcId="{B2FC8D52-0D48-4166-8027-7E9CDE5B7D50}" destId="{B5751F65-33EF-456D-9DB0-1DA903DE1F8D}" srcOrd="4" destOrd="0" presId="urn:microsoft.com/office/officeart/2005/8/layout/chevron1"/>
    <dgm:cxn modelId="{0824F704-8C9D-4B43-92E3-141D727FB7F1}" type="presParOf" srcId="{B2FC8D52-0D48-4166-8027-7E9CDE5B7D50}" destId="{81943B01-B34C-426D-B9CB-3873AE94A80F}" srcOrd="5" destOrd="0" presId="urn:microsoft.com/office/officeart/2005/8/layout/chevron1"/>
    <dgm:cxn modelId="{28AEC263-AC9E-4742-BE10-FD0672BAD73D}" type="presParOf" srcId="{B2FC8D52-0D48-4166-8027-7E9CDE5B7D50}" destId="{E7B28461-FAE7-4F10-B154-5A56A78220AD}" srcOrd="6" destOrd="0" presId="urn:microsoft.com/office/officeart/2005/8/layout/chevron1"/>
    <dgm:cxn modelId="{DF86109A-6FC5-425D-AC85-9B1AFBE7692B}" type="presParOf" srcId="{B2FC8D52-0D48-4166-8027-7E9CDE5B7D50}" destId="{91713522-5264-4B7B-B6CB-23EF15F8DC51}" srcOrd="7" destOrd="0" presId="urn:microsoft.com/office/officeart/2005/8/layout/chevron1"/>
    <dgm:cxn modelId="{00894402-CF12-4128-B745-651724506B41}" type="presParOf" srcId="{B2FC8D52-0D48-4166-8027-7E9CDE5B7D50}" destId="{22946E89-B8EF-4E7C-9A8D-BD716A894507}" srcOrd="8" destOrd="0" presId="urn:microsoft.com/office/officeart/2005/8/layout/chevron1"/>
    <dgm:cxn modelId="{93C1AEEB-982F-4B1D-BE75-EF1DEC8A4433}" type="presParOf" srcId="{B2FC8D52-0D48-4166-8027-7E9CDE5B7D50}" destId="{0377AA6A-1227-4016-9675-95CB662CA33C}" srcOrd="9" destOrd="0" presId="urn:microsoft.com/office/officeart/2005/8/layout/chevron1"/>
    <dgm:cxn modelId="{30C753F6-A3D4-4276-AE21-2A92408DFBAC}" type="presParOf" srcId="{B2FC8D52-0D48-4166-8027-7E9CDE5B7D50}" destId="{CF3C62E0-6C71-4204-9230-875AC3B1242D}" srcOrd="10" destOrd="0" presId="urn:microsoft.com/office/officeart/2005/8/layout/chevron1"/>
    <dgm:cxn modelId="{E93C0602-68C0-41FC-8F7B-96944F865F46}" type="presParOf" srcId="{B2FC8D52-0D48-4166-8027-7E9CDE5B7D50}" destId="{ECA2FDDB-2781-4DE3-8AE3-3531491503A8}" srcOrd="11" destOrd="0" presId="urn:microsoft.com/office/officeart/2005/8/layout/chevron1"/>
    <dgm:cxn modelId="{3FE18735-4B2D-4627-86A8-4BABF67A8881}"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Whole Population 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337900"/>
        <a:ext cx="750094" cy="50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Whole Population 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337900"/>
        <a:ext cx="750094" cy="500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1/23/2017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1/23/2017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Milica</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Kinship Navigator</a:t>
            </a:r>
            <a:r>
              <a:rPr lang="en-US" sz="1200" kern="1200" dirty="0">
                <a:solidFill>
                  <a:schemeClr val="tx1"/>
                </a:solidFill>
                <a:effectLst/>
                <a:latin typeface="+mn-lt"/>
                <a:ea typeface="+mn-ea"/>
                <a:cs typeface="+mn-cs"/>
              </a:rPr>
              <a:t> provides outreach and information about available resources and services to </a:t>
            </a:r>
            <a:r>
              <a:rPr lang="en-US" sz="1200" b="1" kern="1200" dirty="0">
                <a:solidFill>
                  <a:schemeClr val="tx1"/>
                </a:solidFill>
                <a:effectLst/>
                <a:latin typeface="+mn-lt"/>
                <a:ea typeface="+mn-ea"/>
                <a:cs typeface="+mn-cs"/>
              </a:rPr>
              <a:t>kinship caregivers age 18 and up who are caring for a family member’s child</a:t>
            </a:r>
            <a:r>
              <a:rPr lang="en-US" sz="1200" kern="1200" dirty="0">
                <a:solidFill>
                  <a:schemeClr val="tx1"/>
                </a:solidFill>
                <a:effectLst/>
                <a:latin typeface="+mn-lt"/>
                <a:ea typeface="+mn-ea"/>
                <a:cs typeface="+mn-cs"/>
              </a:rPr>
              <a:t>. In addition, the Kinship Navigator provides assistance level services to kinship caregivers who are unable to access services and resources on their own behalf.</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Kinship Collaboration Coordinator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August 2005, kinship caregivers and representatives from more than 30 agencies from throughout King County have participated. </a:t>
            </a:r>
          </a:p>
          <a:p>
            <a:r>
              <a:rPr lang="en-US" sz="1200" kern="1200" dirty="0">
                <a:solidFill>
                  <a:schemeClr val="tx1"/>
                </a:solidFill>
                <a:effectLst/>
                <a:latin typeface="+mn-lt"/>
                <a:ea typeface="+mn-ea"/>
                <a:cs typeface="+mn-cs"/>
              </a:rPr>
              <a:t>kinship caregivers and representatives from agencies throughout King County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Kinship Caregiver Support Program Services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KCSP provides supportive services to </a:t>
            </a:r>
            <a:r>
              <a:rPr lang="en-US" sz="1200" b="1" kern="1200" dirty="0">
                <a:solidFill>
                  <a:schemeClr val="tx1"/>
                </a:solidFill>
                <a:effectLst/>
                <a:latin typeface="+mn-lt"/>
                <a:ea typeface="+mn-ea"/>
                <a:cs typeface="+mn-cs"/>
              </a:rPr>
              <a:t>Kinship caregivers age 55 and up who are caring for a family member’s child</a:t>
            </a:r>
            <a:r>
              <a:rPr lang="en-US" sz="1200" kern="1200" dirty="0">
                <a:solidFill>
                  <a:schemeClr val="tx1"/>
                </a:solidFill>
                <a:effectLst/>
                <a:latin typeface="+mn-lt"/>
                <a:ea typeface="+mn-ea"/>
                <a:cs typeface="+mn-cs"/>
              </a:rPr>
              <a:t>. Kinship caregivers in King County represent a diverse population. KCSP services will be provided in a culturally appropriate manner with a support group and other activities tailored to fit the interests and needs of the focus population.</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67252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Milica</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426197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Karen</a:t>
            </a:r>
          </a:p>
          <a:p>
            <a:r>
              <a:rPr lang="en-US" sz="1200" u="sng" kern="1200" dirty="0">
                <a:solidFill>
                  <a:schemeClr val="tx1"/>
                </a:solidFill>
                <a:effectLst/>
                <a:latin typeface="+mn-lt"/>
                <a:ea typeface="+mn-ea"/>
                <a:cs typeface="+mn-cs"/>
              </a:rPr>
              <a:t>Priority communities</a:t>
            </a:r>
            <a:r>
              <a:rPr lang="en-US" sz="1200" kern="1200" dirty="0">
                <a:solidFill>
                  <a:schemeClr val="tx1"/>
                </a:solidFill>
                <a:effectLst/>
                <a:latin typeface="+mn-lt"/>
                <a:ea typeface="+mn-ea"/>
                <a:cs typeface="+mn-cs"/>
              </a:rPr>
              <a:t> for this investment opportunity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“Informal” kinship caregivers who do not have legal custody of the children in their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Caregiver-child dyads in the most unstable living situations. Often the most unstable period is when the child has recently been taken in by the relative – a time when substantial new costs for clothing, food, and school supplies are incurred by the caregiver, causing financial stress. Other situations can lead to instability in the caregiving relationship, such as a sudden health problem or the loss of a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Communities of color, including immigrants/refugees. Given the data provided, </a:t>
            </a:r>
            <a:r>
              <a:rPr lang="en-US" sz="1200" u="sng" kern="1200" dirty="0">
                <a:solidFill>
                  <a:schemeClr val="tx1"/>
                </a:solidFill>
                <a:effectLst/>
                <a:latin typeface="+mn-lt"/>
                <a:ea typeface="+mn-ea"/>
                <a:cs typeface="+mn-cs"/>
              </a:rPr>
              <a:t>focus population</a:t>
            </a:r>
            <a:r>
              <a:rPr lang="en-US" sz="1200" kern="1200" dirty="0">
                <a:solidFill>
                  <a:schemeClr val="tx1"/>
                </a:solidFill>
                <a:effectLst/>
                <a:latin typeface="+mn-lt"/>
                <a:ea typeface="+mn-ea"/>
                <a:cs typeface="+mn-cs"/>
              </a:rPr>
              <a:t>(s) for this investment opportunity are: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African American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Alaska Native/American Indian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Hispanic/Latino</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55850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13</a:t>
            </a:fld>
            <a:endParaRPr lang="en-US" dirty="0"/>
          </a:p>
        </p:txBody>
      </p:sp>
    </p:spTree>
    <p:extLst>
      <p:ext uri="{BB962C8B-B14F-4D97-AF65-F5344CB8AC3E}">
        <p14:creationId xmlns:p14="http://schemas.microsoft.com/office/powerpoint/2010/main" val="37884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You’ll find these</a:t>
            </a:r>
            <a:r>
              <a:rPr lang="en-US" baseline="0" dirty="0"/>
              <a:t> on page 12</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167579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When</a:t>
            </a:r>
            <a:r>
              <a:rPr lang="en-US" baseline="0" dirty="0"/>
              <a:t> awards have been announced, these are the performance measures that will be spelled out in the contracts</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236415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Agencies awarded a contract through this RFP are required to comply with the program rules, regulations, policies, and procedures spelled out by these funders.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But, HSD/ADS will inform the awarded contractors of any modifications during the contracted period.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HSD/ADS also has the flexibility under state guidelines to modify certain program and procedures as needed before or during the contracted period.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830505-351E-4EF5-87AF-AFE34FCA2B1B}" type="slidenum">
              <a:rPr lang="en-US" smtClean="0"/>
              <a:pPr/>
              <a:t>16</a:t>
            </a:fld>
            <a:endParaRPr lang="en-US" dirty="0"/>
          </a:p>
        </p:txBody>
      </p:sp>
    </p:spTree>
    <p:extLst>
      <p:ext uri="{BB962C8B-B14F-4D97-AF65-F5344CB8AC3E}">
        <p14:creationId xmlns:p14="http://schemas.microsoft.com/office/powerpoint/2010/main" val="273396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Summarize</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17</a:t>
            </a:fld>
            <a:endParaRPr lang="en-US" dirty="0"/>
          </a:p>
        </p:txBody>
      </p:sp>
    </p:spTree>
    <p:extLst>
      <p:ext uri="{BB962C8B-B14F-4D97-AF65-F5344CB8AC3E}">
        <p14:creationId xmlns:p14="http://schemas.microsoft.com/office/powerpoint/2010/main" val="323824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This is the</a:t>
            </a:r>
            <a:r>
              <a:rPr lang="en-US" baseline="0" dirty="0"/>
              <a:t> application checklist, also summarized on page 23 in the application. </a:t>
            </a:r>
          </a:p>
          <a:p>
            <a:r>
              <a:rPr lang="en-US" dirty="0"/>
              <a:t>To make sure your application is reviewed, </a:t>
            </a:r>
            <a:r>
              <a:rPr lang="en-US" b="1" dirty="0"/>
              <a:t>make sure everything on the checklist</a:t>
            </a:r>
            <a:r>
              <a:rPr lang="en-US" b="1" baseline="0" dirty="0"/>
              <a:t> is turned in</a:t>
            </a:r>
            <a:r>
              <a:rPr lang="en-US" baseline="0" dirty="0"/>
              <a:t>.</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303605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Karen</a:t>
            </a:r>
          </a:p>
          <a:p>
            <a:pPr marL="171450" indent="-171450">
              <a:buFont typeface="Arial" panose="020B0604020202020204" pitchFamily="34" charset="0"/>
              <a:buChar char="•"/>
            </a:pPr>
            <a:r>
              <a:rPr lang="en-US" dirty="0"/>
              <a:t>After the</a:t>
            </a:r>
            <a:r>
              <a:rPr lang="en-US" baseline="0" dirty="0"/>
              <a:t> initial screening of the proposals are checked, the review process will begin.</a:t>
            </a:r>
          </a:p>
          <a:p>
            <a:pPr marL="171450" indent="-171450">
              <a:buFont typeface="Arial" panose="020B0604020202020204" pitchFamily="34" charset="0"/>
              <a:buChar char="•"/>
            </a:pPr>
            <a:r>
              <a:rPr lang="en-US" baseline="0" dirty="0"/>
              <a:t>The first step is a review of the agencies financials and insurance documentation. </a:t>
            </a:r>
          </a:p>
          <a:p>
            <a:pPr marL="171450" indent="-171450">
              <a:buFont typeface="Arial" panose="020B0604020202020204" pitchFamily="34" charset="0"/>
              <a:buChar char="•"/>
            </a:pPr>
            <a:r>
              <a:rPr lang="en-US" baseline="0" dirty="0"/>
              <a:t>HSD may have this for some agencies, but if we don’t, you will be notified and will have 4 days to submit.</a:t>
            </a:r>
          </a:p>
          <a:p>
            <a:pPr marL="171450" indent="-171450">
              <a:buFont typeface="Arial" panose="020B0604020202020204" pitchFamily="34" charset="0"/>
              <a:buChar char="•"/>
            </a:pPr>
            <a:r>
              <a:rPr lang="en-US" baseline="0" dirty="0"/>
              <a:t>Listed on page 23 of the application.</a:t>
            </a:r>
            <a:r>
              <a:rPr lang="en-US" dirty="0"/>
              <a:t> </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19</a:t>
            </a:fld>
            <a:endParaRPr lang="en-US" dirty="0"/>
          </a:p>
        </p:txBody>
      </p:sp>
    </p:spTree>
    <p:extLst>
      <p:ext uri="{BB962C8B-B14F-4D97-AF65-F5344CB8AC3E}">
        <p14:creationId xmlns:p14="http://schemas.microsoft.com/office/powerpoint/2010/main" val="36574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20</a:t>
            </a:fld>
            <a:endParaRPr lang="en-US" dirty="0"/>
          </a:p>
        </p:txBody>
      </p:sp>
    </p:spTree>
    <p:extLst>
      <p:ext uri="{BB962C8B-B14F-4D97-AF65-F5344CB8AC3E}">
        <p14:creationId xmlns:p14="http://schemas.microsoft.com/office/powerpoint/2010/main" val="130410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application,</a:t>
            </a:r>
            <a:r>
              <a:rPr lang="en-US" baseline="0" dirty="0"/>
              <a:t> the Narrative Questions begin on page 20.</a:t>
            </a:r>
          </a:p>
          <a:p>
            <a:pPr marL="171450" indent="-171450">
              <a:buFont typeface="Arial" panose="020B0604020202020204" pitchFamily="34" charset="0"/>
              <a:buChar char="•"/>
            </a:pPr>
            <a:r>
              <a:rPr lang="en-US" baseline="0" dirty="0"/>
              <a:t>Also listed is the Rating Criteria – </a:t>
            </a:r>
            <a:r>
              <a:rPr lang="en-US" b="1" baseline="0" dirty="0"/>
              <a:t>so you’ll know what the rating committee will be looking for </a:t>
            </a:r>
            <a:r>
              <a:rPr lang="en-US" baseline="0" dirty="0"/>
              <a:t>during their review</a:t>
            </a:r>
          </a:p>
          <a:p>
            <a:pPr marL="171450" indent="-171450">
              <a:buFont typeface="Arial" panose="020B0604020202020204" pitchFamily="34" charset="0"/>
              <a:buChar char="•"/>
            </a:pPr>
            <a:r>
              <a:rPr lang="en-US" dirty="0"/>
              <a:t>Review maximum</a:t>
            </a:r>
            <a:r>
              <a:rPr lang="en-US" baseline="0" dirty="0"/>
              <a:t> points for each</a:t>
            </a:r>
            <a:r>
              <a:rPr lang="en-US" dirty="0"/>
              <a:t> component.</a:t>
            </a:r>
          </a:p>
          <a:p>
            <a:pPr marL="171450" indent="-171450">
              <a:buFont typeface="Arial" panose="020B0604020202020204" pitchFamily="34" charset="0"/>
              <a:buChar char="•"/>
            </a:pPr>
            <a:r>
              <a:rPr lang="en-US" dirty="0"/>
              <a:t>Program Design – There should be a separate description for each service component, and each</a:t>
            </a:r>
            <a:r>
              <a:rPr lang="en-US" baseline="0" dirty="0"/>
              <a:t> component description will be worth 35 points</a:t>
            </a:r>
          </a:p>
          <a:p>
            <a:pPr marL="171450" indent="-171450">
              <a:buFont typeface="Arial" panose="020B0604020202020204" pitchFamily="34" charset="0"/>
              <a:buChar char="•"/>
            </a:pPr>
            <a:r>
              <a:rPr lang="en-US" dirty="0"/>
              <a:t>Tips on how to respond…</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21</a:t>
            </a:fld>
            <a:endParaRPr lang="en-US" dirty="0"/>
          </a:p>
        </p:txBody>
      </p:sp>
    </p:spTree>
    <p:extLst>
      <p:ext uri="{BB962C8B-B14F-4D97-AF65-F5344CB8AC3E}">
        <p14:creationId xmlns:p14="http://schemas.microsoft.com/office/powerpoint/2010/main" val="241407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22</a:t>
            </a:fld>
            <a:endParaRPr lang="en-US" dirty="0"/>
          </a:p>
        </p:txBody>
      </p:sp>
    </p:spTree>
    <p:extLst>
      <p:ext uri="{BB962C8B-B14F-4D97-AF65-F5344CB8AC3E}">
        <p14:creationId xmlns:p14="http://schemas.microsoft.com/office/powerpoint/2010/main" val="3700646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23</a:t>
            </a:fld>
            <a:endParaRPr lang="en-US" dirty="0"/>
          </a:p>
        </p:txBody>
      </p:sp>
    </p:spTree>
    <p:extLst>
      <p:ext uri="{BB962C8B-B14F-4D97-AF65-F5344CB8AC3E}">
        <p14:creationId xmlns:p14="http://schemas.microsoft.com/office/powerpoint/2010/main" val="145205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for submitting online…</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24</a:t>
            </a:fld>
            <a:endParaRPr lang="en-US" dirty="0"/>
          </a:p>
        </p:txBody>
      </p:sp>
    </p:spTree>
    <p:extLst>
      <p:ext uri="{BB962C8B-B14F-4D97-AF65-F5344CB8AC3E}">
        <p14:creationId xmlns:p14="http://schemas.microsoft.com/office/powerpoint/2010/main" val="1585535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listed the link where you can find the application online and this is what it looks like…</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25</a:t>
            </a:fld>
            <a:endParaRPr lang="en-US" dirty="0"/>
          </a:p>
        </p:txBody>
      </p:sp>
    </p:spTree>
    <p:extLst>
      <p:ext uri="{BB962C8B-B14F-4D97-AF65-F5344CB8AC3E}">
        <p14:creationId xmlns:p14="http://schemas.microsoft.com/office/powerpoint/2010/main" val="4264473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for</a:t>
            </a:r>
            <a:r>
              <a:rPr lang="en-US" baseline="0" dirty="0"/>
              <a:t> submitting your documents and this is what the page looks like…</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26</a:t>
            </a:fld>
            <a:endParaRPr lang="en-US" dirty="0"/>
          </a:p>
        </p:txBody>
      </p:sp>
    </p:spTree>
    <p:extLst>
      <p:ext uri="{BB962C8B-B14F-4D97-AF65-F5344CB8AC3E}">
        <p14:creationId xmlns:p14="http://schemas.microsoft.com/office/powerpoint/2010/main" val="3421074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have</a:t>
            </a:r>
            <a:r>
              <a:rPr lang="en-US" baseline="0" dirty="0"/>
              <a:t> questions about submitting online, here’s a link to where you can find help.</a:t>
            </a:r>
          </a:p>
          <a:p>
            <a:pPr marL="171450" indent="-171450">
              <a:buFont typeface="Arial" panose="020B0604020202020204" pitchFamily="34" charset="0"/>
              <a:buChar char="•"/>
            </a:pPr>
            <a:r>
              <a:rPr lang="en-US" baseline="0" dirty="0"/>
              <a:t>You are encouraged to submit your application as early as possible – just in case you run into problems.</a:t>
            </a:r>
          </a:p>
          <a:p>
            <a:pPr marL="171450" indent="-171450">
              <a:buFont typeface="Arial" panose="020B0604020202020204" pitchFamily="34" charset="0"/>
              <a:buChar char="•"/>
            </a:pPr>
            <a:r>
              <a:rPr lang="en-US" baseline="0" dirty="0"/>
              <a:t>If you experience any issues, contact Jenifer Chao for assistance.</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27</a:t>
            </a:fld>
            <a:endParaRPr lang="en-US" dirty="0"/>
          </a:p>
        </p:txBody>
      </p:sp>
    </p:spTree>
    <p:extLst>
      <p:ext uri="{BB962C8B-B14F-4D97-AF65-F5344CB8AC3E}">
        <p14:creationId xmlns:p14="http://schemas.microsoft.com/office/powerpoint/2010/main" val="135697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28</a:t>
            </a:fld>
            <a:endParaRPr lang="en-US" dirty="0"/>
          </a:p>
        </p:txBody>
      </p:sp>
    </p:spTree>
    <p:extLst>
      <p:ext uri="{BB962C8B-B14F-4D97-AF65-F5344CB8AC3E}">
        <p14:creationId xmlns:p14="http://schemas.microsoft.com/office/powerpoint/2010/main" val="3023283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29</a:t>
            </a:fld>
            <a:endParaRPr lang="en-US" dirty="0"/>
          </a:p>
        </p:txBody>
      </p:sp>
    </p:spTree>
    <p:extLst>
      <p:ext uri="{BB962C8B-B14F-4D97-AF65-F5344CB8AC3E}">
        <p14:creationId xmlns:p14="http://schemas.microsoft.com/office/powerpoint/2010/main" val="18799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14632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and answers will be</a:t>
            </a:r>
            <a:r>
              <a:rPr lang="en-US" baseline="0" dirty="0"/>
              <a:t> posted under “Application Resources”</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30</a:t>
            </a:fld>
            <a:endParaRPr lang="en-US"/>
          </a:p>
        </p:txBody>
      </p:sp>
    </p:spTree>
    <p:extLst>
      <p:ext uri="{BB962C8B-B14F-4D97-AF65-F5344CB8AC3E}">
        <p14:creationId xmlns:p14="http://schemas.microsoft.com/office/powerpoint/2010/main" val="353774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82797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385742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10"/>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269534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10"/>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30287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ound Same Side Corner Rectangle 22"/>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89902D-B8C0-4649-B930-36201B084E19}" type="datetime1">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
        <p:nvSpPr>
          <p:cNvPr id="2" name="Title 1"/>
          <p:cNvSpPr>
            <a:spLocks noGrp="1"/>
          </p:cNvSpPr>
          <p:nvPr>
            <p:ph type="ctrTitle"/>
          </p:nvPr>
        </p:nvSpPr>
        <p:spPr>
          <a:xfrm>
            <a:off x="685800" y="2416175"/>
            <a:ext cx="7772400" cy="1470025"/>
          </a:xfrm>
          <a:effectLst/>
        </p:spPr>
        <p:txBody>
          <a:bodyPr>
            <a:normAutofit/>
          </a:bodyPr>
          <a:lstStyle>
            <a:lvl1pPr>
              <a:defRPr sz="3600">
                <a:solidFill>
                  <a:schemeClr val="bg1"/>
                </a:solidFill>
                <a:effectLst/>
                <a:latin typeface="Rockwell" pitchFamily="18"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3124200" y="4038600"/>
            <a:ext cx="3124200" cy="304800"/>
          </a:xfrm>
        </p:spPr>
        <p:txBody>
          <a:bodyPr>
            <a:noAutofit/>
          </a:bodyPr>
          <a:lstStyle>
            <a:lvl1pPr marL="0" indent="0" algn="ctr">
              <a:buNone/>
              <a:defRPr sz="1400">
                <a:solidFill>
                  <a:srgbClr val="D7E462"/>
                </a:solidFill>
                <a:latin typeface="Rockwell"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1BB80-ACAA-4DCA-B1A3-A990F06F15D1}" type="datetime1">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A6DC2-3ED4-43B7-9EC6-99A948607648}" type="datetime1">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066800"/>
            <a:ext cx="8686800" cy="609600"/>
          </a:xfrm>
        </p:spPr>
        <p:txBody>
          <a:bodyPr>
            <a:noAutofit/>
          </a:bodyPr>
          <a:lstStyle>
            <a:lvl1pPr algn="ctr">
              <a:defRPr sz="2800">
                <a:solidFill>
                  <a:schemeClr val="bg1"/>
                </a:solidFill>
                <a:latin typeface="Rockwell" pitchFamily="18"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00A030-D7F9-40B6-A92C-92A1101F81DC}" type="datetime1">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ound Same Side Corner Rectangle 6"/>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05800" y="6645275"/>
            <a:ext cx="457200" cy="365125"/>
          </a:xfrm>
        </p:spPr>
        <p:txBody>
          <a:bodyPr anchor="t" anchorCtr="0"/>
          <a:lstStyle>
            <a:lvl1pPr algn="ctr">
              <a:defRPr sz="900">
                <a:solidFill>
                  <a:schemeClr val="bg1">
                    <a:lumMod val="50000"/>
                  </a:schemeClr>
                </a:solidFill>
              </a:defRPr>
            </a:lvl1pPr>
          </a:lstStyle>
          <a:p>
            <a:fld id="{34010C47-4D8B-4134-BB59-829AAD75FA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4D370-7E02-4CDA-A19E-C5172C185EBF}" type="datetime1">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8A27A-4A65-415B-A54C-7C2AF2AC2B7B}" type="datetime1">
              <a:rPr lang="en-US" smtClean="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6B326-FF71-4F02-AD5D-A514B23ABCB1}" type="datetime1">
              <a:rPr lang="en-US" smtClean="0"/>
              <a:pPr/>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ABCED-D55E-410F-A430-B050D77F92EF}" type="datetime1">
              <a:rPr lang="en-US" smtClean="0"/>
              <a:pPr/>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FDF2A-1AF6-4F83-8803-CA2905B8BB88}" type="datetime1">
              <a:rPr lang="en-US" smtClean="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195C0-61EC-4B65-AD35-9FB85D87FAB8}" type="datetime1">
              <a:rPr lang="en-US" smtClean="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8A27-65D4-482F-9972-78BA422FE4B6}" type="datetime1">
              <a:rPr lang="en-US" smtClean="0"/>
              <a:pPr/>
              <a:t>1/23/2017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p:cNvPicPr>
            <a:picLocks noChangeAspect="1"/>
          </p:cNvPicPr>
          <p:nvPr userDrawn="1"/>
        </p:nvPicPr>
        <p:blipFill>
          <a:blip r:embed="rId13" cstate="print"/>
          <a:stretch>
            <a:fillRect/>
          </a:stretch>
        </p:blipFill>
        <p:spPr>
          <a:xfrm>
            <a:off x="0" y="46264"/>
            <a:ext cx="9144000" cy="1020536"/>
          </a:xfrm>
          <a:prstGeom prst="rect">
            <a:avLst/>
          </a:prstGeom>
        </p:spPr>
      </p:pic>
      <p:pic>
        <p:nvPicPr>
          <p:cNvPr id="9" name="Picture 8" descr="Untitled-2.jpg"/>
          <p:cNvPicPr>
            <a:picLocks noChangeAspect="1"/>
          </p:cNvPicPr>
          <p:nvPr userDrawn="1"/>
        </p:nvPicPr>
        <p:blipFill>
          <a:blip r:embed="rId14" cstate="print"/>
          <a:stretch>
            <a:fillRect/>
          </a:stretch>
        </p:blipFill>
        <p:spPr>
          <a:xfrm>
            <a:off x="152400" y="6400800"/>
            <a:ext cx="980025"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81528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aren.Winston@seattl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jpeg"/><Relationship Id="rId4" Type="http://schemas.openxmlformats.org/officeDocument/2006/relationships/hyperlink" Target="mailto:susan.mccallister@seattle.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eattle.gov/humanservices/fund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karen.Winston@seattle.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eattle.gov/humanservices/information-for-grante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a:xfrm>
            <a:off x="685800" y="1905000"/>
            <a:ext cx="7772400" cy="1698625"/>
          </a:xfrm>
        </p:spPr>
        <p:txBody>
          <a:bodyPr>
            <a:noAutofit/>
          </a:bodyPr>
          <a:lstStyle/>
          <a:p>
            <a:r>
              <a:rPr lang="en-US" sz="4000" dirty="0">
                <a:latin typeface="+mn-lt"/>
              </a:rPr>
              <a:t>2017 </a:t>
            </a:r>
            <a:br>
              <a:rPr lang="en-US" sz="4000" dirty="0">
                <a:latin typeface="+mn-lt"/>
              </a:rPr>
            </a:br>
            <a:r>
              <a:rPr lang="en-US" sz="4000" dirty="0">
                <a:latin typeface="+mn-lt"/>
              </a:rPr>
              <a:t>Kinship Caregiver Support Program Information Session</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January 23, 2017</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Lester,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Ed Murray, Mayor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Hyeok Kim, Deputy Mayor </a:t>
            </a:r>
            <a:r>
              <a:rPr lang="en-US" sz="1000" b="1" dirty="0">
                <a:solidFill>
                  <a:srgbClr val="D7E462"/>
                </a:solidFill>
                <a:latin typeface="Gill Sans MT" pitchFamily="34" charset="0"/>
              </a:rPr>
              <a:t>| </a:t>
            </a:r>
            <a:r>
              <a:rPr lang="en-US" sz="1000" dirty="0">
                <a:latin typeface="Rockwell" pitchFamily="18" charset="0"/>
              </a:rPr>
              <a:t>Kate Joncas, Deputy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RFP/Q:  Service/Program Model</a:t>
            </a:r>
          </a:p>
        </p:txBody>
      </p:sp>
      <p:sp>
        <p:nvSpPr>
          <p:cNvPr id="3" name="Content Placeholder 2"/>
          <p:cNvSpPr>
            <a:spLocks noGrp="1"/>
          </p:cNvSpPr>
          <p:nvPr>
            <p:ph idx="1"/>
          </p:nvPr>
        </p:nvSpPr>
        <p:spPr>
          <a:xfrm>
            <a:off x="457200" y="1676400"/>
            <a:ext cx="8229600" cy="4648200"/>
          </a:xfrm>
        </p:spPr>
        <p:txBody>
          <a:bodyPr>
            <a:noAutofit/>
          </a:bodyPr>
          <a:lstStyle/>
          <a:p>
            <a:pPr>
              <a:spcBef>
                <a:spcPts val="0"/>
              </a:spcBef>
            </a:pPr>
            <a:r>
              <a:rPr lang="en-US" sz="2400" b="1" dirty="0"/>
              <a:t>Kinship Navigator </a:t>
            </a:r>
            <a:r>
              <a:rPr lang="en-US" sz="2400" dirty="0"/>
              <a:t> </a:t>
            </a:r>
          </a:p>
          <a:p>
            <a:pPr lvl="1">
              <a:spcBef>
                <a:spcPts val="0"/>
              </a:spcBef>
            </a:pPr>
            <a:r>
              <a:rPr lang="en-US" sz="2400" dirty="0"/>
              <a:t>kinship caregivers 18+ caring for a family member’s child</a:t>
            </a:r>
          </a:p>
          <a:p>
            <a:pPr lvl="1">
              <a:spcBef>
                <a:spcPts val="0"/>
              </a:spcBef>
            </a:pPr>
            <a:r>
              <a:rPr lang="en-US" sz="2400" dirty="0"/>
              <a:t>outreach, information &amp; assistance level services</a:t>
            </a:r>
            <a:endParaRPr lang="en-US" sz="2000" dirty="0"/>
          </a:p>
          <a:p>
            <a:pPr>
              <a:spcBef>
                <a:spcPts val="600"/>
              </a:spcBef>
            </a:pPr>
            <a:r>
              <a:rPr lang="en-US" sz="2400" b="1" dirty="0"/>
              <a:t>Kinship Collaboration Coordinator</a:t>
            </a:r>
          </a:p>
          <a:p>
            <a:pPr lvl="1">
              <a:spcBef>
                <a:spcPts val="0"/>
              </a:spcBef>
            </a:pPr>
            <a:r>
              <a:rPr lang="en-US" sz="2400" dirty="0"/>
              <a:t>grandparents and other relatives who are caregivers</a:t>
            </a:r>
          </a:p>
          <a:p>
            <a:pPr lvl="1">
              <a:spcBef>
                <a:spcPts val="0"/>
              </a:spcBef>
            </a:pPr>
            <a:r>
              <a:rPr lang="en-US" sz="2400" dirty="0"/>
              <a:t>agencies that provide services to kinship caregivers</a:t>
            </a:r>
          </a:p>
          <a:p>
            <a:pPr lvl="1">
              <a:spcBef>
                <a:spcPts val="0"/>
              </a:spcBef>
            </a:pPr>
            <a:r>
              <a:rPr lang="en-US" sz="2400" dirty="0"/>
              <a:t>public and private funders</a:t>
            </a:r>
          </a:p>
          <a:p>
            <a:pPr lvl="1">
              <a:spcBef>
                <a:spcPts val="0"/>
              </a:spcBef>
            </a:pPr>
            <a:r>
              <a:rPr lang="en-US" sz="2400" dirty="0"/>
              <a:t>to support kinship caregivers and their children</a:t>
            </a:r>
          </a:p>
          <a:p>
            <a:pPr>
              <a:spcBef>
                <a:spcPts val="600"/>
              </a:spcBef>
            </a:pPr>
            <a:r>
              <a:rPr lang="en-US" sz="2400" b="1" dirty="0"/>
              <a:t>Kinship Caregiver Support Program Services</a:t>
            </a:r>
          </a:p>
          <a:p>
            <a:pPr lvl="1">
              <a:spcBef>
                <a:spcPts val="0"/>
              </a:spcBef>
            </a:pPr>
            <a:r>
              <a:rPr lang="en-US" sz="2400" dirty="0"/>
              <a:t>provides culturally appropriate supportive services to </a:t>
            </a:r>
            <a:r>
              <a:rPr lang="en-US" sz="2400" b="1" dirty="0"/>
              <a:t>Kinship caregivers age 55 and up who are caring for a family member’s child</a:t>
            </a:r>
            <a:r>
              <a:rPr lang="en-US" sz="2400" dirty="0"/>
              <a:t>. </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Criteria for Eligible Clients</a:t>
            </a:r>
          </a:p>
        </p:txBody>
      </p:sp>
      <p:sp>
        <p:nvSpPr>
          <p:cNvPr id="3" name="Content Placeholder 2"/>
          <p:cNvSpPr>
            <a:spLocks noGrp="1"/>
          </p:cNvSpPr>
          <p:nvPr>
            <p:ph idx="1"/>
          </p:nvPr>
        </p:nvSpPr>
        <p:spPr/>
        <p:txBody>
          <a:bodyPr>
            <a:normAutofit/>
          </a:bodyPr>
          <a:lstStyle/>
          <a:p>
            <a:r>
              <a:rPr lang="en-US" dirty="0"/>
              <a:t>King County resident</a:t>
            </a:r>
          </a:p>
          <a:p>
            <a:pPr lvl="0"/>
            <a:r>
              <a:rPr lang="en-US" dirty="0"/>
              <a:t>Providing informal care for another family member’s child or children age 18 or younger</a:t>
            </a:r>
          </a:p>
          <a:p>
            <a:pPr lvl="0"/>
            <a:r>
              <a:rPr lang="en-US" u="sng" dirty="0"/>
              <a:t>Kinship Navigator Program</a:t>
            </a:r>
            <a:r>
              <a:rPr lang="en-US" dirty="0"/>
              <a:t>: caregivers age 18 and up</a:t>
            </a:r>
          </a:p>
          <a:p>
            <a:pPr lvl="0"/>
            <a:r>
              <a:rPr lang="en-US" u="sng" dirty="0"/>
              <a:t>Kinship Caregiver Support Program</a:t>
            </a:r>
            <a:r>
              <a:rPr lang="en-US" dirty="0"/>
              <a:t>: caregivers 55 and up</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a:t>
            </a:r>
            <a:r>
              <a:rPr lang="en-US" sz="2100" dirty="0"/>
              <a:t>Focus Population and Priority Community</a:t>
            </a:r>
          </a:p>
        </p:txBody>
      </p:sp>
      <p:sp>
        <p:nvSpPr>
          <p:cNvPr id="3" name="Content Placeholder 2"/>
          <p:cNvSpPr>
            <a:spLocks noGrp="1"/>
          </p:cNvSpPr>
          <p:nvPr>
            <p:ph idx="1"/>
          </p:nvPr>
        </p:nvSpPr>
        <p:spPr/>
        <p:txBody>
          <a:bodyPr>
            <a:normAutofit lnSpcReduction="10000"/>
          </a:bodyPr>
          <a:lstStyle/>
          <a:p>
            <a:pPr marL="0" indent="0">
              <a:buNone/>
            </a:pPr>
            <a:r>
              <a:rPr lang="en-US" sz="2800" b="1" dirty="0"/>
              <a:t>Priority Communities</a:t>
            </a:r>
          </a:p>
          <a:p>
            <a:r>
              <a:rPr lang="en-US" sz="2800" dirty="0"/>
              <a:t>“Informal” kinship caregivers</a:t>
            </a:r>
          </a:p>
          <a:p>
            <a:r>
              <a:rPr lang="en-US" sz="2800" dirty="0"/>
              <a:t>Caregiver-child dyads in the most unstable living situations</a:t>
            </a:r>
          </a:p>
          <a:p>
            <a:r>
              <a:rPr lang="en-US" sz="2800" dirty="0"/>
              <a:t>Communities of color, including immigrants/refugees</a:t>
            </a:r>
          </a:p>
          <a:p>
            <a:pPr marL="0" indent="0">
              <a:spcBef>
                <a:spcPts val="1200"/>
              </a:spcBef>
              <a:buNone/>
            </a:pPr>
            <a:r>
              <a:rPr lang="en-US" sz="2800" b="1" dirty="0"/>
              <a:t>Focus Populations</a:t>
            </a:r>
          </a:p>
          <a:p>
            <a:pPr indent="-285750"/>
            <a:r>
              <a:rPr lang="en-US" sz="2800" dirty="0"/>
              <a:t>African American</a:t>
            </a:r>
          </a:p>
          <a:p>
            <a:pPr indent="-285750"/>
            <a:r>
              <a:rPr lang="en-US" sz="2800" dirty="0"/>
              <a:t>Alaska Native/American Indian</a:t>
            </a:r>
          </a:p>
          <a:p>
            <a:pPr indent="-285750"/>
            <a:r>
              <a:rPr lang="en-US" sz="2800" dirty="0"/>
              <a:t>Hispanic/Latino</a:t>
            </a:r>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Expected Service Components</a:t>
            </a:r>
            <a:endParaRPr lang="en-US" sz="2000" dirty="0"/>
          </a:p>
        </p:txBody>
      </p:sp>
      <p:sp>
        <p:nvSpPr>
          <p:cNvPr id="3" name="Content Placeholder 2"/>
          <p:cNvSpPr>
            <a:spLocks noGrp="1"/>
          </p:cNvSpPr>
          <p:nvPr>
            <p:ph idx="1"/>
          </p:nvPr>
        </p:nvSpPr>
        <p:spPr/>
        <p:txBody>
          <a:bodyPr>
            <a:normAutofit/>
          </a:bodyPr>
          <a:lstStyle/>
          <a:p>
            <a:pPr marL="0" indent="0">
              <a:buNone/>
            </a:pPr>
            <a:r>
              <a:rPr lang="en-US" b="1" dirty="0"/>
              <a:t>Navigator Program</a:t>
            </a:r>
          </a:p>
          <a:p>
            <a:r>
              <a:rPr lang="en-US" sz="2800" dirty="0"/>
              <a:t>Outreach to caregivers</a:t>
            </a:r>
          </a:p>
          <a:p>
            <a:r>
              <a:rPr lang="en-US" sz="2800" dirty="0"/>
              <a:t>Direct assistance-level services</a:t>
            </a:r>
          </a:p>
          <a:p>
            <a:r>
              <a:rPr lang="en-US" sz="2800" dirty="0"/>
              <a:t>Maintains up-to-date resource information</a:t>
            </a:r>
          </a:p>
          <a:p>
            <a:r>
              <a:rPr lang="en-US" sz="2800" dirty="0"/>
              <a:t>Information on available services</a:t>
            </a:r>
          </a:p>
          <a:p>
            <a:r>
              <a:rPr lang="en-US" sz="2800" dirty="0"/>
              <a:t>Coordination with other agencies</a:t>
            </a:r>
          </a:p>
          <a:p>
            <a:pPr marL="0" indent="0">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Expected Service Components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a:t>Collaboration Coordinator</a:t>
            </a:r>
          </a:p>
          <a:p>
            <a:r>
              <a:rPr lang="en-US" sz="2400" dirty="0"/>
              <a:t>Outreach, training &amp; support, and partnership development</a:t>
            </a:r>
          </a:p>
          <a:p>
            <a:r>
              <a:rPr lang="en-US" sz="2400" dirty="0"/>
              <a:t>Facilitates KCKC meetings, events and advocacy efforts</a:t>
            </a:r>
          </a:p>
          <a:p>
            <a:r>
              <a:rPr lang="en-US" sz="2400" dirty="0"/>
              <a:t>Plans/coordinates events for kinship caregivers</a:t>
            </a:r>
          </a:p>
          <a:p>
            <a:r>
              <a:rPr lang="en-US" sz="2400" dirty="0"/>
              <a:t>Outreach/support/training for kinship support groups</a:t>
            </a:r>
          </a:p>
          <a:p>
            <a:pPr marL="0" indent="0">
              <a:buNone/>
            </a:pPr>
            <a:r>
              <a:rPr lang="en-US" sz="2800" b="1" dirty="0"/>
              <a:t>Kinship Caregiver Support Program Services</a:t>
            </a:r>
          </a:p>
          <a:p>
            <a:r>
              <a:rPr lang="en-US" sz="2400" dirty="0"/>
              <a:t>Outreach and recruitment</a:t>
            </a:r>
          </a:p>
          <a:p>
            <a:r>
              <a:rPr lang="en-US" sz="2400" dirty="0"/>
              <a:t>Group services</a:t>
            </a:r>
          </a:p>
          <a:p>
            <a:r>
              <a:rPr lang="en-US" sz="2400" dirty="0"/>
              <a:t>Information &amp; Assistance</a:t>
            </a:r>
          </a:p>
          <a:p>
            <a:r>
              <a:rPr lang="en-US" sz="2400" dirty="0"/>
              <a:t>Training</a:t>
            </a:r>
          </a:p>
          <a:p>
            <a:r>
              <a:rPr lang="en-US" sz="2400" dirty="0"/>
              <a:t>Page 12</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spTree>
    <p:extLst>
      <p:ext uri="{BB962C8B-B14F-4D97-AF65-F5344CB8AC3E}">
        <p14:creationId xmlns:p14="http://schemas.microsoft.com/office/powerpoint/2010/main" val="100524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a:t>
            </a:r>
            <a:r>
              <a:rPr lang="en-US" sz="2400" dirty="0"/>
              <a:t>Performance Measures</a:t>
            </a:r>
          </a:p>
        </p:txBody>
      </p:sp>
      <p:sp>
        <p:nvSpPr>
          <p:cNvPr id="3" name="Content Placeholder 2"/>
          <p:cNvSpPr>
            <a:spLocks noGrp="1"/>
          </p:cNvSpPr>
          <p:nvPr>
            <p:ph idx="1"/>
          </p:nvPr>
        </p:nvSpPr>
        <p:spPr>
          <a:xfrm>
            <a:off x="457200" y="1828800"/>
            <a:ext cx="8229600" cy="4495800"/>
          </a:xfrm>
        </p:spPr>
        <p:txBody>
          <a:bodyPr>
            <a:normAutofit lnSpcReduction="10000"/>
          </a:bodyPr>
          <a:lstStyle/>
          <a:p>
            <a:pPr marL="0" indent="0">
              <a:buNone/>
            </a:pPr>
            <a:r>
              <a:rPr lang="en-US" sz="2400" b="1" dirty="0"/>
              <a:t>Kinship Navigator</a:t>
            </a:r>
            <a:r>
              <a:rPr lang="en-US" sz="2400" dirty="0"/>
              <a:t> - # of caregivers; contacts; outreach activities; completed surveys; and clients reporting positive impact</a:t>
            </a:r>
          </a:p>
          <a:p>
            <a:pPr marL="0" indent="0">
              <a:buNone/>
            </a:pPr>
            <a:endParaRPr lang="en-US" sz="2000" dirty="0"/>
          </a:p>
          <a:p>
            <a:pPr marL="0" indent="0">
              <a:buNone/>
            </a:pPr>
            <a:r>
              <a:rPr lang="en-US" sz="2400" b="1" dirty="0"/>
              <a:t>Kinship Collaboration Coordinator</a:t>
            </a:r>
            <a:r>
              <a:rPr lang="en-US" sz="2400" dirty="0"/>
              <a:t> - # of new partnerships; support groups, events and meetings, and outreach activities</a:t>
            </a:r>
            <a:endParaRPr lang="en-US" sz="2400" b="1" dirty="0"/>
          </a:p>
          <a:p>
            <a:pPr marL="0" indent="0">
              <a:buNone/>
            </a:pPr>
            <a:endParaRPr lang="en-US" sz="2000" dirty="0"/>
          </a:p>
          <a:p>
            <a:pPr marL="0" indent="0">
              <a:buNone/>
            </a:pPr>
            <a:r>
              <a:rPr lang="en-US" sz="2400" b="1" dirty="0"/>
              <a:t>Kinship Caregiver Support Program Services</a:t>
            </a:r>
            <a:r>
              <a:rPr lang="en-US" sz="2400" dirty="0"/>
              <a:t> – # of caregivers receiving services; outreach activities; group activities; assistance contacts; trainings; completed surveys; clients reporting good service and positive impact due to services</a:t>
            </a:r>
          </a:p>
          <a:p>
            <a:pPr marL="0" indent="0">
              <a:buNone/>
            </a:pPr>
            <a:endParaRPr lang="en-US" sz="2400" dirty="0"/>
          </a:p>
          <a:p>
            <a:pPr marL="0" indent="0">
              <a:buNone/>
            </a:pPr>
            <a:r>
              <a:rPr lang="en-US" sz="1800" dirty="0"/>
              <a:t>See application, page 13</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RFP/Q: Other Regulations</a:t>
            </a:r>
            <a:endParaRPr lang="en-US" sz="2400" dirty="0"/>
          </a:p>
        </p:txBody>
      </p:sp>
      <p:sp>
        <p:nvSpPr>
          <p:cNvPr id="3" name="Content Placeholder 2"/>
          <p:cNvSpPr>
            <a:spLocks noGrp="1"/>
          </p:cNvSpPr>
          <p:nvPr>
            <p:ph idx="1"/>
          </p:nvPr>
        </p:nvSpPr>
        <p:spPr/>
        <p:txBody>
          <a:bodyPr>
            <a:normAutofit/>
          </a:bodyPr>
          <a:lstStyle/>
          <a:p>
            <a:pPr marL="0" indent="0">
              <a:buNone/>
            </a:pPr>
            <a:r>
              <a:rPr lang="en-US" sz="3600" dirty="0"/>
              <a:t>Funding for these programs is provided by:</a:t>
            </a:r>
          </a:p>
          <a:p>
            <a:r>
              <a:rPr lang="en-US" sz="3600" dirty="0"/>
              <a:t>Older Americans Act</a:t>
            </a:r>
          </a:p>
          <a:p>
            <a:r>
              <a:rPr lang="en-US" sz="3600" dirty="0"/>
              <a:t>WA State DSHS, Aging and Long Term Support Administration</a:t>
            </a:r>
          </a:p>
          <a:p>
            <a:r>
              <a:rPr lang="en-US" sz="3600" dirty="0"/>
              <a:t>City of Seattle</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364873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Eligibility</a:t>
            </a:r>
          </a:p>
        </p:txBody>
      </p:sp>
      <p:sp>
        <p:nvSpPr>
          <p:cNvPr id="3" name="Content Placeholder 2"/>
          <p:cNvSpPr>
            <a:spLocks noGrp="1"/>
          </p:cNvSpPr>
          <p:nvPr>
            <p:ph idx="1"/>
          </p:nvPr>
        </p:nvSpPr>
        <p:spPr>
          <a:xfrm>
            <a:off x="457200" y="1828800"/>
            <a:ext cx="8229600" cy="4724400"/>
          </a:xfrm>
        </p:spPr>
        <p:txBody>
          <a:bodyPr>
            <a:normAutofit lnSpcReduction="10000"/>
          </a:bodyPr>
          <a:lstStyle/>
          <a:p>
            <a:pPr>
              <a:buNone/>
            </a:pPr>
            <a:r>
              <a:rPr lang="en-US" dirty="0"/>
              <a:t> Meet all licensing requirements</a:t>
            </a:r>
          </a:p>
          <a:p>
            <a:pPr lvl="0"/>
            <a:r>
              <a:rPr lang="en-US" dirty="0"/>
              <a:t>Nonprofit corporation - 501(C) (3) tax exempt status </a:t>
            </a:r>
          </a:p>
          <a:p>
            <a:pPr lvl="1"/>
            <a:r>
              <a:rPr lang="en-US" sz="3200" dirty="0"/>
              <a:t>In good standing</a:t>
            </a:r>
          </a:p>
          <a:p>
            <a:pPr lvl="0"/>
            <a:r>
              <a:rPr lang="en-US" dirty="0"/>
              <a:t>Federal Tax ID number/employer identification number (EIN)</a:t>
            </a:r>
          </a:p>
          <a:p>
            <a:pPr lvl="0"/>
            <a:r>
              <a:rPr lang="en-US" dirty="0"/>
              <a:t>Must have 2 years of experience working with kinship caregivers or providing services to focus populations.</a:t>
            </a:r>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Rating Process</a:t>
            </a:r>
          </a:p>
        </p:txBody>
      </p:sp>
      <p:sp>
        <p:nvSpPr>
          <p:cNvPr id="3" name="Content Placeholder 2"/>
          <p:cNvSpPr>
            <a:spLocks noGrp="1"/>
          </p:cNvSpPr>
          <p:nvPr>
            <p:ph idx="1"/>
          </p:nvPr>
        </p:nvSpPr>
        <p:spPr>
          <a:xfrm>
            <a:off x="228600" y="1828800"/>
            <a:ext cx="8686800" cy="4495800"/>
          </a:xfrm>
        </p:spPr>
        <p:txBody>
          <a:bodyPr>
            <a:normAutofit fontScale="25000" lnSpcReduction="20000"/>
          </a:bodyPr>
          <a:lstStyle/>
          <a:p>
            <a:pPr marL="514350" indent="-514350">
              <a:buAutoNum type="arabicParenR"/>
            </a:pPr>
            <a:r>
              <a:rPr lang="en-US" sz="7200" dirty="0"/>
              <a:t>Review for minimum eligibility and application completeness.  Applications that are late, incomplete, or did not follow the required format will be deemed ineligible and will not be rated.  Applications </a:t>
            </a:r>
            <a:r>
              <a:rPr lang="en-US" sz="7200" u="sng" dirty="0"/>
              <a:t>must</a:t>
            </a:r>
            <a:r>
              <a:rPr lang="en-US" sz="7200" dirty="0"/>
              <a:t> include: (Page 23)</a:t>
            </a:r>
          </a:p>
          <a:p>
            <a:pPr lvl="1">
              <a:buFont typeface="Arial" panose="020B0604020202020204" pitchFamily="34" charset="0"/>
              <a:buChar char="•"/>
            </a:pPr>
            <a:r>
              <a:rPr lang="en-US" sz="6400" dirty="0">
                <a:solidFill>
                  <a:srgbClr val="FF0000"/>
                </a:solidFill>
              </a:rPr>
              <a:t>A completed and signed one-page Application Cover Sheet</a:t>
            </a:r>
          </a:p>
          <a:p>
            <a:pPr lvl="1">
              <a:buFont typeface="Arial" panose="020B0604020202020204" pitchFamily="34" charset="0"/>
              <a:buChar char="•"/>
            </a:pPr>
            <a:r>
              <a:rPr lang="en-US" sz="6400" dirty="0">
                <a:solidFill>
                  <a:srgbClr val="FF0000"/>
                </a:solidFill>
              </a:rPr>
              <a:t>A completed Narrative response</a:t>
            </a:r>
          </a:p>
          <a:p>
            <a:pPr lvl="1">
              <a:buFont typeface="Arial" panose="020B0604020202020204" pitchFamily="34" charset="0"/>
              <a:buChar char="•"/>
            </a:pPr>
            <a:r>
              <a:rPr lang="en-US" sz="6400" dirty="0">
                <a:solidFill>
                  <a:srgbClr val="FF0000"/>
                </a:solidFill>
              </a:rPr>
              <a:t>A completed Proposed Program Budget</a:t>
            </a:r>
          </a:p>
          <a:p>
            <a:pPr lvl="1">
              <a:buFont typeface="Arial" panose="020B0604020202020204" pitchFamily="34" charset="0"/>
              <a:buChar char="•"/>
            </a:pPr>
            <a:r>
              <a:rPr lang="en-US" sz="6400" dirty="0">
                <a:solidFill>
                  <a:srgbClr val="FF0000"/>
                </a:solidFill>
              </a:rPr>
              <a:t>A completed Proposed Personnel Detail Budget</a:t>
            </a:r>
          </a:p>
          <a:p>
            <a:pPr lvl="1">
              <a:buFont typeface="Arial" panose="020B0604020202020204" pitchFamily="34" charset="0"/>
              <a:buChar char="•"/>
            </a:pPr>
            <a:r>
              <a:rPr lang="en-US" sz="6400" dirty="0">
                <a:solidFill>
                  <a:srgbClr val="FF0000"/>
                </a:solidFill>
              </a:rPr>
              <a:t>A completed Summary of Proposed Performance Deliverables</a:t>
            </a:r>
          </a:p>
          <a:p>
            <a:pPr lvl="1">
              <a:buFont typeface="Arial" panose="020B0604020202020204" pitchFamily="34" charset="0"/>
              <a:buChar char="•"/>
            </a:pPr>
            <a:r>
              <a:rPr lang="en-US" sz="6400" dirty="0">
                <a:solidFill>
                  <a:srgbClr val="FF0000"/>
                </a:solidFill>
              </a:rPr>
              <a:t>Current agency Board of Director Roster.</a:t>
            </a:r>
          </a:p>
          <a:p>
            <a:pPr lvl="1">
              <a:buFont typeface="Arial" panose="020B0604020202020204" pitchFamily="34" charset="0"/>
              <a:buChar char="•"/>
            </a:pPr>
            <a:r>
              <a:rPr lang="en-US" sz="6400" dirty="0">
                <a:solidFill>
                  <a:srgbClr val="FF0000"/>
                </a:solidFill>
              </a:rPr>
              <a:t>Minutes from last three Board of Directors meetings.</a:t>
            </a:r>
          </a:p>
          <a:p>
            <a:pPr lvl="1">
              <a:buFont typeface="Arial" panose="020B0604020202020204" pitchFamily="34" charset="0"/>
              <a:buChar char="•"/>
            </a:pPr>
            <a:r>
              <a:rPr lang="en-US" sz="6400" dirty="0">
                <a:solidFill>
                  <a:srgbClr val="FF0000"/>
                </a:solidFill>
              </a:rPr>
              <a:t>Current verification of nonprofit status or evidence of incorporation or status as a legal entity.  Your agency </a:t>
            </a:r>
            <a:r>
              <a:rPr lang="en-US" sz="6400" u="sng" dirty="0">
                <a:solidFill>
                  <a:srgbClr val="FF0000"/>
                </a:solidFill>
              </a:rPr>
              <a:t>must</a:t>
            </a:r>
            <a:r>
              <a:rPr lang="en-US" sz="6400" dirty="0">
                <a:solidFill>
                  <a:srgbClr val="FF0000"/>
                </a:solidFill>
              </a:rPr>
              <a:t> have a federal tax identification number/employer identification number.</a:t>
            </a:r>
          </a:p>
          <a:p>
            <a:pPr lvl="1">
              <a:buFont typeface="Arial" panose="020B0604020202020204" pitchFamily="34" charset="0"/>
              <a:buChar char="•"/>
            </a:pPr>
            <a:r>
              <a:rPr lang="en-US" sz="6400" u="sng" dirty="0">
                <a:solidFill>
                  <a:srgbClr val="FF0000"/>
                </a:solidFill>
              </a:rPr>
              <a:t>If</a:t>
            </a:r>
            <a:r>
              <a:rPr lang="en-US" sz="6400" dirty="0">
                <a:solidFill>
                  <a:srgbClr val="FF0000"/>
                </a:solidFill>
              </a:rPr>
              <a:t> your agency has an approved indirect rate, a copy of proof that the rate is approved by an appropriate federal agency or another entity.</a:t>
            </a:r>
          </a:p>
          <a:p>
            <a:pPr lvl="1">
              <a:buFont typeface="Arial" panose="020B0604020202020204" pitchFamily="34" charset="0"/>
              <a:buChar char="•"/>
            </a:pPr>
            <a:r>
              <a:rPr lang="en-US" sz="6400" u="sng" dirty="0">
                <a:solidFill>
                  <a:srgbClr val="FF0000"/>
                </a:solidFill>
              </a:rPr>
              <a:t>If</a:t>
            </a:r>
            <a:r>
              <a:rPr lang="en-US" sz="6400" dirty="0">
                <a:solidFill>
                  <a:srgbClr val="FF0000"/>
                </a:solidFill>
              </a:rPr>
              <a:t> you are proposing to provide any </a:t>
            </a:r>
            <a:r>
              <a:rPr lang="en-US" sz="6400" u="sng" dirty="0">
                <a:solidFill>
                  <a:srgbClr val="FF0000"/>
                </a:solidFill>
              </a:rPr>
              <a:t>new</a:t>
            </a:r>
            <a:r>
              <a:rPr lang="en-US" sz="6400" dirty="0">
                <a:solidFill>
                  <a:srgbClr val="FF0000"/>
                </a:solidFill>
              </a:rPr>
              <a:t> (for your agency) services, attach a start-up timeline for each service.</a:t>
            </a:r>
          </a:p>
          <a:p>
            <a:pPr marL="514350" indent="-514350">
              <a:buAutoNum type="arabicParenR" startAt="2"/>
            </a:pPr>
            <a:r>
              <a:rPr lang="en-US" sz="6400" dirty="0"/>
              <a:t>On-time, complete applications meeting all eligibility requirements are forwarded to the Rating Committee for their review and rating according to the rating guidelines. The Rating Committee will make funding recommendations to the HSD Director. </a:t>
            </a:r>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normAutofit/>
          </a:bodyPr>
          <a:lstStyle/>
          <a:p>
            <a:pPr marL="514350" lvl="2" indent="-285750">
              <a:tabLst>
                <a:tab pos="3090863" algn="l"/>
              </a:tabLst>
            </a:pPr>
            <a:r>
              <a:rPr lang="en-US" sz="2200" dirty="0"/>
              <a:t>Agency Financials and Insurance information will be requested only of agencies whose applications meet minimum eligibility and move to the rating committee. </a:t>
            </a:r>
          </a:p>
          <a:p>
            <a:pPr marL="514350" lvl="2" indent="-285750">
              <a:tabLst>
                <a:tab pos="3090863" algn="l"/>
              </a:tabLst>
            </a:pPr>
            <a:r>
              <a:rPr lang="en-US" sz="2200" dirty="0"/>
              <a:t>Agencies for which we have current financial and insurance documents will not be required to resubmit. </a:t>
            </a:r>
          </a:p>
          <a:p>
            <a:pPr marL="514350" lvl="2" indent="-285750">
              <a:tabLst>
                <a:tab pos="3090863" algn="l"/>
              </a:tabLst>
            </a:pPr>
            <a:r>
              <a:rPr lang="en-US" sz="2200" dirty="0"/>
              <a:t>Agencies for which we have incomplete or no financial and/or insurance documents will be notified by the Coordinator and required to submit ALL requested documents within 4 business days from the date of written request. </a:t>
            </a:r>
          </a:p>
          <a:p>
            <a:pPr marL="514350" lvl="2" indent="-285750">
              <a:tabLst>
                <a:tab pos="3090863" algn="l"/>
              </a:tabLst>
            </a:pPr>
            <a:r>
              <a:rPr lang="en-US" sz="2200" dirty="0">
                <a:solidFill>
                  <a:srgbClr val="FF0000"/>
                </a:solidFill>
              </a:rPr>
              <a:t>Financial and Insurance documentation that may be requested are listed in pg. 23 of the application. Be sure you are prepared to provide these to the Coordinator upon request</a:t>
            </a:r>
            <a:r>
              <a:rPr lang="en-US" sz="2000"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sp>
        <p:nvSpPr>
          <p:cNvPr id="5" name="Title 1"/>
          <p:cNvSpPr>
            <a:spLocks noGrp="1"/>
          </p:cNvSpPr>
          <p:nvPr>
            <p:ph type="title"/>
          </p:nvPr>
        </p:nvSpPr>
        <p:spPr/>
        <p:txBody>
          <a:bodyPr/>
          <a:lstStyle/>
          <a:p>
            <a:r>
              <a:rPr lang="en-US" dirty="0"/>
              <a:t>Review and Rating Process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85000" lnSpcReduction="20000"/>
          </a:bodyPr>
          <a:lstStyle/>
          <a:p>
            <a:r>
              <a:rPr lang="en-US" sz="2600" dirty="0"/>
              <a:t>Review timeline</a:t>
            </a:r>
          </a:p>
          <a:p>
            <a:r>
              <a:rPr lang="en-US" sz="2600" dirty="0"/>
              <a:t>Overview of Kinship Caregiver Support Program RFP</a:t>
            </a:r>
          </a:p>
          <a:p>
            <a:pPr lvl="1"/>
            <a:r>
              <a:rPr lang="en-US" sz="2600" dirty="0"/>
              <a:t>Investment area and funding source</a:t>
            </a:r>
          </a:p>
          <a:p>
            <a:pPr lvl="1"/>
            <a:r>
              <a:rPr lang="en-US" sz="2600" dirty="0"/>
              <a:t>HSD’s Outcomes Framework</a:t>
            </a:r>
          </a:p>
          <a:p>
            <a:pPr lvl="1"/>
            <a:r>
              <a:rPr lang="en-US" sz="2600" dirty="0"/>
              <a:t>Service Delivery Framework</a:t>
            </a:r>
          </a:p>
          <a:p>
            <a:pPr lvl="1"/>
            <a:r>
              <a:rPr lang="en-US" sz="2600" dirty="0"/>
              <a:t>Focus Population and Priority Communities</a:t>
            </a:r>
          </a:p>
          <a:p>
            <a:pPr lvl="1"/>
            <a:r>
              <a:rPr lang="en-US" sz="2600" dirty="0"/>
              <a:t>Outcomes</a:t>
            </a:r>
          </a:p>
          <a:p>
            <a:pPr lvl="1"/>
            <a:r>
              <a:rPr lang="en-US" sz="2600" dirty="0"/>
              <a:t>Agency Eligibility</a:t>
            </a:r>
          </a:p>
          <a:p>
            <a:r>
              <a:rPr lang="en-US" sz="2600" dirty="0"/>
              <a:t>Submission Process</a:t>
            </a:r>
          </a:p>
          <a:p>
            <a:r>
              <a:rPr lang="en-US" sz="2600" dirty="0"/>
              <a:t>Review and Rating Process</a:t>
            </a:r>
          </a:p>
          <a:p>
            <a:r>
              <a:rPr lang="en-US" sz="2600" dirty="0"/>
              <a:t>Appeal Process</a:t>
            </a:r>
          </a:p>
          <a:p>
            <a:r>
              <a:rPr lang="en-US" sz="2600" dirty="0"/>
              <a:t>Coordinator: Karen Winston, </a:t>
            </a:r>
            <a:r>
              <a:rPr lang="en-US" sz="2600" dirty="0">
                <a:hlinkClick r:id="rId3"/>
              </a:rPr>
              <a:t>karen.Winston@seattle.gov</a:t>
            </a:r>
            <a:r>
              <a:rPr lang="en-US" sz="2600"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&amp; Rating Process</a:t>
            </a:r>
          </a:p>
        </p:txBody>
      </p:sp>
      <p:sp>
        <p:nvSpPr>
          <p:cNvPr id="3" name="Content Placeholder 2"/>
          <p:cNvSpPr>
            <a:spLocks noGrp="1"/>
          </p:cNvSpPr>
          <p:nvPr>
            <p:ph idx="1"/>
          </p:nvPr>
        </p:nvSpPr>
        <p:spPr/>
        <p:txBody>
          <a:bodyPr>
            <a:normAutofit/>
          </a:bodyPr>
          <a:lstStyle/>
          <a:p>
            <a:r>
              <a:rPr lang="en-US" dirty="0"/>
              <a:t>Minimum eligibility and application screen</a:t>
            </a:r>
          </a:p>
          <a:p>
            <a:r>
              <a:rPr lang="en-US" dirty="0"/>
              <a:t>Complete applications forwarded to the Review Committee</a:t>
            </a:r>
          </a:p>
          <a:p>
            <a:r>
              <a:rPr lang="en-US" dirty="0"/>
              <a:t>Incomplete applications or not meeting minimum eligibility will not be forwarded</a:t>
            </a:r>
          </a:p>
          <a:p>
            <a:r>
              <a:rPr lang="en-US" dirty="0"/>
              <a:t>Appeal process (page 16–18)</a:t>
            </a:r>
          </a:p>
          <a:p>
            <a:r>
              <a:rPr lang="en-US" dirty="0"/>
              <a:t>Post-notice award appeal process (page 17)</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spTree>
    <p:extLst>
      <p:ext uri="{BB962C8B-B14F-4D97-AF65-F5344CB8AC3E}">
        <p14:creationId xmlns:p14="http://schemas.microsoft.com/office/powerpoint/2010/main" val="405555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Guidelines</a:t>
            </a:r>
          </a:p>
        </p:txBody>
      </p:sp>
      <p:sp>
        <p:nvSpPr>
          <p:cNvPr id="3" name="Content Placeholder 2"/>
          <p:cNvSpPr>
            <a:spLocks noGrp="1"/>
          </p:cNvSpPr>
          <p:nvPr>
            <p:ph idx="1"/>
          </p:nvPr>
        </p:nvSpPr>
        <p:spPr/>
        <p:txBody>
          <a:bodyPr/>
          <a:lstStyle/>
          <a:p>
            <a:pPr>
              <a:lnSpc>
                <a:spcPct val="90000"/>
              </a:lnSpc>
              <a:buNone/>
            </a:pPr>
            <a:r>
              <a:rPr lang="en-US" dirty="0"/>
              <a:t>Program Design					35 points</a:t>
            </a:r>
          </a:p>
          <a:p>
            <a:pPr>
              <a:lnSpc>
                <a:spcPct val="90000"/>
              </a:lnSpc>
              <a:buNone/>
            </a:pPr>
            <a:r>
              <a:rPr lang="en-US" dirty="0"/>
              <a:t>Capacity and Experience			25 points</a:t>
            </a:r>
          </a:p>
          <a:p>
            <a:pPr>
              <a:lnSpc>
                <a:spcPct val="90000"/>
              </a:lnSpc>
              <a:buNone/>
            </a:pPr>
            <a:r>
              <a:rPr lang="en-US" dirty="0"/>
              <a:t>Partnership and Collaboration		15 points</a:t>
            </a:r>
          </a:p>
          <a:p>
            <a:pPr>
              <a:lnSpc>
                <a:spcPct val="90000"/>
              </a:lnSpc>
              <a:buNone/>
            </a:pPr>
            <a:r>
              <a:rPr lang="en-US" dirty="0"/>
              <a:t>Cultural Competency				15 points</a:t>
            </a:r>
          </a:p>
          <a:p>
            <a:pPr>
              <a:lnSpc>
                <a:spcPct val="90000"/>
              </a:lnSpc>
              <a:buNone/>
            </a:pPr>
            <a:r>
              <a:rPr lang="en-US" dirty="0"/>
              <a:t>Budget and Leveraging			</a:t>
            </a:r>
            <a:r>
              <a:rPr lang="en-US" u="sng" dirty="0"/>
              <a:t>10 points</a:t>
            </a:r>
          </a:p>
          <a:p>
            <a:pPr>
              <a:lnSpc>
                <a:spcPct val="90000"/>
              </a:lnSpc>
              <a:buNone/>
            </a:pPr>
            <a:r>
              <a:rPr lang="en-US" b="1" dirty="0"/>
              <a:t>TOTAL</a:t>
            </a:r>
            <a:r>
              <a:rPr lang="en-US" dirty="0"/>
              <a:t>						</a:t>
            </a:r>
            <a:r>
              <a:rPr lang="en-US" b="1" dirty="0"/>
              <a:t>100 pts.</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Deadline</a:t>
            </a:r>
          </a:p>
        </p:txBody>
      </p:sp>
      <p:sp>
        <p:nvSpPr>
          <p:cNvPr id="3" name="Content Placeholder 2"/>
          <p:cNvSpPr>
            <a:spLocks noGrp="1"/>
          </p:cNvSpPr>
          <p:nvPr>
            <p:ph idx="1"/>
          </p:nvPr>
        </p:nvSpPr>
        <p:spPr/>
        <p:txBody>
          <a:bodyPr>
            <a:normAutofit lnSpcReduction="10000"/>
          </a:bodyPr>
          <a:lstStyle/>
          <a:p>
            <a:r>
              <a:rPr lang="en-US" dirty="0"/>
              <a:t>Submission deadline is </a:t>
            </a:r>
            <a:r>
              <a:rPr lang="en-US" b="1" u="sng" dirty="0">
                <a:solidFill>
                  <a:srgbClr val="FF0000"/>
                </a:solidFill>
              </a:rPr>
              <a:t>Friday, February 24, 2017, by 12:00 p.m.</a:t>
            </a:r>
            <a:endParaRPr lang="en-US" b="1" u="sng" dirty="0"/>
          </a:p>
          <a:p>
            <a:endParaRPr lang="en-US" dirty="0"/>
          </a:p>
          <a:p>
            <a:r>
              <a:rPr lang="en-US" dirty="0"/>
              <a:t>All applications must be received in person, by mail, or electronic submission by deadline.</a:t>
            </a:r>
          </a:p>
          <a:p>
            <a:endParaRPr lang="en-US" dirty="0"/>
          </a:p>
          <a:p>
            <a:r>
              <a:rPr lang="en-US" u="sng" dirty="0"/>
              <a:t>No faxed or e-mailed applications </a:t>
            </a:r>
            <a:r>
              <a:rPr lang="en-US" dirty="0"/>
              <a:t>will be accepted.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submission</a:t>
            </a:r>
          </a:p>
        </p:txBody>
      </p:sp>
      <p:sp>
        <p:nvSpPr>
          <p:cNvPr id="3" name="Content Placeholder 2"/>
          <p:cNvSpPr>
            <a:spLocks noGrp="1"/>
          </p:cNvSpPr>
          <p:nvPr>
            <p:ph idx="1"/>
          </p:nvPr>
        </p:nvSpPr>
        <p:spPr/>
        <p:txBody>
          <a:bodyPr>
            <a:normAutofit lnSpcReduction="10000"/>
          </a:bodyPr>
          <a:lstStyle/>
          <a:p>
            <a:r>
              <a:rPr lang="en-US" dirty="0"/>
              <a:t>Applications can be mailed or hand delivered to:</a:t>
            </a:r>
          </a:p>
          <a:p>
            <a:pPr>
              <a:buNone/>
            </a:pPr>
            <a:r>
              <a:rPr lang="en-US" sz="1600" dirty="0"/>
              <a:t>		</a:t>
            </a:r>
            <a:r>
              <a:rPr lang="en-US" sz="2400" dirty="0"/>
              <a:t>Seattle Human Services Department</a:t>
            </a:r>
          </a:p>
          <a:p>
            <a:pPr>
              <a:spcBef>
                <a:spcPts val="0"/>
              </a:spcBef>
              <a:buNone/>
            </a:pPr>
            <a:r>
              <a:rPr lang="en-US" sz="2400" dirty="0"/>
              <a:t>		RFP – Kinship Caregiver Support Program</a:t>
            </a:r>
            <a:endParaRPr lang="en-US" sz="2400" b="1" dirty="0"/>
          </a:p>
          <a:p>
            <a:pPr>
              <a:buNone/>
            </a:pPr>
            <a:r>
              <a:rPr lang="en-US" sz="2400" dirty="0">
                <a:solidFill>
                  <a:srgbClr val="FF0000"/>
                </a:solidFill>
              </a:rPr>
              <a:t>		</a:t>
            </a:r>
            <a:r>
              <a:rPr lang="en-US" sz="2400" b="1" dirty="0"/>
              <a:t>ATTN:  </a:t>
            </a:r>
            <a:r>
              <a:rPr lang="en-US" sz="2400" dirty="0"/>
              <a:t>Karen Winston</a:t>
            </a:r>
            <a:endParaRPr lang="en-US" sz="2400" b="1" dirty="0"/>
          </a:p>
          <a:p>
            <a:pPr>
              <a:buNone/>
            </a:pPr>
            <a:r>
              <a:rPr lang="en-US" sz="2400" dirty="0">
                <a:solidFill>
                  <a:srgbClr val="FF0000"/>
                </a:solidFill>
              </a:rPr>
              <a:t>		</a:t>
            </a:r>
            <a:r>
              <a:rPr lang="en-US" sz="2400" dirty="0"/>
              <a:t>700 Fifth Ave, Suite 5800 </a:t>
            </a:r>
            <a:r>
              <a:rPr lang="en-US" sz="2400" dirty="0">
                <a:solidFill>
                  <a:srgbClr val="FF0000"/>
                </a:solidFill>
              </a:rPr>
              <a:t>(if hand delivered)</a:t>
            </a:r>
          </a:p>
          <a:p>
            <a:pPr>
              <a:buNone/>
            </a:pPr>
            <a:r>
              <a:rPr lang="en-US" sz="2400" dirty="0"/>
              <a:t> 		P.O. Box 34215 </a:t>
            </a:r>
            <a:r>
              <a:rPr lang="en-US" sz="2400" dirty="0">
                <a:solidFill>
                  <a:srgbClr val="FF0000"/>
                </a:solidFill>
              </a:rPr>
              <a:t>(by mail)</a:t>
            </a:r>
          </a:p>
          <a:p>
            <a:pPr>
              <a:buNone/>
            </a:pPr>
            <a:r>
              <a:rPr lang="en-US" sz="2400" dirty="0"/>
              <a:t>		Seattle, WA  98124-4215</a:t>
            </a:r>
          </a:p>
          <a:p>
            <a:r>
              <a:rPr lang="en-US" dirty="0"/>
              <a:t>Applications can be submitted online at: </a:t>
            </a:r>
            <a:r>
              <a:rPr lang="en-US" u="sng" dirty="0">
                <a:hlinkClick r:id="rId3"/>
              </a:rPr>
              <a:t>http://web6.seattle.gov/hsd/rfi/index.aspx</a:t>
            </a:r>
            <a:r>
              <a:rPr lang="en-US" dirty="0"/>
              <a:t>.</a:t>
            </a:r>
          </a:p>
          <a:p>
            <a:pPr lvl="1"/>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Submission System</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24</a:t>
            </a:fld>
            <a:endParaRPr lang="en-US" dirty="0"/>
          </a:p>
        </p:txBody>
      </p:sp>
      <p:sp>
        <p:nvSpPr>
          <p:cNvPr id="5" name="Content Placeholder 4"/>
          <p:cNvSpPr>
            <a:spLocks noGrp="1"/>
          </p:cNvSpPr>
          <p:nvPr>
            <p:ph idx="1"/>
          </p:nvPr>
        </p:nvSpPr>
        <p:spPr/>
        <p:txBody>
          <a:bodyPr>
            <a:normAutofit fontScale="47500" lnSpcReduction="20000"/>
          </a:bodyPr>
          <a:lstStyle/>
          <a:p>
            <a:pPr lvl="0"/>
            <a:r>
              <a:rPr lang="en-US" sz="3800" dirty="0"/>
              <a:t>The HSD Online Submission System is a web-based program that allows applicants to upload their application for HSD Funding Opportunities (e.g. RFI, RFP, RFQ)</a:t>
            </a:r>
          </a:p>
          <a:p>
            <a:pPr marL="0" lvl="0" indent="0">
              <a:buNone/>
            </a:pPr>
            <a:endParaRPr lang="en-US" dirty="0"/>
          </a:p>
          <a:p>
            <a:pPr lvl="0"/>
            <a:r>
              <a:rPr lang="en-US" sz="3800" dirty="0"/>
              <a:t>The system is NOT an online Application (e.g. it does not include assigned logins, ability to insert narrative responses within the system, manage your applications, etc.)</a:t>
            </a:r>
          </a:p>
          <a:p>
            <a:pPr lvl="0"/>
            <a:endParaRPr lang="en-US" dirty="0"/>
          </a:p>
          <a:p>
            <a:pPr lvl="0"/>
            <a:r>
              <a:rPr lang="en-US" sz="3800" dirty="0"/>
              <a:t>You may upload files up to a maximum of 100 MB</a:t>
            </a:r>
          </a:p>
          <a:p>
            <a:pPr lvl="0"/>
            <a:endParaRPr lang="en-US" dirty="0"/>
          </a:p>
          <a:p>
            <a:pPr lvl="0"/>
            <a:r>
              <a:rPr lang="en-US" sz="3800" dirty="0"/>
              <a:t>Acceptable file types include:  .pdf   .doc   .docx   .rtf   .xls   .xlsx</a:t>
            </a:r>
          </a:p>
          <a:p>
            <a:pPr lvl="0"/>
            <a:endParaRPr lang="en-US" dirty="0"/>
          </a:p>
          <a:p>
            <a:pPr lvl="0"/>
            <a:r>
              <a:rPr lang="en-US" sz="3800" dirty="0"/>
              <a:t>There are required fields to be completed as well, depending on how many files you are uploading.  </a:t>
            </a:r>
            <a:r>
              <a:rPr lang="en-US" sz="3800" b="1" i="1" dirty="0"/>
              <a:t>Ensure you allow sufficient time to complete the steps in order to submit your application by the deadline.</a:t>
            </a:r>
          </a:p>
          <a:p>
            <a:pPr lvl="0"/>
            <a:endParaRPr lang="en-US" dirty="0"/>
          </a:p>
          <a:p>
            <a:pPr lvl="0"/>
            <a:r>
              <a:rPr lang="en-US" sz="3800" dirty="0"/>
              <a:t>The system automatically sends out an e-mail confirmation to all the e-mail addresses you entered.</a:t>
            </a:r>
          </a:p>
          <a:p>
            <a:pPr lvl="0"/>
            <a:endParaRPr lang="en-US" dirty="0"/>
          </a:p>
          <a:p>
            <a:pPr marL="0" lvl="0" indent="0">
              <a:buNone/>
            </a:pPr>
            <a:endParaRPr lang="en-US" dirty="0"/>
          </a:p>
          <a:p>
            <a:endParaRPr lang="en-US" dirty="0"/>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457200" y="1752600"/>
            <a:ext cx="8229600" cy="4572000"/>
          </a:xfrm>
          <a:prstGeom prst="rect">
            <a:avLst/>
          </a:prstGeom>
        </p:spPr>
      </p:pic>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sp>
        <p:nvSpPr>
          <p:cNvPr id="7" name="Oval 6"/>
          <p:cNvSpPr/>
          <p:nvPr/>
        </p:nvSpPr>
        <p:spPr>
          <a:xfrm>
            <a:off x="6781800" y="4419600"/>
            <a:ext cx="1905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6161772"/>
            <a:ext cx="7772400" cy="646331"/>
          </a:xfrm>
          <a:prstGeom prst="rect">
            <a:avLst/>
          </a:prstGeom>
          <a:noFill/>
        </p:spPr>
        <p:txBody>
          <a:bodyPr wrap="square" rtlCol="0">
            <a:spAutoFit/>
          </a:bodyPr>
          <a:lstStyle/>
          <a:p>
            <a:r>
              <a:rPr lang="en-US" dirty="0"/>
              <a:t>http://www.seattle.gov/humanservices/information-for-grantees/funding-opportunities/kinship-caregiver-support-program-rfp</a:t>
            </a:r>
          </a:p>
        </p:txBody>
      </p:sp>
    </p:spTree>
    <p:extLst>
      <p:ext uri="{BB962C8B-B14F-4D97-AF65-F5344CB8AC3E}">
        <p14:creationId xmlns:p14="http://schemas.microsoft.com/office/powerpoint/2010/main" val="228207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4010C47-4D8B-4134-BB59-829AAD75FA9B}"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1028700" y="1676401"/>
            <a:ext cx="7086600" cy="4648200"/>
          </a:xfrm>
          <a:prstGeom prst="rect">
            <a:avLst/>
          </a:prstGeom>
        </p:spPr>
      </p:pic>
      <p:sp>
        <p:nvSpPr>
          <p:cNvPr id="6" name="Oval 5"/>
          <p:cNvSpPr/>
          <p:nvPr/>
        </p:nvSpPr>
        <p:spPr>
          <a:xfrm>
            <a:off x="3733800" y="5486400"/>
            <a:ext cx="2743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6324601"/>
            <a:ext cx="6248400" cy="369332"/>
          </a:xfrm>
          <a:prstGeom prst="rect">
            <a:avLst/>
          </a:prstGeom>
          <a:noFill/>
        </p:spPr>
        <p:txBody>
          <a:bodyPr wrap="square" rtlCol="0">
            <a:spAutoFit/>
          </a:bodyPr>
          <a:lstStyle/>
          <a:p>
            <a:r>
              <a:rPr lang="en-US" dirty="0"/>
              <a:t>              http://web6.seattle.gov/hsd/rfi/index.aspx</a:t>
            </a:r>
          </a:p>
        </p:txBody>
      </p:sp>
    </p:spTree>
    <p:extLst>
      <p:ext uri="{BB962C8B-B14F-4D97-AF65-F5344CB8AC3E}">
        <p14:creationId xmlns:p14="http://schemas.microsoft.com/office/powerpoint/2010/main" val="37289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Submission System</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27</a:t>
            </a:fld>
            <a:endParaRPr lang="en-US" dirty="0"/>
          </a:p>
        </p:txBody>
      </p:sp>
      <p:sp>
        <p:nvSpPr>
          <p:cNvPr id="5" name="Content Placeholder 4"/>
          <p:cNvSpPr>
            <a:spLocks noGrp="1"/>
          </p:cNvSpPr>
          <p:nvPr>
            <p:ph idx="1"/>
          </p:nvPr>
        </p:nvSpPr>
        <p:spPr>
          <a:xfrm>
            <a:off x="457200" y="1828800"/>
            <a:ext cx="8229600" cy="4419600"/>
          </a:xfrm>
        </p:spPr>
        <p:txBody>
          <a:bodyPr>
            <a:normAutofit fontScale="55000" lnSpcReduction="20000"/>
          </a:bodyPr>
          <a:lstStyle/>
          <a:p>
            <a:r>
              <a:rPr lang="en-US" sz="3300" dirty="0"/>
              <a:t>Review the Online Submission Assistance Page for helpful information: </a:t>
            </a:r>
            <a:r>
              <a:rPr lang="en-US" sz="3300" u="sng" dirty="0">
                <a:hlinkClick r:id="rId3"/>
              </a:rPr>
              <a:t>http://web6.seattle.gov/hsd/rfi/help.aspx</a:t>
            </a:r>
            <a:r>
              <a:rPr lang="en-US" sz="3300" dirty="0"/>
              <a:t>. </a:t>
            </a:r>
          </a:p>
          <a:p>
            <a:endParaRPr lang="en-US" sz="2900" dirty="0"/>
          </a:p>
          <a:p>
            <a:r>
              <a:rPr lang="en-US" sz="3300" dirty="0"/>
              <a:t>All applicants are expected to make arrangements to ensure that applications are received by HSD by the funding opportunity application deadline.  </a:t>
            </a:r>
            <a:r>
              <a:rPr lang="en-US" sz="3300" b="1" dirty="0"/>
              <a:t>You are encouraged to submit your application early when possible</a:t>
            </a:r>
            <a:r>
              <a:rPr lang="en-US" sz="3300" dirty="0"/>
              <a:t>.  </a:t>
            </a:r>
            <a:r>
              <a:rPr lang="en-US" sz="3300" u="sng" dirty="0"/>
              <a:t>It is advisable to upload your documents several hours prior to the deadline in case you encounter an issue with your internet connectivity which impacts your ability to upload documents. </a:t>
            </a:r>
            <a:r>
              <a:rPr lang="en-US" sz="3300" dirty="0"/>
              <a:t> If you encounter internet connectivity issues, attempting to submit your application early will allow time for you to submit a hard copy by the deadline instead.</a:t>
            </a:r>
          </a:p>
          <a:p>
            <a:endParaRPr lang="en-US" sz="2900" dirty="0"/>
          </a:p>
          <a:p>
            <a:r>
              <a:rPr lang="en-US" sz="3300" b="1" dirty="0"/>
              <a:t>HSD is not responsible for ensuring that applications are received by the deadline.</a:t>
            </a:r>
            <a:endParaRPr lang="en-US" sz="3300" dirty="0"/>
          </a:p>
          <a:p>
            <a:endParaRPr lang="en-US" sz="2900" dirty="0"/>
          </a:p>
          <a:p>
            <a:r>
              <a:rPr lang="en-US" sz="3300" dirty="0"/>
              <a:t>If you experience any issues and/or have questions about the online submission system, please contact Jenifer Chao, HSD Funding Process Advisor (OOC), by phone at (206) 233-0014 or e-mail at </a:t>
            </a:r>
            <a:r>
              <a:rPr lang="en-US" sz="3300" u="sng" dirty="0">
                <a:hlinkClick r:id="rId4"/>
              </a:rPr>
              <a:t>jenifer.chao@seattle.gov</a:t>
            </a:r>
            <a:r>
              <a:rPr lang="en-US" sz="3300" dirty="0"/>
              <a:t>. </a:t>
            </a:r>
          </a:p>
          <a:p>
            <a:pPr marL="0" indent="0">
              <a:buNone/>
            </a:pPr>
            <a:endParaRPr lang="en-US" dirty="0"/>
          </a:p>
          <a:p>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38413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respond…</a:t>
            </a:r>
          </a:p>
        </p:txBody>
      </p:sp>
      <p:sp>
        <p:nvSpPr>
          <p:cNvPr id="3" name="Content Placeholder 2"/>
          <p:cNvSpPr>
            <a:spLocks noGrp="1"/>
          </p:cNvSpPr>
          <p:nvPr>
            <p:ph idx="1"/>
          </p:nvPr>
        </p:nvSpPr>
        <p:spPr/>
        <p:txBody>
          <a:bodyPr>
            <a:normAutofit fontScale="92500" lnSpcReduction="10000"/>
          </a:bodyPr>
          <a:lstStyle/>
          <a:p>
            <a:r>
              <a:rPr lang="en-US" dirty="0"/>
              <a:t>Understand the focus and outcomes of the funding opportunity.</a:t>
            </a:r>
          </a:p>
          <a:p>
            <a:endParaRPr lang="en-US" dirty="0"/>
          </a:p>
          <a:p>
            <a:r>
              <a:rPr lang="en-US" dirty="0"/>
              <a:t>Do they match your agency’s mission and goals?</a:t>
            </a:r>
          </a:p>
          <a:p>
            <a:endParaRPr lang="en-US" dirty="0"/>
          </a:p>
          <a:p>
            <a:r>
              <a:rPr lang="en-US" dirty="0"/>
              <a:t>Evaluate your agency’s service capacity.</a:t>
            </a:r>
          </a:p>
          <a:p>
            <a:pPr>
              <a:buNone/>
            </a:pPr>
            <a:endParaRPr lang="en-US" dirty="0"/>
          </a:p>
          <a:p>
            <a:r>
              <a:rPr lang="en-US" dirty="0"/>
              <a:t>Ask questions!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a:t>
            </a:r>
          </a:p>
        </p:txBody>
      </p:sp>
      <p:sp>
        <p:nvSpPr>
          <p:cNvPr id="3" name="Content Placeholder 2"/>
          <p:cNvSpPr>
            <a:spLocks noGrp="1"/>
          </p:cNvSpPr>
          <p:nvPr>
            <p:ph idx="1"/>
          </p:nvPr>
        </p:nvSpPr>
        <p:spPr>
          <a:xfrm>
            <a:off x="457200" y="1698702"/>
            <a:ext cx="8229600" cy="4724400"/>
          </a:xfrm>
        </p:spPr>
        <p:txBody>
          <a:bodyPr>
            <a:normAutofit fontScale="77500" lnSpcReduction="20000"/>
          </a:bodyPr>
          <a:lstStyle/>
          <a:p>
            <a:pPr>
              <a:lnSpc>
                <a:spcPct val="80000"/>
              </a:lnSpc>
            </a:pPr>
            <a:endParaRPr lang="en-US" sz="2700" dirty="0"/>
          </a:p>
          <a:p>
            <a:pPr>
              <a:lnSpc>
                <a:spcPct val="80000"/>
              </a:lnSpc>
            </a:pPr>
            <a:r>
              <a:rPr lang="en-US" sz="2800" dirty="0"/>
              <a:t>Follow the required format defined in the Guidelines</a:t>
            </a:r>
          </a:p>
          <a:p>
            <a:pPr>
              <a:lnSpc>
                <a:spcPct val="80000"/>
              </a:lnSpc>
            </a:pPr>
            <a:endParaRPr lang="en-US" sz="2800" dirty="0"/>
          </a:p>
          <a:p>
            <a:pPr>
              <a:lnSpc>
                <a:spcPct val="80000"/>
              </a:lnSpc>
            </a:pPr>
            <a:r>
              <a:rPr lang="en-US" sz="2800" dirty="0"/>
              <a:t>Be specific, detailed, and concise</a:t>
            </a:r>
          </a:p>
          <a:p>
            <a:pPr>
              <a:lnSpc>
                <a:spcPct val="80000"/>
              </a:lnSpc>
            </a:pPr>
            <a:endParaRPr lang="en-US" sz="2800" dirty="0"/>
          </a:p>
          <a:p>
            <a:pPr>
              <a:lnSpc>
                <a:spcPct val="80000"/>
              </a:lnSpc>
            </a:pPr>
            <a:r>
              <a:rPr lang="en-US" sz="2800" dirty="0"/>
              <a:t>Answer all questions and in the context of your proposed program(s)</a:t>
            </a:r>
          </a:p>
          <a:p>
            <a:pPr>
              <a:lnSpc>
                <a:spcPct val="80000"/>
              </a:lnSpc>
            </a:pPr>
            <a:endParaRPr lang="en-US" sz="2800" dirty="0"/>
          </a:p>
          <a:p>
            <a:pPr>
              <a:lnSpc>
                <a:spcPct val="80000"/>
              </a:lnSpc>
            </a:pPr>
            <a:r>
              <a:rPr lang="en-US" sz="2800" dirty="0"/>
              <a:t>Submit an accurate budget; double check your numbers </a:t>
            </a:r>
          </a:p>
          <a:p>
            <a:pPr>
              <a:lnSpc>
                <a:spcPct val="80000"/>
              </a:lnSpc>
            </a:pPr>
            <a:endParaRPr lang="en-US" sz="2800" dirty="0"/>
          </a:p>
          <a:p>
            <a:pPr>
              <a:lnSpc>
                <a:spcPct val="80000"/>
              </a:lnSpc>
            </a:pPr>
            <a:r>
              <a:rPr lang="en-US" sz="2800" dirty="0"/>
              <a:t>Highlight partnerships and collaborations and not duplicating services</a:t>
            </a:r>
          </a:p>
          <a:p>
            <a:pPr>
              <a:lnSpc>
                <a:spcPct val="80000"/>
              </a:lnSpc>
            </a:pPr>
            <a:endParaRPr lang="en-US" sz="2800" dirty="0"/>
          </a:p>
          <a:p>
            <a:pPr>
              <a:lnSpc>
                <a:spcPct val="80000"/>
              </a:lnSpc>
            </a:pPr>
            <a:r>
              <a:rPr lang="en-US" sz="2800" dirty="0"/>
              <a:t>Clearly label all attachments </a:t>
            </a:r>
          </a:p>
          <a:p>
            <a:pPr>
              <a:lnSpc>
                <a:spcPct val="120000"/>
              </a:lnSpc>
            </a:pPr>
            <a:r>
              <a:rPr lang="en-US" sz="3100" b="1" dirty="0"/>
              <a:t>Use the application submission checklist</a:t>
            </a:r>
          </a:p>
          <a:p>
            <a:pPr>
              <a:lnSpc>
                <a:spcPct val="80000"/>
              </a:lnSpc>
            </a:pPr>
            <a:endParaRPr lang="en-US" sz="1400" dirty="0"/>
          </a:p>
          <a:p>
            <a:pPr>
              <a:lnSpc>
                <a:spcPct val="80000"/>
              </a:lnSpc>
            </a:pPr>
            <a:r>
              <a:rPr lang="en-US" sz="2800" dirty="0"/>
              <a:t>Ensure enough time for application to get to HSD on time. </a:t>
            </a:r>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Agency on Aging</a:t>
            </a:r>
          </a:p>
        </p:txBody>
      </p:sp>
      <p:sp>
        <p:nvSpPr>
          <p:cNvPr id="3" name="Content Placeholder 2"/>
          <p:cNvSpPr>
            <a:spLocks noGrp="1"/>
          </p:cNvSpPr>
          <p:nvPr>
            <p:ph idx="1"/>
          </p:nvPr>
        </p:nvSpPr>
        <p:spPr/>
        <p:txBody>
          <a:bodyPr/>
          <a:lstStyle/>
          <a:p>
            <a:r>
              <a:rPr lang="en-US" dirty="0"/>
              <a:t>13 AAAs in Washington State</a:t>
            </a:r>
          </a:p>
          <a:p>
            <a:r>
              <a:rPr lang="en-US" dirty="0"/>
              <a:t>Sponsored by United Way, City of Seattle and King County</a:t>
            </a:r>
          </a:p>
          <a:p>
            <a:r>
              <a:rPr lang="en-US" dirty="0"/>
              <a:t>Administered by the Seattle Human Services Department, Aging and Disability Services</a:t>
            </a:r>
          </a:p>
          <a:p>
            <a:r>
              <a:rPr lang="en-US" dirty="0"/>
              <a:t>Serves all of King County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spTree>
    <p:extLst>
      <p:ext uri="{BB962C8B-B14F-4D97-AF65-F5344CB8AC3E}">
        <p14:creationId xmlns:p14="http://schemas.microsoft.com/office/powerpoint/2010/main" val="425332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r>
              <a:rPr lang="en-US"/>
              <a:t>and Answers</a:t>
            </a:r>
            <a:endParaRPr lang="en-US" dirty="0"/>
          </a:p>
        </p:txBody>
      </p:sp>
      <p:sp>
        <p:nvSpPr>
          <p:cNvPr id="3" name="Content Placeholder 2"/>
          <p:cNvSpPr>
            <a:spLocks noGrp="1"/>
          </p:cNvSpPr>
          <p:nvPr>
            <p:ph idx="1"/>
          </p:nvPr>
        </p:nvSpPr>
        <p:spPr>
          <a:xfrm>
            <a:off x="457200" y="1828800"/>
            <a:ext cx="8153400" cy="4297363"/>
          </a:xfrm>
        </p:spPr>
        <p:txBody>
          <a:bodyPr>
            <a:normAutofit fontScale="92500"/>
          </a:bodyPr>
          <a:lstStyle/>
          <a:p>
            <a:r>
              <a:rPr lang="en-US" sz="2800" dirty="0"/>
              <a:t>Questions and Answers from the information session will be posted online within the next five (5) business days at </a:t>
            </a:r>
            <a:r>
              <a:rPr lang="en-US" sz="2400" dirty="0">
                <a:hlinkClick r:id="rId3"/>
              </a:rPr>
              <a:t>http://www.seattle.gov/humanservices/funding</a:t>
            </a:r>
            <a:endParaRPr lang="en-US" sz="2400" dirty="0"/>
          </a:p>
          <a:p>
            <a:r>
              <a:rPr lang="en-US" sz="2800" dirty="0"/>
              <a:t>Questions and Answers will be posted online regularly.  </a:t>
            </a:r>
            <a:r>
              <a:rPr lang="en-US" sz="2800" b="1" dirty="0"/>
              <a:t>Last day to submit questions</a:t>
            </a:r>
            <a:r>
              <a:rPr lang="en-US" sz="2800" dirty="0"/>
              <a:t>: February 8, 2017</a:t>
            </a:r>
          </a:p>
          <a:p>
            <a:r>
              <a:rPr lang="en-US" sz="2800" dirty="0"/>
              <a:t>E-mail any questions by the Q&amp;A deadline to Karen Winston at </a:t>
            </a:r>
            <a:r>
              <a:rPr lang="en-US" sz="2800" dirty="0">
                <a:solidFill>
                  <a:srgbClr val="FF0000"/>
                </a:solidFill>
                <a:hlinkClick r:id="rId4"/>
              </a:rPr>
              <a:t>karen.Winston@seattle.gov</a:t>
            </a:r>
            <a:endParaRPr lang="en-US" sz="2800" dirty="0">
              <a:solidFill>
                <a:srgbClr val="FF0000"/>
              </a:solidFill>
            </a:endParaRPr>
          </a:p>
          <a:p>
            <a:endParaRPr lang="en-US" sz="1900" dirty="0"/>
          </a:p>
          <a:p>
            <a:pPr marL="0" indent="0" algn="ctr">
              <a:buNone/>
            </a:pPr>
            <a:r>
              <a:rPr lang="en-US" sz="2800" b="1" dirty="0">
                <a:solidFill>
                  <a:srgbClr val="FF0000"/>
                </a:solidFill>
              </a:rPr>
              <a:t>Application Deadline</a:t>
            </a:r>
            <a:r>
              <a:rPr lang="en-US" sz="2800" dirty="0">
                <a:solidFill>
                  <a:srgbClr val="FF0000"/>
                </a:solidFill>
              </a:rPr>
              <a:t>:</a:t>
            </a:r>
          </a:p>
          <a:p>
            <a:pPr marL="0" indent="0" algn="ctr">
              <a:buNone/>
            </a:pPr>
            <a:r>
              <a:rPr lang="en-US" sz="2800" b="1" dirty="0"/>
              <a:t>February 24, 2017, by 12:00 p.m.</a:t>
            </a:r>
          </a:p>
          <a:p>
            <a:pPr marL="0" indent="0">
              <a:buNone/>
            </a:pPr>
            <a:endParaRPr lang="en-US" sz="2800" dirty="0">
              <a:solidFill>
                <a:srgbClr val="FF0000"/>
              </a:solidFill>
            </a:endParaRPr>
          </a:p>
          <a:p>
            <a:pPr marL="0" indent="0">
              <a:buNone/>
            </a:pPr>
            <a:endParaRPr lang="en-US" sz="2800" dirty="0"/>
          </a:p>
          <a:p>
            <a:pPr marL="0" indent="0" algn="ctr">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30</a:t>
            </a:fld>
            <a:endParaRPr lang="en-US" dirty="0"/>
          </a:p>
        </p:txBody>
      </p:sp>
    </p:spTree>
    <p:extLst>
      <p:ext uri="{BB962C8B-B14F-4D97-AF65-F5344CB8AC3E}">
        <p14:creationId xmlns:p14="http://schemas.microsoft.com/office/powerpoint/2010/main" val="428348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a:t>
            </a:r>
          </a:p>
        </p:txBody>
      </p:sp>
      <p:sp>
        <p:nvSpPr>
          <p:cNvPr id="3" name="Content Placeholder 2"/>
          <p:cNvSpPr>
            <a:spLocks noGrp="1"/>
          </p:cNvSpPr>
          <p:nvPr>
            <p:ph idx="1"/>
          </p:nvPr>
        </p:nvSpPr>
        <p:spPr>
          <a:xfrm>
            <a:off x="382859" y="1752600"/>
            <a:ext cx="8534400" cy="4572000"/>
          </a:xfrm>
        </p:spPr>
        <p:txBody>
          <a:bodyPr>
            <a:normAutofit fontScale="92500" lnSpcReduction="10000"/>
          </a:bodyPr>
          <a:lstStyle/>
          <a:p>
            <a:r>
              <a:rPr lang="en-US" sz="2200" dirty="0"/>
              <a:t>Funding Opportunity Announcement	January 17, 2017</a:t>
            </a:r>
          </a:p>
          <a:p>
            <a:pPr lvl="1">
              <a:buFont typeface="Wingdings" pitchFamily="2" charset="2"/>
              <a:buChar char="Ø"/>
            </a:pPr>
            <a:r>
              <a:rPr lang="en-US" sz="1900" dirty="0"/>
              <a:t>Seattle Daily Journal of Commerce</a:t>
            </a:r>
          </a:p>
          <a:p>
            <a:pPr lvl="1">
              <a:buFont typeface="Wingdings" pitchFamily="2" charset="2"/>
              <a:buChar char="Ø"/>
            </a:pPr>
            <a:r>
              <a:rPr lang="en-US" sz="1900" dirty="0"/>
              <a:t>HSD Funding Opportunities Web Page  </a:t>
            </a:r>
            <a:r>
              <a:rPr lang="en-US" sz="1900" u="sng" dirty="0">
                <a:hlinkClick r:id="rId3"/>
              </a:rPr>
              <a:t>http://www.seattle.gov/humanservices/information-for-grantees</a:t>
            </a:r>
            <a:endParaRPr lang="en-US" sz="1900" dirty="0"/>
          </a:p>
          <a:p>
            <a:pPr lvl="1">
              <a:buFont typeface="Wingdings" pitchFamily="2" charset="2"/>
              <a:buChar char="Ø"/>
            </a:pPr>
            <a:r>
              <a:rPr lang="en-US" sz="1900" dirty="0"/>
              <a:t>Mayor’s Weekly/HSD Blog website/Life Lines newsletter</a:t>
            </a:r>
          </a:p>
          <a:p>
            <a:pPr lvl="1">
              <a:buFont typeface="Wingdings" pitchFamily="2" charset="2"/>
              <a:buChar char="Ø"/>
            </a:pPr>
            <a:endParaRPr lang="en-US" sz="1900" dirty="0"/>
          </a:p>
          <a:p>
            <a:r>
              <a:rPr lang="en-US" sz="2200" dirty="0"/>
              <a:t>Info Session				Monday, Jan. 23, 2017, 10:30-Noon	</a:t>
            </a:r>
          </a:p>
          <a:p>
            <a:pPr marL="0" indent="0">
              <a:buNone/>
            </a:pPr>
            <a:r>
              <a:rPr lang="en-US" sz="2200" dirty="0"/>
              <a:t>                                                                	Rainier Beach Library, Seattle</a:t>
            </a:r>
          </a:p>
          <a:p>
            <a:r>
              <a:rPr lang="en-US" sz="2600" b="1" dirty="0"/>
              <a:t>Application Deadline    		</a:t>
            </a:r>
            <a:r>
              <a:rPr lang="en-US" sz="2600" b="1" dirty="0">
                <a:solidFill>
                  <a:srgbClr val="FF0000"/>
                </a:solidFill>
              </a:rPr>
              <a:t>Friday, February 24, 2017</a:t>
            </a:r>
          </a:p>
          <a:p>
            <a:r>
              <a:rPr lang="en-US" sz="2200" dirty="0"/>
              <a:t>Appeal Process			February 27 to March 3</a:t>
            </a:r>
          </a:p>
          <a:p>
            <a:r>
              <a:rPr lang="en-US" sz="2200" dirty="0"/>
              <a:t>Review &amp; Rating Process		March 2 – 16, 2017</a:t>
            </a:r>
          </a:p>
          <a:p>
            <a:r>
              <a:rPr lang="en-US" sz="2200" dirty="0"/>
              <a:t>Agency Notification			May 30, 2017</a:t>
            </a:r>
            <a:r>
              <a:rPr lang="en-US" sz="2200" dirty="0">
                <a:solidFill>
                  <a:srgbClr val="FF0000"/>
                </a:solidFill>
              </a:rPr>
              <a:t>	</a:t>
            </a:r>
            <a:r>
              <a:rPr lang="en-US" sz="2200" dirty="0"/>
              <a:t>		</a:t>
            </a:r>
          </a:p>
          <a:p>
            <a:r>
              <a:rPr lang="en-US" sz="2200" dirty="0"/>
              <a:t>Announcement of Awards		May 30, 2017</a:t>
            </a:r>
          </a:p>
          <a:p>
            <a:r>
              <a:rPr lang="en-US" sz="2200" dirty="0"/>
              <a:t>Contract Start Date			July 1, 2017</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Area and Funding Source</a:t>
            </a:r>
          </a:p>
        </p:txBody>
      </p:sp>
      <p:sp>
        <p:nvSpPr>
          <p:cNvPr id="3" name="Content Placeholder 2"/>
          <p:cNvSpPr>
            <a:spLocks noGrp="1"/>
          </p:cNvSpPr>
          <p:nvPr>
            <p:ph idx="1"/>
          </p:nvPr>
        </p:nvSpPr>
        <p:spPr>
          <a:xfrm>
            <a:off x="457200" y="1828800"/>
            <a:ext cx="8229600" cy="4343400"/>
          </a:xfrm>
        </p:spPr>
        <p:txBody>
          <a:bodyPr>
            <a:normAutofit fontScale="92500" lnSpcReduction="20000"/>
          </a:bodyPr>
          <a:lstStyle/>
          <a:p>
            <a:r>
              <a:rPr lang="en-US" sz="2000" dirty="0">
                <a:latin typeface="Rockwell" pitchFamily="18" charset="0"/>
              </a:rPr>
              <a:t>This Kinship Caregiver Support Program RFP is an open and competitive funding process.</a:t>
            </a:r>
          </a:p>
          <a:p>
            <a:pPr>
              <a:buNone/>
            </a:pPr>
            <a:endParaRPr lang="en-US" sz="900" dirty="0">
              <a:latin typeface="Rockwell" pitchFamily="18" charset="0"/>
            </a:endParaRPr>
          </a:p>
          <a:p>
            <a:r>
              <a:rPr lang="en-US" sz="2000" dirty="0">
                <a:latin typeface="Rockwell" pitchFamily="18" charset="0"/>
              </a:rPr>
              <a:t>Approximately $191,500 is available through the following fund sources. </a:t>
            </a:r>
          </a:p>
          <a:p>
            <a:pPr>
              <a:buNone/>
            </a:pPr>
            <a:endParaRPr lang="en-US" sz="2000" dirty="0">
              <a:latin typeface="Rockwell" pitchFamily="18" charset="0"/>
            </a:endParaRPr>
          </a:p>
          <a:p>
            <a:pPr>
              <a:buNone/>
            </a:pPr>
            <a:endParaRPr lang="en-US" sz="2000" dirty="0">
              <a:latin typeface="Rockwell" pitchFamily="18" charset="0"/>
            </a:endParaRPr>
          </a:p>
          <a:p>
            <a:pPr>
              <a:buNone/>
            </a:pPr>
            <a:endParaRPr lang="en-US" sz="2000" dirty="0">
              <a:latin typeface="Rockwell" pitchFamily="18" charset="0"/>
            </a:endParaRPr>
          </a:p>
          <a:p>
            <a:endParaRPr lang="en-US" sz="2000" dirty="0">
              <a:latin typeface="Rockwell" pitchFamily="18" charset="0"/>
            </a:endParaRPr>
          </a:p>
          <a:p>
            <a:endParaRPr lang="en-US" sz="2000" dirty="0">
              <a:latin typeface="Rockwell" pitchFamily="18" charset="0"/>
            </a:endParaRPr>
          </a:p>
          <a:p>
            <a:endParaRPr lang="en-US" sz="2000" dirty="0">
              <a:latin typeface="Rockwell" pitchFamily="18" charset="0"/>
            </a:endParaRPr>
          </a:p>
          <a:p>
            <a:endParaRPr lang="en-US" sz="900" dirty="0">
              <a:latin typeface="Rockwell" pitchFamily="18" charset="0"/>
            </a:endParaRPr>
          </a:p>
          <a:p>
            <a:r>
              <a:rPr lang="en-US" sz="2000" dirty="0">
                <a:latin typeface="Rockwell" pitchFamily="18" charset="0"/>
              </a:rPr>
              <a:t>Funding awards will be made for the period of July 1, 2017 to June 30, 2018.</a:t>
            </a:r>
          </a:p>
          <a:p>
            <a:pPr>
              <a:buNone/>
            </a:pPr>
            <a:endParaRPr lang="en-US" sz="900" dirty="0">
              <a:latin typeface="Rockwell" pitchFamily="18" charset="0"/>
            </a:endParaRPr>
          </a:p>
          <a:p>
            <a:r>
              <a:rPr lang="en-US" sz="2000" dirty="0">
                <a:latin typeface="Rockwell" pitchFamily="18" charset="0"/>
              </a:rPr>
              <a:t>Continued investment after the initial contract period will be contingent on successful performance and funding availability.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23314454"/>
              </p:ext>
            </p:extLst>
          </p:nvPr>
        </p:nvGraphicFramePr>
        <p:xfrm>
          <a:off x="685800" y="2971800"/>
          <a:ext cx="7924800" cy="1788696"/>
        </p:xfrm>
        <a:graphic>
          <a:graphicData uri="http://schemas.openxmlformats.org/drawingml/2006/table">
            <a:tbl>
              <a:tblPr firstRow="1" firstCol="1" bandRow="1">
                <a:tableStyleId>{5940675A-B579-460E-94D1-54222C63F5DA}</a:tableStyleId>
              </a:tblPr>
              <a:tblGrid>
                <a:gridCol w="3620364">
                  <a:extLst>
                    <a:ext uri="{9D8B030D-6E8A-4147-A177-3AD203B41FA5}">
                      <a16:colId xmlns:a16="http://schemas.microsoft.com/office/drawing/2014/main" val="2557766746"/>
                    </a:ext>
                  </a:extLst>
                </a:gridCol>
                <a:gridCol w="2704236">
                  <a:extLst>
                    <a:ext uri="{9D8B030D-6E8A-4147-A177-3AD203B41FA5}">
                      <a16:colId xmlns:a16="http://schemas.microsoft.com/office/drawing/2014/main" val="3673182811"/>
                    </a:ext>
                  </a:extLst>
                </a:gridCol>
                <a:gridCol w="1600200">
                  <a:extLst>
                    <a:ext uri="{9D8B030D-6E8A-4147-A177-3AD203B41FA5}">
                      <a16:colId xmlns:a16="http://schemas.microsoft.com/office/drawing/2014/main" val="649226222"/>
                    </a:ext>
                  </a:extLst>
                </a:gridCol>
              </a:tblGrid>
              <a:tr h="321084">
                <a:tc>
                  <a:txBody>
                    <a:bodyPr/>
                    <a:lstStyle/>
                    <a:p>
                      <a:pPr marL="0" marR="0">
                        <a:lnSpc>
                          <a:spcPct val="107000"/>
                        </a:lnSpc>
                        <a:spcBef>
                          <a:spcPts val="0"/>
                        </a:spcBef>
                        <a:spcAft>
                          <a:spcPts val="0"/>
                        </a:spcAft>
                      </a:pPr>
                      <a:r>
                        <a:rPr lang="en-US" sz="1500" b="1" dirty="0">
                          <a:effectLst/>
                        </a:rPr>
                        <a:t>Fund Sources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b="1" dirty="0">
                          <a:effectLst/>
                        </a:rPr>
                        <a:t>Program</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b="1" dirty="0">
                          <a:effectLst/>
                        </a:rPr>
                        <a:t>Fund Amount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941463"/>
                  </a:ext>
                </a:extLst>
              </a:tr>
              <a:tr h="446469">
                <a:tc>
                  <a:txBody>
                    <a:bodyPr/>
                    <a:lstStyle/>
                    <a:p>
                      <a:pPr marL="0" marR="0">
                        <a:lnSpc>
                          <a:spcPct val="107000"/>
                        </a:lnSpc>
                        <a:spcBef>
                          <a:spcPts val="0"/>
                        </a:spcBef>
                        <a:spcAft>
                          <a:spcPts val="0"/>
                        </a:spcAft>
                      </a:pPr>
                      <a:r>
                        <a:rPr lang="en-US" sz="1500" dirty="0">
                          <a:effectLst/>
                        </a:rPr>
                        <a:t>Older Americans Act Title 3E – Services for Grandparents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Kinship Caregiver Support Program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rPr>
                        <a:t>$76,194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6295044"/>
                  </a:ext>
                </a:extLst>
              </a:tr>
              <a:tr h="489058">
                <a:tc>
                  <a:txBody>
                    <a:bodyPr/>
                    <a:lstStyle/>
                    <a:p>
                      <a:pPr marL="0" marR="0">
                        <a:lnSpc>
                          <a:spcPct val="107000"/>
                        </a:lnSpc>
                        <a:spcBef>
                          <a:spcPts val="0"/>
                        </a:spcBef>
                        <a:spcAft>
                          <a:spcPts val="0"/>
                        </a:spcAft>
                      </a:pPr>
                      <a:r>
                        <a:rPr lang="en-US" sz="1500" dirty="0">
                          <a:effectLst/>
                        </a:rPr>
                        <a:t>Aging and Long Term Care Support Administration Kinship Navigator state funds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rPr>
                        <a:t>Kinship Navigator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rPr>
                        <a:t>$76, 306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109967"/>
                  </a:ext>
                </a:extLst>
              </a:tr>
              <a:tr h="314726">
                <a:tc>
                  <a:txBody>
                    <a:bodyPr/>
                    <a:lstStyle/>
                    <a:p>
                      <a:pPr marL="0" marR="0">
                        <a:lnSpc>
                          <a:spcPct val="107000"/>
                        </a:lnSpc>
                        <a:spcBef>
                          <a:spcPts val="0"/>
                        </a:spcBef>
                        <a:spcAft>
                          <a:spcPts val="0"/>
                        </a:spcAft>
                      </a:pPr>
                      <a:r>
                        <a:rPr lang="en-US" sz="1500" dirty="0">
                          <a:effectLst/>
                        </a:rPr>
                        <a:t>Unrestricted Funds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Kinship Collaboration Coordinator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$39,000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0159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normAutofit lnSpcReduction="10000"/>
          </a:bodyPr>
          <a:lstStyle/>
          <a:p>
            <a:pPr marL="0" indent="0">
              <a:buNone/>
            </a:pPr>
            <a:r>
              <a:rPr lang="en-US" sz="2400" dirty="0"/>
              <a:t>HSD has developed a strategy for results-based accountability and addressing disparities to ensure that the most critical human service needs are met by:</a:t>
            </a:r>
          </a:p>
          <a:p>
            <a:r>
              <a:rPr lang="en-US" b="1" dirty="0"/>
              <a:t>Defining</a:t>
            </a:r>
            <a:r>
              <a:rPr lang="en-US" dirty="0"/>
              <a:t> the desired results for the department’s investments;</a:t>
            </a:r>
          </a:p>
          <a:p>
            <a:r>
              <a:rPr lang="en-US" b="1" dirty="0"/>
              <a:t>Aligning</a:t>
            </a:r>
            <a:r>
              <a:rPr lang="en-US" dirty="0"/>
              <a:t> the department’s resources to the desired results; and</a:t>
            </a:r>
          </a:p>
          <a:p>
            <a:r>
              <a:rPr lang="en-US" b="1" dirty="0"/>
              <a:t>Evaluating </a:t>
            </a:r>
            <a:r>
              <a:rPr lang="en-US" dirty="0"/>
              <a:t>the result progress to ensure return on investment.</a:t>
            </a:r>
            <a:endParaRPr lang="en-US" b="1"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48980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a:t>
            </a:r>
            <a:endParaRPr lang="en-US" sz="2000" dirty="0"/>
          </a:p>
        </p:txBody>
      </p:sp>
      <p:sp>
        <p:nvSpPr>
          <p:cNvPr id="3" name="Content Placeholder 2"/>
          <p:cNvSpPr>
            <a:spLocks noGrp="1"/>
          </p:cNvSpPr>
          <p:nvPr>
            <p:ph idx="1"/>
          </p:nvPr>
        </p:nvSpPr>
        <p:spPr>
          <a:xfrm>
            <a:off x="457200" y="1676401"/>
            <a:ext cx="8229600" cy="609599"/>
          </a:xfrm>
        </p:spPr>
        <p:txBody>
          <a:bodyPr>
            <a:normAutofit fontScale="92500" lnSpcReduction="20000"/>
          </a:bodyPr>
          <a:lstStyle/>
          <a:p>
            <a:pPr marL="0" indent="0">
              <a:buNone/>
            </a:pPr>
            <a:r>
              <a:rPr lang="en-US" sz="2000" dirty="0"/>
              <a:t>The following desired results that would indicate success have been established based on identified community values.</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70320"/>
            <a:ext cx="1676400" cy="457200"/>
          </a:xfrm>
          <a:prstGeom prst="rect">
            <a:avLst/>
          </a:prstGeom>
        </p:spPr>
      </p:pic>
      <p:graphicFrame>
        <p:nvGraphicFramePr>
          <p:cNvPr id="5" name="Object 4">
            <a:hlinkClick r:id="" action="ppaction://ole?verb=0"/>
          </p:cNvPr>
          <p:cNvGraphicFramePr>
            <a:graphicFrameLocks noChangeAspect="1"/>
          </p:cNvGraphicFramePr>
          <p:nvPr>
            <p:extLst/>
          </p:nvPr>
        </p:nvGraphicFramePr>
        <p:xfrm>
          <a:off x="304801" y="2209801"/>
          <a:ext cx="8534400" cy="4160520"/>
        </p:xfrm>
        <a:graphic>
          <a:graphicData uri="http://schemas.openxmlformats.org/presentationml/2006/ole">
            <mc:AlternateContent xmlns:mc="http://schemas.openxmlformats.org/markup-compatibility/2006">
              <mc:Choice xmlns:v="urn:schemas-microsoft-com:vml" Requires="v">
                <p:oleObj spid="_x0000_s1035" name="Presentation" r:id="rId5" imgW="13714410" imgH="9142470" progId="PowerPoint.Show.12">
                  <p:embed/>
                </p:oleObj>
              </mc:Choice>
              <mc:Fallback>
                <p:oleObj name="Presentation" r:id="rId5" imgW="13714410" imgH="9142470" progId="PowerPoint.Show.12">
                  <p:embed/>
                  <p:pic>
                    <p:nvPicPr>
                      <p:cNvPr id="5" name="Object 4">
                        <a:hlinkClick r:id="" action="ppaction://ole?verb=0"/>
                      </p:cNvPr>
                      <p:cNvPicPr/>
                      <p:nvPr/>
                    </p:nvPicPr>
                    <p:blipFill>
                      <a:blip r:embed="rId6"/>
                      <a:stretch>
                        <a:fillRect/>
                      </a:stretch>
                    </p:blipFill>
                    <p:spPr>
                      <a:xfrm>
                        <a:off x="304801" y="2209801"/>
                        <a:ext cx="8534400" cy="4160520"/>
                      </a:xfrm>
                      <a:prstGeom prst="rect">
                        <a:avLst/>
                      </a:prstGeom>
                    </p:spPr>
                  </p:pic>
                </p:oleObj>
              </mc:Fallback>
            </mc:AlternateContent>
          </a:graphicData>
        </a:graphic>
      </p:graphicFrame>
    </p:spTree>
    <p:extLst>
      <p:ext uri="{BB962C8B-B14F-4D97-AF65-F5344CB8AC3E}">
        <p14:creationId xmlns:p14="http://schemas.microsoft.com/office/powerpoint/2010/main" val="2446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r>
              <a:rPr lang="en-US" sz="2000" dirty="0"/>
              <a:t> ensures that data informs our investments – particularly around addressing disparities – and shows the logical link between the desired results, indicators of success, racial equity goals based on disparity data, strategies for achieving the desired results, and performance measures. With this model, HSD can ensure that resources are appropriately aligned to address the most critical human service needs based on the analysis of the entire population level data.  </a:t>
            </a:r>
          </a:p>
          <a:p>
            <a:pPr marL="0" indent="0">
              <a:buNone/>
            </a:pPr>
            <a:endParaRPr lang="en-US" sz="1400" dirty="0"/>
          </a:p>
          <a:p>
            <a:pPr marL="0" indent="0">
              <a:buNone/>
            </a:pPr>
            <a:r>
              <a:rPr lang="en-US" sz="2000" dirty="0"/>
              <a:t>All investments resulting from HSD’s funding opportunities will align with the </a:t>
            </a:r>
            <a:r>
              <a:rPr lang="en-US" sz="2000" b="1" dirty="0"/>
              <a:t>Theory of Change</a:t>
            </a:r>
            <a:r>
              <a:rPr lang="en-US" sz="2000" dirty="0"/>
              <a:t>.</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graphicFrame>
        <p:nvGraphicFramePr>
          <p:cNvPr id="7" name="Diagram 6"/>
          <p:cNvGraphicFramePr/>
          <p:nvPr>
            <p:extLst>
              <p:ext uri="{D42A27DB-BD31-4B8C-83A1-F6EECF244321}">
                <p14:modId xmlns:p14="http://schemas.microsoft.com/office/powerpoint/2010/main" val="3180153843"/>
              </p:ext>
            </p:extLst>
          </p:nvPr>
        </p:nvGraphicFramePr>
        <p:xfrm>
          <a:off x="457200" y="4968747"/>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6464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54980791"/>
              </p:ext>
            </p:extLst>
          </p:nvPr>
        </p:nvGraphicFramePr>
        <p:xfrm>
          <a:off x="609600" y="3048000"/>
          <a:ext cx="8077200" cy="2743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75473">
                  <a:extLst>
                    <a:ext uri="{9D8B030D-6E8A-4147-A177-3AD203B41FA5}">
                      <a16:colId xmlns:a16="http://schemas.microsoft.com/office/drawing/2014/main" val="20004"/>
                    </a:ext>
                  </a:extLst>
                </a:gridCol>
                <a:gridCol w="1210527">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2743200">
                <a:tc>
                  <a:txBody>
                    <a:bodyPr/>
                    <a:lstStyle/>
                    <a:p>
                      <a:r>
                        <a:rPr lang="en-US" sz="1200" dirty="0"/>
                        <a:t>Data that reflects a whole population</a:t>
                      </a:r>
                    </a:p>
                  </a:txBody>
                  <a:tcPr/>
                </a:tc>
                <a:tc>
                  <a:txBody>
                    <a:bodyPr/>
                    <a:lstStyle/>
                    <a:p>
                      <a:r>
                        <a:rPr lang="en-US" sz="1200" dirty="0"/>
                        <a:t>Condition</a:t>
                      </a:r>
                      <a:r>
                        <a:rPr lang="en-US" sz="1200" baseline="0" dirty="0"/>
                        <a:t> of wellbeing for an entire population</a:t>
                      </a:r>
                      <a:endParaRPr lang="en-US" sz="1200" dirty="0"/>
                    </a:p>
                  </a:txBody>
                  <a:tcPr/>
                </a:tc>
                <a:tc>
                  <a:txBody>
                    <a:bodyPr/>
                    <a:lstStyle/>
                    <a:p>
                      <a:r>
                        <a:rPr lang="en-US" sz="1200" dirty="0"/>
                        <a:t>The achievement benchmark –how </a:t>
                      </a:r>
                      <a:r>
                        <a:rPr lang="en-US" sz="1200" baseline="0" dirty="0"/>
                        <a:t>we know the “result” was achieved?</a:t>
                      </a:r>
                      <a:endParaRPr lang="en-US" sz="1200" dirty="0"/>
                    </a:p>
                  </a:txBody>
                  <a:tcPr/>
                </a:tc>
                <a:tc>
                  <a:txBody>
                    <a:bodyPr/>
                    <a:lstStyle/>
                    <a:p>
                      <a:r>
                        <a:rPr lang="en-US" sz="1200" dirty="0"/>
                        <a:t>Data depicting socioeconomic disparities</a:t>
                      </a:r>
                      <a:r>
                        <a:rPr lang="en-US" sz="1200" baseline="0" dirty="0"/>
                        <a:t> and disproportionality between ethnic/racial populations; specifically between White populations and populations of Color</a:t>
                      </a:r>
                      <a:endParaRPr lang="en-US" sz="1200" dirty="0"/>
                    </a:p>
                  </a:txBody>
                  <a:tcPr/>
                </a:tc>
                <a:tc>
                  <a:txBody>
                    <a:bodyPr/>
                    <a:lstStyle/>
                    <a:p>
                      <a:r>
                        <a:rPr lang="en-US" sz="1200" dirty="0"/>
                        <a:t>The stretch goal for reducing and/or impacting the racial equity disparity</a:t>
                      </a:r>
                    </a:p>
                  </a:txBody>
                  <a:tcPr/>
                </a:tc>
                <a:tc>
                  <a:txBody>
                    <a:bodyPr/>
                    <a:lstStyle/>
                    <a:p>
                      <a:r>
                        <a:rPr lang="en-US" sz="1200" dirty="0"/>
                        <a:t>Activities or interventions that align to the results and indicators, and are informed</a:t>
                      </a:r>
                      <a:r>
                        <a:rPr lang="en-US" sz="1200" baseline="0" dirty="0"/>
                        <a:t> by best or promising practices, cultural competency and community engagement</a:t>
                      </a:r>
                      <a:endParaRPr lang="en-US" sz="1200" dirty="0"/>
                    </a:p>
                  </a:txBody>
                  <a:tcPr/>
                </a:tc>
                <a:tc>
                  <a:txBody>
                    <a:bodyPr/>
                    <a:lstStyle/>
                    <a:p>
                      <a:r>
                        <a:rPr lang="en-US" sz="1200" dirty="0"/>
                        <a:t>What gets counted, demonstration of how well a program, agency or service is doing</a:t>
                      </a:r>
                    </a:p>
                    <a:p>
                      <a:pPr marL="285750" indent="-285750">
                        <a:buFont typeface="Arial" panose="020B0604020202020204" pitchFamily="34" charset="0"/>
                        <a:buChar char="•"/>
                      </a:pPr>
                      <a:r>
                        <a:rPr lang="en-US" sz="1200" dirty="0"/>
                        <a:t>Quantity,</a:t>
                      </a:r>
                    </a:p>
                    <a:p>
                      <a:pPr marL="285750" indent="-285750">
                        <a:buFont typeface="Arial" panose="020B0604020202020204" pitchFamily="34" charset="0"/>
                        <a:buChar char="•"/>
                      </a:pPr>
                      <a:r>
                        <a:rPr lang="en-US" sz="1200" dirty="0"/>
                        <a:t>Quality, and</a:t>
                      </a:r>
                    </a:p>
                    <a:p>
                      <a:pPr marL="285750" indent="-285750">
                        <a:buFont typeface="Arial" panose="020B0604020202020204" pitchFamily="34" charset="0"/>
                        <a:buChar char="•"/>
                      </a:pPr>
                      <a:r>
                        <a:rPr lang="en-US" sz="1200" dirty="0"/>
                        <a:t>Impact</a:t>
                      </a:r>
                    </a:p>
                  </a:txBody>
                  <a:tcPr/>
                </a:tc>
                <a:extLst>
                  <a:ext uri="{0D108BD9-81ED-4DB2-BD59-A6C34878D82A}">
                    <a16:rowId xmlns:a16="http://schemas.microsoft.com/office/drawing/2014/main" val="10000"/>
                  </a:ext>
                </a:extLst>
              </a:tr>
            </a:tbl>
          </a:graphicData>
        </a:graphic>
      </p:graphicFrame>
      <p:graphicFrame>
        <p:nvGraphicFramePr>
          <p:cNvPr id="7" name="Diagram 6"/>
          <p:cNvGraphicFramePr/>
          <p:nvPr>
            <p:extLst>
              <p:ext uri="{D42A27DB-BD31-4B8C-83A1-F6EECF244321}">
                <p14:modId xmlns:p14="http://schemas.microsoft.com/office/powerpoint/2010/main" val="1647308145"/>
              </p:ext>
            </p:extLst>
          </p:nvPr>
        </p:nvGraphicFramePr>
        <p:xfrm>
          <a:off x="609600" y="1981200"/>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Tree>
    <p:extLst>
      <p:ext uri="{BB962C8B-B14F-4D97-AF65-F5344CB8AC3E}">
        <p14:creationId xmlns:p14="http://schemas.microsoft.com/office/powerpoint/2010/main" val="1632729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30356A06CB648A9C2CCA91B4568B7" ma:contentTypeVersion="2" ma:contentTypeDescription="Create a new document." ma:contentTypeScope="" ma:versionID="932bf433862aca5a6533e1c0458428ce">
  <xsd:schema xmlns:xsd="http://www.w3.org/2001/XMLSchema" xmlns:xs="http://www.w3.org/2001/XMLSchema" xmlns:p="http://schemas.microsoft.com/office/2006/metadata/properties" xmlns:ns2="edd56262-f0a4-453d-ae7a-ece56286759c" targetNamespace="http://schemas.microsoft.com/office/2006/metadata/properties" ma:root="true" ma:fieldsID="516c49f330ef24a0c49108979de6a24e" ns2:_="">
    <xsd:import namespace="edd56262-f0a4-453d-ae7a-ece562867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65B99A-AD82-4D77-8FC5-A9E27330B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3.xml><?xml version="1.0" encoding="utf-8"?>
<ds:datastoreItem xmlns:ds="http://schemas.openxmlformats.org/officeDocument/2006/customXml" ds:itemID="{290BDE70-D2A9-465A-8C21-E8D333BCCABB}">
  <ds:schemaRefs>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edd56262-f0a4-453d-ae7a-ece56286759c"/>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2937</TotalTime>
  <Words>2599</Words>
  <Application>Microsoft Office PowerPoint</Application>
  <PresentationFormat>On-screen Show (4:3)</PresentationFormat>
  <Paragraphs>378</Paragraphs>
  <Slides>30</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Corbel</vt:lpstr>
      <vt:lpstr>Gill Sans MT</vt:lpstr>
      <vt:lpstr>Rockwell</vt:lpstr>
      <vt:lpstr>Tahoma</vt:lpstr>
      <vt:lpstr>Times New Roman</vt:lpstr>
      <vt:lpstr>Wingdings</vt:lpstr>
      <vt:lpstr>Office Theme</vt:lpstr>
      <vt:lpstr>Presentation</vt:lpstr>
      <vt:lpstr>2017  Kinship Caregiver Support Program Information Session</vt:lpstr>
      <vt:lpstr>Summary</vt:lpstr>
      <vt:lpstr>Area Agency on Aging</vt:lpstr>
      <vt:lpstr>Timeline</vt:lpstr>
      <vt:lpstr>Investment Area and Funding Source</vt:lpstr>
      <vt:lpstr>HSD’s Outcomes Framework: Results-Based Accountability</vt:lpstr>
      <vt:lpstr>Results-Based Accountability Framework</vt:lpstr>
      <vt:lpstr>HSD’s Outcomes Framework: Results-Based Accountability</vt:lpstr>
      <vt:lpstr>HSD’s Outcomes Framework: Results-Based Accountability</vt:lpstr>
      <vt:lpstr>Overview of RFP/Q:  Service/Program Model</vt:lpstr>
      <vt:lpstr>Overview of RFP/Q: Criteria for Eligible Clients</vt:lpstr>
      <vt:lpstr>Overview of RFP/Q: Focus Population and Priority Community</vt:lpstr>
      <vt:lpstr>Overview of RFP/Q: Expected Service Components</vt:lpstr>
      <vt:lpstr>Overview of RFP/Q: Expected Service Components</vt:lpstr>
      <vt:lpstr>Overview of RFP/Q: Performance Measures</vt:lpstr>
      <vt:lpstr>Overview of RFP/Q: Other Regulations</vt:lpstr>
      <vt:lpstr>Agency Eligibility</vt:lpstr>
      <vt:lpstr>Review and Rating Process</vt:lpstr>
      <vt:lpstr>Review and Rating Process</vt:lpstr>
      <vt:lpstr>Review &amp; Rating Process</vt:lpstr>
      <vt:lpstr>Rating Guidelines</vt:lpstr>
      <vt:lpstr>Submission Deadline</vt:lpstr>
      <vt:lpstr>Methods of submission</vt:lpstr>
      <vt:lpstr>HSD Online Submission System</vt:lpstr>
      <vt:lpstr>PowerPoint Presentation</vt:lpstr>
      <vt:lpstr>PowerPoint Presentation</vt:lpstr>
      <vt:lpstr>HSD Online Submission System</vt:lpstr>
      <vt:lpstr>Before you respond…</vt:lpstr>
      <vt:lpstr>More tips…</vt:lpstr>
      <vt:lpstr>Questions and Answers</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Winston, Karen</cp:lastModifiedBy>
  <cp:revision>227</cp:revision>
  <cp:lastPrinted>2017-01-23T16:40:44Z</cp:lastPrinted>
  <dcterms:created xsi:type="dcterms:W3CDTF">2011-04-20T15:02:52Z</dcterms:created>
  <dcterms:modified xsi:type="dcterms:W3CDTF">2017-01-23T17:02:17Z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0x010100CB030356A06CB648A9C2CCA91B4568B7</vt:lpwstr>
  </property>
</Properties>
</file>