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Lst>
  <p:notesMasterIdLst>
    <p:notesMasterId r:id="rId37"/>
  </p:notesMasterIdLst>
  <p:handoutMasterIdLst>
    <p:handoutMasterId r:id="rId38"/>
  </p:handoutMasterIdLst>
  <p:sldIdLst>
    <p:sldId id="260" r:id="rId5"/>
    <p:sldId id="261" r:id="rId6"/>
    <p:sldId id="301" r:id="rId7"/>
    <p:sldId id="309" r:id="rId8"/>
    <p:sldId id="308" r:id="rId9"/>
    <p:sldId id="305" r:id="rId10"/>
    <p:sldId id="302" r:id="rId11"/>
    <p:sldId id="306" r:id="rId12"/>
    <p:sldId id="307" r:id="rId13"/>
    <p:sldId id="312" r:id="rId14"/>
    <p:sldId id="304" r:id="rId15"/>
    <p:sldId id="311" r:id="rId16"/>
    <p:sldId id="310" r:id="rId17"/>
    <p:sldId id="268" r:id="rId18"/>
    <p:sldId id="269" r:id="rId19"/>
    <p:sldId id="270" r:id="rId20"/>
    <p:sldId id="303" r:id="rId21"/>
    <p:sldId id="271" r:id="rId22"/>
    <p:sldId id="292" r:id="rId23"/>
    <p:sldId id="272" r:id="rId24"/>
    <p:sldId id="298" r:id="rId25"/>
    <p:sldId id="294" r:id="rId26"/>
    <p:sldId id="275" r:id="rId27"/>
    <p:sldId id="274" r:id="rId28"/>
    <p:sldId id="276" r:id="rId29"/>
    <p:sldId id="279" r:id="rId30"/>
    <p:sldId id="286" r:id="rId31"/>
    <p:sldId id="280" r:id="rId32"/>
    <p:sldId id="281" r:id="rId33"/>
    <p:sldId id="285" r:id="rId34"/>
    <p:sldId id="282" r:id="rId35"/>
    <p:sldId id="283" r:id="rId36"/>
  </p:sldIdLst>
  <p:sldSz cx="12192000" cy="6858000"/>
  <p:notesSz cx="6858000" cy="9144000"/>
  <p:embeddedFontLst>
    <p:embeddedFont>
      <p:font typeface="Seattle Text"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3457E-4CBC-6329-B7F8-49F377B3E746}" name="Lee, Terry Ann" initials="LTA" userId="S::terryann.lee@seattle.gov::f8c79c20-5f1a-4b6d-b3f8-373aef2ff6dd" providerId="AD"/>
  <p188:author id="{6D0132BD-6B48-80B3-52D9-F9B750FAC7C3}" name="Trapp, Carolyn" initials="TC" userId="S::carolyn.trapp@seattle.gov::910af7ce-e5a4-4da9-a218-d6928cca2806" providerId="AD"/>
  <p188:author id="{7230CFDC-3D3F-5BA5-1AEC-BD3D75833C91}" name="Blackmon, David" initials="BD" userId="S::david.blackmon@seattle.gov::e2c07f64-159d-4620-976c-34aa77ca95c5" providerId="AD"/>
  <p188:author id="{96BCEAE1-9B5D-4569-1121-C93E869B154D}" name="Hutchinson, Amanda" initials="AH" userId="S::Amanda.Hutchinson@seattle.gov::261a4239-5653-4c24-99d2-81b04eb570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pp, Carolyn" initials="TC" lastIdx="5" clrIdx="0">
    <p:extLst>
      <p:ext uri="{19B8F6BF-5375-455C-9EA6-DF929625EA0E}">
        <p15:presenceInfo xmlns:p15="http://schemas.microsoft.com/office/powerpoint/2012/main" userId="S::carolyn.trapp@seattle.gov::910af7ce-e5a4-4da9-a218-d6928cca2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FFC000"/>
    <a:srgbClr val="5D5F9C"/>
    <a:srgbClr val="002045"/>
    <a:srgbClr val="D0A28B"/>
    <a:srgbClr val="A50F41"/>
    <a:srgbClr val="BE5133"/>
    <a:srgbClr val="F45C32"/>
    <a:srgbClr val="0070C0"/>
    <a:srgbClr val="BF5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D3641-D536-495E-9112-B40C9EFD61A1}" v="2209" dt="2025-10-09T19:56:5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43" autoAdjust="0"/>
  </p:normalViewPr>
  <p:slideViewPr>
    <p:cSldViewPr snapToGrid="0">
      <p:cViewPr varScale="1">
        <p:scale>
          <a:sx n="39" d="100"/>
          <a:sy n="39" d="100"/>
        </p:scale>
        <p:origin x="1616"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pp, Carolyn" userId="910af7ce-e5a4-4da9-a218-d6928cca2806" providerId="ADAL" clId="{17CD3641-D536-495E-9112-B40C9EFD61A1}"/>
    <pc:docChg chg="undo custSel addSld modSld">
      <pc:chgData name="Trapp, Carolyn" userId="910af7ce-e5a4-4da9-a218-d6928cca2806" providerId="ADAL" clId="{17CD3641-D536-495E-9112-B40C9EFD61A1}" dt="2025-10-09T21:19:08.550" v="7374" actId="20577"/>
      <pc:docMkLst>
        <pc:docMk/>
      </pc:docMkLst>
      <pc:sldChg chg="modNotesTx">
        <pc:chgData name="Trapp, Carolyn" userId="910af7ce-e5a4-4da9-a218-d6928cca2806" providerId="ADAL" clId="{17CD3641-D536-495E-9112-B40C9EFD61A1}" dt="2025-09-29T15:10:56.303" v="558" actId="20577"/>
        <pc:sldMkLst>
          <pc:docMk/>
          <pc:sldMk cId="442426085" sldId="261"/>
        </pc:sldMkLst>
      </pc:sldChg>
      <pc:sldChg chg="modSp mod modNotesTx">
        <pc:chgData name="Trapp, Carolyn" userId="910af7ce-e5a4-4da9-a218-d6928cca2806" providerId="ADAL" clId="{17CD3641-D536-495E-9112-B40C9EFD61A1}" dt="2025-10-09T18:49:06.923" v="7312" actId="20577"/>
        <pc:sldMkLst>
          <pc:docMk/>
          <pc:sldMk cId="776470324" sldId="268"/>
        </pc:sldMkLst>
        <pc:spChg chg="mod">
          <ac:chgData name="Trapp, Carolyn" userId="910af7ce-e5a4-4da9-a218-d6928cca2806" providerId="ADAL" clId="{17CD3641-D536-495E-9112-B40C9EFD61A1}" dt="2025-09-29T15:00:26.280" v="390" actId="5793"/>
          <ac:spMkLst>
            <pc:docMk/>
            <pc:sldMk cId="776470324" sldId="268"/>
            <ac:spMk id="5" creationId="{91943055-C7D4-45A2-9954-DB8DA043BEC0}"/>
          </ac:spMkLst>
        </pc:spChg>
      </pc:sldChg>
      <pc:sldChg chg="modSp mod modNotesTx">
        <pc:chgData name="Trapp, Carolyn" userId="910af7ce-e5a4-4da9-a218-d6928cca2806" providerId="ADAL" clId="{17CD3641-D536-495E-9112-B40C9EFD61A1}" dt="2025-10-07T21:38:57.932" v="7273" actId="20577"/>
        <pc:sldMkLst>
          <pc:docMk/>
          <pc:sldMk cId="750999706" sldId="269"/>
        </pc:sldMkLst>
        <pc:spChg chg="mod">
          <ac:chgData name="Trapp, Carolyn" userId="910af7ce-e5a4-4da9-a218-d6928cca2806" providerId="ADAL" clId="{17CD3641-D536-495E-9112-B40C9EFD61A1}" dt="2025-10-07T21:38:57.932" v="7273" actId="20577"/>
          <ac:spMkLst>
            <pc:docMk/>
            <pc:sldMk cId="750999706" sldId="269"/>
            <ac:spMk id="3" creationId="{A169D5E1-E436-478C-BCDE-CA8B686785D9}"/>
          </ac:spMkLst>
        </pc:spChg>
      </pc:sldChg>
      <pc:sldChg chg="modSp mod modNotesTx">
        <pc:chgData name="Trapp, Carolyn" userId="910af7ce-e5a4-4da9-a218-d6928cca2806" providerId="ADAL" clId="{17CD3641-D536-495E-9112-B40C9EFD61A1}" dt="2025-10-07T19:55:48.457" v="6254" actId="20577"/>
        <pc:sldMkLst>
          <pc:docMk/>
          <pc:sldMk cId="1457645605" sldId="270"/>
        </pc:sldMkLst>
        <pc:spChg chg="mod">
          <ac:chgData name="Trapp, Carolyn" userId="910af7ce-e5a4-4da9-a218-d6928cca2806" providerId="ADAL" clId="{17CD3641-D536-495E-9112-B40C9EFD61A1}" dt="2025-10-07T19:55:26.740" v="6195" actId="20577"/>
          <ac:spMkLst>
            <pc:docMk/>
            <pc:sldMk cId="1457645605" sldId="270"/>
            <ac:spMk id="3" creationId="{D89B1C1C-E369-4CAF-BB77-ED32E9A2454E}"/>
          </ac:spMkLst>
        </pc:spChg>
      </pc:sldChg>
      <pc:sldChg chg="modSp mod modNotesTx">
        <pc:chgData name="Trapp, Carolyn" userId="910af7ce-e5a4-4da9-a218-d6928cca2806" providerId="ADAL" clId="{17CD3641-D536-495E-9112-B40C9EFD61A1}" dt="2025-10-07T20:32:59.414" v="6767" actId="20577"/>
        <pc:sldMkLst>
          <pc:docMk/>
          <pc:sldMk cId="3466522489" sldId="271"/>
        </pc:sldMkLst>
        <pc:spChg chg="mod">
          <ac:chgData name="Trapp, Carolyn" userId="910af7ce-e5a4-4da9-a218-d6928cca2806" providerId="ADAL" clId="{17CD3641-D536-495E-9112-B40C9EFD61A1}" dt="2025-10-07T20:32:51.981" v="6760" actId="20577"/>
          <ac:spMkLst>
            <pc:docMk/>
            <pc:sldMk cId="3466522489" sldId="271"/>
            <ac:spMk id="2" creationId="{D8480CF3-4179-41F1-A91F-D68AE5A5516A}"/>
          </ac:spMkLst>
        </pc:spChg>
        <pc:spChg chg="mod">
          <ac:chgData name="Trapp, Carolyn" userId="910af7ce-e5a4-4da9-a218-d6928cca2806" providerId="ADAL" clId="{17CD3641-D536-495E-9112-B40C9EFD61A1}" dt="2025-10-07T20:32:59.414" v="6767" actId="20577"/>
          <ac:spMkLst>
            <pc:docMk/>
            <pc:sldMk cId="3466522489" sldId="271"/>
            <ac:spMk id="4" creationId="{C1D8DD02-DF0F-45C5-A1AF-26D64C5528EE}"/>
          </ac:spMkLst>
        </pc:spChg>
      </pc:sldChg>
      <pc:sldChg chg="modNotesTx">
        <pc:chgData name="Trapp, Carolyn" userId="910af7ce-e5a4-4da9-a218-d6928cca2806" providerId="ADAL" clId="{17CD3641-D536-495E-9112-B40C9EFD61A1}" dt="2025-09-29T15:55:01.203" v="950" actId="20577"/>
        <pc:sldMkLst>
          <pc:docMk/>
          <pc:sldMk cId="2846747417" sldId="272"/>
        </pc:sldMkLst>
      </pc:sldChg>
      <pc:sldChg chg="modSp mod modNotesTx">
        <pc:chgData name="Trapp, Carolyn" userId="910af7ce-e5a4-4da9-a218-d6928cca2806" providerId="ADAL" clId="{17CD3641-D536-495E-9112-B40C9EFD61A1}" dt="2025-10-07T20:44:35.294" v="6981" actId="20577"/>
        <pc:sldMkLst>
          <pc:docMk/>
          <pc:sldMk cId="1117261957" sldId="274"/>
        </pc:sldMkLst>
        <pc:spChg chg="mod">
          <ac:chgData name="Trapp, Carolyn" userId="910af7ce-e5a4-4da9-a218-d6928cca2806" providerId="ADAL" clId="{17CD3641-D536-495E-9112-B40C9EFD61A1}" dt="2025-10-07T20:43:23.599" v="6885" actId="5793"/>
          <ac:spMkLst>
            <pc:docMk/>
            <pc:sldMk cId="1117261957" sldId="274"/>
            <ac:spMk id="3" creationId="{6F31768B-A184-42FB-B4D9-12A834706191}"/>
          </ac:spMkLst>
        </pc:spChg>
      </pc:sldChg>
      <pc:sldChg chg="modNotesTx">
        <pc:chgData name="Trapp, Carolyn" userId="910af7ce-e5a4-4da9-a218-d6928cca2806" providerId="ADAL" clId="{17CD3641-D536-495E-9112-B40C9EFD61A1}" dt="2025-10-09T19:32:00.820" v="7314" actId="20577"/>
        <pc:sldMkLst>
          <pc:docMk/>
          <pc:sldMk cId="12480604" sldId="275"/>
        </pc:sldMkLst>
      </pc:sldChg>
      <pc:sldChg chg="modNotesTx">
        <pc:chgData name="Trapp, Carolyn" userId="910af7ce-e5a4-4da9-a218-d6928cca2806" providerId="ADAL" clId="{17CD3641-D536-495E-9112-B40C9EFD61A1}" dt="2025-09-29T18:08:52.078" v="1056" actId="20577"/>
        <pc:sldMkLst>
          <pc:docMk/>
          <pc:sldMk cId="3954128931" sldId="276"/>
        </pc:sldMkLst>
      </pc:sldChg>
      <pc:sldChg chg="modNotesTx">
        <pc:chgData name="Trapp, Carolyn" userId="910af7ce-e5a4-4da9-a218-d6928cca2806" providerId="ADAL" clId="{17CD3641-D536-495E-9112-B40C9EFD61A1}" dt="2025-10-09T21:18:07.535" v="7352" actId="20577"/>
        <pc:sldMkLst>
          <pc:docMk/>
          <pc:sldMk cId="1476076663" sldId="279"/>
        </pc:sldMkLst>
      </pc:sldChg>
      <pc:sldChg chg="modSp mod modNotesTx">
        <pc:chgData name="Trapp, Carolyn" userId="910af7ce-e5a4-4da9-a218-d6928cca2806" providerId="ADAL" clId="{17CD3641-D536-495E-9112-B40C9EFD61A1}" dt="2025-09-29T20:05:44.938" v="1363" actId="20577"/>
        <pc:sldMkLst>
          <pc:docMk/>
          <pc:sldMk cId="3058068320" sldId="280"/>
        </pc:sldMkLst>
        <pc:spChg chg="mod">
          <ac:chgData name="Trapp, Carolyn" userId="910af7ce-e5a4-4da9-a218-d6928cca2806" providerId="ADAL" clId="{17CD3641-D536-495E-9112-B40C9EFD61A1}" dt="2025-09-29T18:22:14.614" v="1356" actId="20577"/>
          <ac:spMkLst>
            <pc:docMk/>
            <pc:sldMk cId="3058068320" sldId="280"/>
            <ac:spMk id="3" creationId="{F6F2DC68-2CC4-4458-8A53-ED04DD6FAFC0}"/>
          </ac:spMkLst>
        </pc:spChg>
      </pc:sldChg>
      <pc:sldChg chg="modSp mod modNotesTx">
        <pc:chgData name="Trapp, Carolyn" userId="910af7ce-e5a4-4da9-a218-d6928cca2806" providerId="ADAL" clId="{17CD3641-D536-495E-9112-B40C9EFD61A1}" dt="2025-10-09T19:56:50.719" v="7335" actId="20577"/>
        <pc:sldMkLst>
          <pc:docMk/>
          <pc:sldMk cId="402729472" sldId="281"/>
        </pc:sldMkLst>
        <pc:spChg chg="mod">
          <ac:chgData name="Trapp, Carolyn" userId="910af7ce-e5a4-4da9-a218-d6928cca2806" providerId="ADAL" clId="{17CD3641-D536-495E-9112-B40C9EFD61A1}" dt="2025-09-29T20:10:44.351" v="1451" actId="20577"/>
          <ac:spMkLst>
            <pc:docMk/>
            <pc:sldMk cId="402729472" sldId="281"/>
            <ac:spMk id="3" creationId="{B929B384-8A85-45F2-8D7F-60F2DC5BCFE9}"/>
          </ac:spMkLst>
        </pc:spChg>
      </pc:sldChg>
      <pc:sldChg chg="modNotesTx">
        <pc:chgData name="Trapp, Carolyn" userId="910af7ce-e5a4-4da9-a218-d6928cca2806" providerId="ADAL" clId="{17CD3641-D536-495E-9112-B40C9EFD61A1}" dt="2025-09-29T20:22:05.683" v="1563" actId="20577"/>
        <pc:sldMkLst>
          <pc:docMk/>
          <pc:sldMk cId="1944080412" sldId="282"/>
        </pc:sldMkLst>
      </pc:sldChg>
      <pc:sldChg chg="modNotesTx">
        <pc:chgData name="Trapp, Carolyn" userId="910af7ce-e5a4-4da9-a218-d6928cca2806" providerId="ADAL" clId="{17CD3641-D536-495E-9112-B40C9EFD61A1}" dt="2025-09-29T20:24:18.948" v="1579" actId="20577"/>
        <pc:sldMkLst>
          <pc:docMk/>
          <pc:sldMk cId="2875193072" sldId="283"/>
        </pc:sldMkLst>
      </pc:sldChg>
      <pc:sldChg chg="modSp mod modNotesTx">
        <pc:chgData name="Trapp, Carolyn" userId="910af7ce-e5a4-4da9-a218-d6928cca2806" providerId="ADAL" clId="{17CD3641-D536-495E-9112-B40C9EFD61A1}" dt="2025-10-09T21:19:08.550" v="7374" actId="20577"/>
        <pc:sldMkLst>
          <pc:docMk/>
          <pc:sldMk cId="4047559648" sldId="285"/>
        </pc:sldMkLst>
        <pc:spChg chg="mod">
          <ac:chgData name="Trapp, Carolyn" userId="910af7ce-e5a4-4da9-a218-d6928cca2806" providerId="ADAL" clId="{17CD3641-D536-495E-9112-B40C9EFD61A1}" dt="2025-09-29T20:13:57.703" v="1493" actId="255"/>
          <ac:spMkLst>
            <pc:docMk/>
            <pc:sldMk cId="4047559648" sldId="285"/>
            <ac:spMk id="3" creationId="{F6F2DC68-2CC4-4458-8A53-ED04DD6FAFC0}"/>
          </ac:spMkLst>
        </pc:spChg>
      </pc:sldChg>
      <pc:sldChg chg="modSp mod modNotesTx">
        <pc:chgData name="Trapp, Carolyn" userId="910af7ce-e5a4-4da9-a218-d6928cca2806" providerId="ADAL" clId="{17CD3641-D536-495E-9112-B40C9EFD61A1}" dt="2025-10-09T21:18:42.809" v="7365" actId="20577"/>
        <pc:sldMkLst>
          <pc:docMk/>
          <pc:sldMk cId="2910514777" sldId="286"/>
        </pc:sldMkLst>
        <pc:spChg chg="mod">
          <ac:chgData name="Trapp, Carolyn" userId="910af7ce-e5a4-4da9-a218-d6928cca2806" providerId="ADAL" clId="{17CD3641-D536-495E-9112-B40C9EFD61A1}" dt="2025-09-29T18:14:06.402" v="1136" actId="5793"/>
          <ac:spMkLst>
            <pc:docMk/>
            <pc:sldMk cId="2910514777" sldId="286"/>
            <ac:spMk id="3" creationId="{5A98EF0F-E08D-4462-AD33-6B636521A251}"/>
          </ac:spMkLst>
        </pc:spChg>
      </pc:sldChg>
      <pc:sldChg chg="modNotesTx">
        <pc:chgData name="Trapp, Carolyn" userId="910af7ce-e5a4-4da9-a218-d6928cca2806" providerId="ADAL" clId="{17CD3641-D536-495E-9112-B40C9EFD61A1}" dt="2025-09-29T15:50:53.151" v="944" actId="20577"/>
        <pc:sldMkLst>
          <pc:docMk/>
          <pc:sldMk cId="325843635" sldId="292"/>
        </pc:sldMkLst>
      </pc:sldChg>
      <pc:sldChg chg="modNotesTx">
        <pc:chgData name="Trapp, Carolyn" userId="910af7ce-e5a4-4da9-a218-d6928cca2806" providerId="ADAL" clId="{17CD3641-D536-495E-9112-B40C9EFD61A1}" dt="2025-10-07T20:38:24.566" v="6772" actId="20577"/>
        <pc:sldMkLst>
          <pc:docMk/>
          <pc:sldMk cId="680882513" sldId="294"/>
        </pc:sldMkLst>
      </pc:sldChg>
      <pc:sldChg chg="modSp mod modNotesTx">
        <pc:chgData name="Trapp, Carolyn" userId="910af7ce-e5a4-4da9-a218-d6928cca2806" providerId="ADAL" clId="{17CD3641-D536-495E-9112-B40C9EFD61A1}" dt="2025-10-07T20:37:28.224" v="6768" actId="13926"/>
        <pc:sldMkLst>
          <pc:docMk/>
          <pc:sldMk cId="1583616481" sldId="298"/>
        </pc:sldMkLst>
        <pc:spChg chg="mod">
          <ac:chgData name="Trapp, Carolyn" userId="910af7ce-e5a4-4da9-a218-d6928cca2806" providerId="ADAL" clId="{17CD3641-D536-495E-9112-B40C9EFD61A1}" dt="2025-10-02T20:36:40.356" v="4292" actId="20577"/>
          <ac:spMkLst>
            <pc:docMk/>
            <pc:sldMk cId="1583616481" sldId="298"/>
            <ac:spMk id="3" creationId="{5F5C3411-4B9C-469B-AF42-F77A5DE1143B}"/>
          </ac:spMkLst>
        </pc:spChg>
      </pc:sldChg>
      <pc:sldChg chg="modSp mod modNotesTx">
        <pc:chgData name="Trapp, Carolyn" userId="910af7ce-e5a4-4da9-a218-d6928cca2806" providerId="ADAL" clId="{17CD3641-D536-495E-9112-B40C9EFD61A1}" dt="2025-10-07T20:09:07.454" v="6273" actId="20577"/>
        <pc:sldMkLst>
          <pc:docMk/>
          <pc:sldMk cId="2283992119" sldId="301"/>
        </pc:sldMkLst>
        <pc:spChg chg="mod">
          <ac:chgData name="Trapp, Carolyn" userId="910af7ce-e5a4-4da9-a218-d6928cca2806" providerId="ADAL" clId="{17CD3641-D536-495E-9112-B40C9EFD61A1}" dt="2025-10-07T20:08:19.925" v="6258" actId="20577"/>
          <ac:spMkLst>
            <pc:docMk/>
            <pc:sldMk cId="2283992119" sldId="301"/>
            <ac:spMk id="4" creationId="{61BB8C3E-99B6-EBBF-6915-6EFD432BEA8A}"/>
          </ac:spMkLst>
        </pc:spChg>
      </pc:sldChg>
      <pc:sldChg chg="modSp mod modNotesTx">
        <pc:chgData name="Trapp, Carolyn" userId="910af7ce-e5a4-4da9-a218-d6928cca2806" providerId="ADAL" clId="{17CD3641-D536-495E-9112-B40C9EFD61A1}" dt="2025-10-07T20:15:49.011" v="6379" actId="20577"/>
        <pc:sldMkLst>
          <pc:docMk/>
          <pc:sldMk cId="2873738730" sldId="302"/>
        </pc:sldMkLst>
        <pc:spChg chg="mod">
          <ac:chgData name="Trapp, Carolyn" userId="910af7ce-e5a4-4da9-a218-d6928cca2806" providerId="ADAL" clId="{17CD3641-D536-495E-9112-B40C9EFD61A1}" dt="2025-10-07T20:15:49.011" v="6379" actId="20577"/>
          <ac:spMkLst>
            <pc:docMk/>
            <pc:sldMk cId="2873738730" sldId="302"/>
            <ac:spMk id="4" creationId="{61BB8C3E-99B6-EBBF-6915-6EFD432BEA8A}"/>
          </ac:spMkLst>
        </pc:spChg>
      </pc:sldChg>
      <pc:sldChg chg="addSp delSp modSp mod modNotesTx">
        <pc:chgData name="Trapp, Carolyn" userId="910af7ce-e5a4-4da9-a218-d6928cca2806" providerId="ADAL" clId="{17CD3641-D536-495E-9112-B40C9EFD61A1}" dt="2025-10-07T20:32:15.922" v="6745" actId="20577"/>
        <pc:sldMkLst>
          <pc:docMk/>
          <pc:sldMk cId="3587844544" sldId="303"/>
        </pc:sldMkLst>
        <pc:spChg chg="mod">
          <ac:chgData name="Trapp, Carolyn" userId="910af7ce-e5a4-4da9-a218-d6928cca2806" providerId="ADAL" clId="{17CD3641-D536-495E-9112-B40C9EFD61A1}" dt="2025-10-07T18:11:16.623" v="6143" actId="20577"/>
          <ac:spMkLst>
            <pc:docMk/>
            <pc:sldMk cId="3587844544" sldId="303"/>
            <ac:spMk id="3" creationId="{F6D80495-DE16-5D64-9DAF-E9D66FD883AF}"/>
          </ac:spMkLst>
        </pc:spChg>
        <pc:picChg chg="add mod">
          <ac:chgData name="Trapp, Carolyn" userId="910af7ce-e5a4-4da9-a218-d6928cca2806" providerId="ADAL" clId="{17CD3641-D536-495E-9112-B40C9EFD61A1}" dt="2025-10-07T18:10:58.007" v="6136" actId="1076"/>
          <ac:picMkLst>
            <pc:docMk/>
            <pc:sldMk cId="3587844544" sldId="303"/>
            <ac:picMk id="10" creationId="{CE8F4A2A-1411-2FAB-C809-22A92E98B33E}"/>
          </ac:picMkLst>
        </pc:picChg>
      </pc:sldChg>
      <pc:sldChg chg="modSp mod modNotesTx">
        <pc:chgData name="Trapp, Carolyn" userId="910af7ce-e5a4-4da9-a218-d6928cca2806" providerId="ADAL" clId="{17CD3641-D536-495E-9112-B40C9EFD61A1}" dt="2025-10-07T20:24:22.643" v="6625" actId="20577"/>
        <pc:sldMkLst>
          <pc:docMk/>
          <pc:sldMk cId="1269049873" sldId="304"/>
        </pc:sldMkLst>
        <pc:spChg chg="mod">
          <ac:chgData name="Trapp, Carolyn" userId="910af7ce-e5a4-4da9-a218-d6928cca2806" providerId="ADAL" clId="{17CD3641-D536-495E-9112-B40C9EFD61A1}" dt="2025-10-02T20:26:57.091" v="4189" actId="20577"/>
          <ac:spMkLst>
            <pc:docMk/>
            <pc:sldMk cId="1269049873" sldId="304"/>
            <ac:spMk id="3" creationId="{D14B3246-8EE8-E795-44BD-46140BE39FE4}"/>
          </ac:spMkLst>
        </pc:spChg>
      </pc:sldChg>
      <pc:sldChg chg="addSp delSp modSp mod modNotesTx">
        <pc:chgData name="Trapp, Carolyn" userId="910af7ce-e5a4-4da9-a218-d6928cca2806" providerId="ADAL" clId="{17CD3641-D536-495E-9112-B40C9EFD61A1}" dt="2025-10-07T20:12:06.032" v="6314" actId="20577"/>
        <pc:sldMkLst>
          <pc:docMk/>
          <pc:sldMk cId="95809797" sldId="305"/>
        </pc:sldMkLst>
        <pc:spChg chg="mod">
          <ac:chgData name="Trapp, Carolyn" userId="910af7ce-e5a4-4da9-a218-d6928cca2806" providerId="ADAL" clId="{17CD3641-D536-495E-9112-B40C9EFD61A1}" dt="2025-09-30T15:08:15.599" v="1630" actId="20577"/>
          <ac:spMkLst>
            <pc:docMk/>
            <pc:sldMk cId="95809797" sldId="305"/>
            <ac:spMk id="4" creationId="{6F006614-1D96-85FA-8418-4478E4D74296}"/>
          </ac:spMkLst>
        </pc:spChg>
        <pc:picChg chg="add mod">
          <ac:chgData name="Trapp, Carolyn" userId="910af7ce-e5a4-4da9-a218-d6928cca2806" providerId="ADAL" clId="{17CD3641-D536-495E-9112-B40C9EFD61A1}" dt="2025-09-29T20:14:23.236" v="1497"/>
          <ac:picMkLst>
            <pc:docMk/>
            <pc:sldMk cId="95809797" sldId="305"/>
            <ac:picMk id="3" creationId="{36DB6CC1-FA87-8CF8-F9F8-B37D16CD0A30}"/>
          </ac:picMkLst>
        </pc:picChg>
      </pc:sldChg>
      <pc:sldChg chg="modNotesTx">
        <pc:chgData name="Trapp, Carolyn" userId="910af7ce-e5a4-4da9-a218-d6928cca2806" providerId="ADAL" clId="{17CD3641-D536-495E-9112-B40C9EFD61A1}" dt="2025-10-07T20:16:33.208" v="6381" actId="20577"/>
        <pc:sldMkLst>
          <pc:docMk/>
          <pc:sldMk cId="2978635766" sldId="306"/>
        </pc:sldMkLst>
      </pc:sldChg>
      <pc:sldChg chg="modSp mod modNotesTx">
        <pc:chgData name="Trapp, Carolyn" userId="910af7ce-e5a4-4da9-a218-d6928cca2806" providerId="ADAL" clId="{17CD3641-D536-495E-9112-B40C9EFD61A1}" dt="2025-10-07T20:18:15.978" v="6386" actId="20577"/>
        <pc:sldMkLst>
          <pc:docMk/>
          <pc:sldMk cId="479125889" sldId="307"/>
        </pc:sldMkLst>
        <pc:spChg chg="mod">
          <ac:chgData name="Trapp, Carolyn" userId="910af7ce-e5a4-4da9-a218-d6928cca2806" providerId="ADAL" clId="{17CD3641-D536-495E-9112-B40C9EFD61A1}" dt="2025-09-30T19:42:55.631" v="1991" actId="20577"/>
          <ac:spMkLst>
            <pc:docMk/>
            <pc:sldMk cId="479125889" sldId="307"/>
            <ac:spMk id="2" creationId="{CC684439-0359-E99B-8B7A-E7DAA72768D3}"/>
          </ac:spMkLst>
        </pc:spChg>
        <pc:spChg chg="mod">
          <ac:chgData name="Trapp, Carolyn" userId="910af7ce-e5a4-4da9-a218-d6928cca2806" providerId="ADAL" clId="{17CD3641-D536-495E-9112-B40C9EFD61A1}" dt="2025-09-30T20:09:01.714" v="2993" actId="20577"/>
          <ac:spMkLst>
            <pc:docMk/>
            <pc:sldMk cId="479125889" sldId="307"/>
            <ac:spMk id="4" creationId="{DFC3FCFC-076C-FD07-DA30-3EE44DCA32B7}"/>
          </ac:spMkLst>
        </pc:spChg>
      </pc:sldChg>
      <pc:sldChg chg="addSp delSp modSp mod modNotesTx">
        <pc:chgData name="Trapp, Carolyn" userId="910af7ce-e5a4-4da9-a218-d6928cca2806" providerId="ADAL" clId="{17CD3641-D536-495E-9112-B40C9EFD61A1}" dt="2025-10-07T20:13:32.982" v="6327" actId="20577"/>
        <pc:sldMkLst>
          <pc:docMk/>
          <pc:sldMk cId="2008915887" sldId="308"/>
        </pc:sldMkLst>
        <pc:spChg chg="mod">
          <ac:chgData name="Trapp, Carolyn" userId="910af7ce-e5a4-4da9-a218-d6928cca2806" providerId="ADAL" clId="{17CD3641-D536-495E-9112-B40C9EFD61A1}" dt="2025-10-07T20:11:42.435" v="6313" actId="20577"/>
          <ac:spMkLst>
            <pc:docMk/>
            <pc:sldMk cId="2008915887" sldId="308"/>
            <ac:spMk id="4" creationId="{13335A07-151A-7963-AA8E-83E0827F3020}"/>
          </ac:spMkLst>
        </pc:spChg>
        <pc:picChg chg="add mod">
          <ac:chgData name="Trapp, Carolyn" userId="910af7ce-e5a4-4da9-a218-d6928cca2806" providerId="ADAL" clId="{17CD3641-D536-495E-9112-B40C9EFD61A1}" dt="2025-09-29T20:14:15.138" v="1495"/>
          <ac:picMkLst>
            <pc:docMk/>
            <pc:sldMk cId="2008915887" sldId="308"/>
            <ac:picMk id="3" creationId="{352578A4-D3C3-D390-4D45-8B09E67D4291}"/>
          </ac:picMkLst>
        </pc:picChg>
      </pc:sldChg>
      <pc:sldChg chg="modSp mod modNotesTx">
        <pc:chgData name="Trapp, Carolyn" userId="910af7ce-e5a4-4da9-a218-d6928cca2806" providerId="ADAL" clId="{17CD3641-D536-495E-9112-B40C9EFD61A1}" dt="2025-10-07T20:13:46.677" v="6331" actId="20577"/>
        <pc:sldMkLst>
          <pc:docMk/>
          <pc:sldMk cId="953257488" sldId="309"/>
        </pc:sldMkLst>
        <pc:spChg chg="mod">
          <ac:chgData name="Trapp, Carolyn" userId="910af7ce-e5a4-4da9-a218-d6928cca2806" providerId="ADAL" clId="{17CD3641-D536-495E-9112-B40C9EFD61A1}" dt="2025-10-07T17:19:27.391" v="5140" actId="20577"/>
          <ac:spMkLst>
            <pc:docMk/>
            <pc:sldMk cId="953257488" sldId="309"/>
            <ac:spMk id="4" creationId="{A905206C-88C2-1B12-E767-DC2C9AF700C6}"/>
          </ac:spMkLst>
        </pc:spChg>
      </pc:sldChg>
      <pc:sldChg chg="modSp mod modNotesTx">
        <pc:chgData name="Trapp, Carolyn" userId="910af7ce-e5a4-4da9-a218-d6928cca2806" providerId="ADAL" clId="{17CD3641-D536-495E-9112-B40C9EFD61A1}" dt="2025-10-07T20:26:42.012" v="6690" actId="20577"/>
        <pc:sldMkLst>
          <pc:docMk/>
          <pc:sldMk cId="257261734" sldId="310"/>
        </pc:sldMkLst>
        <pc:spChg chg="mod">
          <ac:chgData name="Trapp, Carolyn" userId="910af7ce-e5a4-4da9-a218-d6928cca2806" providerId="ADAL" clId="{17CD3641-D536-495E-9112-B40C9EFD61A1}" dt="2025-10-01T21:50:19.928" v="3695" actId="20577"/>
          <ac:spMkLst>
            <pc:docMk/>
            <pc:sldMk cId="257261734" sldId="310"/>
            <ac:spMk id="3" creationId="{0C862865-BC1D-B552-A277-9A9AB02EDA88}"/>
          </ac:spMkLst>
        </pc:spChg>
      </pc:sldChg>
      <pc:sldChg chg="modSp mod modNotesTx">
        <pc:chgData name="Trapp, Carolyn" userId="910af7ce-e5a4-4da9-a218-d6928cca2806" providerId="ADAL" clId="{17CD3641-D536-495E-9112-B40C9EFD61A1}" dt="2025-09-30T15:11:00.126" v="1728" actId="20577"/>
        <pc:sldMkLst>
          <pc:docMk/>
          <pc:sldMk cId="1488427867" sldId="311"/>
        </pc:sldMkLst>
        <pc:spChg chg="mod">
          <ac:chgData name="Trapp, Carolyn" userId="910af7ce-e5a4-4da9-a218-d6928cca2806" providerId="ADAL" clId="{17CD3641-D536-495E-9112-B40C9EFD61A1}" dt="2025-09-30T15:11:00.126" v="1728" actId="20577"/>
          <ac:spMkLst>
            <pc:docMk/>
            <pc:sldMk cId="1488427867" sldId="311"/>
            <ac:spMk id="3" creationId="{5B1F6C89-2FEC-D04C-C683-68AF7EA2C119}"/>
          </ac:spMkLst>
        </pc:spChg>
      </pc:sldChg>
      <pc:sldChg chg="addSp delSp modSp add mod modNotesTx">
        <pc:chgData name="Trapp, Carolyn" userId="910af7ce-e5a4-4da9-a218-d6928cca2806" providerId="ADAL" clId="{17CD3641-D536-495E-9112-B40C9EFD61A1}" dt="2025-10-07T20:22:33.419" v="6594" actId="20577"/>
        <pc:sldMkLst>
          <pc:docMk/>
          <pc:sldMk cId="3314725848" sldId="312"/>
        </pc:sldMkLst>
        <pc:spChg chg="mod">
          <ac:chgData name="Trapp, Carolyn" userId="910af7ce-e5a4-4da9-a218-d6928cca2806" providerId="ADAL" clId="{17CD3641-D536-495E-9112-B40C9EFD61A1}" dt="2025-10-07T20:20:07.441" v="6439" actId="179"/>
          <ac:spMkLst>
            <pc:docMk/>
            <pc:sldMk cId="3314725848" sldId="312"/>
            <ac:spMk id="4" creationId="{AB481032-394A-03BA-2F6A-2278041BDC8B}"/>
          </ac:spMkLst>
        </pc:spChg>
        <pc:spChg chg="add mod">
          <ac:chgData name="Trapp, Carolyn" userId="910af7ce-e5a4-4da9-a218-d6928cca2806" providerId="ADAL" clId="{17CD3641-D536-495E-9112-B40C9EFD61A1}" dt="2025-10-07T20:19:16.971" v="6410" actId="20577"/>
          <ac:spMkLst>
            <pc:docMk/>
            <pc:sldMk cId="3314725848" sldId="312"/>
            <ac:spMk id="6" creationId="{EE4805F1-521D-C7FD-49AA-9F2AEA9B7459}"/>
          </ac:spMkLst>
        </pc:spChg>
        <pc:spChg chg="add mod">
          <ac:chgData name="Trapp, Carolyn" userId="910af7ce-e5a4-4da9-a218-d6928cca2806" providerId="ADAL" clId="{17CD3641-D536-495E-9112-B40C9EFD61A1}" dt="2025-10-07T20:19:02.681" v="6405" actId="1076"/>
          <ac:spMkLst>
            <pc:docMk/>
            <pc:sldMk cId="3314725848" sldId="312"/>
            <ac:spMk id="8" creationId="{2AB0CE67-CB18-F94E-6BE4-3EC606FE453B}"/>
          </ac:spMkLst>
        </pc:spChg>
        <pc:graphicFrameChg chg="add mod modGraphic">
          <ac:chgData name="Trapp, Carolyn" userId="910af7ce-e5a4-4da9-a218-d6928cca2806" providerId="ADAL" clId="{17CD3641-D536-495E-9112-B40C9EFD61A1}" dt="2025-10-01T22:16:02.875" v="3711" actId="1076"/>
          <ac:graphicFrameMkLst>
            <pc:docMk/>
            <pc:sldMk cId="3314725848" sldId="312"/>
            <ac:graphicFrameMk id="5" creationId="{B2AAA646-1DB0-843B-7B11-DAF8F961AF19}"/>
          </ac:graphicFrameMkLst>
        </pc:graphicFrameChg>
        <pc:graphicFrameChg chg="add mod modGraphic">
          <ac:chgData name="Trapp, Carolyn" userId="910af7ce-e5a4-4da9-a218-d6928cca2806" providerId="ADAL" clId="{17CD3641-D536-495E-9112-B40C9EFD61A1}" dt="2025-10-07T17:27:23.620" v="5358" actId="20577"/>
          <ac:graphicFrameMkLst>
            <pc:docMk/>
            <pc:sldMk cId="3314725848" sldId="312"/>
            <ac:graphicFrameMk id="7" creationId="{61D5706A-453E-21D6-6C99-DED7D12D67C8}"/>
          </ac:graphicFrameMkLst>
        </pc:graphicFrameChg>
      </pc:sldChg>
    </pc:docChg>
  </pc:docChgLst>
  <pc:docChgLst>
    <pc:chgData name="Brown, Yvette" userId="f6fb05ce-c40a-4960-9ebb-7e7822bb8515" providerId="ADAL" clId="{540F0EAD-807C-424E-A0DF-6D72DC8B8CC9}"/>
    <pc:docChg chg="undo custSel modSld">
      <pc:chgData name="Brown, Yvette" userId="f6fb05ce-c40a-4960-9ebb-7e7822bb8515" providerId="ADAL" clId="{540F0EAD-807C-424E-A0DF-6D72DC8B8CC9}" dt="2025-09-29T22:54:29.844" v="314" actId="20577"/>
      <pc:docMkLst>
        <pc:docMk/>
      </pc:docMkLst>
      <pc:sldChg chg="modNotesTx">
        <pc:chgData name="Brown, Yvette" userId="f6fb05ce-c40a-4960-9ebb-7e7822bb8515" providerId="ADAL" clId="{540F0EAD-807C-424E-A0DF-6D72DC8B8CC9}" dt="2025-09-29T22:32:54.920" v="69" actId="20577"/>
        <pc:sldMkLst>
          <pc:docMk/>
          <pc:sldMk cId="442426085" sldId="261"/>
        </pc:sldMkLst>
      </pc:sldChg>
      <pc:sldChg chg="modNotesTx">
        <pc:chgData name="Brown, Yvette" userId="f6fb05ce-c40a-4960-9ebb-7e7822bb8515" providerId="ADAL" clId="{540F0EAD-807C-424E-A0DF-6D72DC8B8CC9}" dt="2025-09-29T22:54:29.844" v="314" actId="20577"/>
        <pc:sldMkLst>
          <pc:docMk/>
          <pc:sldMk cId="750999706" sldId="269"/>
        </pc:sldMkLst>
      </pc:sldChg>
      <pc:sldChg chg="modNotesTx">
        <pc:chgData name="Brown, Yvette" userId="f6fb05ce-c40a-4960-9ebb-7e7822bb8515" providerId="ADAL" clId="{540F0EAD-807C-424E-A0DF-6D72DC8B8CC9}" dt="2025-09-29T22:37:42.822" v="125" actId="20577"/>
        <pc:sldMkLst>
          <pc:docMk/>
          <pc:sldMk cId="95325748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49143-4858-481C-A160-430B83D738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8CF425-5879-4534-B961-3FF33396B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B517A-8585-48D2-8C31-839F6E758DD8}" type="datetimeFigureOut">
              <a:rPr lang="en-US" smtClean="0"/>
              <a:t>10/9/2025</a:t>
            </a:fld>
            <a:endParaRPr lang="en-US"/>
          </a:p>
        </p:txBody>
      </p:sp>
      <p:sp>
        <p:nvSpPr>
          <p:cNvPr id="4" name="Footer Placeholder 3">
            <a:extLst>
              <a:ext uri="{FF2B5EF4-FFF2-40B4-BE49-F238E27FC236}">
                <a16:creationId xmlns:a16="http://schemas.microsoft.com/office/drawing/2014/main" id="{8EFB08B2-0C29-41B5-910C-0A3B31F60C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0D2C-DC44-4F4A-9DF8-9E886B32AE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2C360-6A36-4028-B213-9AAD2D65D7D4}" type="slidenum">
              <a:rPr lang="en-US" smtClean="0"/>
              <a:t>‹#›</a:t>
            </a:fld>
            <a:endParaRPr lang="en-US"/>
          </a:p>
        </p:txBody>
      </p:sp>
    </p:spTree>
    <p:extLst>
      <p:ext uri="{BB962C8B-B14F-4D97-AF65-F5344CB8AC3E}">
        <p14:creationId xmlns:p14="http://schemas.microsoft.com/office/powerpoint/2010/main" val="2076287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178B0-B18B-437F-A0F3-1E1178A12FB6}"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23781-CE67-496E-B907-B50EEA273DC0}" type="slidenum">
              <a:rPr lang="en-US" smtClean="0"/>
              <a:t>‹#›</a:t>
            </a:fld>
            <a:endParaRPr lang="en-US"/>
          </a:p>
        </p:txBody>
      </p:sp>
    </p:spTree>
    <p:extLst>
      <p:ext uri="{BB962C8B-B14F-4D97-AF65-F5344CB8AC3E}">
        <p14:creationId xmlns:p14="http://schemas.microsoft.com/office/powerpoint/2010/main" val="158444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quitv.aon.com/viewer/CityOfSeattle25/HealthFSA/d5f9c1a39507438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it.ly/47aoob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Open Enrollment Webinar and Panel Discussion for 2026 Benefits. We’ll get started in a few minutes as people are logging in. </a:t>
            </a:r>
          </a:p>
        </p:txBody>
      </p:sp>
      <p:sp>
        <p:nvSpPr>
          <p:cNvPr id="4" name="Slide Number Placeholder 3"/>
          <p:cNvSpPr>
            <a:spLocks noGrp="1"/>
          </p:cNvSpPr>
          <p:nvPr>
            <p:ph type="sldNum" sz="quarter" idx="5"/>
          </p:nvPr>
        </p:nvSpPr>
        <p:spPr/>
        <p:txBody>
          <a:bodyPr/>
          <a:lstStyle/>
          <a:p>
            <a:fld id="{13D23781-CE67-496E-B907-B50EEA273DC0}" type="slidenum">
              <a:rPr lang="en-US" smtClean="0"/>
              <a:t>1</a:t>
            </a:fld>
            <a:endParaRPr lang="en-US"/>
          </a:p>
        </p:txBody>
      </p:sp>
    </p:spTree>
    <p:extLst>
      <p:ext uri="{BB962C8B-B14F-4D97-AF65-F5344CB8AC3E}">
        <p14:creationId xmlns:p14="http://schemas.microsoft.com/office/powerpoint/2010/main" val="43040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B818-8CF9-FBAA-2127-AB74A40EE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3C38F-4EBB-AFE1-739B-1E004AF36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A8D9A-59F7-420F-300A-7E15E19C41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the Computer </a:t>
            </a:r>
            <a:r>
              <a:rPr lang="en-US" err="1"/>
              <a:t>VisionCare</a:t>
            </a:r>
            <a:r>
              <a:rPr lang="en-US"/>
              <a:t> Program, you may get computer glasses every year. The program copay is $25.</a:t>
            </a:r>
          </a:p>
          <a:p>
            <a:endParaRPr lang="en-US"/>
          </a:p>
          <a:p>
            <a:r>
              <a:rPr lang="en-US"/>
              <a:t>Let’s start with the in-network coverage for computer glasses in the left table. </a:t>
            </a:r>
          </a:p>
          <a:p>
            <a:endParaRPr lang="en-US"/>
          </a:p>
          <a:p>
            <a:endParaRPr lang="en-US"/>
          </a:p>
          <a:p>
            <a:r>
              <a:rPr lang="en-US"/>
              <a:t>For in-network coverage, the exam and all base lenses are covered at 100%. The frame allowance is $100. </a:t>
            </a:r>
          </a:p>
          <a:p>
            <a:endParaRPr lang="en-US"/>
          </a:p>
          <a:p>
            <a:r>
              <a:rPr lang="en-US"/>
              <a:t>The right table has the reimbursement amounts if you purchase your computer glasses from an out-of-network provider. The exam reimbursement is $14, single vision lenses $30, bifocal lenses $50, trifocal $65, lenticular lenses are $100, progressive lenses $50, and the frame reimbursement amount is $45. In short, you pay much more if you see an out of network provider.</a:t>
            </a:r>
          </a:p>
          <a:p>
            <a:endParaRPr lang="en-US"/>
          </a:p>
          <a:p>
            <a:endParaRPr lang="en-US"/>
          </a:p>
          <a:p>
            <a:endParaRPr lang="en-US"/>
          </a:p>
          <a:p>
            <a:endParaRPr lang="en-US" b="1"/>
          </a:p>
          <a:p>
            <a:endParaRPr lang="en-US" b="0"/>
          </a:p>
        </p:txBody>
      </p:sp>
      <p:sp>
        <p:nvSpPr>
          <p:cNvPr id="4" name="Slide Number Placeholder 3">
            <a:extLst>
              <a:ext uri="{FF2B5EF4-FFF2-40B4-BE49-F238E27FC236}">
                <a16:creationId xmlns:a16="http://schemas.microsoft.com/office/drawing/2014/main" id="{4E151ECE-2312-D2AB-EACC-C0B3783E7E60}"/>
              </a:ext>
            </a:extLst>
          </p:cNvPr>
          <p:cNvSpPr>
            <a:spLocks noGrp="1"/>
          </p:cNvSpPr>
          <p:nvPr>
            <p:ph type="sldNum" sz="quarter" idx="5"/>
          </p:nvPr>
        </p:nvSpPr>
        <p:spPr/>
        <p:txBody>
          <a:bodyPr/>
          <a:lstStyle/>
          <a:p>
            <a:fld id="{13D23781-CE67-496E-B907-B50EEA273DC0}" type="slidenum">
              <a:rPr lang="en-US" smtClean="0"/>
              <a:t>10</a:t>
            </a:fld>
            <a:endParaRPr lang="en-US"/>
          </a:p>
        </p:txBody>
      </p:sp>
    </p:spTree>
    <p:extLst>
      <p:ext uri="{BB962C8B-B14F-4D97-AF65-F5344CB8AC3E}">
        <p14:creationId xmlns:p14="http://schemas.microsoft.com/office/powerpoint/2010/main" val="372162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move into our </a:t>
            </a:r>
            <a:r>
              <a:rPr lang="en-US" b="1"/>
              <a:t>optional insurance plans</a:t>
            </a:r>
            <a:r>
              <a:rPr lang="en-US"/>
              <a:t>, starting with an update on </a:t>
            </a:r>
            <a:r>
              <a:rPr lang="en-US" b="1"/>
              <a:t>group term life insurance premiums</a:t>
            </a:r>
            <a:r>
              <a:rPr lang="en-US"/>
              <a:t>. Due to higher-than-average claims experience, there will be </a:t>
            </a:r>
            <a:r>
              <a:rPr lang="en-US" b="1"/>
              <a:t>premium increases</a:t>
            </a:r>
            <a:r>
              <a:rPr lang="en-US"/>
              <a:t> in 2026. The total </a:t>
            </a:r>
            <a:r>
              <a:rPr lang="en-US" sz="1200" kern="1200">
                <a:solidFill>
                  <a:schemeClr val="tx1"/>
                </a:solidFill>
                <a:effectLst/>
                <a:latin typeface="+mn-lt"/>
                <a:ea typeface="+mn-ea"/>
                <a:cs typeface="+mn-cs"/>
              </a:rPr>
              <a:t>Basic Rate will be</a:t>
            </a:r>
          </a:p>
          <a:p>
            <a:r>
              <a:rPr lang="en-US" sz="1200" kern="1200">
                <a:solidFill>
                  <a:schemeClr val="tx1"/>
                </a:solidFill>
                <a:effectLst/>
                <a:latin typeface="+mn-lt"/>
                <a:ea typeface="+mn-ea"/>
                <a:cs typeface="+mn-cs"/>
              </a:rPr>
              <a:t>$0.116/$1,000 of coverage. The employee’s premium will be 60% of the total or $.070 per $1,000 of coverage and the City will pay 40% or $0.046 per $1,000 of coverage.</a:t>
            </a:r>
            <a:endParaRPr lang="en-US"/>
          </a:p>
          <a:p>
            <a:endParaRPr lang="en-US"/>
          </a:p>
          <a:p>
            <a:r>
              <a:rPr lang="en-US"/>
              <a:t>To estimate your monthly paycheck deduction, multiply </a:t>
            </a:r>
            <a:r>
              <a:rPr lang="en-US" b="1"/>
              <a:t>$0.070 by every $1,000 of coverage</a:t>
            </a:r>
            <a:r>
              <a:rPr lang="en-US"/>
              <a:t>. For example, if you elected the flat </a:t>
            </a:r>
            <a:r>
              <a:rPr lang="en-US" b="1"/>
              <a:t>$50,000 basic life coverage amount</a:t>
            </a:r>
            <a:r>
              <a:rPr lang="en-US"/>
              <a:t>, the calculation would be: </a:t>
            </a:r>
            <a:r>
              <a:rPr lang="en-US" b="1"/>
              <a:t>$0.070 × 50 = $3.50 per month.</a:t>
            </a:r>
          </a:p>
          <a:p>
            <a:endParaRPr lang="en-US"/>
          </a:p>
          <a:p>
            <a:r>
              <a:rPr lang="en-US"/>
              <a:t>You can also log into Open Enrollment in Workday and see what your 2026 Basic Group Term life plan premium will be. </a:t>
            </a: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11</a:t>
            </a:fld>
            <a:endParaRPr lang="en-US"/>
          </a:p>
        </p:txBody>
      </p:sp>
    </p:spTree>
    <p:extLst>
      <p:ext uri="{BB962C8B-B14F-4D97-AF65-F5344CB8AC3E}">
        <p14:creationId xmlns:p14="http://schemas.microsoft.com/office/powerpoint/2010/main" val="186353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4BB20-35CB-3094-EB0F-3A7EE0BE8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787E5-B838-249A-0D19-0BD75BC66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56B46-7FD9-919E-FEE8-5B6682AACAF6}"/>
              </a:ext>
            </a:extLst>
          </p:cNvPr>
          <p:cNvSpPr>
            <a:spLocks noGrp="1"/>
          </p:cNvSpPr>
          <p:nvPr>
            <p:ph type="body" idx="1"/>
          </p:nvPr>
        </p:nvSpPr>
        <p:spPr/>
        <p:txBody>
          <a:bodyPr/>
          <a:lstStyle/>
          <a:p>
            <a:r>
              <a:rPr lang="en-US"/>
              <a:t>Next, let’s look at the </a:t>
            </a:r>
            <a:r>
              <a:rPr lang="en-US" b="1"/>
              <a:t>supplemental group term life insurance plans</a:t>
            </a:r>
            <a:r>
              <a:rPr lang="en-US"/>
              <a:t>. In 2026, premiums for </a:t>
            </a:r>
            <a:r>
              <a:rPr lang="en-US" b="1"/>
              <a:t>employee and spouse/domestic partner coverage</a:t>
            </a:r>
            <a:r>
              <a:rPr lang="en-US"/>
              <a:t> will increase by </a:t>
            </a:r>
            <a:r>
              <a:rPr lang="en-US" b="1"/>
              <a:t>33%</a:t>
            </a:r>
            <a:r>
              <a:rPr lang="en-US"/>
              <a:t> due to claims experience.</a:t>
            </a:r>
          </a:p>
          <a:p>
            <a:endParaRPr lang="en-US"/>
          </a:p>
          <a:p>
            <a:r>
              <a:rPr lang="en-US"/>
              <a:t>However, there is </a:t>
            </a:r>
            <a:r>
              <a:rPr lang="en-US" b="1"/>
              <a:t>no change</a:t>
            </a:r>
            <a:r>
              <a:rPr lang="en-US"/>
              <a:t> to the </a:t>
            </a:r>
            <a:r>
              <a:rPr lang="en-US" b="1"/>
              <a:t>child supplemental life insurance premiums</a:t>
            </a:r>
            <a:r>
              <a:rPr lang="en-US"/>
              <a:t>—those rates will remain the same.</a:t>
            </a:r>
          </a:p>
          <a:p>
            <a:endParaRPr lang="en-US"/>
          </a:p>
          <a:p>
            <a:r>
              <a:rPr lang="en-US"/>
              <a:t>We’ll review the updated </a:t>
            </a:r>
            <a:r>
              <a:rPr lang="en-US" b="1"/>
              <a:t>monthly costs for employee and spouse/domestic partner supplemental life insurance</a:t>
            </a:r>
            <a:r>
              <a:rPr lang="en-US"/>
              <a:t> on the next slide.</a:t>
            </a:r>
          </a:p>
        </p:txBody>
      </p:sp>
      <p:sp>
        <p:nvSpPr>
          <p:cNvPr id="4" name="Slide Number Placeholder 3">
            <a:extLst>
              <a:ext uri="{FF2B5EF4-FFF2-40B4-BE49-F238E27FC236}">
                <a16:creationId xmlns:a16="http://schemas.microsoft.com/office/drawing/2014/main" id="{3EEA999E-8D14-9F52-EB8F-A1469E2C1375}"/>
              </a:ext>
            </a:extLst>
          </p:cNvPr>
          <p:cNvSpPr>
            <a:spLocks noGrp="1"/>
          </p:cNvSpPr>
          <p:nvPr>
            <p:ph type="sldNum" sz="quarter" idx="5"/>
          </p:nvPr>
        </p:nvSpPr>
        <p:spPr/>
        <p:txBody>
          <a:bodyPr/>
          <a:lstStyle/>
          <a:p>
            <a:fld id="{13D23781-CE67-496E-B907-B50EEA273DC0}" type="slidenum">
              <a:rPr lang="en-US" smtClean="0"/>
              <a:t>12</a:t>
            </a:fld>
            <a:endParaRPr lang="en-US"/>
          </a:p>
        </p:txBody>
      </p:sp>
    </p:spTree>
    <p:extLst>
      <p:ext uri="{BB962C8B-B14F-4D97-AF65-F5344CB8AC3E}">
        <p14:creationId xmlns:p14="http://schemas.microsoft.com/office/powerpoint/2010/main" val="7761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A462-0D85-CD9A-9FD0-E381E0191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1D93A-0757-2B64-77F8-B60F55C22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60A08-CB04-C0DA-7254-D652DEB93FE3}"/>
              </a:ext>
            </a:extLst>
          </p:cNvPr>
          <p:cNvSpPr>
            <a:spLocks noGrp="1"/>
          </p:cNvSpPr>
          <p:nvPr>
            <p:ph type="body" idx="1"/>
          </p:nvPr>
        </p:nvSpPr>
        <p:spPr/>
        <p:txBody>
          <a:bodyPr/>
          <a:lstStyle/>
          <a:p>
            <a:r>
              <a:rPr lang="en-US"/>
              <a:t>To estimate your </a:t>
            </a:r>
            <a:r>
              <a:rPr lang="en-US" b="1"/>
              <a:t>2026 monthly cost per $1,000 of coverage</a:t>
            </a:r>
            <a:r>
              <a:rPr lang="en-US"/>
              <a:t>, simply take your rate according to your age band and multiply it by $1,000 worth of coverage.</a:t>
            </a:r>
          </a:p>
          <a:p>
            <a:r>
              <a:rPr lang="en-US"/>
              <a:t>For example, if you’re </a:t>
            </a:r>
            <a:r>
              <a:rPr lang="en-US" b="1"/>
              <a:t>46 years old</a:t>
            </a:r>
            <a:r>
              <a:rPr lang="en-US"/>
              <a:t> and have </a:t>
            </a:r>
            <a:r>
              <a:rPr lang="en-US" b="1"/>
              <a:t>$200,000 in supplemental employee life insurance</a:t>
            </a:r>
            <a:r>
              <a:rPr lang="en-US"/>
              <a:t>, you would calculate: </a:t>
            </a:r>
            <a:r>
              <a:rPr lang="en-US" b="1"/>
              <a:t>$0.149 × 200 = $29.80 per month.</a:t>
            </a:r>
            <a:r>
              <a:rPr lang="en-US"/>
              <a:t> This amount will be deducted from your paycheck.</a:t>
            </a:r>
          </a:p>
          <a:p>
            <a:endParaRPr lang="en-US"/>
          </a:p>
          <a:p>
            <a:endParaRPr lang="en-US"/>
          </a:p>
          <a:p>
            <a:r>
              <a:rPr lang="en-US"/>
              <a:t>Please note: for </a:t>
            </a:r>
            <a:r>
              <a:rPr lang="en-US" b="1"/>
              <a:t>spouse or domestic partner supplemental life insurance</a:t>
            </a:r>
            <a:r>
              <a:rPr lang="en-US"/>
              <a:t>, premiums are based on the </a:t>
            </a:r>
            <a:r>
              <a:rPr lang="en-US" b="1"/>
              <a:t>employee’s age</a:t>
            </a:r>
            <a:r>
              <a:rPr lang="en-US"/>
              <a:t>, not the age of the spouse or partner.</a:t>
            </a:r>
          </a:p>
          <a:p>
            <a:endParaRPr lang="en-US"/>
          </a:p>
          <a:p>
            <a:r>
              <a:rPr lang="en-US"/>
              <a:t>You can also log into Open Enrollment in Workday and see what your 2026 Supplemental Group Term Life plan premiums will be. </a:t>
            </a:r>
          </a:p>
        </p:txBody>
      </p:sp>
      <p:sp>
        <p:nvSpPr>
          <p:cNvPr id="4" name="Slide Number Placeholder 3">
            <a:extLst>
              <a:ext uri="{FF2B5EF4-FFF2-40B4-BE49-F238E27FC236}">
                <a16:creationId xmlns:a16="http://schemas.microsoft.com/office/drawing/2014/main" id="{0A1993FF-8D22-799A-75B3-848895364FAF}"/>
              </a:ext>
            </a:extLst>
          </p:cNvPr>
          <p:cNvSpPr>
            <a:spLocks noGrp="1"/>
          </p:cNvSpPr>
          <p:nvPr>
            <p:ph type="sldNum" sz="quarter" idx="5"/>
          </p:nvPr>
        </p:nvSpPr>
        <p:spPr/>
        <p:txBody>
          <a:bodyPr/>
          <a:lstStyle/>
          <a:p>
            <a:fld id="{13D23781-CE67-496E-B907-B50EEA273DC0}" type="slidenum">
              <a:rPr lang="en-US" smtClean="0"/>
              <a:t>13</a:t>
            </a:fld>
            <a:endParaRPr lang="en-US"/>
          </a:p>
        </p:txBody>
      </p:sp>
    </p:spTree>
    <p:extLst>
      <p:ext uri="{BB962C8B-B14F-4D97-AF65-F5344CB8AC3E}">
        <p14:creationId xmlns:p14="http://schemas.microsoft.com/office/powerpoint/2010/main" val="193721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2026, the </a:t>
            </a:r>
            <a:r>
              <a:rPr lang="en-US" b="1"/>
              <a:t>Health Care Flexible Spending Account (FSA)</a:t>
            </a:r>
            <a:r>
              <a:rPr lang="en-US"/>
              <a:t> </a:t>
            </a:r>
            <a:r>
              <a:rPr lang="en-US" b="1"/>
              <a:t>maximum annual contribution</a:t>
            </a:r>
            <a:r>
              <a:rPr lang="en-US"/>
              <a:t>, will increase to </a:t>
            </a:r>
            <a:r>
              <a:rPr lang="en-US" b="1"/>
              <a:t>$3,300</a:t>
            </a:r>
            <a:r>
              <a:rPr lang="en-US"/>
              <a:t>.</a:t>
            </a:r>
          </a:p>
          <a:p>
            <a:endParaRPr lang="en-US"/>
          </a:p>
          <a:p>
            <a:r>
              <a:rPr lang="en-US"/>
              <a:t>Additionally, the </a:t>
            </a:r>
            <a:r>
              <a:rPr lang="en-US" b="1"/>
              <a:t>maximum carryover amount from 2025 to 2026</a:t>
            </a:r>
            <a:r>
              <a:rPr lang="en-US"/>
              <a:t> will increase to </a:t>
            </a:r>
            <a:r>
              <a:rPr lang="en-US" b="1"/>
              <a:t>$660</a:t>
            </a:r>
            <a:r>
              <a:rPr lang="en-US"/>
              <a:t>, provided you have a </a:t>
            </a:r>
            <a:r>
              <a:rPr lang="en-US" b="1"/>
              <a:t>minimum remaining balance of $120</a:t>
            </a:r>
            <a:r>
              <a:rPr lang="en-US"/>
              <a:t> in your account at the end of the plan year.</a:t>
            </a:r>
          </a:p>
          <a:p>
            <a:endParaRPr lang="en-US" b="0">
              <a:cs typeface="Calibri"/>
            </a:endParaRPr>
          </a:p>
          <a:p>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are aware that the IRS has increased the maximum limit for Dependent Care FSA to $7,500. Currently, our plan’s limit during open enrollment is set at $5,000, which remains the maximum you can elect at this time. However, we are actively working to increase this limit. Once finalized, we will announce a separate enrollment period for employees to make additional elections. More information will be shared soon.”</a:t>
            </a:r>
          </a:p>
          <a:p>
            <a:endParaRPr lang="en-US" b="0">
              <a:cs typeface="Calibri"/>
            </a:endParaRPr>
          </a:p>
          <a:p>
            <a:endParaRPr lang="en-US" b="0">
              <a:cs typeface="Calibri"/>
            </a:endParaRPr>
          </a:p>
          <a:p>
            <a:endParaRPr lang="en-US"/>
          </a:p>
          <a:p>
            <a:pPr marL="3413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14</a:t>
            </a:fld>
            <a:endParaRPr lang="en-US"/>
          </a:p>
        </p:txBody>
      </p:sp>
    </p:spTree>
    <p:extLst>
      <p:ext uri="{BB962C8B-B14F-4D97-AF65-F5344CB8AC3E}">
        <p14:creationId xmlns:p14="http://schemas.microsoft.com/office/powerpoint/2010/main" val="175879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continue your </a:t>
            </a:r>
            <a:r>
              <a:rPr lang="en-US" b="1"/>
              <a:t>Health Care or Daycare FSA contributions for 2026</a:t>
            </a:r>
            <a:r>
              <a:rPr lang="en-US"/>
              <a:t>, you must </a:t>
            </a:r>
            <a:r>
              <a:rPr lang="en-US" b="1"/>
              <a:t>re-enroll during Open Enrollment</a:t>
            </a:r>
            <a:r>
              <a:rPr lang="en-US"/>
              <a:t> through </a:t>
            </a:r>
            <a:r>
              <a:rPr lang="en-US" b="1"/>
              <a:t>Workday</a:t>
            </a:r>
            <a:r>
              <a:rPr lang="en-US"/>
              <a:t> by </a:t>
            </a:r>
            <a:r>
              <a:rPr lang="en-US" b="1"/>
              <a:t>11:00 PM on October 31</a:t>
            </a:r>
            <a:r>
              <a:rPr lang="en-US"/>
              <a:t>. Please note: </a:t>
            </a:r>
            <a:r>
              <a:rPr lang="en-US" b="1"/>
              <a:t>FSA elections do not carry over automatically</a:t>
            </a:r>
            <a:r>
              <a:rPr lang="en-US"/>
              <a:t>—you must actively re-enroll each year.</a:t>
            </a:r>
          </a:p>
          <a:p>
            <a:endParaRPr lang="en-US">
              <a:solidFill>
                <a:srgbClr val="FF0000"/>
              </a:solidFill>
            </a:endParaRPr>
          </a:p>
          <a:p>
            <a:r>
              <a:rPr lang="en-US"/>
              <a:t>And once again, we encourage you </a:t>
            </a:r>
            <a:r>
              <a:rPr lang="en-US" b="1"/>
              <a:t>not to wait until the last day</a:t>
            </a:r>
            <a:r>
              <a:rPr lang="en-US"/>
              <a:t> to make your changes.</a:t>
            </a:r>
            <a:endParaRPr lang="en-US">
              <a:solidFill>
                <a:srgbClr val="FF0000"/>
              </a:solidFill>
            </a:endParaRPr>
          </a:p>
          <a:p>
            <a:endParaRPr lang="en-US">
              <a:solidFill>
                <a:srgbClr val="FF0000"/>
              </a:solidFill>
            </a:endParaRPr>
          </a:p>
          <a:p>
            <a:r>
              <a:rPr lang="en-US"/>
              <a:t>As a reminder to you’ll have until </a:t>
            </a:r>
            <a:r>
              <a:rPr lang="en-US" b="1"/>
              <a:t>March 31, 2026</a:t>
            </a:r>
            <a:r>
              <a:rPr lang="en-US"/>
              <a:t>, to submit claims for any </a:t>
            </a:r>
            <a:r>
              <a:rPr lang="en-US" b="1"/>
              <a:t>2025 Health Care or Dependent Care FSA expenses</a:t>
            </a:r>
            <a:r>
              <a:rPr lang="en-US"/>
              <a:t>.</a:t>
            </a:r>
          </a:p>
          <a:p>
            <a:endParaRPr lang="en-US"/>
          </a:p>
          <a:p>
            <a:r>
              <a:rPr lang="en-US"/>
              <a:t>For some tips on the Healthcare FSA, see the FSA video clip in the Health Care Education Series. </a:t>
            </a:r>
            <a:r>
              <a:rPr lang="en-US" b="1"/>
              <a:t>Yvette</a:t>
            </a:r>
            <a:r>
              <a:rPr lang="en-US"/>
              <a:t> will drop the video series link in the Chat.</a:t>
            </a:r>
          </a:p>
          <a:p>
            <a:endParaRPr lang="en-US"/>
          </a:p>
          <a:p>
            <a:endParaRPr lang="en-US">
              <a:solidFill>
                <a:srgbClr val="0563C1"/>
              </a:solidFill>
              <a:hlinkClick r:id="rId3">
                <a:extLst>
                  <a:ext uri="{A12FA001-AC4F-418D-AE19-62706E023703}">
                    <ahyp:hlinkClr xmlns:ahyp="http://schemas.microsoft.com/office/drawing/2018/hyperlinkcolor" val="tx"/>
                  </a:ext>
                </a:extLst>
              </a:hlinkClick>
            </a:endParaRPr>
          </a:p>
          <a:p>
            <a:r>
              <a:rPr lang="en-US">
                <a:solidFill>
                  <a:srgbClr val="0563C1"/>
                </a:solidFill>
                <a:hlinkClick r:id="rId3">
                  <a:extLst>
                    <a:ext uri="{A12FA001-AC4F-418D-AE19-62706E023703}">
                      <ahyp:hlinkClr xmlns:ahyp="http://schemas.microsoft.com/office/drawing/2018/hyperlinkcolor" val="tx"/>
                    </a:ext>
                  </a:extLst>
                </a:hlinkClick>
              </a:rPr>
              <a:t>(</a:t>
            </a:r>
            <a:r>
              <a:rPr lang="en-US" u="none">
                <a:solidFill>
                  <a:srgbClr val="002060"/>
                </a:solidFill>
                <a:hlinkClick r:id="rId3">
                  <a:extLst>
                    <a:ext uri="{A12FA001-AC4F-418D-AE19-62706E023703}">
                      <ahyp:hlinkClr xmlns:ahyp="http://schemas.microsoft.com/office/drawing/2018/hyperlinkcolor" val="tx"/>
                    </a:ext>
                  </a:extLst>
                </a:hlinkClick>
              </a:rPr>
              <a:t>Please drop </a:t>
            </a:r>
            <a:r>
              <a:rPr lang="en-US">
                <a:solidFill>
                  <a:srgbClr val="0563C1"/>
                </a:solidFill>
                <a:hlinkClick r:id="rId3">
                  <a:extLst>
                    <a:ext uri="{A12FA001-AC4F-418D-AE19-62706E023703}">
                      <ahyp:hlinkClr xmlns:ahyp="http://schemas.microsoft.com/office/drawing/2018/hyperlinkcolor" val="tx"/>
                    </a:ext>
                  </a:extLst>
                </a:hlinkClick>
              </a:rPr>
              <a:t>equitv.aon.com/viewer/CityOfSeattle25/</a:t>
            </a:r>
            <a:r>
              <a:rPr lang="en-US" err="1">
                <a:solidFill>
                  <a:srgbClr val="0563C1"/>
                </a:solidFill>
                <a:hlinkClick r:id="rId3">
                  <a:extLst>
                    <a:ext uri="{A12FA001-AC4F-418D-AE19-62706E023703}">
                      <ahyp:hlinkClr xmlns:ahyp="http://schemas.microsoft.com/office/drawing/2018/hyperlinkcolor" val="tx"/>
                    </a:ext>
                  </a:extLst>
                </a:hlinkClick>
              </a:rPr>
              <a:t>HealthFSA</a:t>
            </a:r>
            <a:r>
              <a:rPr lang="en-US">
                <a:solidFill>
                  <a:srgbClr val="0563C1"/>
                </a:solidFill>
                <a:hlinkClick r:id="rId3">
                  <a:extLst>
                    <a:ext uri="{A12FA001-AC4F-418D-AE19-62706E023703}">
                      <ahyp:hlinkClr xmlns:ahyp="http://schemas.microsoft.com/office/drawing/2018/hyperlinkcolor" val="tx"/>
                    </a:ext>
                  </a:extLst>
                </a:hlinkClick>
              </a:rPr>
              <a:t>/d5f9c1a39507438a</a:t>
            </a:r>
            <a:r>
              <a:rPr lang="en-US"/>
              <a:t> in the Chat.)</a:t>
            </a: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15</a:t>
            </a:fld>
            <a:endParaRPr lang="en-US"/>
          </a:p>
        </p:txBody>
      </p:sp>
    </p:spTree>
    <p:extLst>
      <p:ext uri="{BB962C8B-B14F-4D97-AF65-F5344CB8AC3E}">
        <p14:creationId xmlns:p14="http://schemas.microsoft.com/office/powerpoint/2010/main" val="85766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Enrollment for 2026 benefits officially began on </a:t>
            </a:r>
            <a:r>
              <a:rPr lang="en-US" b="1" dirty="0"/>
              <a:t>October 6</a:t>
            </a:r>
            <a:r>
              <a:rPr lang="en-US" dirty="0"/>
              <a:t> and will close at </a:t>
            </a:r>
            <a:r>
              <a:rPr lang="en-US" b="1" dirty="0"/>
              <a:t>11:00 PM on October 31</a:t>
            </a:r>
            <a:r>
              <a:rPr lang="en-US" dirty="0"/>
              <a:t>.</a:t>
            </a:r>
          </a:p>
          <a:p>
            <a:endParaRPr lang="en-US" dirty="0"/>
          </a:p>
          <a:p>
            <a:r>
              <a:rPr lang="en-US" dirty="0"/>
              <a:t>All benefits-eligible employees must submit their enrollment changes through Workday--- we’ll walk through that process on the next slide.</a:t>
            </a:r>
          </a:p>
          <a:p>
            <a:endParaRPr lang="en-US" dirty="0"/>
          </a:p>
          <a:p>
            <a:r>
              <a:rPr lang="en-US" b="1" dirty="0"/>
              <a:t>Don’t Wait Until the Last Minute</a:t>
            </a:r>
            <a:r>
              <a:rPr lang="en-US" dirty="0"/>
              <a:t> - whether you're updating your current benefits or enrolling/re-enrolling in a </a:t>
            </a:r>
            <a:r>
              <a:rPr lang="en-US" b="1" dirty="0"/>
              <a:t>Flexible Spending Account</a:t>
            </a:r>
            <a:r>
              <a:rPr lang="en-US" dirty="0"/>
              <a:t>, make sure to complete your elections early. </a:t>
            </a:r>
            <a:r>
              <a:rPr lang="en-US" b="1" dirty="0"/>
              <a:t>Important:</a:t>
            </a:r>
            <a:r>
              <a:rPr lang="en-US" dirty="0"/>
              <a:t> Do not go directly to the vendor to make your selections—</a:t>
            </a:r>
            <a:r>
              <a:rPr lang="en-US" b="1" dirty="0"/>
              <a:t>all elections must be made in Workday</a:t>
            </a:r>
            <a:r>
              <a:rPr lang="en-US" dirty="0"/>
              <a:t>.</a:t>
            </a:r>
          </a:p>
          <a:p>
            <a:endParaRPr lang="en-US" dirty="0">
              <a:cs typeface="Calibri"/>
            </a:endParaRPr>
          </a:p>
          <a:p>
            <a:r>
              <a:rPr lang="en-US" dirty="0">
                <a:cs typeface="Calibri"/>
              </a:rPr>
              <a:t>Remember to enter the Submit button if you made changes. </a:t>
            </a:r>
          </a:p>
          <a:p>
            <a:endParaRPr lang="en-US" dirty="0">
              <a:solidFill>
                <a:srgbClr val="FF0000"/>
              </a:solidFill>
            </a:endParaRPr>
          </a:p>
          <a:p>
            <a:r>
              <a:rPr lang="en-US" b="1" dirty="0"/>
              <a:t>Save a Copy of Your Elections --</a:t>
            </a:r>
            <a:r>
              <a:rPr lang="en-US" dirty="0"/>
              <a:t> After submitting your choices, take a screenshot or print your confirmation. In </a:t>
            </a:r>
            <a:r>
              <a:rPr lang="en-US" b="1" dirty="0"/>
              <a:t>January 2026</a:t>
            </a:r>
            <a:r>
              <a:rPr lang="en-US" dirty="0"/>
              <a:t>, you’ll receive a benefits statement—having your own copy will help you verify your elections and resolve any discrepancies.</a:t>
            </a:r>
          </a:p>
          <a:p>
            <a:endParaRPr lang="en-US" dirty="0"/>
          </a:p>
          <a:p>
            <a:r>
              <a:rPr lang="en-US" dirty="0"/>
              <a:t>We scheduled three live webinars: </a:t>
            </a:r>
            <a:r>
              <a:rPr lang="en-US" b="1" dirty="0"/>
              <a:t>today, October 9, and October 14 and 16</a:t>
            </a:r>
            <a:r>
              <a:rPr lang="en-US" dirty="0"/>
              <a:t>.</a:t>
            </a:r>
            <a:r>
              <a:rPr lang="en-US" b="1" dirty="0"/>
              <a:t>  </a:t>
            </a:r>
            <a:r>
              <a:rPr lang="en-US" dirty="0"/>
              <a:t>A recorded version will be available at the </a:t>
            </a:r>
            <a:r>
              <a:rPr lang="en-US" dirty="0" err="1"/>
              <a:t>BitLy</a:t>
            </a:r>
            <a:r>
              <a:rPr lang="en-US" dirty="0"/>
              <a:t> link </a:t>
            </a:r>
            <a:r>
              <a:rPr lang="en-US" sz="1200" dirty="0">
                <a:effectLst/>
                <a:latin typeface="Calibri" panose="020F0502020204030204" pitchFamily="34" charset="0"/>
                <a:ea typeface="Times New Roman" panose="02020603050405020304" pitchFamily="18" charset="0"/>
                <a:cs typeface="Arial" panose="020B0604020202020204" pitchFamily="34" charset="0"/>
              </a:rPr>
              <a:t>shown on the slide.</a:t>
            </a:r>
          </a:p>
          <a:p>
            <a:endParaRPr lang="en-US" sz="1200" dirty="0">
              <a:effectLst/>
              <a:latin typeface="Calibri" panose="020F0502020204030204" pitchFamily="34" charset="0"/>
              <a:cs typeface="Arial" panose="020B0604020202020204" pitchFamily="34" charset="0"/>
            </a:endParaRPr>
          </a:p>
          <a:p>
            <a:endParaRPr lang="en-US" sz="1200" dirty="0">
              <a:effectLst/>
              <a:latin typeface="Calibri" panose="020F0502020204030204" pitchFamily="34" charset="0"/>
              <a:cs typeface="Arial" panose="020B0604020202020204" pitchFamily="34" charset="0"/>
            </a:endParaRPr>
          </a:p>
          <a:p>
            <a:r>
              <a:rPr lang="en-US" sz="1200" dirty="0">
                <a:effectLst/>
                <a:latin typeface="Calibri" panose="020F0502020204030204" pitchFamily="34" charset="0"/>
                <a:cs typeface="Arial" panose="020B0604020202020204" pitchFamily="34" charset="0"/>
              </a:rPr>
              <a:t>(Drop </a:t>
            </a:r>
            <a:r>
              <a:rPr lang="en-US" sz="1200" u="sng" dirty="0">
                <a:solidFill>
                  <a:srgbClr val="C00000"/>
                </a:solidFill>
                <a:latin typeface="+mn-lt"/>
                <a:ea typeface="Calibri" panose="020F0502020204030204" pitchFamily="34" charset="0"/>
                <a:cs typeface="Times New Roman"/>
              </a:rPr>
              <a:t>https://bit.ly/oepage </a:t>
            </a:r>
            <a:r>
              <a:rPr lang="en-US" sz="1200" u="none" dirty="0">
                <a:solidFill>
                  <a:srgbClr val="C00000"/>
                </a:solidFill>
                <a:latin typeface="+mn-lt"/>
                <a:ea typeface="Calibri" panose="020F0502020204030204" pitchFamily="34" charset="0"/>
                <a:cs typeface="Times New Roman"/>
              </a:rPr>
              <a:t>in the chat again if needed</a:t>
            </a:r>
            <a:r>
              <a:rPr lang="en-US" sz="1200" u="sng" dirty="0">
                <a:solidFill>
                  <a:srgbClr val="C00000"/>
                </a:solidFill>
                <a:latin typeface="+mn-lt"/>
                <a:ea typeface="Calibri" panose="020F0502020204030204" pitchFamily="34" charset="0"/>
                <a:cs typeface="Times New Roman"/>
              </a:rPr>
              <a:t>)</a:t>
            </a:r>
            <a:endParaRPr lang="en-US" sz="1200" dirty="0">
              <a:effectLst/>
              <a:latin typeface="Calibri" panose="020F0502020204030204" pitchFamily="34" charset="0"/>
              <a:cs typeface="Arial" panose="020B0604020202020204" pitchFamily="34" charset="0"/>
            </a:endParaRPr>
          </a:p>
          <a:p>
            <a:endParaRPr lang="en-US" sz="1200" b="1" dirty="0">
              <a:effectLst/>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3D23781-CE67-496E-B907-B50EEA273DC0}" type="slidenum">
              <a:rPr lang="en-US" smtClean="0"/>
              <a:t>16</a:t>
            </a:fld>
            <a:endParaRPr lang="en-US"/>
          </a:p>
        </p:txBody>
      </p:sp>
    </p:spTree>
    <p:extLst>
      <p:ext uri="{BB962C8B-B14F-4D97-AF65-F5344CB8AC3E}">
        <p14:creationId xmlns:p14="http://schemas.microsoft.com/office/powerpoint/2010/main" val="342172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your 2026 benefits elections during Open Enrollment, let’s walk through the steps together. </a:t>
            </a:r>
          </a:p>
          <a:p>
            <a:endParaRPr lang="en-US"/>
          </a:p>
          <a:p>
            <a:r>
              <a:rPr lang="en-US"/>
              <a:t>First, log into Workday. We’ve included the link on this slide. </a:t>
            </a:r>
          </a:p>
          <a:p>
            <a:endParaRPr lang="en-US"/>
          </a:p>
          <a:p>
            <a:r>
              <a:rPr lang="en-US"/>
              <a:t>Once you're in, go to your </a:t>
            </a:r>
            <a:r>
              <a:rPr lang="en-US" b="1"/>
              <a:t>“My Tasks” Inbox</a:t>
            </a:r>
            <a:r>
              <a:rPr lang="en-US"/>
              <a:t> and look for the item labeled </a:t>
            </a:r>
            <a:r>
              <a:rPr lang="en-US" b="1"/>
              <a:t>Open Enrollment Change</a:t>
            </a:r>
            <a:r>
              <a:rPr lang="en-US"/>
              <a:t> under </a:t>
            </a:r>
            <a:r>
              <a:rPr lang="en-US" b="1"/>
              <a:t>Awaiting Your Action</a:t>
            </a:r>
            <a:r>
              <a:rPr lang="en-US"/>
              <a:t>.</a:t>
            </a:r>
          </a:p>
          <a:p>
            <a:endParaRPr lang="en-US"/>
          </a:p>
          <a:p>
            <a:r>
              <a:rPr lang="en-US"/>
              <a:t>If you’re not making any changes to your current benefits, no action is required—</a:t>
            </a:r>
            <a:r>
              <a:rPr lang="en-US" b="1"/>
              <a:t>except</a:t>
            </a:r>
            <a:r>
              <a:rPr lang="en-US"/>
              <a:t> for </a:t>
            </a:r>
            <a:r>
              <a:rPr lang="en-US" b="1"/>
              <a:t>Health Care and Day Care Flexible Spending Accounts</a:t>
            </a:r>
            <a:r>
              <a:rPr lang="en-US"/>
              <a:t>. These must be </a:t>
            </a:r>
            <a:r>
              <a:rPr lang="en-US" b="1"/>
              <a:t>re-elected during Open Enrollment</a:t>
            </a:r>
            <a:r>
              <a:rPr lang="en-US"/>
              <a:t> if you wish to participate in 2026. They do not carry over automatically.</a:t>
            </a:r>
          </a:p>
          <a:p>
            <a:endParaRPr lang="en-US"/>
          </a:p>
          <a:p>
            <a:r>
              <a:rPr lang="en-US"/>
              <a:t>IF you are making changes, you must select the Submit button at the bottom of the screen in order to complete the action. Your Open Enrollment is not complete until you select the </a:t>
            </a:r>
            <a:r>
              <a:rPr lang="en-US" b="1"/>
              <a:t>Submit</a:t>
            </a:r>
            <a:r>
              <a:rPr lang="en-US"/>
              <a:t> button. </a:t>
            </a:r>
          </a:p>
          <a:p>
            <a:endParaRPr lang="en-US"/>
          </a:p>
          <a:p>
            <a:r>
              <a:rPr lang="en-US"/>
              <a:t>For help with the process, you can find </a:t>
            </a:r>
            <a:r>
              <a:rPr lang="en-US" b="1"/>
              <a:t>step-by-step instructions</a:t>
            </a:r>
            <a:r>
              <a:rPr lang="en-US"/>
              <a:t> in the </a:t>
            </a:r>
            <a:r>
              <a:rPr lang="en-US" b="1"/>
              <a:t>Open Enrollment Job Aid</a:t>
            </a:r>
            <a:r>
              <a:rPr lang="en-US"/>
              <a:t> at the </a:t>
            </a:r>
            <a:r>
              <a:rPr lang="en-US" err="1"/>
              <a:t>bitly</a:t>
            </a:r>
            <a:r>
              <a:rPr lang="en-US"/>
              <a:t> link on this slide.</a:t>
            </a:r>
          </a:p>
          <a:p>
            <a:endParaRPr lang="en-US"/>
          </a:p>
          <a:p>
            <a:endParaRPr lang="en-US"/>
          </a:p>
          <a:p>
            <a:r>
              <a:rPr lang="en-US"/>
              <a:t>If you experience any issues accessing Workday, please submit a ticket to the </a:t>
            </a:r>
            <a:r>
              <a:rPr lang="en-US" b="1"/>
              <a:t>Service Desk</a:t>
            </a:r>
            <a:r>
              <a:rPr lang="en-US"/>
              <a:t> for assistance.</a:t>
            </a:r>
          </a:p>
          <a:p>
            <a:endParaRPr lang="en-US"/>
          </a:p>
          <a:p>
            <a:r>
              <a:rPr lang="en-US"/>
              <a:t>(Drop OE Job Aid: bity.ly/</a:t>
            </a:r>
            <a:r>
              <a:rPr lang="en-US" err="1"/>
              <a:t>OEJobAid</a:t>
            </a:r>
            <a:r>
              <a:rPr lang="en-US"/>
              <a:t> in the Chat.)</a:t>
            </a:r>
          </a:p>
        </p:txBody>
      </p:sp>
      <p:sp>
        <p:nvSpPr>
          <p:cNvPr id="4" name="Slide Number Placeholder 3"/>
          <p:cNvSpPr>
            <a:spLocks noGrp="1"/>
          </p:cNvSpPr>
          <p:nvPr>
            <p:ph type="sldNum" sz="quarter" idx="5"/>
          </p:nvPr>
        </p:nvSpPr>
        <p:spPr/>
        <p:txBody>
          <a:bodyPr/>
          <a:lstStyle/>
          <a:p>
            <a:fld id="{13D23781-CE67-496E-B907-B50EEA273DC0}" type="slidenum">
              <a:rPr lang="en-US" smtClean="0"/>
              <a:t>17</a:t>
            </a:fld>
            <a:endParaRPr lang="en-US"/>
          </a:p>
        </p:txBody>
      </p:sp>
    </p:spTree>
    <p:extLst>
      <p:ext uri="{BB962C8B-B14F-4D97-AF65-F5344CB8AC3E}">
        <p14:creationId xmlns:p14="http://schemas.microsoft.com/office/powerpoint/2010/main" val="218287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City is offering </a:t>
            </a:r>
            <a:r>
              <a:rPr lang="en-US" b="1"/>
              <a:t>courtesy flu shot and COVID-19 vaccine clinics throughout October</a:t>
            </a:r>
            <a:r>
              <a:rPr lang="en-US"/>
              <a:t>. You can view the full clinic schedule on the </a:t>
            </a:r>
            <a:r>
              <a:rPr lang="en-US" b="1"/>
              <a:t>Open Enrollment page</a:t>
            </a:r>
            <a:r>
              <a:rPr lang="en-US"/>
              <a:t>, and the link to register for any remaining open clinics is shown on this slide: https://bit.ly/47aooby. If you’re unable to attend a City-hosted clinic, check with your </a:t>
            </a:r>
            <a:r>
              <a:rPr lang="en-US" b="1"/>
              <a:t>pharmacy or doctor’s office</a:t>
            </a:r>
            <a:r>
              <a:rPr lang="en-US"/>
              <a:t>. For help locating an </a:t>
            </a:r>
            <a:r>
              <a:rPr lang="en-US" b="1"/>
              <a:t>in-network pharmacy</a:t>
            </a:r>
            <a:r>
              <a:rPr lang="en-US"/>
              <a:t>, call the number on the back of your medical card.</a:t>
            </a:r>
          </a:p>
          <a:p>
            <a:endParaRPr lang="en-US"/>
          </a:p>
          <a:p>
            <a:r>
              <a:rPr lang="en-US"/>
              <a:t>The following plans will cover these vaccinations at 100%: All Aetna Preventive plans, All Kaiser Permanente plans, and the Aetna Most and Local 77 Traditional plans. </a:t>
            </a:r>
          </a:p>
          <a:p>
            <a:endParaRPr lang="en-US"/>
          </a:p>
          <a:p>
            <a:r>
              <a:rPr lang="en-US"/>
              <a:t>Please note: </a:t>
            </a:r>
            <a:r>
              <a:rPr lang="en-US" b="1"/>
              <a:t>registration is required</a:t>
            </a:r>
            <a:r>
              <a:rPr lang="en-US"/>
              <a:t> for all City clinics—</a:t>
            </a:r>
            <a:r>
              <a:rPr lang="en-US" b="1"/>
              <a:t>drop-ins are not allowed</a:t>
            </a:r>
            <a:r>
              <a:rPr lang="en-US"/>
              <a:t>. When registering, you’ll be able to choose one of the following options: </a:t>
            </a:r>
            <a:r>
              <a:rPr lang="en-US">
                <a:cs typeface="Calibri"/>
              </a:rPr>
              <a:t>Flu shot only, COVID-19 vaccine only, both flu and COVID vaccines</a:t>
            </a:r>
          </a:p>
          <a:p>
            <a:endParaRPr lang="en-US">
              <a:cs typeface="Calibri"/>
            </a:endParaRPr>
          </a:p>
          <a:p>
            <a:r>
              <a:rPr lang="en-US"/>
              <a:t>The </a:t>
            </a:r>
            <a:r>
              <a:rPr lang="en-US" b="1"/>
              <a:t>SPOG Aetna Traditional plan does not cover these vaccinations</a:t>
            </a:r>
            <a:r>
              <a:rPr lang="en-US"/>
              <a:t>. You can still receive a shot, but you’ll be responsible for the </a:t>
            </a:r>
            <a:r>
              <a:rPr lang="en-US" b="1"/>
              <a:t>full out-of-pocket cost</a:t>
            </a:r>
            <a:r>
              <a:rPr lang="en-US"/>
              <a:t>. The vendor will bill you </a:t>
            </a:r>
            <a:r>
              <a:rPr lang="en-US" b="1"/>
              <a:t>$55 for a flu shot</a:t>
            </a:r>
            <a:r>
              <a:rPr lang="en-US"/>
              <a:t> or </a:t>
            </a:r>
            <a:r>
              <a:rPr lang="en-US" b="1"/>
              <a:t>$200 for a COVID-19 vaccine</a:t>
            </a:r>
            <a:r>
              <a:rPr lang="en-US"/>
              <a:t>, and </a:t>
            </a:r>
            <a:r>
              <a:rPr lang="en-US" b="1"/>
              <a:t>payment cannot be made at the time of service</a:t>
            </a:r>
            <a:r>
              <a:rPr lang="en-US"/>
              <a:t>. For comparison, flu shots typically cost </a:t>
            </a:r>
            <a:r>
              <a:rPr lang="en-US" b="1"/>
              <a:t>$30–$40 at a pharmacy</a:t>
            </a:r>
            <a:r>
              <a:rPr lang="en-US"/>
              <a:t>, so we recommend shopping around. If your plan doesn’t cover vaccinations and you have a </a:t>
            </a:r>
            <a:r>
              <a:rPr lang="en-US" b="1"/>
              <a:t>Health Care FSA</a:t>
            </a:r>
            <a:r>
              <a:rPr lang="en-US"/>
              <a:t>, you can use your </a:t>
            </a:r>
            <a:r>
              <a:rPr lang="en-US" b="1"/>
              <a:t>Navia Benefits Debit Card</a:t>
            </a:r>
            <a:r>
              <a:rPr lang="en-US"/>
              <a:t> to pay for the expense.</a:t>
            </a:r>
          </a:p>
          <a:p>
            <a:endParaRPr lang="en-US">
              <a:cs typeface="Calibri"/>
            </a:endParaRPr>
          </a:p>
          <a:p>
            <a:endParaRPr lang="en-US">
              <a:cs typeface="Calibri"/>
            </a:endParaRPr>
          </a:p>
          <a:p>
            <a:r>
              <a:rPr lang="en-US">
                <a:cs typeface="Calibri"/>
              </a:rPr>
              <a:t>(Drop </a:t>
            </a:r>
            <a:r>
              <a:rPr lang="en-US" sz="1200" u="sng" kern="1200">
                <a:solidFill>
                  <a:schemeClr val="tx1"/>
                </a:solidFill>
                <a:effectLst/>
                <a:latin typeface="+mn-lt"/>
                <a:ea typeface="+mn-ea"/>
                <a:cs typeface="+mn-cs"/>
                <a:hlinkClick r:id="rId3"/>
              </a:rPr>
              <a:t>https://bit.ly/47aooby</a:t>
            </a:r>
            <a:r>
              <a:rPr lang="en-US" sz="1200" u="none" kern="1200">
                <a:solidFill>
                  <a:schemeClr val="tx1"/>
                </a:solidFill>
                <a:effectLst/>
                <a:latin typeface="+mn-lt"/>
                <a:ea typeface="+mn-ea"/>
                <a:cs typeface="+mn-cs"/>
              </a:rPr>
              <a:t> in the Chat)</a:t>
            </a:r>
            <a:endParaRPr lang="en-US" u="none">
              <a:cs typeface="Calibri"/>
            </a:endParaRPr>
          </a:p>
          <a:p>
            <a:endParaRPr lang="en-US"/>
          </a:p>
          <a:p>
            <a:endParaRPr lang="en-US" b="1">
              <a:solidFill>
                <a:srgbClr val="FF0000"/>
              </a:solidFill>
            </a:endParaRPr>
          </a:p>
          <a:p>
            <a:endParaRPr lang="en-US" b="1">
              <a:solidFill>
                <a:srgbClr val="FF0000"/>
              </a:solidFill>
            </a:endParaRPr>
          </a:p>
          <a:p>
            <a:endParaRPr lang="en-US" b="1">
              <a:solidFill>
                <a:srgbClr val="FF0000"/>
              </a:solidFill>
            </a:endParaRP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18</a:t>
            </a:fld>
            <a:endParaRPr lang="en-US"/>
          </a:p>
        </p:txBody>
      </p:sp>
    </p:spTree>
    <p:extLst>
      <p:ext uri="{BB962C8B-B14F-4D97-AF65-F5344CB8AC3E}">
        <p14:creationId xmlns:p14="http://schemas.microsoft.com/office/powerpoint/2010/main" val="77620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We have a few tips about using your benefits  ….</a:t>
            </a: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19</a:t>
            </a:fld>
            <a:endParaRPr lang="en-US"/>
          </a:p>
        </p:txBody>
      </p:sp>
    </p:spTree>
    <p:extLst>
      <p:ext uri="{BB962C8B-B14F-4D97-AF65-F5344CB8AC3E}">
        <p14:creationId xmlns:p14="http://schemas.microsoft.com/office/powerpoint/2010/main" val="38554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Welcome to the Open Enrollment Webinar and Panel Discussion for 2026 benefits. We’re glad you could join us. Please note that today’s session is being recorded so employees who are unable to attend live will have the opportunity to view it later. We’ll begin recording </a:t>
            </a:r>
            <a:r>
              <a:rPr lang="en-US" sz="2000" b="1"/>
              <a:t>now</a:t>
            </a:r>
            <a:r>
              <a:rPr lang="en-US" sz="20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latin typeface="+mn-lt"/>
            </a:endParaRPr>
          </a:p>
          <a:p>
            <a:pPr>
              <a:defRPr/>
            </a:pPr>
            <a:r>
              <a:rPr lang="en-US" sz="2000"/>
              <a:t>Before we get started, I’d like to introduce myself and cover a few housekeeping items. My name is </a:t>
            </a:r>
            <a:r>
              <a:rPr lang="en-US" sz="2000" b="1"/>
              <a:t>Carolyn</a:t>
            </a:r>
            <a:r>
              <a:rPr lang="en-US" sz="2000"/>
              <a:t>, and I’m part of the Benefits Unit. To minimize background noise, all participants have been placed on mute during the presentation. If you have questions at any point, please use the chat feature. My colleague </a:t>
            </a:r>
            <a:r>
              <a:rPr lang="en-US" sz="2000" b="1"/>
              <a:t>Yvette</a:t>
            </a:r>
            <a:r>
              <a:rPr lang="en-US" sz="2000"/>
              <a:t> will be monitoring the chat and responding throughout the session.</a:t>
            </a:r>
          </a:p>
          <a:p>
            <a:pPr>
              <a:defRPr/>
            </a:pPr>
            <a:endParaRPr lang="en-US" sz="2000"/>
          </a:p>
          <a:p>
            <a:pPr>
              <a:defRPr/>
            </a:pPr>
            <a:r>
              <a:rPr lang="en-US" sz="2000"/>
              <a:t>Following our presentation, we’ll move into a panel discussion featuring representatives from our healthcare partners: Aetna, Kaiser, Accolade, VSP, Delta Dental of Washington, and Dental Health Services. We’re excited to have them here to provide insights and answer your questions.</a:t>
            </a:r>
            <a:endParaRPr lang="en-US" sz="2000">
              <a:latin typeface="+mn-lt"/>
            </a:endParaRPr>
          </a:p>
          <a:p>
            <a:pPr>
              <a:defRPr/>
            </a:pPr>
            <a:endParaRPr lang="en-US" sz="2000">
              <a:latin typeface="+mn-lt"/>
            </a:endParaRPr>
          </a:p>
          <a:p>
            <a:r>
              <a:rPr lang="en-US" sz="2000"/>
              <a:t>As a thank you for attending, all participants will be entered into a drawing for a chance to win one of several great prizes, including:</a:t>
            </a:r>
          </a:p>
          <a:p>
            <a:endParaRPr lang="en-US" sz="2000" b="1">
              <a:latin typeface="+mn-lt"/>
            </a:endParaRPr>
          </a:p>
          <a:p>
            <a:pPr marL="457200" indent="-457200">
              <a:buFont typeface="+mj-lt"/>
              <a:buAutoNum type="arabicPeriod"/>
            </a:pPr>
            <a:r>
              <a:rPr lang="en-US" sz="2000" b="1">
                <a:latin typeface="+mn-lt"/>
              </a:rPr>
              <a:t>A roll up blanket </a:t>
            </a:r>
            <a:r>
              <a:rPr lang="en-US" sz="2000">
                <a:latin typeface="+mn-lt"/>
              </a:rPr>
              <a:t>from Kaiser Permanente </a:t>
            </a:r>
          </a:p>
          <a:p>
            <a:pPr marL="457200" indent="-457200">
              <a:buFont typeface="+mj-lt"/>
              <a:buAutoNum type="arabicPeriod"/>
            </a:pPr>
            <a:r>
              <a:rPr lang="en-US" sz="2000">
                <a:latin typeface="+mn-lt"/>
              </a:rPr>
              <a:t>A </a:t>
            </a:r>
            <a:r>
              <a:rPr lang="en-US" sz="2000" b="1">
                <a:latin typeface="+mn-lt"/>
              </a:rPr>
              <a:t>mug </a:t>
            </a:r>
            <a:r>
              <a:rPr lang="en-US" sz="2000" b="1">
                <a:effectLst/>
                <a:latin typeface="+mn-lt"/>
                <a:ea typeface="Calibri" panose="020F0502020204030204" pitchFamily="34" charset="0"/>
              </a:rPr>
              <a:t>and $25 gift card </a:t>
            </a:r>
            <a:r>
              <a:rPr lang="en-US" sz="2000">
                <a:effectLst/>
                <a:latin typeface="+mn-lt"/>
                <a:ea typeface="Calibri" panose="020F0502020204030204" pitchFamily="34" charset="0"/>
              </a:rPr>
              <a:t>from </a:t>
            </a:r>
            <a:r>
              <a:rPr lang="en-US" sz="2000">
                <a:latin typeface="+mn-lt"/>
              </a:rPr>
              <a:t>Accolade </a:t>
            </a:r>
          </a:p>
          <a:p>
            <a:pPr marL="457200" indent="-457200">
              <a:buFont typeface="+mj-lt"/>
              <a:buAutoNum type="arabicPeriod"/>
            </a:pPr>
            <a:r>
              <a:rPr lang="en-US" sz="2000">
                <a:latin typeface="+mn-lt"/>
              </a:rPr>
              <a:t>A </a:t>
            </a:r>
            <a:r>
              <a:rPr lang="en-US" sz="2000" b="1">
                <a:latin typeface="+mn-lt"/>
              </a:rPr>
              <a:t>pair of non-prescription sunglasses </a:t>
            </a:r>
            <a:r>
              <a:rPr lang="en-US" sz="2000">
                <a:latin typeface="+mn-lt"/>
              </a:rPr>
              <a:t>from VSP</a:t>
            </a:r>
          </a:p>
          <a:p>
            <a:pPr marL="457200" indent="-457200">
              <a:buFont typeface="+mj-lt"/>
              <a:buAutoNum type="arabicPeriod"/>
            </a:pPr>
            <a:r>
              <a:rPr lang="en-US" sz="2000">
                <a:latin typeface="+mn-lt"/>
              </a:rPr>
              <a:t>A </a:t>
            </a:r>
            <a:r>
              <a:rPr lang="en-US" sz="2000" b="1" err="1">
                <a:highlight>
                  <a:srgbClr val="FFFF00"/>
                </a:highlight>
                <a:latin typeface="+mn-lt"/>
              </a:rPr>
              <a:t>Waterpik</a:t>
            </a:r>
            <a:r>
              <a:rPr lang="en-US" sz="2000" b="1">
                <a:latin typeface="+mn-lt"/>
              </a:rPr>
              <a:t> </a:t>
            </a:r>
            <a:r>
              <a:rPr lang="en-US" sz="2000">
                <a:latin typeface="+mn-lt"/>
              </a:rPr>
              <a:t>from Dental Health Services</a:t>
            </a:r>
          </a:p>
          <a:p>
            <a:pPr marL="457200" indent="-457200">
              <a:buFont typeface="+mj-lt"/>
              <a:buAutoNum type="arabicPeriod"/>
            </a:pPr>
            <a:r>
              <a:rPr lang="en-US" sz="2000">
                <a:latin typeface="+mn-lt"/>
              </a:rPr>
              <a:t>A </a:t>
            </a:r>
            <a:r>
              <a:rPr lang="en-US" sz="2000" b="1">
                <a:latin typeface="+mn-lt"/>
              </a:rPr>
              <a:t>choice of a Sonicare electric toothbrush or Water flosser </a:t>
            </a:r>
            <a:r>
              <a:rPr lang="en-US" sz="2000">
                <a:latin typeface="+mn-lt"/>
              </a:rPr>
              <a:t>from Delta Dental of Washington</a:t>
            </a:r>
          </a:p>
          <a:p>
            <a:pPr marL="457200" indent="-457200">
              <a:buFont typeface="+mj-lt"/>
              <a:buAutoNum type="arabicPeriod"/>
            </a:pPr>
            <a:r>
              <a:rPr lang="en-US" sz="2000">
                <a:latin typeface="+mn-lt"/>
              </a:rPr>
              <a:t>A </a:t>
            </a:r>
            <a:r>
              <a:rPr lang="en-US" sz="2000" b="1">
                <a:latin typeface="+mn-lt"/>
              </a:rPr>
              <a:t>tumbler</a:t>
            </a:r>
            <a:r>
              <a:rPr lang="en-US" sz="2000">
                <a:latin typeface="+mn-lt"/>
              </a:rPr>
              <a:t> from Aetna</a:t>
            </a:r>
          </a:p>
          <a:p>
            <a:pPr marL="685800" lvl="1" indent="-228600">
              <a:buFont typeface="+mj-lt"/>
              <a:buAutoNum type="arabicPeriod"/>
            </a:pPr>
            <a:endParaRPr lang="en-US" sz="2000">
              <a:latin typeface="+mn-lt"/>
            </a:endParaRPr>
          </a:p>
          <a:p>
            <a:r>
              <a:rPr lang="en-US"/>
              <a:t>To be eligible for the drawing, please stay through the entire presentation and panel discussion. Winners will be notified after the event and asked to provide a home or work address for prize delivery.</a:t>
            </a:r>
          </a:p>
          <a:p>
            <a:r>
              <a:rPr lang="en-US"/>
              <a:t>Let’s begin by reviewing the benefit changes coming in 2026. The next few slides will walk us through each update.</a:t>
            </a:r>
          </a:p>
          <a:p>
            <a:endParaRPr lang="en-US" sz="2000">
              <a:latin typeface="+mn-lt"/>
            </a:endParaRP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2</a:t>
            </a:fld>
            <a:endParaRPr lang="en-US"/>
          </a:p>
        </p:txBody>
      </p:sp>
    </p:spTree>
    <p:extLst>
      <p:ext uri="{BB962C8B-B14F-4D97-AF65-F5344CB8AC3E}">
        <p14:creationId xmlns:p14="http://schemas.microsoft.com/office/powerpoint/2010/main" val="1217117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Did you know one of the most frequently asked questions we get is:</a:t>
            </a:r>
            <a:r>
              <a:rPr lang="en-US"/>
              <a:t> </a:t>
            </a:r>
            <a:r>
              <a:rPr lang="en-US" i="1"/>
              <a:t>"Does the City offer gym discounts for employees?“</a:t>
            </a:r>
          </a:p>
          <a:p>
            <a:endParaRPr lang="en-US"/>
          </a:p>
          <a:p>
            <a:r>
              <a:rPr lang="en-US"/>
              <a:t>The answer is </a:t>
            </a:r>
            <a:r>
              <a:rPr lang="en-US" b="1"/>
              <a:t>yes</a:t>
            </a:r>
            <a:r>
              <a:rPr lang="en-US"/>
              <a:t>—both </a:t>
            </a:r>
            <a:r>
              <a:rPr lang="en-US" b="1"/>
              <a:t>Aetna</a:t>
            </a:r>
            <a:r>
              <a:rPr lang="en-US"/>
              <a:t> and </a:t>
            </a:r>
            <a:r>
              <a:rPr lang="en-US" b="1"/>
              <a:t>Kaiser Permanente</a:t>
            </a:r>
            <a:r>
              <a:rPr lang="en-US"/>
              <a:t> offer gym and fitness discounts to their members.</a:t>
            </a:r>
          </a:p>
          <a:p>
            <a:endParaRPr lang="en-US"/>
          </a:p>
          <a:p>
            <a:r>
              <a:rPr lang="en-US" b="1"/>
              <a:t>Aetna members</a:t>
            </a:r>
            <a:r>
              <a:rPr lang="en-US"/>
              <a:t> can access discounts through the </a:t>
            </a:r>
            <a:r>
              <a:rPr lang="en-US" b="1"/>
              <a:t>Active &amp; Fit Program</a:t>
            </a:r>
            <a:r>
              <a:rPr lang="en-US"/>
              <a:t>, offered in partnership with </a:t>
            </a:r>
            <a:r>
              <a:rPr lang="en-US" b="1" err="1"/>
              <a:t>LifeMart</a:t>
            </a:r>
            <a:r>
              <a:rPr lang="en-US"/>
              <a:t>. There’s </a:t>
            </a:r>
            <a:r>
              <a:rPr lang="en-US" b="1"/>
              <a:t>no enrollment fee</a:t>
            </a:r>
            <a:r>
              <a:rPr lang="en-US"/>
              <a:t>, and for </a:t>
            </a:r>
            <a:r>
              <a:rPr lang="en-US" b="1"/>
              <a:t>$28/month</a:t>
            </a:r>
            <a:r>
              <a:rPr lang="en-US"/>
              <a:t>, members gain access to thousands of gyms nationwide—including </a:t>
            </a:r>
            <a:r>
              <a:rPr lang="en-US" b="1"/>
              <a:t>24 Hour Fitness, EOS Fitness, Crunch Fitness, Blink Fitness</a:t>
            </a:r>
            <a:r>
              <a:rPr lang="en-US"/>
              <a:t>, and </a:t>
            </a:r>
            <a:r>
              <a:rPr lang="en-US" b="1"/>
              <a:t>Anytime Fitness</a:t>
            </a:r>
            <a:r>
              <a:rPr lang="en-US"/>
              <a:t>.</a:t>
            </a:r>
          </a:p>
          <a:p>
            <a:endParaRPr lang="en-US"/>
          </a:p>
          <a:p>
            <a:r>
              <a:rPr lang="en-US" b="1"/>
              <a:t>Kaiser Permanente members</a:t>
            </a:r>
            <a:r>
              <a:rPr lang="en-US"/>
              <a:t> can take advantage of the </a:t>
            </a:r>
            <a:r>
              <a:rPr lang="en-US" b="1"/>
              <a:t>One Pass Select Affinity program</a:t>
            </a:r>
            <a:r>
              <a:rPr lang="en-US"/>
              <a:t>, which provides access to thousands of </a:t>
            </a:r>
            <a:r>
              <a:rPr lang="en-US" b="1"/>
              <a:t>gyms, fitness studios, and classes</a:t>
            </a:r>
            <a:r>
              <a:rPr lang="en-US"/>
              <a:t>. One Pass also includes </a:t>
            </a:r>
            <a:r>
              <a:rPr lang="en-US" b="1"/>
              <a:t>live digital fitness classes</a:t>
            </a:r>
            <a:r>
              <a:rPr lang="en-US"/>
              <a:t>, </a:t>
            </a:r>
            <a:r>
              <a:rPr lang="en-US" b="1"/>
              <a:t>on-demand workouts</a:t>
            </a:r>
            <a:r>
              <a:rPr lang="en-US"/>
              <a:t>, and discounts on </a:t>
            </a:r>
            <a:r>
              <a:rPr lang="en-US" b="1"/>
              <a:t>groceries, healthy meals, and fitness equipment</a:t>
            </a:r>
            <a:r>
              <a:rPr lang="en-US"/>
              <a:t>.</a:t>
            </a:r>
          </a:p>
          <a:p>
            <a:endParaRPr lang="en-US"/>
          </a:p>
          <a:p>
            <a:r>
              <a:rPr lang="en-US"/>
              <a:t>To explore and enroll in these fitness discount programs, simply log into your member account at:</a:t>
            </a:r>
          </a:p>
          <a:p>
            <a:r>
              <a:rPr lang="en-US"/>
              <a:t>Aetna.com</a:t>
            </a:r>
          </a:p>
          <a:p>
            <a:endParaRPr lang="en-US"/>
          </a:p>
          <a:p>
            <a:r>
              <a:rPr lang="en-US"/>
              <a:t>Kaiser.org/</a:t>
            </a:r>
            <a:r>
              <a:rPr lang="en-US" err="1"/>
              <a:t>wa</a:t>
            </a:r>
            <a:endParaRPr lang="en-US"/>
          </a:p>
          <a:p>
            <a:pPr marL="0" indent="0" algn="l">
              <a:buFont typeface="Arial" panose="020B0604020202020204" pitchFamily="34" charset="0"/>
              <a:buNone/>
            </a:pPr>
            <a:endParaRPr lang="en-US" sz="1200" b="0" i="0" u="none" strike="noStrike" baseline="0">
              <a:solidFill>
                <a:srgbClr val="000000"/>
              </a:solidFill>
              <a:latin typeface="UniversLTStd-Light"/>
            </a:endParaRPr>
          </a:p>
          <a:p>
            <a:pPr marL="0" indent="0" algn="l">
              <a:buFont typeface="Arial" panose="020B0604020202020204" pitchFamily="34" charset="0"/>
              <a:buNone/>
            </a:pPr>
            <a:r>
              <a:rPr lang="en-US" sz="1200" b="0" i="0" u="none" strike="noStrike" baseline="0">
                <a:solidFill>
                  <a:srgbClr val="000000"/>
                </a:solidFill>
                <a:latin typeface="UniversLTStd-Light"/>
              </a:rPr>
              <a:t>(Drop in Chat Aetna.com and Kaiser.org/</a:t>
            </a:r>
            <a:r>
              <a:rPr lang="en-US" sz="1200" b="0" i="0" u="none" strike="noStrike" baseline="0" err="1">
                <a:solidFill>
                  <a:srgbClr val="000000"/>
                </a:solidFill>
                <a:latin typeface="UniversLTStd-Light"/>
              </a:rPr>
              <a:t>wa</a:t>
            </a:r>
            <a:r>
              <a:rPr lang="en-US" sz="1200" b="0" i="0" u="none" strike="noStrike" baseline="0">
                <a:solidFill>
                  <a:srgbClr val="000000"/>
                </a:solidFill>
                <a:latin typeface="UniversLTStd-Light"/>
              </a:rPr>
              <a:t>.)</a:t>
            </a:r>
          </a:p>
          <a:p>
            <a:endParaRPr lang="en-US" b="0" i="1" u="sng"/>
          </a:p>
        </p:txBody>
      </p:sp>
      <p:sp>
        <p:nvSpPr>
          <p:cNvPr id="4" name="Slide Number Placeholder 3"/>
          <p:cNvSpPr>
            <a:spLocks noGrp="1"/>
          </p:cNvSpPr>
          <p:nvPr>
            <p:ph type="sldNum" sz="quarter" idx="5"/>
          </p:nvPr>
        </p:nvSpPr>
        <p:spPr/>
        <p:txBody>
          <a:bodyPr/>
          <a:lstStyle/>
          <a:p>
            <a:fld id="{13D23781-CE67-496E-B907-B50EEA273DC0}" type="slidenum">
              <a:rPr lang="en-US" smtClean="0"/>
              <a:t>20</a:t>
            </a:fld>
            <a:endParaRPr lang="en-US"/>
          </a:p>
        </p:txBody>
      </p:sp>
    </p:spTree>
    <p:extLst>
      <p:ext uri="{BB962C8B-B14F-4D97-AF65-F5344CB8AC3E}">
        <p14:creationId xmlns:p14="http://schemas.microsoft.com/office/powerpoint/2010/main" val="5459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Did you know?</a:t>
            </a:r>
            <a:r>
              <a:rPr lang="en-US"/>
              <a:t> Navia, the City’s Flexible Spending Account (FSA) vendor, has partnered with </a:t>
            </a:r>
            <a:r>
              <a:rPr lang="en-US" b="1" err="1"/>
              <a:t>Truemed</a:t>
            </a:r>
            <a:r>
              <a:rPr lang="en-US"/>
              <a:t> to help you stretch your </a:t>
            </a:r>
            <a:r>
              <a:rPr lang="en-US" b="1"/>
              <a:t>pre-tax dollars</a:t>
            </a:r>
            <a:r>
              <a:rPr lang="en-US"/>
              <a:t> even further in support of your </a:t>
            </a:r>
            <a:r>
              <a:rPr lang="en-US" b="1"/>
              <a:t>wellbeing</a:t>
            </a:r>
            <a:r>
              <a:rPr lang="en-US"/>
              <a:t>.</a:t>
            </a:r>
          </a:p>
          <a:p>
            <a:endParaRPr lang="en-US"/>
          </a:p>
          <a:p>
            <a:r>
              <a:rPr lang="en-US"/>
              <a:t>Through </a:t>
            </a:r>
            <a:r>
              <a:rPr lang="en-US" err="1"/>
              <a:t>Truemed</a:t>
            </a:r>
            <a:r>
              <a:rPr lang="en-US"/>
              <a:t>, you can </a:t>
            </a:r>
            <a:r>
              <a:rPr lang="en-US" b="1"/>
              <a:t>compliantly use FSA funds</a:t>
            </a:r>
            <a:r>
              <a:rPr lang="en-US"/>
              <a:t> for health-related purchases such as </a:t>
            </a:r>
            <a:r>
              <a:rPr lang="en-US" b="1"/>
              <a:t>gym memberships, fitness equipment, supplements, health technology</a:t>
            </a:r>
            <a:r>
              <a:rPr lang="en-US"/>
              <a:t>, and more.</a:t>
            </a:r>
          </a:p>
          <a:p>
            <a:endParaRPr lang="en-US"/>
          </a:p>
          <a:p>
            <a:r>
              <a:rPr lang="en-US"/>
              <a:t>In some cases, you may need a </a:t>
            </a:r>
            <a:r>
              <a:rPr lang="en-US" b="1"/>
              <a:t>Letter of Medical Necessity</a:t>
            </a:r>
            <a:r>
              <a:rPr lang="en-US"/>
              <a:t> from your provider. This letter expands what qualifies for FSA reimbursement and ensures your purchase meets IRS guidelines.</a:t>
            </a:r>
          </a:p>
          <a:p>
            <a:endParaRPr lang="en-US"/>
          </a:p>
          <a:p>
            <a:r>
              <a:rPr lang="en-US"/>
              <a:t>To get started:</a:t>
            </a:r>
          </a:p>
          <a:p>
            <a:r>
              <a:rPr lang="en-US"/>
              <a:t>Visit truemed.com/a/</a:t>
            </a:r>
            <a:r>
              <a:rPr lang="en-US" err="1"/>
              <a:t>navia</a:t>
            </a:r>
            <a:endParaRPr lang="en-US"/>
          </a:p>
          <a:p>
            <a:r>
              <a:rPr lang="en-US"/>
              <a:t>Complete a quick </a:t>
            </a:r>
            <a:r>
              <a:rPr lang="en-US" b="1"/>
              <a:t>2-minute health survey</a:t>
            </a:r>
            <a:endParaRPr lang="en-US"/>
          </a:p>
          <a:p>
            <a:r>
              <a:rPr lang="en-US"/>
              <a:t>If eligible, check out using your </a:t>
            </a:r>
            <a:r>
              <a:rPr lang="en-US" b="1"/>
              <a:t>Navia Benefits Debit Card</a:t>
            </a:r>
            <a:endParaRPr lang="en-US"/>
          </a:p>
          <a:p>
            <a:pPr rtl="0" fontAlgn="base"/>
            <a:r>
              <a:rPr lang="en-US" sz="1200" b="0" i="0" kern="1200">
                <a:solidFill>
                  <a:schemeClr val="tx1"/>
                </a:solidFill>
                <a:effectLst/>
                <a:latin typeface="+mn-lt"/>
                <a:ea typeface="+mn-ea"/>
                <a:cs typeface="+mn-cs"/>
              </a:rPr>
              <a:t>​</a:t>
            </a:r>
            <a:endParaRPr lang="en-US" sz="400"/>
          </a:p>
          <a:p>
            <a:pPr marL="171450" indent="-171450">
              <a:buFont typeface="Arial" panose="020B0604020202020204" pitchFamily="34" charset="0"/>
              <a:buChar char="•"/>
            </a:pPr>
            <a:endParaRPr lang="en-US" sz="400"/>
          </a:p>
          <a:p>
            <a:r>
              <a:rPr lang="en-US"/>
              <a:t> (Drop </a:t>
            </a:r>
            <a:r>
              <a:rPr lang="en-US" sz="1200" b="0" i="0" u="none" strike="noStrike" kern="1200">
                <a:solidFill>
                  <a:schemeClr val="tx1"/>
                </a:solidFill>
                <a:effectLst/>
                <a:latin typeface="+mn-lt"/>
                <a:ea typeface="+mn-ea"/>
                <a:cs typeface="+mn-cs"/>
              </a:rPr>
              <a:t>truemed.com/a/</a:t>
            </a:r>
            <a:r>
              <a:rPr lang="en-US" sz="1200" b="0" i="0" u="none" strike="noStrike" kern="1200" err="1">
                <a:solidFill>
                  <a:schemeClr val="tx1"/>
                </a:solidFill>
                <a:effectLst/>
                <a:latin typeface="+mn-lt"/>
                <a:ea typeface="+mn-ea"/>
                <a:cs typeface="+mn-cs"/>
              </a:rPr>
              <a:t>navia</a:t>
            </a:r>
            <a:r>
              <a:rPr lang="en-US" sz="1200" b="0" i="0" u="none" strike="noStrike" kern="1200">
                <a:solidFill>
                  <a:schemeClr val="tx1"/>
                </a:solidFill>
                <a:effectLst/>
                <a:latin typeface="+mn-lt"/>
                <a:ea typeface="+mn-ea"/>
                <a:cs typeface="+mn-cs"/>
              </a:rPr>
              <a:t> in the Chat) </a:t>
            </a:r>
            <a:r>
              <a:rPr lang="en-US" sz="1200" b="1" i="0" u="none" strike="noStrike" kern="1200">
                <a:solidFill>
                  <a:schemeClr val="tx1"/>
                </a:solidFill>
                <a:effectLst/>
                <a:latin typeface="+mn-lt"/>
                <a:ea typeface="+mn-ea"/>
                <a:cs typeface="+mn-cs"/>
              </a:rPr>
              <a:t>Questions – call Navia at </a:t>
            </a:r>
            <a:r>
              <a:rPr lang="en-US" sz="1200" b="1" i="0" u="none" strike="noStrike" kern="1200" err="1">
                <a:solidFill>
                  <a:schemeClr val="tx1"/>
                </a:solidFill>
                <a:effectLst/>
                <a:highlight>
                  <a:srgbClr val="FFFF00"/>
                </a:highlight>
                <a:latin typeface="+mn-lt"/>
                <a:ea typeface="+mn-ea"/>
                <a:cs typeface="+mn-cs"/>
              </a:rPr>
              <a:t>xyz</a:t>
            </a:r>
            <a:endParaRPr lang="en-US" b="1">
              <a:highlight>
                <a:srgbClr val="FFFF00"/>
              </a:highlight>
            </a:endParaRPr>
          </a:p>
        </p:txBody>
      </p:sp>
      <p:sp>
        <p:nvSpPr>
          <p:cNvPr id="4" name="Slide Number Placeholder 3"/>
          <p:cNvSpPr>
            <a:spLocks noGrp="1"/>
          </p:cNvSpPr>
          <p:nvPr>
            <p:ph type="sldNum" sz="quarter" idx="5"/>
          </p:nvPr>
        </p:nvSpPr>
        <p:spPr/>
        <p:txBody>
          <a:bodyPr/>
          <a:lstStyle/>
          <a:p>
            <a:fld id="{13D23781-CE67-496E-B907-B50EEA273DC0}" type="slidenum">
              <a:rPr lang="en-US" smtClean="0"/>
              <a:t>21</a:t>
            </a:fld>
            <a:endParaRPr lang="en-US"/>
          </a:p>
        </p:txBody>
      </p:sp>
    </p:spTree>
    <p:extLst>
      <p:ext uri="{BB962C8B-B14F-4D97-AF65-F5344CB8AC3E}">
        <p14:creationId xmlns:p14="http://schemas.microsoft.com/office/powerpoint/2010/main" val="1481611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you know that Hinge Health is not just for back and knee pain? </a:t>
            </a:r>
          </a:p>
          <a:p>
            <a:endParaRPr lang="en-US"/>
          </a:p>
          <a:p>
            <a:r>
              <a:rPr lang="en-US"/>
              <a:t>They have a Women’s Pelvic Health Program with specialized support from certified coaches and physical therapists who have experience treating musculoskeletal pain and women’s health symptoms related to pregnancy/postpartum, menopause or bladder disorders.</a:t>
            </a:r>
          </a:p>
          <a:p>
            <a:endParaRPr lang="en-US"/>
          </a:p>
          <a:p>
            <a:r>
              <a:rPr lang="en-US"/>
              <a:t>The program is available to Aetna and Kaiser members on a Most Benefits plan at no cost to you. </a:t>
            </a:r>
          </a:p>
          <a:p>
            <a:endParaRPr lang="en-US" b="0" i="0">
              <a:solidFill>
                <a:srgbClr val="040404"/>
              </a:solidFill>
              <a:effectLst/>
            </a:endParaRPr>
          </a:p>
          <a:p>
            <a:r>
              <a:rPr lang="en-US" b="0" i="0">
                <a:solidFill>
                  <a:srgbClr val="040404"/>
                </a:solidFill>
                <a:effectLst/>
              </a:rPr>
              <a:t>And, you can access exercises and coaching virtually for convenience and time saving compared to in person physical therapy.  </a:t>
            </a:r>
          </a:p>
          <a:p>
            <a:endParaRPr lang="en-US" b="0" i="0">
              <a:solidFill>
                <a:srgbClr val="040404"/>
              </a:solidFill>
              <a:effectLst/>
            </a:endParaRPr>
          </a:p>
          <a:p>
            <a:r>
              <a:rPr lang="en-US" b="0" i="0">
                <a:solidFill>
                  <a:srgbClr val="040404"/>
                </a:solidFill>
                <a:effectLst/>
              </a:rPr>
              <a:t>To sign up go to hingehealth.com/</a:t>
            </a:r>
            <a:r>
              <a:rPr lang="en-US" b="0" i="0" err="1">
                <a:solidFill>
                  <a:srgbClr val="040404"/>
                </a:solidFill>
                <a:effectLst/>
              </a:rPr>
              <a:t>cityofseattle</a:t>
            </a:r>
            <a:r>
              <a:rPr lang="en-US" b="0" i="0">
                <a:solidFill>
                  <a:srgbClr val="040404"/>
                </a:solidFill>
                <a:effectLst/>
              </a:rPr>
              <a:t>.</a:t>
            </a:r>
          </a:p>
          <a:p>
            <a:endParaRPr lang="en-US" b="0" i="0">
              <a:solidFill>
                <a:srgbClr val="040404"/>
              </a:solidFill>
              <a:effectLst/>
            </a:endParaRPr>
          </a:p>
          <a:p>
            <a:r>
              <a:rPr lang="en-US" b="0" i="0">
                <a:solidFill>
                  <a:srgbClr val="040404"/>
                </a:solidFill>
                <a:effectLst/>
              </a:rPr>
              <a:t>(Drop hingehealth.com/</a:t>
            </a:r>
            <a:r>
              <a:rPr lang="en-US" b="0" i="0" err="1">
                <a:solidFill>
                  <a:srgbClr val="040404"/>
                </a:solidFill>
                <a:effectLst/>
              </a:rPr>
              <a:t>cityofseattle</a:t>
            </a:r>
            <a:r>
              <a:rPr lang="en-US" b="0" i="0">
                <a:solidFill>
                  <a:srgbClr val="040404"/>
                </a:solidFill>
                <a:effectLst/>
              </a:rPr>
              <a:t> in the Chat)</a:t>
            </a:r>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22</a:t>
            </a:fld>
            <a:endParaRPr lang="en-US"/>
          </a:p>
        </p:txBody>
      </p:sp>
    </p:spTree>
    <p:extLst>
      <p:ext uri="{BB962C8B-B14F-4D97-AF65-F5344CB8AC3E}">
        <p14:creationId xmlns:p14="http://schemas.microsoft.com/office/powerpoint/2010/main" val="135749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you know that if you have Group Term Life or AD&amp;D coverage</a:t>
            </a:r>
            <a:r>
              <a:rPr lang="en-US" sz="1200" b="0" i="0" u="none" strike="noStrike" kern="1200">
                <a:solidFill>
                  <a:schemeClr val="tx1"/>
                </a:solidFill>
                <a:effectLst/>
                <a:latin typeface="+mn-lt"/>
                <a:ea typeface="+mn-ea"/>
                <a:cs typeface="+mn-cs"/>
              </a:rPr>
              <a:t>, you can use Identity Theft Recovery Services and Travel Assistance with Securian?</a:t>
            </a:r>
            <a:endParaRPr lang="en-US">
              <a:cs typeface="Calibri"/>
            </a:endParaRPr>
          </a:p>
          <a:p>
            <a:endParaRPr lang="en-US"/>
          </a:p>
          <a:p>
            <a:pPr rtl="0" fontAlgn="base"/>
            <a:r>
              <a:rPr lang="en-US" sz="1200" b="1" i="0" u="none" strike="noStrike" kern="1200">
                <a:solidFill>
                  <a:schemeClr val="tx1"/>
                </a:solidFill>
                <a:effectLst/>
                <a:latin typeface="+mn-lt"/>
                <a:ea typeface="+mn-ea"/>
                <a:cs typeface="+mn-cs"/>
              </a:rPr>
              <a:t>The following is available to you,</a:t>
            </a:r>
            <a:r>
              <a:rPr lang="en-US" sz="1200" b="1" i="0" kern="1200">
                <a:solidFill>
                  <a:schemeClr val="tx1"/>
                </a:solidFill>
                <a:effectLst/>
                <a:latin typeface="+mn-lt"/>
                <a:ea typeface="+mn-ea"/>
                <a:cs typeface="+mn-cs"/>
              </a:rPr>
              <a:t>​ as part of the Identify Theft Recovery Services through Generali Global Assistance</a:t>
            </a:r>
          </a:p>
          <a:p>
            <a:pPr rtl="0" fontAlgn="base"/>
            <a:r>
              <a:rPr lang="en-US" sz="1200" b="1"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An education and ID theft resolution kit</a:t>
            </a:r>
            <a:r>
              <a:rPr lang="en-US" sz="1200" b="0"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ID Theft Affidavit to be submitted to the proper authorities, credit bureaus, and creditors</a:t>
            </a:r>
            <a:r>
              <a:rPr lang="en-US" sz="1200" b="0"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Assistance with notification of major credit-reporting agencies</a:t>
            </a:r>
            <a:r>
              <a:rPr lang="en-US" sz="1200" b="0"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Assistance with requests to creditors to cancel cards and issue new ones</a:t>
            </a:r>
            <a:r>
              <a:rPr lang="en-US" sz="1200" b="0"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Translation service if the theft occurs overseas and you need help communicating with the local police to file a report</a:t>
            </a:r>
            <a:r>
              <a:rPr lang="en-US" sz="1200" b="0" i="0" kern="1200">
                <a:solidFill>
                  <a:schemeClr val="tx1"/>
                </a:solidFill>
                <a:effectLst/>
                <a:latin typeface="+mn-lt"/>
                <a:ea typeface="+mn-ea"/>
                <a:cs typeface="+mn-cs"/>
              </a:rPr>
              <a:t>​</a:t>
            </a:r>
          </a:p>
          <a:p>
            <a:pPr lvl="1" rtl="0" fontAlgn="base"/>
            <a:r>
              <a:rPr lang="en-US" sz="1200" b="0" i="0" u="none" strike="noStrike" kern="1200">
                <a:solidFill>
                  <a:schemeClr val="tx1"/>
                </a:solidFill>
                <a:effectLst/>
                <a:latin typeface="+mn-lt"/>
                <a:ea typeface="+mn-ea"/>
                <a:cs typeface="+mn-cs"/>
              </a:rPr>
              <a:t>Emergency cash advance* (up to $500) when the theft occurs 100+ miles from home</a:t>
            </a:r>
            <a:r>
              <a:rPr lang="en-US" sz="1200" b="0" i="0" kern="1200">
                <a:solidFill>
                  <a:schemeClr val="tx1"/>
                </a:solidFill>
                <a:effectLst/>
                <a:latin typeface="+mn-lt"/>
                <a:ea typeface="+mn-ea"/>
                <a:cs typeface="+mn-cs"/>
              </a:rPr>
              <a:t>​</a:t>
            </a:r>
          </a:p>
          <a:p>
            <a:pPr lvl="1"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access, go to: </a:t>
            </a:r>
            <a:r>
              <a:rPr lang="pt-BR" sz="1200" b="0" i="0" u="none" strike="noStrike" kern="1200">
                <a:solidFill>
                  <a:schemeClr val="tx1"/>
                </a:solidFill>
                <a:effectLst/>
                <a:latin typeface="+mn-lt"/>
                <a:ea typeface="+mn-ea"/>
                <a:cs typeface="+mn-cs"/>
              </a:rPr>
              <a:t>https://us.generaliglobalassistance.com  (Drop link in  the Chat)</a:t>
            </a:r>
          </a:p>
          <a:p>
            <a:pPr rtl="0" fontAlgn="base"/>
            <a:endParaRPr lang="pt-BR" sz="1200" b="0" i="0" u="none" strike="noStrike" kern="1200">
              <a:solidFill>
                <a:schemeClr val="tx1"/>
              </a:solidFill>
              <a:effectLst/>
              <a:latin typeface="+mn-lt"/>
              <a:ea typeface="+mn-ea"/>
              <a:cs typeface="+mn-cs"/>
            </a:endParaRPr>
          </a:p>
          <a:p>
            <a:pPr rtl="0" fontAlgn="base"/>
            <a:r>
              <a:rPr lang="pt-BR" sz="1200" b="1" i="0" u="none" strike="noStrike" kern="1200">
                <a:solidFill>
                  <a:schemeClr val="tx1"/>
                </a:solidFill>
                <a:effectLst/>
                <a:latin typeface="+mn-lt"/>
                <a:ea typeface="+mn-ea"/>
                <a:cs typeface="+mn-cs"/>
              </a:rPr>
              <a:t>Also available to employees with Life or AD&amp;D insurance is the Travel Assistance Program with Redpoint Resolutions</a:t>
            </a:r>
            <a:r>
              <a:rPr lang="pt-BR" sz="1200" b="0" i="0" u="none" strike="noStrike"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These services include pre-trip resources such as country reports, Passport/visa information and immunization and health information. </a:t>
            </a:r>
          </a:p>
          <a:p>
            <a:pPr rtl="0" fontAlgn="base"/>
            <a:r>
              <a:rPr lang="en-US" sz="1200" b="0" i="0" u="none" strike="noStrike" kern="1200">
                <a:solidFill>
                  <a:schemeClr val="tx1"/>
                </a:solidFill>
                <a:effectLst/>
                <a:latin typeface="+mn-lt"/>
                <a:ea typeface="+mn-ea"/>
                <a:cs typeface="+mn-cs"/>
              </a:rPr>
              <a:t>In addition, you have access to assistance and evacuation such as medical professional locator services, telephonic interpretation services, assistance replacing lost or stolen luggage, medication, or other critical items, coordination of pre-hospital assistance, and once hospitalized, transport to the nearest appropriate medical facility, return of dependent children and rental vehicle; coordination of pet return, arrangement for transport of traveling companion, and repatriation of mortal remains.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access Travel Assistance, you may call 1-855-516-5433 or email operations@redpointresolutions.com. </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Pllease</a:t>
            </a:r>
            <a:r>
              <a:rPr lang="en-US" sz="1200" b="0" i="0" kern="1200">
                <a:solidFill>
                  <a:schemeClr val="tx1"/>
                </a:solidFill>
                <a:effectLst/>
                <a:latin typeface="+mn-lt"/>
                <a:ea typeface="+mn-ea"/>
                <a:cs typeface="+mn-cs"/>
              </a:rPr>
              <a:t> see their web site link on this slide. </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(Drop phone number and email address in the Chat)</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a:t>That wraps up our “Did You Know” section. Let’s now turn our attention to Employee Responsibilities for Open Enrollment.</a:t>
            </a:r>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endParaRPr lang="pt-BR" sz="1200" b="0" i="0" u="none" strike="noStrike" kern="1200">
              <a:solidFill>
                <a:schemeClr val="tx1"/>
              </a:solidFill>
              <a:effectLst/>
              <a:latin typeface="+mn-lt"/>
              <a:ea typeface="+mn-ea"/>
              <a:cs typeface="+mn-cs"/>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23</a:t>
            </a:fld>
            <a:endParaRPr lang="en-US"/>
          </a:p>
        </p:txBody>
      </p:sp>
    </p:spTree>
    <p:extLst>
      <p:ext uri="{BB962C8B-B14F-4D97-AF65-F5344CB8AC3E}">
        <p14:creationId xmlns:p14="http://schemas.microsoft.com/office/powerpoint/2010/main" val="329073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your existing benefits to see if you want to make any changes for 2026—such as </a:t>
            </a:r>
            <a:r>
              <a:rPr lang="en-US" b="1"/>
              <a:t>adding a dependent</a:t>
            </a:r>
            <a:r>
              <a:rPr lang="en-US"/>
              <a:t>, </a:t>
            </a:r>
            <a:r>
              <a:rPr lang="en-US" b="1"/>
              <a:t>increasing or decreasing life insurance</a:t>
            </a:r>
            <a:r>
              <a:rPr lang="en-US"/>
              <a:t>, or </a:t>
            </a:r>
            <a:r>
              <a:rPr lang="en-US" b="1"/>
              <a:t>changing your health care plan</a:t>
            </a:r>
            <a:r>
              <a:rPr lang="en-US"/>
              <a:t>. If you make no changes and take no action during Open Enrollment, your existing plans will continue seamlessly into 2026—</a:t>
            </a:r>
            <a:r>
              <a:rPr lang="en-US" b="1"/>
              <a:t>except for Flexible Spending Accounts</a:t>
            </a:r>
            <a:r>
              <a:rPr lang="en-US"/>
              <a:t>. Please remember to make your changes through </a:t>
            </a:r>
            <a:r>
              <a:rPr lang="en-US" b="1"/>
              <a:t>Workday</a:t>
            </a:r>
            <a:r>
              <a:rPr lang="en-US"/>
              <a:t>.</a:t>
            </a:r>
          </a:p>
          <a:p>
            <a:endParaRPr lang="en-US"/>
          </a:p>
          <a:p>
            <a:r>
              <a:rPr lang="en-US"/>
              <a:t>If you take no action, you will </a:t>
            </a:r>
            <a:r>
              <a:rPr lang="en-US" b="1"/>
              <a:t>not be auto-enrolled in an FSA for 2026</a:t>
            </a:r>
            <a:r>
              <a:rPr lang="en-US"/>
              <a:t>. Your next opportunity to elect FSA participation will be during </a:t>
            </a:r>
            <a:r>
              <a:rPr lang="en-US" b="1"/>
              <a:t>Open Enrollment in 2026</a:t>
            </a:r>
            <a:r>
              <a:rPr lang="en-US"/>
              <a:t> or if you experience a </a:t>
            </a:r>
            <a:r>
              <a:rPr lang="en-US" b="1"/>
              <a:t>qualifying life event</a:t>
            </a:r>
            <a:r>
              <a:rPr lang="en-US"/>
              <a:t>.</a:t>
            </a:r>
          </a:p>
          <a:p>
            <a:endParaRPr lang="en-US"/>
          </a:p>
          <a:p>
            <a:r>
              <a:rPr lang="en-US"/>
              <a:t>Be sure to enter Submit if you make any changes so that your elections go through. </a:t>
            </a:r>
          </a:p>
          <a:p>
            <a:endParaRPr lang="en-US"/>
          </a:p>
          <a:p>
            <a:r>
              <a:rPr lang="en-US"/>
              <a:t>This concludes the </a:t>
            </a:r>
            <a:r>
              <a:rPr lang="en-US" b="1"/>
              <a:t>first half of our webinar</a:t>
            </a:r>
            <a:r>
              <a:rPr lang="en-US"/>
              <a:t>. We’ll now take your questions—feel free to type them into the chat.</a:t>
            </a:r>
          </a:p>
          <a:p>
            <a:endParaRPr lang="en-US"/>
          </a:p>
          <a:p>
            <a:r>
              <a:rPr lang="en-US"/>
              <a:t>Thank you for those great questions (if applicable)! Now we’ll move into the </a:t>
            </a:r>
            <a:r>
              <a:rPr lang="en-US" b="1"/>
              <a:t>second half of our webinar</a:t>
            </a:r>
            <a:r>
              <a:rPr lang="en-US"/>
              <a:t>, featuring our </a:t>
            </a:r>
            <a:r>
              <a:rPr lang="en-US" b="1"/>
              <a:t>healthcare vendor panelists</a:t>
            </a:r>
            <a:r>
              <a:rPr lang="en-US"/>
              <a:t>. This panel is designed to simulate the experience of a </a:t>
            </a:r>
            <a:r>
              <a:rPr lang="en-US" b="1"/>
              <a:t>Benefits Fair</a:t>
            </a:r>
            <a:r>
              <a:rPr lang="en-US"/>
              <a:t>, giving you a chance to hear directly from our plan vendors.</a:t>
            </a:r>
          </a:p>
          <a:p>
            <a:endParaRPr lang="en-US"/>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24</a:t>
            </a:fld>
            <a:endParaRPr lang="en-US"/>
          </a:p>
        </p:txBody>
      </p:sp>
    </p:spTree>
    <p:extLst>
      <p:ext uri="{BB962C8B-B14F-4D97-AF65-F5344CB8AC3E}">
        <p14:creationId xmlns:p14="http://schemas.microsoft.com/office/powerpoint/2010/main" val="121181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 like to extend a warm welcome to our </a:t>
            </a:r>
            <a:r>
              <a:rPr lang="en-US" b="1"/>
              <a:t>healthcare vendor panelists</a:t>
            </a:r>
            <a:r>
              <a:rPr lang="en-US"/>
              <a:t> joining us today from </a:t>
            </a:r>
            <a:r>
              <a:rPr lang="en-US" b="1"/>
              <a:t>Kaiser Permanente, Aetna, Accolade, Delta Dental of Washington, Dental Health Services</a:t>
            </a:r>
            <a:r>
              <a:rPr lang="en-US"/>
              <a:t>, and </a:t>
            </a:r>
            <a:r>
              <a:rPr lang="en-US" b="1"/>
              <a:t>VSP</a:t>
            </a:r>
            <a:r>
              <a:rPr lang="en-US"/>
              <a:t>.</a:t>
            </a:r>
          </a:p>
          <a:p>
            <a:endParaRPr lang="en-US"/>
          </a:p>
          <a:p>
            <a:r>
              <a:rPr lang="en-US"/>
              <a:t>We’ll begin with </a:t>
            </a:r>
            <a:r>
              <a:rPr lang="en-US" b="1"/>
              <a:t>brief introductions</a:t>
            </a:r>
            <a:r>
              <a:rPr lang="en-US"/>
              <a:t> from each panelist. Then, I’ll pose a </a:t>
            </a:r>
            <a:r>
              <a:rPr lang="en-US" b="1"/>
              <a:t>group question</a:t>
            </a:r>
            <a:r>
              <a:rPr lang="en-US"/>
              <a:t> to get the conversation started, followed by </a:t>
            </a:r>
            <a:r>
              <a:rPr lang="en-US" b="1"/>
              <a:t>individual questions</a:t>
            </a:r>
            <a:r>
              <a:rPr lang="en-US"/>
              <a:t> focused on our </a:t>
            </a:r>
            <a:r>
              <a:rPr lang="en-US" b="1"/>
              <a:t>medical, vision, and dental plans</a:t>
            </a:r>
            <a:r>
              <a:rPr lang="en-US"/>
              <a:t>.</a:t>
            </a:r>
          </a:p>
          <a:p>
            <a:endParaRPr lang="en-US"/>
          </a:p>
          <a:p>
            <a:r>
              <a:rPr lang="en-US"/>
              <a:t>To wrap up the panel, we’ll open the </a:t>
            </a:r>
            <a:r>
              <a:rPr lang="en-US" b="1"/>
              <a:t>Chat for participant questions</a:t>
            </a:r>
            <a:r>
              <a:rPr lang="en-US"/>
              <a:t>, giving you a chance to engage directly with our vendor representatives.</a:t>
            </a: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25</a:t>
            </a:fld>
            <a:endParaRPr lang="en-US"/>
          </a:p>
        </p:txBody>
      </p:sp>
    </p:spTree>
    <p:extLst>
      <p:ext uri="{BB962C8B-B14F-4D97-AF65-F5344CB8AC3E}">
        <p14:creationId xmlns:p14="http://schemas.microsoft.com/office/powerpoint/2010/main" val="224163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point for October 9</a:t>
            </a:r>
            <a:r>
              <a:rPr lang="en-US" baseline="30000" dirty="0"/>
              <a:t>th</a:t>
            </a:r>
            <a:r>
              <a:rPr lang="en-US" dirty="0"/>
              <a:t> webinar)</a:t>
            </a:r>
          </a:p>
          <a:p>
            <a:endParaRPr lang="en-US" dirty="0"/>
          </a:p>
          <a:p>
            <a:endParaRPr lang="en-US" dirty="0"/>
          </a:p>
          <a:p>
            <a:r>
              <a:rPr lang="en-US" dirty="0"/>
              <a:t>Let’s begin our panel introductions, starting with our </a:t>
            </a:r>
            <a:r>
              <a:rPr lang="en-US" b="1" dirty="0"/>
              <a:t>medical plan representatives</a:t>
            </a:r>
            <a:r>
              <a:rPr lang="en-US" dirty="0"/>
              <a:t>.</a:t>
            </a:r>
          </a:p>
          <a:p>
            <a:endParaRPr lang="en-US" dirty="0"/>
          </a:p>
          <a:p>
            <a:r>
              <a:rPr lang="en-US" dirty="0"/>
              <a:t>First, will our guest from </a:t>
            </a:r>
            <a:r>
              <a:rPr lang="en-US" b="1" dirty="0"/>
              <a:t>Aetna</a:t>
            </a:r>
            <a:r>
              <a:rPr lang="en-US" dirty="0"/>
              <a:t> please introduce yourself—share your </a:t>
            </a:r>
            <a:r>
              <a:rPr lang="en-US" b="1" dirty="0"/>
              <a:t>name, company, and primary role</a:t>
            </a:r>
            <a:r>
              <a:rPr lang="en-US" dirty="0"/>
              <a:t>. </a:t>
            </a:r>
            <a:r>
              <a:rPr lang="en-US" b="1" dirty="0"/>
              <a:t>Thank you, Daniel.</a:t>
            </a:r>
          </a:p>
          <a:p>
            <a:endParaRPr lang="en-US" dirty="0"/>
          </a:p>
          <a:p>
            <a:r>
              <a:rPr lang="en-US" dirty="0"/>
              <a:t>Next, let’s hear from </a:t>
            </a:r>
            <a:r>
              <a:rPr lang="en-US" b="1" dirty="0"/>
              <a:t>Kaiser Permanente</a:t>
            </a:r>
            <a:r>
              <a:rPr lang="en-US" dirty="0"/>
              <a:t>. </a:t>
            </a:r>
            <a:r>
              <a:rPr lang="en-US" b="1" dirty="0"/>
              <a:t>Thank you, Dave.</a:t>
            </a:r>
          </a:p>
          <a:p>
            <a:endParaRPr lang="en-US" dirty="0"/>
          </a:p>
          <a:p>
            <a:r>
              <a:rPr lang="en-US" dirty="0"/>
              <a:t>Now we’ll move to </a:t>
            </a:r>
            <a:r>
              <a:rPr lang="en-US" b="1" dirty="0"/>
              <a:t>Accolade</a:t>
            </a:r>
            <a:r>
              <a:rPr lang="en-US" dirty="0"/>
              <a:t>. </a:t>
            </a:r>
            <a:r>
              <a:rPr lang="en-US" b="1" dirty="0"/>
              <a:t>Thank you, Tammy.</a:t>
            </a:r>
          </a:p>
          <a:p>
            <a:endParaRPr lang="en-US" dirty="0"/>
          </a:p>
          <a:p>
            <a:r>
              <a:rPr lang="en-US" dirty="0"/>
              <a:t>Let’s shift to our </a:t>
            </a:r>
            <a:r>
              <a:rPr lang="en-US" b="1" dirty="0"/>
              <a:t>vision plan</a:t>
            </a:r>
            <a:r>
              <a:rPr lang="en-US" dirty="0"/>
              <a:t>. Will our guest from </a:t>
            </a:r>
            <a:r>
              <a:rPr lang="en-US" b="1" dirty="0"/>
              <a:t>VSP</a:t>
            </a:r>
            <a:r>
              <a:rPr lang="en-US" dirty="0"/>
              <a:t> please introduce yourself? </a:t>
            </a:r>
            <a:r>
              <a:rPr lang="en-US" b="1" dirty="0"/>
              <a:t>Thank you, Vincent.</a:t>
            </a:r>
          </a:p>
          <a:p>
            <a:endParaRPr lang="en-US" dirty="0"/>
          </a:p>
          <a:p>
            <a:r>
              <a:rPr lang="en-US" dirty="0"/>
              <a:t>And finally, we’ll hear from our </a:t>
            </a:r>
            <a:r>
              <a:rPr lang="en-US" b="1" dirty="0"/>
              <a:t>dental plan representatives</a:t>
            </a:r>
            <a:r>
              <a:rPr lang="en-US" dirty="0"/>
              <a:t>. Will our guest from </a:t>
            </a:r>
            <a:r>
              <a:rPr lang="en-US" b="1" dirty="0"/>
              <a:t>Dental Health Services</a:t>
            </a:r>
            <a:r>
              <a:rPr lang="en-US" dirty="0"/>
              <a:t> please introduce themself? </a:t>
            </a:r>
            <a:r>
              <a:rPr lang="en-US" b="1" dirty="0"/>
              <a:t>Thank you, Elaine.</a:t>
            </a:r>
            <a:endParaRPr lang="en-US" dirty="0"/>
          </a:p>
          <a:p>
            <a:r>
              <a:rPr lang="en-US" b="1" dirty="0"/>
              <a:t>Delta Dental of Washington</a:t>
            </a:r>
            <a:r>
              <a:rPr lang="en-US" dirty="0"/>
              <a:t>, you’re up next. </a:t>
            </a:r>
            <a:r>
              <a:rPr lang="en-US" b="1" dirty="0"/>
              <a:t>Thank you, Alexis.</a:t>
            </a:r>
          </a:p>
          <a:p>
            <a:endParaRPr lang="en-US" b="1" dirty="0"/>
          </a:p>
          <a:p>
            <a:endParaRPr lang="en-US" dirty="0"/>
          </a:p>
          <a:p>
            <a:r>
              <a:rPr lang="en-US" dirty="0"/>
              <a:t>We’re truly pleased to have all of you with us today—thank you for joining and sharing your expertise.</a:t>
            </a:r>
          </a:p>
          <a:p>
            <a:endParaRPr lang="en-US" dirty="0"/>
          </a:p>
          <a:p>
            <a:endParaRPr lang="en-US" dirty="0"/>
          </a:p>
        </p:txBody>
      </p:sp>
      <p:sp>
        <p:nvSpPr>
          <p:cNvPr id="4" name="Slide Number Placeholder 3"/>
          <p:cNvSpPr>
            <a:spLocks noGrp="1"/>
          </p:cNvSpPr>
          <p:nvPr>
            <p:ph type="sldNum" sz="quarter" idx="5"/>
          </p:nvPr>
        </p:nvSpPr>
        <p:spPr/>
        <p:txBody>
          <a:bodyPr/>
          <a:lstStyle/>
          <a:p>
            <a:fld id="{13D23781-CE67-496E-B907-B50EEA273DC0}" type="slidenum">
              <a:rPr lang="en-US" smtClean="0"/>
              <a:t>26</a:t>
            </a:fld>
            <a:endParaRPr lang="en-US"/>
          </a:p>
        </p:txBody>
      </p:sp>
    </p:spTree>
    <p:extLst>
      <p:ext uri="{BB962C8B-B14F-4D97-AF65-F5344CB8AC3E}">
        <p14:creationId xmlns:p14="http://schemas.microsoft.com/office/powerpoint/2010/main" val="157458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en-US" i="0" dirty="0"/>
              <a:t>Let’s begin with our first question. </a:t>
            </a:r>
            <a:r>
              <a:rPr lang="en-US" sz="1200" i="0" kern="1200" dirty="0">
                <a:solidFill>
                  <a:schemeClr val="tx1"/>
                </a:solidFill>
                <a:effectLst/>
                <a:latin typeface="+mn-lt"/>
                <a:ea typeface="+mn-ea"/>
                <a:cs typeface="+mn-cs"/>
              </a:rPr>
              <a:t>How does </a:t>
            </a:r>
            <a:r>
              <a:rPr lang="en-US" sz="1200" kern="1200" dirty="0">
                <a:solidFill>
                  <a:schemeClr val="tx1"/>
                </a:solidFill>
                <a:effectLst/>
                <a:latin typeface="+mn-lt"/>
                <a:ea typeface="+mn-ea"/>
                <a:cs typeface="+mn-cs"/>
              </a:rPr>
              <a:t>your organization foster health literacy, and what role does health literacy play in member health outcomes and engagement?</a:t>
            </a:r>
          </a:p>
          <a:p>
            <a:pPr marL="0" marR="0" lvl="0" indent="0">
              <a:lnSpc>
                <a:spcPct val="115000"/>
              </a:lnSpc>
              <a:spcBef>
                <a:spcPts val="0"/>
              </a:spcBef>
              <a:spcAft>
                <a:spcPts val="800"/>
              </a:spcAft>
              <a:buFont typeface="Symbol" panose="05050102010706020507" pitchFamily="18" charset="2"/>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effectLst/>
              <a:ea typeface="Calibri" panose="020F0502020204030204" pitchFamily="34" charset="0"/>
            </a:endParaRPr>
          </a:p>
          <a:p>
            <a:r>
              <a:rPr lang="en-US" dirty="0"/>
              <a:t>Let’s begin with </a:t>
            </a:r>
            <a:r>
              <a:rPr lang="en-US" b="1" dirty="0"/>
              <a:t>Dave from Kaiser Permanente</a:t>
            </a:r>
            <a:r>
              <a:rPr lang="en-US" dirty="0"/>
              <a:t>. </a:t>
            </a:r>
            <a:r>
              <a:rPr lang="en-US" b="1" dirty="0"/>
              <a:t>Thank you, Dave.</a:t>
            </a:r>
          </a:p>
          <a:p>
            <a:endParaRPr lang="en-US" dirty="0"/>
          </a:p>
          <a:p>
            <a:r>
              <a:rPr lang="en-US" dirty="0"/>
              <a:t>Next, </a:t>
            </a:r>
            <a:r>
              <a:rPr lang="en-US" b="1" dirty="0"/>
              <a:t>Daniel from Aetna</a:t>
            </a:r>
            <a:r>
              <a:rPr lang="en-US" dirty="0"/>
              <a:t>—what would you like to share? </a:t>
            </a:r>
            <a:r>
              <a:rPr lang="en-US" b="1" dirty="0"/>
              <a:t>Thank you.</a:t>
            </a:r>
          </a:p>
          <a:p>
            <a:endParaRPr lang="en-US" dirty="0"/>
          </a:p>
          <a:p>
            <a:r>
              <a:rPr lang="en-US" b="1" dirty="0"/>
              <a:t>Tammy from Accolade</a:t>
            </a:r>
            <a:r>
              <a:rPr lang="en-US" dirty="0"/>
              <a:t>, you’re up next. </a:t>
            </a:r>
            <a:r>
              <a:rPr lang="en-US" b="1" dirty="0"/>
              <a:t>Thank you, Tammy.</a:t>
            </a:r>
          </a:p>
          <a:p>
            <a:endParaRPr lang="en-US" dirty="0"/>
          </a:p>
          <a:p>
            <a:r>
              <a:rPr lang="en-US" b="1" dirty="0"/>
              <a:t>Elaine from Dental Health Services</a:t>
            </a:r>
            <a:r>
              <a:rPr lang="en-US" dirty="0"/>
              <a:t>, what would you like to share? </a:t>
            </a:r>
            <a:r>
              <a:rPr lang="en-US" b="1" dirty="0"/>
              <a:t>Thank you.</a:t>
            </a:r>
          </a:p>
          <a:p>
            <a:endParaRPr lang="en-US" dirty="0"/>
          </a:p>
          <a:p>
            <a:r>
              <a:rPr lang="en-US" b="1" dirty="0"/>
              <a:t>Vincent from VSP</a:t>
            </a:r>
            <a:r>
              <a:rPr lang="en-US" dirty="0"/>
              <a:t>, you’re next. </a:t>
            </a:r>
            <a:r>
              <a:rPr lang="en-US" b="1" dirty="0"/>
              <a:t>Thank you.</a:t>
            </a:r>
          </a:p>
          <a:p>
            <a:endParaRPr lang="en-US" dirty="0"/>
          </a:p>
          <a:p>
            <a:r>
              <a:rPr lang="en-US" dirty="0"/>
              <a:t>And finally, </a:t>
            </a:r>
            <a:r>
              <a:rPr lang="en-US" b="1" dirty="0"/>
              <a:t>Alexis from Delta Dental of Washington</a:t>
            </a:r>
            <a:r>
              <a:rPr lang="en-US" dirty="0"/>
              <a:t>—what tools and resources would you like to share? </a:t>
            </a:r>
            <a:r>
              <a:rPr lang="en-US" b="1" dirty="0"/>
              <a:t>Thank you.</a:t>
            </a:r>
          </a:p>
          <a:p>
            <a:endParaRPr lang="en-US" dirty="0"/>
          </a:p>
          <a:p>
            <a:r>
              <a:rPr lang="en-US" dirty="0"/>
              <a:t>Those are helpful insights. I hope everyone attending today has gained a deeper understanding of how our vendors support health literacy and empower members to make informed decisions.</a:t>
            </a:r>
          </a:p>
          <a:p>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3D23781-CE67-496E-B907-B50EEA273DC0}" type="slidenum">
              <a:rPr lang="en-US" smtClean="0"/>
              <a:t>27</a:t>
            </a:fld>
            <a:endParaRPr lang="en-US"/>
          </a:p>
        </p:txBody>
      </p:sp>
    </p:spTree>
    <p:extLst>
      <p:ext uri="{BB962C8B-B14F-4D97-AF65-F5344CB8AC3E}">
        <p14:creationId xmlns:p14="http://schemas.microsoft.com/office/powerpoint/2010/main" val="8878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effectLst/>
                <a:latin typeface="Calibri"/>
                <a:cs typeface="Calibri"/>
              </a:rPr>
              <a:t>Next, we’ll focus on plan specific questions, starting with the medical plan and our health care advocate. </a:t>
            </a:r>
            <a:r>
              <a:rPr lang="en-US" dirty="0"/>
              <a:t>Being able to estimate healthcare costs plays a key role in supporting our overall financial health.</a:t>
            </a: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The question for Kaiser, Aetna and Accolade is: </a:t>
            </a:r>
            <a:r>
              <a:rPr lang="en-US" sz="1200" dirty="0"/>
              <a:t>What tools, services, or support do you offer to help members anticipate and understand their out-of-pocket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AGAIN, please keep comments to </a:t>
            </a:r>
            <a:r>
              <a:rPr lang="en-US" sz="1200" b="1" dirty="0">
                <a:effectLst/>
                <a:latin typeface="Calibri" panose="020F0502020204030204" pitchFamily="34" charset="0"/>
                <a:ea typeface="Calibri" panose="020F0502020204030204" pitchFamily="34" charset="0"/>
              </a:rPr>
              <a:t>2 minutes</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endParaRPr>
          </a:p>
          <a:p>
            <a:pPr>
              <a:defRPr/>
            </a:pPr>
            <a:r>
              <a:rPr lang="en-US" sz="1200" dirty="0">
                <a:effectLst/>
                <a:latin typeface="Calibri"/>
                <a:ea typeface="Calibri" panose="020F0502020204030204" pitchFamily="34" charset="0"/>
                <a:cs typeface="Calibri"/>
              </a:rPr>
              <a:t>We’ll start with </a:t>
            </a:r>
            <a:r>
              <a:rPr lang="en-US" sz="1200" b="1" dirty="0">
                <a:effectLst/>
                <a:latin typeface="Calibri"/>
                <a:ea typeface="Calibri" panose="020F0502020204030204" pitchFamily="34" charset="0"/>
                <a:cs typeface="Calibri"/>
              </a:rPr>
              <a:t>Dave </a:t>
            </a:r>
            <a:r>
              <a:rPr lang="en-US" sz="1200" dirty="0">
                <a:effectLst/>
                <a:latin typeface="Calibri"/>
                <a:ea typeface="Calibri" panose="020F0502020204030204" pitchFamily="34" charset="0"/>
                <a:cs typeface="Calibri"/>
              </a:rPr>
              <a:t>from Kaiser.</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Thank you, </a:t>
            </a:r>
            <a:r>
              <a:rPr lang="en-US" sz="1200" b="1" dirty="0">
                <a:effectLst/>
                <a:latin typeface="Calibri"/>
                <a:ea typeface="Calibri" panose="020F0502020204030204" pitchFamily="34" charset="0"/>
                <a:cs typeface="Calibri"/>
              </a:rPr>
              <a:t>Dave</a:t>
            </a:r>
            <a:r>
              <a:rPr lang="en-US" b="1" dirty="0">
                <a:latin typeface="Calibri"/>
                <a:ea typeface="Calibri" panose="020F0502020204030204" pitchFamily="34" charset="0"/>
                <a:cs typeface="Calibri"/>
              </a:rPr>
              <a:t>.</a:t>
            </a:r>
            <a:r>
              <a:rPr lang="en-US" dirty="0">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a:defRPr/>
            </a:pPr>
            <a:r>
              <a:rPr lang="en-US" dirty="0">
                <a:latin typeface="Calibri"/>
                <a:ea typeface="Calibri" panose="020F0502020204030204" pitchFamily="34" charset="0"/>
                <a:cs typeface="Calibri"/>
              </a:rPr>
              <a:t>N</a:t>
            </a:r>
            <a:r>
              <a:rPr lang="en-US" sz="1200" dirty="0">
                <a:effectLst/>
                <a:latin typeface="Calibri"/>
                <a:ea typeface="Calibri" panose="020F0502020204030204" pitchFamily="34" charset="0"/>
                <a:cs typeface="Calibri"/>
              </a:rPr>
              <a:t>ext, we’ll turn to </a:t>
            </a:r>
            <a:r>
              <a:rPr lang="en-US" sz="1200" b="1" dirty="0">
                <a:effectLst/>
                <a:latin typeface="Calibri"/>
                <a:ea typeface="Calibri" panose="020F0502020204030204" pitchFamily="34" charset="0"/>
                <a:cs typeface="Calibri"/>
              </a:rPr>
              <a:t>Aetna</a:t>
            </a:r>
            <a:r>
              <a:rPr lang="en-US" sz="1200" dirty="0">
                <a:effectLst/>
                <a:latin typeface="Calibri"/>
                <a:ea typeface="Calibri" panose="020F0502020204030204" pitchFamily="34" charset="0"/>
                <a:cs typeface="Calibri"/>
              </a:rPr>
              <a:t>.</a:t>
            </a:r>
            <a:r>
              <a:rPr lang="en-US"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Thank you</a:t>
            </a:r>
            <a:r>
              <a:rPr lang="en-US" b="1" dirty="0">
                <a:latin typeface="Calibri"/>
                <a:cs typeface="Calibri"/>
              </a:rPr>
              <a:t>.</a:t>
            </a:r>
            <a:r>
              <a:rPr lang="en-US" dirty="0">
                <a:latin typeface="Calibri"/>
                <a:ea typeface="Calibri" panose="020F0502020204030204" pitchFamily="34" charset="0"/>
                <a:cs typeface="Calibri"/>
              </a:rPr>
              <a:t> </a:t>
            </a:r>
          </a:p>
          <a:p>
            <a:pPr>
              <a:defRPr/>
            </a:pPr>
            <a:endParaRPr lang="en-US" dirty="0">
              <a:latin typeface="Calibri"/>
              <a:ea typeface="Calibri" panose="020F0502020204030204" pitchFamily="34" charset="0"/>
              <a:cs typeface="Calibri"/>
            </a:endParaRPr>
          </a:p>
          <a:p>
            <a:pPr>
              <a:defRPr/>
            </a:pPr>
            <a:r>
              <a:rPr lang="en-US" b="1" dirty="0">
                <a:latin typeface="Calibri"/>
                <a:ea typeface="Calibri" panose="020F0502020204030204" pitchFamily="34" charset="0"/>
                <a:cs typeface="Calibri"/>
              </a:rPr>
              <a:t>Tammy </a:t>
            </a:r>
            <a:r>
              <a:rPr lang="en-US" dirty="0">
                <a:latin typeface="Calibri"/>
                <a:ea typeface="Calibri" panose="020F0502020204030204" pitchFamily="34" charset="0"/>
                <a:cs typeface="Calibri"/>
              </a:rPr>
              <a:t>from</a:t>
            </a:r>
            <a:r>
              <a:rPr lang="en-US" sz="1200" dirty="0">
                <a:effectLst/>
                <a:latin typeface="Calibri"/>
                <a:ea typeface="Calibri" panose="020F0502020204030204" pitchFamily="34" charset="0"/>
                <a:cs typeface="Calibri"/>
              </a:rPr>
              <a:t> Accolade, can you please share your response?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sharing your thoughts with everyone on the call today.</a:t>
            </a:r>
          </a:p>
          <a:p>
            <a:endParaRPr lang="en-US" dirty="0"/>
          </a:p>
        </p:txBody>
      </p:sp>
      <p:sp>
        <p:nvSpPr>
          <p:cNvPr id="4" name="Slide Number Placeholder 3"/>
          <p:cNvSpPr>
            <a:spLocks noGrp="1"/>
          </p:cNvSpPr>
          <p:nvPr>
            <p:ph type="sldNum" sz="quarter" idx="5"/>
          </p:nvPr>
        </p:nvSpPr>
        <p:spPr/>
        <p:txBody>
          <a:bodyPr/>
          <a:lstStyle/>
          <a:p>
            <a:fld id="{13D23781-CE67-496E-B907-B50EEA273DC0}" type="slidenum">
              <a:rPr lang="en-US" smtClean="0"/>
              <a:t>28</a:t>
            </a:fld>
            <a:endParaRPr lang="en-US"/>
          </a:p>
        </p:txBody>
      </p:sp>
    </p:spTree>
    <p:extLst>
      <p:ext uri="{BB962C8B-B14F-4D97-AF65-F5344CB8AC3E}">
        <p14:creationId xmlns:p14="http://schemas.microsoft.com/office/powerpoint/2010/main" val="262010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next question relates to our vision plan. As screen time continues to rise significantly in both work and personal environments, many people are experiencing symptoms like eye fatigue, dryness, blurred vision, and headaches.</a:t>
            </a:r>
          </a:p>
          <a:p>
            <a:endParaRPr lang="en-US"/>
          </a:p>
          <a:p>
            <a:r>
              <a:rPr lang="en-US"/>
              <a:t>How is VSP addressing these challenges, specifically in terms of digital eye strain and blue light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Calibri"/>
                <a:ea typeface="Calibri" panose="020F0502020204030204" pitchFamily="34" charset="0"/>
                <a:cs typeface="Calibri"/>
              </a:rPr>
              <a:t>Thank you for sharing, </a:t>
            </a:r>
            <a:r>
              <a:rPr lang="en-US" b="1">
                <a:effectLst/>
                <a:latin typeface="Calibri"/>
                <a:ea typeface="Calibri" panose="020F0502020204030204" pitchFamily="34" charset="0"/>
                <a:cs typeface="Calibri"/>
              </a:rPr>
              <a:t>Vincent</a:t>
            </a:r>
            <a:endParaRPr lang="en-US" b="1">
              <a:latin typeface="Calibri"/>
              <a:cs typeface="Calibri"/>
            </a:endParaRPr>
          </a:p>
        </p:txBody>
      </p:sp>
      <p:sp>
        <p:nvSpPr>
          <p:cNvPr id="4" name="Slide Number Placeholder 3"/>
          <p:cNvSpPr>
            <a:spLocks noGrp="1"/>
          </p:cNvSpPr>
          <p:nvPr>
            <p:ph type="sldNum" sz="quarter" idx="5"/>
          </p:nvPr>
        </p:nvSpPr>
        <p:spPr/>
        <p:txBody>
          <a:bodyPr/>
          <a:lstStyle/>
          <a:p>
            <a:fld id="{13D23781-CE67-496E-B907-B50EEA273DC0}" type="slidenum">
              <a:rPr lang="en-US" smtClean="0"/>
              <a:t>29</a:t>
            </a:fld>
            <a:endParaRPr lang="en-US"/>
          </a:p>
        </p:txBody>
      </p:sp>
    </p:spTree>
    <p:extLst>
      <p:ext uri="{BB962C8B-B14F-4D97-AF65-F5344CB8AC3E}">
        <p14:creationId xmlns:p14="http://schemas.microsoft.com/office/powerpoint/2010/main" val="263012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a:p>
            <a:r>
              <a:rPr lang="en-US"/>
              <a:t>Starting in 2026, the Most Kaiser Standard and Deductible, as well as Aetna Traditional and Preventive plans—will expand coverage for hearing aids. Each plan will now cover </a:t>
            </a:r>
            <a:r>
              <a:rPr lang="en-US" b="1"/>
              <a:t>one device per ear with hearing loss every 36 months</a:t>
            </a:r>
            <a:r>
              <a:rPr lang="en-US"/>
              <a:t>, and the </a:t>
            </a:r>
            <a:r>
              <a:rPr lang="en-US" b="1"/>
              <a:t>previous dollar limit will be removed</a:t>
            </a:r>
            <a:r>
              <a:rPr lang="en-US"/>
              <a:t>.</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note: this update was finalized after Open Enrollment letters were approved, so it does </a:t>
            </a:r>
            <a:r>
              <a:rPr lang="en-US" b="1"/>
              <a:t>not appear in your mailed Open Enrollment letter</a:t>
            </a:r>
            <a:r>
              <a:rPr lang="en-US"/>
              <a:t>. However, you can find this change listed in the </a:t>
            </a:r>
            <a:r>
              <a:rPr lang="en-US" b="1"/>
              <a:t>Open Enrollment Highlights</a:t>
            </a:r>
            <a:r>
              <a:rPr lang="en-US"/>
              <a:t>.</a:t>
            </a:r>
            <a:endParaRPr lang="en-US" b="0"/>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(Drop link to OE page </a:t>
            </a:r>
            <a:r>
              <a:rPr lang="en-US" sz="1200" u="sng" kern="1200">
                <a:solidFill>
                  <a:schemeClr val="tx1"/>
                </a:solidFill>
                <a:effectLst/>
                <a:latin typeface="+mn-lt"/>
                <a:ea typeface="+mn-ea"/>
                <a:cs typeface="+mn-cs"/>
              </a:rPr>
              <a:t>bit.ly/benhome1</a:t>
            </a:r>
            <a:r>
              <a:rPr lang="en-US" sz="1200" kern="1200">
                <a:solidFill>
                  <a:schemeClr val="tx1"/>
                </a:solidFill>
                <a:effectLst/>
                <a:latin typeface="+mn-lt"/>
                <a:ea typeface="+mn-ea"/>
                <a:cs typeface="+mn-cs"/>
              </a:rPr>
              <a:t> </a:t>
            </a:r>
            <a:r>
              <a:rPr lang="en-US" b="0"/>
              <a:t>in the Chat.)</a:t>
            </a:r>
          </a:p>
          <a:p>
            <a:endParaRPr lang="en-US" b="0"/>
          </a:p>
        </p:txBody>
      </p:sp>
      <p:sp>
        <p:nvSpPr>
          <p:cNvPr id="4" name="Slide Number Placeholder 3"/>
          <p:cNvSpPr>
            <a:spLocks noGrp="1"/>
          </p:cNvSpPr>
          <p:nvPr>
            <p:ph type="sldNum" sz="quarter" idx="5"/>
          </p:nvPr>
        </p:nvSpPr>
        <p:spPr/>
        <p:txBody>
          <a:bodyPr/>
          <a:lstStyle/>
          <a:p>
            <a:fld id="{13D23781-CE67-496E-B907-B50EEA273DC0}" type="slidenum">
              <a:rPr lang="en-US" smtClean="0"/>
              <a:t>3</a:t>
            </a:fld>
            <a:endParaRPr lang="en-US"/>
          </a:p>
        </p:txBody>
      </p:sp>
    </p:spTree>
    <p:extLst>
      <p:ext uri="{BB962C8B-B14F-4D97-AF65-F5344CB8AC3E}">
        <p14:creationId xmlns:p14="http://schemas.microsoft.com/office/powerpoint/2010/main" val="791985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turn back to participant questions in the Chat, we have one final question for our dental plan partners.</a:t>
            </a:r>
          </a:p>
          <a:p>
            <a:endParaRPr lang="en-US" dirty="0"/>
          </a:p>
          <a:p>
            <a:r>
              <a:rPr lang="en-US" dirty="0"/>
              <a:t>How do you handle coverage for pre-existing conditions or ongoing treatments that began prior to enrollment?</a:t>
            </a:r>
          </a:p>
          <a:p>
            <a:endParaRPr lang="en-US" dirty="0"/>
          </a:p>
          <a:p>
            <a:r>
              <a:rPr lang="en-US" dirty="0"/>
              <a:t>Please keep your responses to around two minutes each.</a:t>
            </a:r>
          </a:p>
          <a:p>
            <a:endParaRPr lang="en-US" dirty="0"/>
          </a:p>
          <a:p>
            <a:r>
              <a:rPr lang="en-US" dirty="0"/>
              <a:t>Let’s begin with </a:t>
            </a:r>
            <a:r>
              <a:rPr lang="en-US" b="1" dirty="0"/>
              <a:t>Alexis </a:t>
            </a:r>
            <a:r>
              <a:rPr lang="en-US" dirty="0"/>
              <a:t>from Delta Dental of Washington.</a:t>
            </a:r>
          </a:p>
          <a:p>
            <a:endParaRPr lang="en-US" dirty="0"/>
          </a:p>
          <a:p>
            <a:r>
              <a:rPr lang="en-US" b="1" dirty="0"/>
              <a:t>Elaine, </a:t>
            </a:r>
            <a:r>
              <a:rPr lang="en-US" dirty="0"/>
              <a:t>would you please share your insights?</a:t>
            </a:r>
          </a:p>
          <a:p>
            <a:endParaRPr lang="en-US" dirty="0"/>
          </a:p>
          <a:p>
            <a:r>
              <a:rPr lang="en-US" dirty="0"/>
              <a:t>Thank you all for your time.</a:t>
            </a:r>
          </a:p>
          <a:p>
            <a:endParaRPr lang="en-US" dirty="0">
              <a:latin typeface="Calibri" panose="020F0502020204030204" pitchFamily="34" charset="0"/>
              <a:ea typeface="Calibri" panose="020F0502020204030204" pitchFamily="34" charset="0"/>
            </a:endParaRPr>
          </a:p>
          <a:p>
            <a:endParaRPr lang="en-US" sz="1200" dirty="0">
              <a:effectLst/>
              <a:latin typeface="Calibri" panose="020F0502020204030204" pitchFamily="34" charset="0"/>
              <a:ea typeface="Calibri" panose="020F0502020204030204" pitchFamily="34" charset="0"/>
            </a:endParaRPr>
          </a:p>
          <a:p>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D23781-CE67-496E-B907-B50EEA273DC0}" type="slidenum">
              <a:rPr lang="en-US" smtClean="0"/>
              <a:t>30</a:t>
            </a:fld>
            <a:endParaRPr lang="en-US"/>
          </a:p>
        </p:txBody>
      </p:sp>
    </p:spTree>
    <p:extLst>
      <p:ext uri="{BB962C8B-B14F-4D97-AF65-F5344CB8AC3E}">
        <p14:creationId xmlns:p14="http://schemas.microsoft.com/office/powerpoint/2010/main" val="397414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wraps up the formal portion of our panel discussion. A big thank you to all our panelists for their valuable contributions.</a:t>
            </a:r>
          </a:p>
          <a:p>
            <a:endParaRPr lang="en-US"/>
          </a:p>
          <a:p>
            <a:r>
              <a:rPr lang="en-US"/>
              <a:t>Now, we’re opening the Chat to take questions from participants. Feel free to share your thoughts or ask anything you'd like to explore further.</a:t>
            </a:r>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31</a:t>
            </a:fld>
            <a:endParaRPr lang="en-US"/>
          </a:p>
        </p:txBody>
      </p:sp>
    </p:spTree>
    <p:extLst>
      <p:ext uri="{BB962C8B-B14F-4D97-AF65-F5344CB8AC3E}">
        <p14:creationId xmlns:p14="http://schemas.microsoft.com/office/powerpoint/2010/main" val="3995033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once again for your attention and participation. As a reminder, the Open Enrollment period is your opportunity to review and make any changes to your benefits for the upcoming year. Please be sure to finalize all your Open Enrollment selections </a:t>
            </a:r>
            <a:r>
              <a:rPr lang="en-US" b="1"/>
              <a:t>before October 31</a:t>
            </a:r>
            <a:r>
              <a:rPr lang="en-US"/>
              <a:t> in Workday. This deadline ensures that your benefit choices are processed smoothly and take effect without any interruptions.</a:t>
            </a:r>
          </a:p>
          <a:p>
            <a:endParaRPr lang="en-US"/>
          </a:p>
          <a:p>
            <a:r>
              <a:rPr lang="en-US"/>
              <a:t>Whether you’re considering updating your health plans, adding or removing dependents, or exploring new coverage options, now is the time to act. Missing the deadline could mean waiting another year to make changes or missing out on valuable benefits tailored to your needs.</a:t>
            </a:r>
          </a:p>
          <a:p>
            <a:endParaRPr lang="en-US"/>
          </a:p>
          <a:p>
            <a:endParaRPr lang="en-US"/>
          </a:p>
        </p:txBody>
      </p:sp>
      <p:sp>
        <p:nvSpPr>
          <p:cNvPr id="4" name="Slide Number Placeholder 3"/>
          <p:cNvSpPr>
            <a:spLocks noGrp="1"/>
          </p:cNvSpPr>
          <p:nvPr>
            <p:ph type="sldNum" sz="quarter" idx="5"/>
          </p:nvPr>
        </p:nvSpPr>
        <p:spPr/>
        <p:txBody>
          <a:bodyPr/>
          <a:lstStyle/>
          <a:p>
            <a:fld id="{13D23781-CE67-496E-B907-B50EEA273DC0}" type="slidenum">
              <a:rPr lang="en-US" smtClean="0"/>
              <a:t>32</a:t>
            </a:fld>
            <a:endParaRPr lang="en-US"/>
          </a:p>
        </p:txBody>
      </p:sp>
    </p:spTree>
    <p:extLst>
      <p:ext uri="{BB962C8B-B14F-4D97-AF65-F5344CB8AC3E}">
        <p14:creationId xmlns:p14="http://schemas.microsoft.com/office/powerpoint/2010/main" val="422406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D558-0E6D-61BD-E64F-773FE3B5C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9CCE9-14C7-6FDD-1F9F-8CF0E1E8C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95671-E5D6-896B-449B-26B8D3480015}"/>
              </a:ext>
            </a:extLst>
          </p:cNvPr>
          <p:cNvSpPr>
            <a:spLocks noGrp="1"/>
          </p:cNvSpPr>
          <p:nvPr>
            <p:ph type="body" idx="1"/>
          </p:nvPr>
        </p:nvSpPr>
        <p:spPr/>
        <p:txBody>
          <a:bodyPr/>
          <a:lstStyle/>
          <a:p>
            <a:r>
              <a:rPr lang="en-US"/>
              <a:t>The Most Kaiser Standard and Deductible plans will include improved coverage for fertility services. Specifically, artificial insemination will now follow the usual cost-sharing rules, and the expenses will count towards the member’s medical out-of-pocket maximum rather than the $20,000 lifetime fertility benefit. </a:t>
            </a:r>
          </a:p>
          <a:p>
            <a:endParaRPr lang="en-US"/>
          </a:p>
          <a:p>
            <a:r>
              <a:rPr lang="en-US"/>
              <a:t>In other words, artificial insemination costs will no longer count against the $20,000 lifetime fertility benefit limit, giving the member more financial flexibility.</a:t>
            </a:r>
          </a:p>
          <a:p>
            <a:endParaRPr lang="en-US" b="0"/>
          </a:p>
          <a:p>
            <a:r>
              <a:rPr lang="en-US"/>
              <a:t>Please note: this enhancement was finalized after Open Enrollment letters were approved, so it does </a:t>
            </a:r>
            <a:r>
              <a:rPr lang="en-US" b="1"/>
              <a:t>not appear in the letter</a:t>
            </a:r>
            <a:r>
              <a:rPr lang="en-US"/>
              <a:t> sent to employees with Most benefits coverage. However, you can find this update in the </a:t>
            </a:r>
            <a:r>
              <a:rPr lang="en-US" b="1"/>
              <a:t>Open Enrollment Highlights</a:t>
            </a:r>
            <a:r>
              <a:rPr lang="en-US"/>
              <a:t> section on the OE page </a:t>
            </a:r>
            <a:r>
              <a:rPr lang="en-US" b="0"/>
              <a:t>at </a:t>
            </a:r>
            <a:r>
              <a:rPr lang="en-US" sz="1200" u="sng" kern="1200">
                <a:solidFill>
                  <a:schemeClr val="tx1"/>
                </a:solidFill>
                <a:effectLst/>
                <a:latin typeface="+mn-lt"/>
                <a:ea typeface="+mn-ea"/>
                <a:cs typeface="+mn-cs"/>
              </a:rPr>
              <a:t>bit.ly/benhome1</a:t>
            </a:r>
            <a:r>
              <a:rPr lang="en-US" sz="1200" kern="1200">
                <a:solidFill>
                  <a:schemeClr val="tx1"/>
                </a:solidFill>
                <a:effectLst/>
                <a:latin typeface="+mn-lt"/>
                <a:ea typeface="+mn-ea"/>
                <a:cs typeface="+mn-cs"/>
              </a:rPr>
              <a:t> </a:t>
            </a:r>
            <a:endParaRPr lang="en-US" b="0"/>
          </a:p>
          <a:p>
            <a:endParaRPr lang="en-US" b="0"/>
          </a:p>
        </p:txBody>
      </p:sp>
      <p:sp>
        <p:nvSpPr>
          <p:cNvPr id="4" name="Slide Number Placeholder 3">
            <a:extLst>
              <a:ext uri="{FF2B5EF4-FFF2-40B4-BE49-F238E27FC236}">
                <a16:creationId xmlns:a16="http://schemas.microsoft.com/office/drawing/2014/main" id="{9A297FBB-3A06-A194-08D3-A272B7123975}"/>
              </a:ext>
            </a:extLst>
          </p:cNvPr>
          <p:cNvSpPr>
            <a:spLocks noGrp="1"/>
          </p:cNvSpPr>
          <p:nvPr>
            <p:ph type="sldNum" sz="quarter" idx="5"/>
          </p:nvPr>
        </p:nvSpPr>
        <p:spPr/>
        <p:txBody>
          <a:bodyPr/>
          <a:lstStyle/>
          <a:p>
            <a:fld id="{13D23781-CE67-496E-B907-B50EEA273DC0}" type="slidenum">
              <a:rPr lang="en-US" smtClean="0"/>
              <a:t>4</a:t>
            </a:fld>
            <a:endParaRPr lang="en-US"/>
          </a:p>
        </p:txBody>
      </p:sp>
    </p:spTree>
    <p:extLst>
      <p:ext uri="{BB962C8B-B14F-4D97-AF65-F5344CB8AC3E}">
        <p14:creationId xmlns:p14="http://schemas.microsoft.com/office/powerpoint/2010/main" val="291946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2301A-0CAD-2D67-B179-7D2097F9C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0895E-C773-13E7-3A70-AC3422F71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D7CED-B3B4-1B59-1099-98D11C42866D}"/>
              </a:ext>
            </a:extLst>
          </p:cNvPr>
          <p:cNvSpPr>
            <a:spLocks noGrp="1"/>
          </p:cNvSpPr>
          <p:nvPr>
            <p:ph type="body" idx="1"/>
          </p:nvPr>
        </p:nvSpPr>
        <p:spPr/>
        <p:txBody>
          <a:bodyPr/>
          <a:lstStyle/>
          <a:p>
            <a:r>
              <a:rPr lang="en-US" b="0"/>
              <a:t>The Most Delta Dental of Washington plan will begin covering composite (tooth-colored) fillings on posterior teeth. Members will be responsible for the applicable coinsurance, just as they are for other covered dental services.  </a:t>
            </a:r>
          </a:p>
          <a:p>
            <a:endParaRPr lang="en-US" b="0"/>
          </a:p>
        </p:txBody>
      </p:sp>
      <p:sp>
        <p:nvSpPr>
          <p:cNvPr id="4" name="Slide Number Placeholder 3">
            <a:extLst>
              <a:ext uri="{FF2B5EF4-FFF2-40B4-BE49-F238E27FC236}">
                <a16:creationId xmlns:a16="http://schemas.microsoft.com/office/drawing/2014/main" id="{C8D5A000-3BB5-6D2F-A8AD-E42783E62B2A}"/>
              </a:ext>
            </a:extLst>
          </p:cNvPr>
          <p:cNvSpPr>
            <a:spLocks noGrp="1"/>
          </p:cNvSpPr>
          <p:nvPr>
            <p:ph type="sldNum" sz="quarter" idx="5"/>
          </p:nvPr>
        </p:nvSpPr>
        <p:spPr/>
        <p:txBody>
          <a:bodyPr/>
          <a:lstStyle/>
          <a:p>
            <a:fld id="{13D23781-CE67-496E-B907-B50EEA273DC0}" type="slidenum">
              <a:rPr lang="en-US" smtClean="0"/>
              <a:t>5</a:t>
            </a:fld>
            <a:endParaRPr lang="en-US"/>
          </a:p>
        </p:txBody>
      </p:sp>
    </p:spTree>
    <p:extLst>
      <p:ext uri="{BB962C8B-B14F-4D97-AF65-F5344CB8AC3E}">
        <p14:creationId xmlns:p14="http://schemas.microsoft.com/office/powerpoint/2010/main" val="47992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D312-5B3D-C944-1362-FB578C653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12B40-ABD0-DFC2-ED20-2CAA7580F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50F96-0670-3ED0-6A69-E75A4A48E885}"/>
              </a:ext>
            </a:extLst>
          </p:cNvPr>
          <p:cNvSpPr>
            <a:spLocks noGrp="1"/>
          </p:cNvSpPr>
          <p:nvPr>
            <p:ph type="body" idx="1"/>
          </p:nvPr>
        </p:nvSpPr>
        <p:spPr/>
        <p:txBody>
          <a:bodyPr/>
          <a:lstStyle/>
          <a:p>
            <a:r>
              <a:rPr lang="en-US"/>
              <a:t>Beginning in 2026, the Most Delta Dental of Washington plan will expand coverage to support members with certain health conditions. This enhancement includes </a:t>
            </a:r>
            <a:r>
              <a:rPr lang="en-US" b="1"/>
              <a:t>additional cleanings, periodontal maintenance, and scaling</a:t>
            </a:r>
            <a:r>
              <a:rPr lang="en-US"/>
              <a:t> for </a:t>
            </a:r>
            <a:r>
              <a:rPr lang="en-US" b="1"/>
              <a:t>moderate to severe gum inflammation</a:t>
            </a:r>
            <a:r>
              <a:rPr lang="en-US"/>
              <a:t> when associated with qualifying conditions such as </a:t>
            </a:r>
            <a:r>
              <a:rPr lang="en-US" b="1"/>
              <a:t>pregnancy, heart disease, diabetes, and periodontal disease</a:t>
            </a:r>
            <a:r>
              <a:rPr lang="en-US"/>
              <a:t>.</a:t>
            </a:r>
            <a:endParaRPr lang="en-US" b="0"/>
          </a:p>
        </p:txBody>
      </p:sp>
      <p:sp>
        <p:nvSpPr>
          <p:cNvPr id="4" name="Slide Number Placeholder 3">
            <a:extLst>
              <a:ext uri="{FF2B5EF4-FFF2-40B4-BE49-F238E27FC236}">
                <a16:creationId xmlns:a16="http://schemas.microsoft.com/office/drawing/2014/main" id="{4349D3A7-B329-27DB-08DD-F9B2BF147D07}"/>
              </a:ext>
            </a:extLst>
          </p:cNvPr>
          <p:cNvSpPr>
            <a:spLocks noGrp="1"/>
          </p:cNvSpPr>
          <p:nvPr>
            <p:ph type="sldNum" sz="quarter" idx="5"/>
          </p:nvPr>
        </p:nvSpPr>
        <p:spPr/>
        <p:txBody>
          <a:bodyPr/>
          <a:lstStyle/>
          <a:p>
            <a:fld id="{13D23781-CE67-496E-B907-B50EEA273DC0}" type="slidenum">
              <a:rPr lang="en-US" smtClean="0"/>
              <a:t>6</a:t>
            </a:fld>
            <a:endParaRPr lang="en-US"/>
          </a:p>
        </p:txBody>
      </p:sp>
    </p:spTree>
    <p:extLst>
      <p:ext uri="{BB962C8B-B14F-4D97-AF65-F5344CB8AC3E}">
        <p14:creationId xmlns:p14="http://schemas.microsoft.com/office/powerpoint/2010/main" val="74010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VSP Basic and Buy-up plans will expand access to care by covering </a:t>
            </a:r>
            <a:r>
              <a:rPr lang="en-US" b="1"/>
              <a:t>treatment for conditions such as pink eye</a:t>
            </a:r>
            <a:r>
              <a:rPr lang="en-US"/>
              <a:t> and providing </a:t>
            </a:r>
            <a:r>
              <a:rPr lang="en-US" b="1"/>
              <a:t>additional eye exams for members with diabetes and other conditions. </a:t>
            </a:r>
            <a:r>
              <a:rPr lang="en-US"/>
              <a:t>These enhancements are designed to support early detection and timely care for vision-related and eye health concerns and include the following:</a:t>
            </a:r>
          </a:p>
          <a:p>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Retinal imaging for members with diabetes will be covered-in-full</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Additional exams and services beyond routine care to treat immediate issues from pink eye to sudden changes in vision or to monitor ongoing condition such as dry eye, diabetic eye disease, glaucoma, and more.</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$20 per exam; coordination with your medical plan may apply.</a:t>
            </a:r>
          </a:p>
          <a:p>
            <a:r>
              <a:rPr lang="en-US" sz="1200" b="0" i="0" u="none" strike="noStrike" kern="1200" baseline="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13D23781-CE67-496E-B907-B50EEA273DC0}" type="slidenum">
              <a:rPr lang="en-US" smtClean="0"/>
              <a:t>7</a:t>
            </a:fld>
            <a:endParaRPr lang="en-US"/>
          </a:p>
        </p:txBody>
      </p:sp>
    </p:spTree>
    <p:extLst>
      <p:ext uri="{BB962C8B-B14F-4D97-AF65-F5344CB8AC3E}">
        <p14:creationId xmlns:p14="http://schemas.microsoft.com/office/powerpoint/2010/main" val="262518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B1D1-D20F-705C-2B7A-B50CB07AB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276B0-F550-8ED7-AAE8-E49860FC0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BFE42-602B-3CA0-A5FE-D41C3E3BCE01}"/>
              </a:ext>
            </a:extLst>
          </p:cNvPr>
          <p:cNvSpPr>
            <a:spLocks noGrp="1"/>
          </p:cNvSpPr>
          <p:nvPr>
            <p:ph type="body" idx="1"/>
          </p:nvPr>
        </p:nvSpPr>
        <p:spPr/>
        <p:txBody>
          <a:bodyPr/>
          <a:lstStyle/>
          <a:p>
            <a:r>
              <a:rPr lang="en-US"/>
              <a:t>Effective January 1, 2026, the Most VSP Basic and Buy-up plans will </a:t>
            </a:r>
            <a:r>
              <a:rPr lang="en-US" b="1"/>
              <a:t>add Walmart to their provider network</a:t>
            </a:r>
            <a:r>
              <a:rPr lang="en-US"/>
              <a:t>. This means members will have expanded access to vision care services and eyewear through Walmart Vision Centers nationwide.</a:t>
            </a:r>
          </a:p>
          <a:p>
            <a:endParaRPr lang="en-US" b="0"/>
          </a:p>
          <a:p>
            <a:r>
              <a:rPr lang="en-US" sz="1200" kern="1200">
                <a:solidFill>
                  <a:schemeClr val="tx1"/>
                </a:solidFill>
                <a:effectLst/>
                <a:latin typeface="+mn-lt"/>
                <a:ea typeface="+mn-ea"/>
                <a:cs typeface="+mn-cs"/>
              </a:rPr>
              <a:t>All Walmart Optical locations are in-network for materials. Similar to Costco, since the optometrists that operate out of Walmart/Sam’s Club are independent providers, there may be some locations where the doctor does not participate in the VSP network. If the doctor does not participate in the VSP network, the exam would be considered out-of-network, however the materials would still be in-network. In Washington, the majority of Walmart locations do have a participating provider.</a:t>
            </a:r>
            <a:endParaRPr lang="en-US" b="1"/>
          </a:p>
        </p:txBody>
      </p:sp>
      <p:sp>
        <p:nvSpPr>
          <p:cNvPr id="4" name="Slide Number Placeholder 3">
            <a:extLst>
              <a:ext uri="{FF2B5EF4-FFF2-40B4-BE49-F238E27FC236}">
                <a16:creationId xmlns:a16="http://schemas.microsoft.com/office/drawing/2014/main" id="{5261D27E-2F9E-507C-D493-2568B7371C70}"/>
              </a:ext>
            </a:extLst>
          </p:cNvPr>
          <p:cNvSpPr>
            <a:spLocks noGrp="1"/>
          </p:cNvSpPr>
          <p:nvPr>
            <p:ph type="sldNum" sz="quarter" idx="5"/>
          </p:nvPr>
        </p:nvSpPr>
        <p:spPr/>
        <p:txBody>
          <a:bodyPr/>
          <a:lstStyle/>
          <a:p>
            <a:fld id="{13D23781-CE67-496E-B907-B50EEA273DC0}" type="slidenum">
              <a:rPr lang="en-US" smtClean="0"/>
              <a:t>8</a:t>
            </a:fld>
            <a:endParaRPr lang="en-US"/>
          </a:p>
        </p:txBody>
      </p:sp>
    </p:spTree>
    <p:extLst>
      <p:ext uri="{BB962C8B-B14F-4D97-AF65-F5344CB8AC3E}">
        <p14:creationId xmlns:p14="http://schemas.microsoft.com/office/powerpoint/2010/main" val="391312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1778-557F-E67D-E3E3-D6FF78F10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6E0FC-C11C-B462-A719-CE657415B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C183E-83D8-F300-DDB2-D25FF7B4F51E}"/>
              </a:ext>
            </a:extLst>
          </p:cNvPr>
          <p:cNvSpPr>
            <a:spLocks noGrp="1"/>
          </p:cNvSpPr>
          <p:nvPr>
            <p:ph type="body" idx="1"/>
          </p:nvPr>
        </p:nvSpPr>
        <p:spPr/>
        <p:txBody>
          <a:bodyPr/>
          <a:lstStyle/>
          <a:p>
            <a:r>
              <a:rPr lang="en-US"/>
              <a:t>The Most VSP Buy-up plan will include coverage for a </a:t>
            </a:r>
            <a:r>
              <a:rPr lang="en-US" b="1"/>
              <a:t>second pair of glasses specifically designed to address vision issues caused by extended computer and digital device use</a:t>
            </a:r>
            <a:r>
              <a:rPr lang="en-US"/>
              <a:t>. These glasses typically feature </a:t>
            </a:r>
            <a:r>
              <a:rPr lang="en-US" b="1"/>
              <a:t>task-specific lenses</a:t>
            </a:r>
            <a:r>
              <a:rPr lang="en-US"/>
              <a:t> tailored to your prescription and optimized for viewing distances of approximately </a:t>
            </a:r>
            <a:r>
              <a:rPr lang="en-US" b="1"/>
              <a:t>20 to 26 inches</a:t>
            </a:r>
            <a:r>
              <a:rPr lang="en-US"/>
              <a:t>—ideal for screen work.</a:t>
            </a:r>
          </a:p>
          <a:p>
            <a:endParaRPr lang="en-US"/>
          </a:p>
          <a:p>
            <a:r>
              <a:rPr lang="en-US" sz="1200" kern="1200">
                <a:solidFill>
                  <a:schemeClr val="tx1"/>
                </a:solidFill>
                <a:effectLst/>
                <a:latin typeface="+mn-lt"/>
                <a:ea typeface="+mn-ea"/>
                <a:cs typeface="+mn-cs"/>
              </a:rPr>
              <a:t>On the next slide, we will cover the in-network coverage and the maximum out-of-network reimbursement amounts for the Computer </a:t>
            </a:r>
            <a:r>
              <a:rPr lang="en-US" sz="1200" kern="1200" err="1">
                <a:solidFill>
                  <a:schemeClr val="tx1"/>
                </a:solidFill>
                <a:effectLst/>
                <a:latin typeface="+mn-lt"/>
                <a:ea typeface="+mn-ea"/>
                <a:cs typeface="+mn-cs"/>
              </a:rPr>
              <a:t>VisionCare</a:t>
            </a:r>
            <a:r>
              <a:rPr lang="en-US" sz="1200" kern="1200">
                <a:solidFill>
                  <a:schemeClr val="tx1"/>
                </a:solidFill>
                <a:effectLst/>
                <a:latin typeface="+mn-lt"/>
                <a:ea typeface="+mn-ea"/>
                <a:cs typeface="+mn-cs"/>
              </a:rPr>
              <a:t> plan. </a:t>
            </a:r>
            <a:endParaRPr lang="en-US" b="1"/>
          </a:p>
        </p:txBody>
      </p:sp>
      <p:sp>
        <p:nvSpPr>
          <p:cNvPr id="4" name="Slide Number Placeholder 3">
            <a:extLst>
              <a:ext uri="{FF2B5EF4-FFF2-40B4-BE49-F238E27FC236}">
                <a16:creationId xmlns:a16="http://schemas.microsoft.com/office/drawing/2014/main" id="{6EA0D413-502D-51E8-6EAE-5F47AF6388D9}"/>
              </a:ext>
            </a:extLst>
          </p:cNvPr>
          <p:cNvSpPr>
            <a:spLocks noGrp="1"/>
          </p:cNvSpPr>
          <p:nvPr>
            <p:ph type="sldNum" sz="quarter" idx="5"/>
          </p:nvPr>
        </p:nvSpPr>
        <p:spPr/>
        <p:txBody>
          <a:bodyPr/>
          <a:lstStyle/>
          <a:p>
            <a:fld id="{13D23781-CE67-496E-B907-B50EEA273DC0}" type="slidenum">
              <a:rPr lang="en-US" smtClean="0"/>
              <a:t>9</a:t>
            </a:fld>
            <a:endParaRPr lang="en-US"/>
          </a:p>
        </p:txBody>
      </p:sp>
    </p:spTree>
    <p:extLst>
      <p:ext uri="{BB962C8B-B14F-4D97-AF65-F5344CB8AC3E}">
        <p14:creationId xmlns:p14="http://schemas.microsoft.com/office/powerpoint/2010/main" val="37009617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4" name="Shape 98">
            <a:extLst>
              <a:ext uri="{FF2B5EF4-FFF2-40B4-BE49-F238E27FC236}">
                <a16:creationId xmlns:a16="http://schemas.microsoft.com/office/drawing/2014/main" id="{2674FFEA-95BC-C20A-BED3-F68EE57CB05F}"/>
              </a:ext>
            </a:extLst>
          </p:cNvPr>
          <p:cNvSpPr/>
          <p:nvPr userDrawn="1"/>
        </p:nvSpPr>
        <p:spPr>
          <a:xfrm>
            <a:off x="0" y="-40935"/>
            <a:ext cx="12192000" cy="5724490"/>
          </a:xfrm>
          <a:prstGeom prst="rect">
            <a:avLst/>
          </a:prstGeom>
          <a:solidFill>
            <a:srgbClr val="5D5F9C"/>
          </a:solidFill>
          <a:ln w="12700" cap="flat" cmpd="sng">
            <a:no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3" name="Shape 98">
            <a:extLst>
              <a:ext uri="{FF2B5EF4-FFF2-40B4-BE49-F238E27FC236}">
                <a16:creationId xmlns:a16="http://schemas.microsoft.com/office/drawing/2014/main" id="{D2807D6F-21D0-985C-8FC4-1723D1271E47}"/>
              </a:ext>
            </a:extLst>
          </p:cNvPr>
          <p:cNvSpPr/>
          <p:nvPr userDrawn="1"/>
        </p:nvSpPr>
        <p:spPr>
          <a:xfrm>
            <a:off x="0" y="5666407"/>
            <a:ext cx="12192000" cy="1207316"/>
          </a:xfrm>
          <a:prstGeom prst="rect">
            <a:avLst/>
          </a:prstGeom>
          <a:solidFill>
            <a:srgbClr val="D0A28B"/>
          </a:solidFill>
          <a:ln w="12700" cap="flat" cmpd="sng">
            <a:no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402469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a:solidFill>
                <a:schemeClr val="tx1"/>
              </a:solidFill>
            </a:endParaRPr>
          </a:p>
        </p:txBody>
      </p:sp>
      <p:pic>
        <p:nvPicPr>
          <p:cNvPr id="12" name="Picture 2">
            <a:extLst>
              <a:ext uri="{FF2B5EF4-FFF2-40B4-BE49-F238E27FC236}">
                <a16:creationId xmlns:a16="http://schemas.microsoft.com/office/drawing/2014/main" id="{C0852321-5F1A-479A-BEB0-6933D2A22D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9400" y="5686690"/>
            <a:ext cx="3097679" cy="11546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8CB5BF-7B1D-4C2F-8DCE-3B48B409DB54}"/>
              </a:ext>
            </a:extLst>
          </p:cNvPr>
          <p:cNvSpPr>
            <a:spLocks noGrp="1"/>
          </p:cNvSpPr>
          <p:nvPr userDrawn="1">
            <p:ph type="ctrTitle" hasCustomPrompt="1"/>
          </p:nvPr>
        </p:nvSpPr>
        <p:spPr>
          <a:xfrm>
            <a:off x="1709535" y="4426025"/>
            <a:ext cx="9144000" cy="1047500"/>
          </a:xfrm>
          <a:noFill/>
        </p:spPr>
        <p:txBody>
          <a:bodyPr anchor="b">
            <a:normAutofit/>
          </a:bodyPr>
          <a:lstStyle>
            <a:lvl1pPr algn="l">
              <a:defRPr sz="5400" b="1">
                <a:solidFill>
                  <a:schemeClr val="tx1"/>
                </a:solidFill>
              </a:defRPr>
            </a:lvl1pPr>
          </a:lstStyle>
          <a:p>
            <a:r>
              <a:rPr lang="en-US"/>
              <a:t>Title</a:t>
            </a:r>
          </a:p>
        </p:txBody>
      </p:sp>
      <p:grpSp>
        <p:nvGrpSpPr>
          <p:cNvPr id="33" name="Group 32">
            <a:extLst>
              <a:ext uri="{FF2B5EF4-FFF2-40B4-BE49-F238E27FC236}">
                <a16:creationId xmlns:a16="http://schemas.microsoft.com/office/drawing/2014/main" id="{58A74927-8322-3962-928D-1C379FD016DF}"/>
              </a:ext>
            </a:extLst>
          </p:cNvPr>
          <p:cNvGrpSpPr/>
          <p:nvPr userDrawn="1"/>
        </p:nvGrpSpPr>
        <p:grpSpPr>
          <a:xfrm>
            <a:off x="32519" y="1091312"/>
            <a:ext cx="12126961" cy="3318198"/>
            <a:chOff x="31237" y="1179409"/>
            <a:chExt cx="12126961" cy="3318198"/>
          </a:xfrm>
        </p:grpSpPr>
        <p:sp>
          <p:nvSpPr>
            <p:cNvPr id="13" name="Freeform 8">
              <a:extLst>
                <a:ext uri="{FF2B5EF4-FFF2-40B4-BE49-F238E27FC236}">
                  <a16:creationId xmlns:a16="http://schemas.microsoft.com/office/drawing/2014/main" id="{FF447569-57A2-9DAB-9FCE-98C3DD7CE4F9}"/>
                </a:ext>
              </a:extLst>
            </p:cNvPr>
            <p:cNvSpPr/>
            <p:nvPr userDrawn="1"/>
          </p:nvSpPr>
          <p:spPr>
            <a:xfrm>
              <a:off x="727463" y="1228076"/>
              <a:ext cx="1071408" cy="3269531"/>
            </a:xfrm>
            <a:custGeom>
              <a:avLst/>
              <a:gdLst/>
              <a:ahLst/>
              <a:cxnLst/>
              <a:rect l="l" t="t" r="r" b="b"/>
              <a:pathLst>
                <a:path w="3223306" h="8592140">
                  <a:moveTo>
                    <a:pt x="0" y="0"/>
                  </a:moveTo>
                  <a:lnTo>
                    <a:pt x="3223306" y="0"/>
                  </a:lnTo>
                  <a:lnTo>
                    <a:pt x="3223306" y="8592140"/>
                  </a:lnTo>
                  <a:lnTo>
                    <a:pt x="0" y="8592140"/>
                  </a:lnTo>
                  <a:lnTo>
                    <a:pt x="0" y="0"/>
                  </a:lnTo>
                  <a:close/>
                </a:path>
              </a:pathLst>
            </a:custGeom>
            <a:blipFill>
              <a:blip r:embed="rId3"/>
              <a:stretch>
                <a:fillRect l="-28777" t="-112967" r="-1618797" b="-442628"/>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14">
              <a:extLst>
                <a:ext uri="{FF2B5EF4-FFF2-40B4-BE49-F238E27FC236}">
                  <a16:creationId xmlns:a16="http://schemas.microsoft.com/office/drawing/2014/main" id="{2A660DDF-7FD7-E447-86B8-73ED1502B056}"/>
                </a:ext>
              </a:extLst>
            </p:cNvPr>
            <p:cNvSpPr/>
            <p:nvPr userDrawn="1"/>
          </p:nvSpPr>
          <p:spPr>
            <a:xfrm>
              <a:off x="1635119" y="1339574"/>
              <a:ext cx="1292729" cy="3072822"/>
            </a:xfrm>
            <a:custGeom>
              <a:avLst/>
              <a:gdLst/>
              <a:ahLst/>
              <a:cxnLst/>
              <a:rect l="l" t="t" r="r" b="b"/>
              <a:pathLst>
                <a:path w="7750471" h="8924785">
                  <a:moveTo>
                    <a:pt x="0" y="0"/>
                  </a:moveTo>
                  <a:lnTo>
                    <a:pt x="7750471" y="0"/>
                  </a:lnTo>
                  <a:lnTo>
                    <a:pt x="7750471" y="8924785"/>
                  </a:lnTo>
                  <a:lnTo>
                    <a:pt x="0" y="8924785"/>
                  </a:lnTo>
                  <a:lnTo>
                    <a:pt x="0" y="0"/>
                  </a:lnTo>
                  <a:close/>
                </a:path>
              </a:pathLst>
            </a:custGeom>
            <a:blipFill>
              <a:blip r:embed="rId3"/>
              <a:stretch>
                <a:fillRect l="-316369" t="-413339" r="-1017324" b="-7262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2" name="Group 31">
              <a:extLst>
                <a:ext uri="{FF2B5EF4-FFF2-40B4-BE49-F238E27FC236}">
                  <a16:creationId xmlns:a16="http://schemas.microsoft.com/office/drawing/2014/main" id="{0D141DA9-3A22-3E63-0CDA-7865A8380AE7}"/>
                </a:ext>
              </a:extLst>
            </p:cNvPr>
            <p:cNvGrpSpPr/>
            <p:nvPr userDrawn="1"/>
          </p:nvGrpSpPr>
          <p:grpSpPr>
            <a:xfrm>
              <a:off x="31237" y="1179409"/>
              <a:ext cx="12126961" cy="3154326"/>
              <a:chOff x="31237" y="1179409"/>
              <a:chExt cx="12126961" cy="3154326"/>
            </a:xfrm>
          </p:grpSpPr>
          <p:sp>
            <p:nvSpPr>
              <p:cNvPr id="6" name="Freeform 3">
                <a:extLst>
                  <a:ext uri="{FF2B5EF4-FFF2-40B4-BE49-F238E27FC236}">
                    <a16:creationId xmlns:a16="http://schemas.microsoft.com/office/drawing/2014/main" id="{C2B72F0C-8381-7D0A-BC72-107C46B613A6}"/>
                  </a:ext>
                </a:extLst>
              </p:cNvPr>
              <p:cNvSpPr/>
              <p:nvPr userDrawn="1"/>
            </p:nvSpPr>
            <p:spPr>
              <a:xfrm>
                <a:off x="9045551" y="1325945"/>
                <a:ext cx="1196583" cy="2833342"/>
              </a:xfrm>
              <a:custGeom>
                <a:avLst/>
                <a:gdLst/>
                <a:ahLst/>
                <a:cxnLst/>
                <a:rect l="l" t="t" r="r" b="b"/>
                <a:pathLst>
                  <a:path w="3097321" h="8986985">
                    <a:moveTo>
                      <a:pt x="0" y="0"/>
                    </a:moveTo>
                    <a:lnTo>
                      <a:pt x="3097322" y="0"/>
                    </a:lnTo>
                    <a:lnTo>
                      <a:pt x="3097322" y="8986985"/>
                    </a:lnTo>
                    <a:lnTo>
                      <a:pt x="0" y="8986985"/>
                    </a:lnTo>
                    <a:lnTo>
                      <a:pt x="0" y="0"/>
                    </a:lnTo>
                    <a:close/>
                  </a:path>
                </a:pathLst>
              </a:custGeom>
              <a:blipFill>
                <a:blip r:embed="rId4"/>
                <a:stretch>
                  <a:fillRect l="-263753" t="-333467" r="-1119490" b="-7772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4">
                <a:extLst>
                  <a:ext uri="{FF2B5EF4-FFF2-40B4-BE49-F238E27FC236}">
                    <a16:creationId xmlns:a16="http://schemas.microsoft.com/office/drawing/2014/main" id="{8B336FE1-D276-1874-3B92-42DAD8E2834A}"/>
                  </a:ext>
                </a:extLst>
              </p:cNvPr>
              <p:cNvSpPr/>
              <p:nvPr userDrawn="1"/>
            </p:nvSpPr>
            <p:spPr>
              <a:xfrm>
                <a:off x="3739288" y="1272750"/>
                <a:ext cx="1255392" cy="3060985"/>
              </a:xfrm>
              <a:custGeom>
                <a:avLst/>
                <a:gdLst/>
                <a:ahLst/>
                <a:cxnLst/>
                <a:rect l="l" t="t" r="r" b="b"/>
                <a:pathLst>
                  <a:path w="3542271" h="8890406">
                    <a:moveTo>
                      <a:pt x="0" y="0"/>
                    </a:moveTo>
                    <a:lnTo>
                      <a:pt x="3542272" y="0"/>
                    </a:lnTo>
                    <a:lnTo>
                      <a:pt x="3542272" y="8890406"/>
                    </a:lnTo>
                    <a:lnTo>
                      <a:pt x="0" y="8890406"/>
                    </a:lnTo>
                    <a:lnTo>
                      <a:pt x="0" y="0"/>
                    </a:lnTo>
                    <a:close/>
                  </a:path>
                </a:pathLst>
              </a:custGeom>
              <a:blipFill>
                <a:blip r:embed="rId4"/>
                <a:stretch>
                  <a:fillRect l="-646675" t="-201929" r="-462748" b="-17995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6">
                <a:extLst>
                  <a:ext uri="{FF2B5EF4-FFF2-40B4-BE49-F238E27FC236}">
                    <a16:creationId xmlns:a16="http://schemas.microsoft.com/office/drawing/2014/main" id="{530E158C-78E4-8F2A-E0DA-595DE4B11BF9}"/>
                  </a:ext>
                </a:extLst>
              </p:cNvPr>
              <p:cNvSpPr/>
              <p:nvPr userDrawn="1"/>
            </p:nvSpPr>
            <p:spPr>
              <a:xfrm>
                <a:off x="4640337" y="1179409"/>
                <a:ext cx="1046160" cy="3129928"/>
              </a:xfrm>
              <a:custGeom>
                <a:avLst/>
                <a:gdLst/>
                <a:ahLst/>
                <a:cxnLst/>
                <a:rect l="l" t="t" r="r" b="b"/>
                <a:pathLst>
                  <a:path w="2951893" h="9090646">
                    <a:moveTo>
                      <a:pt x="0" y="0"/>
                    </a:moveTo>
                    <a:lnTo>
                      <a:pt x="2951892" y="0"/>
                    </a:lnTo>
                    <a:lnTo>
                      <a:pt x="2951892" y="9090645"/>
                    </a:lnTo>
                    <a:lnTo>
                      <a:pt x="0" y="9090645"/>
                    </a:lnTo>
                    <a:lnTo>
                      <a:pt x="0" y="0"/>
                    </a:lnTo>
                    <a:close/>
                  </a:path>
                </a:pathLst>
              </a:custGeom>
              <a:blipFill>
                <a:blip r:embed="rId4"/>
                <a:stretch>
                  <a:fillRect l="-905579" t="-196093" r="-445730" b="-17517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9">
                <a:extLst>
                  <a:ext uri="{FF2B5EF4-FFF2-40B4-BE49-F238E27FC236}">
                    <a16:creationId xmlns:a16="http://schemas.microsoft.com/office/drawing/2014/main" id="{842344E2-906C-AD66-BA59-D859E0BF6890}"/>
                  </a:ext>
                </a:extLst>
              </p:cNvPr>
              <p:cNvSpPr/>
              <p:nvPr userDrawn="1"/>
            </p:nvSpPr>
            <p:spPr>
              <a:xfrm>
                <a:off x="7178489" y="1614003"/>
                <a:ext cx="943513" cy="2500438"/>
              </a:xfrm>
              <a:custGeom>
                <a:avLst/>
                <a:gdLst/>
                <a:ahLst/>
                <a:cxnLst/>
                <a:rect l="l" t="t" r="r" b="b"/>
                <a:pathLst>
                  <a:path w="2823039" h="8094735">
                    <a:moveTo>
                      <a:pt x="0" y="0"/>
                    </a:moveTo>
                    <a:lnTo>
                      <a:pt x="2823039" y="0"/>
                    </a:lnTo>
                    <a:lnTo>
                      <a:pt x="2823039" y="8094736"/>
                    </a:lnTo>
                    <a:lnTo>
                      <a:pt x="0" y="8094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1">
                <a:extLst>
                  <a:ext uri="{FF2B5EF4-FFF2-40B4-BE49-F238E27FC236}">
                    <a16:creationId xmlns:a16="http://schemas.microsoft.com/office/drawing/2014/main" id="{210E71FA-8039-4F60-FCF6-CD0938EA60A1}"/>
                  </a:ext>
                </a:extLst>
              </p:cNvPr>
              <p:cNvSpPr/>
              <p:nvPr userDrawn="1"/>
            </p:nvSpPr>
            <p:spPr>
              <a:xfrm>
                <a:off x="5376452" y="1394522"/>
                <a:ext cx="1003211" cy="2795121"/>
              </a:xfrm>
              <a:custGeom>
                <a:avLst/>
                <a:gdLst/>
                <a:ahLst/>
                <a:cxnLst/>
                <a:rect l="l" t="t" r="r" b="b"/>
                <a:pathLst>
                  <a:path w="2830707" h="8118222">
                    <a:moveTo>
                      <a:pt x="0" y="0"/>
                    </a:moveTo>
                    <a:lnTo>
                      <a:pt x="2830707" y="0"/>
                    </a:lnTo>
                    <a:lnTo>
                      <a:pt x="2830707" y="8118222"/>
                    </a:lnTo>
                    <a:lnTo>
                      <a:pt x="0" y="8118222"/>
                    </a:lnTo>
                    <a:lnTo>
                      <a:pt x="0" y="0"/>
                    </a:lnTo>
                    <a:close/>
                  </a:path>
                </a:pathLst>
              </a:custGeom>
              <a:blipFill>
                <a:blip r:embed="rId7"/>
                <a:stretch>
                  <a:fillRect l="-525032" t="-5958" r="-314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2">
                <a:extLst>
                  <a:ext uri="{FF2B5EF4-FFF2-40B4-BE49-F238E27FC236}">
                    <a16:creationId xmlns:a16="http://schemas.microsoft.com/office/drawing/2014/main" id="{8EE237B3-A792-9EC9-6A62-CB9BCE6AD045}"/>
                  </a:ext>
                </a:extLst>
              </p:cNvPr>
              <p:cNvSpPr/>
              <p:nvPr userDrawn="1"/>
            </p:nvSpPr>
            <p:spPr>
              <a:xfrm>
                <a:off x="9494171" y="1949164"/>
                <a:ext cx="1566800" cy="2202016"/>
              </a:xfrm>
              <a:custGeom>
                <a:avLst/>
                <a:gdLst/>
                <a:ahLst/>
                <a:cxnLst/>
                <a:rect l="l" t="t" r="r" b="b"/>
                <a:pathLst>
                  <a:path w="4420954" h="6395593">
                    <a:moveTo>
                      <a:pt x="0" y="0"/>
                    </a:moveTo>
                    <a:lnTo>
                      <a:pt x="4420953" y="0"/>
                    </a:lnTo>
                    <a:lnTo>
                      <a:pt x="4420953" y="6395593"/>
                    </a:lnTo>
                    <a:lnTo>
                      <a:pt x="0" y="63955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3">
                <a:extLst>
                  <a:ext uri="{FF2B5EF4-FFF2-40B4-BE49-F238E27FC236}">
                    <a16:creationId xmlns:a16="http://schemas.microsoft.com/office/drawing/2014/main" id="{BD98B142-5928-4524-1D2D-5962A193F4F5}"/>
                  </a:ext>
                </a:extLst>
              </p:cNvPr>
              <p:cNvSpPr/>
              <p:nvPr userDrawn="1"/>
            </p:nvSpPr>
            <p:spPr>
              <a:xfrm>
                <a:off x="2474222" y="1325945"/>
                <a:ext cx="1409074" cy="2943898"/>
              </a:xfrm>
              <a:custGeom>
                <a:avLst/>
                <a:gdLst/>
                <a:ahLst/>
                <a:cxnLst/>
                <a:rect l="l" t="t" r="r" b="b"/>
                <a:pathLst>
                  <a:path w="3975905" h="8550334">
                    <a:moveTo>
                      <a:pt x="0" y="0"/>
                    </a:moveTo>
                    <a:lnTo>
                      <a:pt x="3975905" y="0"/>
                    </a:lnTo>
                    <a:lnTo>
                      <a:pt x="3975905" y="8550334"/>
                    </a:lnTo>
                    <a:lnTo>
                      <a:pt x="0" y="8550334"/>
                    </a:lnTo>
                    <a:lnTo>
                      <a:pt x="0" y="0"/>
                    </a:lnTo>
                    <a:close/>
                  </a:path>
                </a:pathLst>
              </a:custGeom>
              <a:blipFill>
                <a:blip r:embed="rId10"/>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15">
                <a:extLst>
                  <a:ext uri="{FF2B5EF4-FFF2-40B4-BE49-F238E27FC236}">
                    <a16:creationId xmlns:a16="http://schemas.microsoft.com/office/drawing/2014/main" id="{AE367AA9-F781-6D65-1FAB-2448B3CD64E6}"/>
                  </a:ext>
                </a:extLst>
              </p:cNvPr>
              <p:cNvSpPr/>
              <p:nvPr userDrawn="1"/>
            </p:nvSpPr>
            <p:spPr>
              <a:xfrm>
                <a:off x="6366654" y="1451863"/>
                <a:ext cx="943513" cy="2737780"/>
              </a:xfrm>
              <a:custGeom>
                <a:avLst/>
                <a:gdLst/>
                <a:ahLst/>
                <a:cxnLst/>
                <a:rect l="l" t="t" r="r" b="b"/>
                <a:pathLst>
                  <a:path w="2662258" h="7951680">
                    <a:moveTo>
                      <a:pt x="0" y="0"/>
                    </a:moveTo>
                    <a:lnTo>
                      <a:pt x="2662258" y="0"/>
                    </a:lnTo>
                    <a:lnTo>
                      <a:pt x="2662258" y="7951681"/>
                    </a:lnTo>
                    <a:lnTo>
                      <a:pt x="0" y="7951681"/>
                    </a:lnTo>
                    <a:lnTo>
                      <a:pt x="0" y="0"/>
                    </a:lnTo>
                    <a:close/>
                  </a:path>
                </a:pathLst>
              </a:custGeom>
              <a:blipFill>
                <a:blip r:embed="rId11">
                  <a:extLst>
                    <a:ext uri="{96DAC541-7B7A-43D3-8B79-37D633B846F1}">
                      <asvg:svgBlip xmlns:asvg="http://schemas.microsoft.com/office/drawing/2016/SVG/main" r:embed="rId12"/>
                    </a:ext>
                  </a:extLst>
                </a:blip>
                <a:stretch>
                  <a:fillRect l="-97154" b="-39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16">
                <a:extLst>
                  <a:ext uri="{FF2B5EF4-FFF2-40B4-BE49-F238E27FC236}">
                    <a16:creationId xmlns:a16="http://schemas.microsoft.com/office/drawing/2014/main" id="{C9F7F003-3521-DE8F-86B1-7FA82E327EA3}"/>
                  </a:ext>
                </a:extLst>
              </p:cNvPr>
              <p:cNvSpPr/>
              <p:nvPr userDrawn="1"/>
            </p:nvSpPr>
            <p:spPr>
              <a:xfrm>
                <a:off x="31237" y="1388222"/>
                <a:ext cx="928531" cy="2841153"/>
              </a:xfrm>
              <a:custGeom>
                <a:avLst/>
                <a:gdLst/>
                <a:ahLst/>
                <a:cxnLst/>
                <a:rect l="l" t="t" r="r" b="b"/>
                <a:pathLst>
                  <a:path w="2619984" h="8251919">
                    <a:moveTo>
                      <a:pt x="0" y="0"/>
                    </a:moveTo>
                    <a:lnTo>
                      <a:pt x="2619984" y="0"/>
                    </a:lnTo>
                    <a:lnTo>
                      <a:pt x="2619984" y="8251919"/>
                    </a:lnTo>
                    <a:lnTo>
                      <a:pt x="0" y="82519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14">
                <a:extLst>
                  <a:ext uri="{FF2B5EF4-FFF2-40B4-BE49-F238E27FC236}">
                    <a16:creationId xmlns:a16="http://schemas.microsoft.com/office/drawing/2014/main" id="{5DEF61C4-E00A-7942-8058-BA0FA67B543F}"/>
                  </a:ext>
                </a:extLst>
              </p:cNvPr>
              <p:cNvSpPr/>
              <p:nvPr userDrawn="1"/>
            </p:nvSpPr>
            <p:spPr>
              <a:xfrm>
                <a:off x="10961616" y="1281798"/>
                <a:ext cx="1196582" cy="2832643"/>
              </a:xfrm>
              <a:custGeom>
                <a:avLst/>
                <a:gdLst/>
                <a:ahLst/>
                <a:cxnLst/>
                <a:rect l="l" t="t" r="r" b="b"/>
                <a:pathLst>
                  <a:path w="1712786" h="4114800">
                    <a:moveTo>
                      <a:pt x="0" y="0"/>
                    </a:moveTo>
                    <a:lnTo>
                      <a:pt x="1712786" y="0"/>
                    </a:lnTo>
                    <a:lnTo>
                      <a:pt x="1712786"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16">
                <a:extLst>
                  <a:ext uri="{FF2B5EF4-FFF2-40B4-BE49-F238E27FC236}">
                    <a16:creationId xmlns:a16="http://schemas.microsoft.com/office/drawing/2014/main" id="{40AF4526-CCE2-9B0F-2C1A-4DD60CFA6695}"/>
                  </a:ext>
                </a:extLst>
              </p:cNvPr>
              <p:cNvSpPr/>
              <p:nvPr userDrawn="1"/>
            </p:nvSpPr>
            <p:spPr>
              <a:xfrm>
                <a:off x="7990324" y="1240214"/>
                <a:ext cx="1293161" cy="3002655"/>
              </a:xfrm>
              <a:custGeom>
                <a:avLst/>
                <a:gdLst/>
                <a:ahLst/>
                <a:cxnLst/>
                <a:rect l="l" t="t" r="r" b="b"/>
                <a:pathLst>
                  <a:path w="1504810" h="4114800">
                    <a:moveTo>
                      <a:pt x="1504809" y="0"/>
                    </a:moveTo>
                    <a:lnTo>
                      <a:pt x="0" y="0"/>
                    </a:lnTo>
                    <a:lnTo>
                      <a:pt x="0" y="4114800"/>
                    </a:lnTo>
                    <a:lnTo>
                      <a:pt x="1504809" y="4114800"/>
                    </a:lnTo>
                    <a:lnTo>
                      <a:pt x="1504809" y="0"/>
                    </a:lnTo>
                    <a:close/>
                  </a:path>
                </a:pathLst>
              </a:custGeom>
              <a:blipFill>
                <a:blip r:embed="rId17">
                  <a:extLst>
                    <a:ext uri="{96DAC541-7B7A-43D3-8B79-37D633B846F1}">
                      <asvg:svgBlip xmlns:asvg="http://schemas.microsoft.com/office/drawing/2016/SVG/main" r:embed="rId18"/>
                    </a:ext>
                  </a:extLst>
                </a:blip>
                <a:stretch>
                  <a:fillRect t="-39720" r="-7240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8" name="Rectangle 27">
            <a:extLst>
              <a:ext uri="{FF2B5EF4-FFF2-40B4-BE49-F238E27FC236}">
                <a16:creationId xmlns:a16="http://schemas.microsoft.com/office/drawing/2014/main" id="{8387AA93-1CCD-6A84-52CF-6FBE8C51B4E1}"/>
              </a:ext>
            </a:extLst>
          </p:cNvPr>
          <p:cNvSpPr/>
          <p:nvPr userDrawn="1"/>
        </p:nvSpPr>
        <p:spPr>
          <a:xfrm>
            <a:off x="4022036" y="244591"/>
            <a:ext cx="4033197" cy="22813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83E6BE29-92A8-F739-0CCE-D35CBC62E423}"/>
              </a:ext>
            </a:extLst>
          </p:cNvPr>
          <p:cNvSpPr/>
          <p:nvPr userDrawn="1"/>
        </p:nvSpPr>
        <p:spPr>
          <a:xfrm>
            <a:off x="0" y="244591"/>
            <a:ext cx="3872696" cy="213733"/>
          </a:xfrm>
          <a:prstGeom prst="rect">
            <a:avLst/>
          </a:prstGeom>
          <a:solidFill>
            <a:srgbClr val="FCC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CF7A51C1-1D09-99C0-D9E4-A48F8173D34E}"/>
              </a:ext>
            </a:extLst>
          </p:cNvPr>
          <p:cNvSpPr/>
          <p:nvPr userDrawn="1"/>
        </p:nvSpPr>
        <p:spPr>
          <a:xfrm>
            <a:off x="8228637" y="244588"/>
            <a:ext cx="3975396" cy="22813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Date Placeholder 3">
            <a:extLst>
              <a:ext uri="{FF2B5EF4-FFF2-40B4-BE49-F238E27FC236}">
                <a16:creationId xmlns:a16="http://schemas.microsoft.com/office/drawing/2014/main" id="{8B95164F-6EA1-20A7-2730-895526F88790}"/>
              </a:ext>
            </a:extLst>
          </p:cNvPr>
          <p:cNvSpPr txBox="1">
            <a:spLocks/>
          </p:cNvSpPr>
          <p:nvPr userDrawn="1"/>
        </p:nvSpPr>
        <p:spPr>
          <a:xfrm>
            <a:off x="6995763" y="5994726"/>
            <a:ext cx="4999377" cy="72242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a:solidFill>
                  <a:schemeClr val="tx1"/>
                </a:solidFill>
              </a:rPr>
              <a:t>Employee partnership, equity, experience, community</a:t>
            </a:r>
          </a:p>
        </p:txBody>
      </p:sp>
    </p:spTree>
    <p:extLst>
      <p:ext uri="{BB962C8B-B14F-4D97-AF65-F5344CB8AC3E}">
        <p14:creationId xmlns:p14="http://schemas.microsoft.com/office/powerpoint/2010/main" val="3815459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9" y="987425"/>
            <a:ext cx="6172199" cy="4934898"/>
          </a:xfrm>
        </p:spPr>
        <p:txBody>
          <a:bodyPr anchor="b">
            <a:normAutofit/>
          </a:bodyPr>
          <a:lstStyle>
            <a:lvl1pPr marL="0" indent="0" algn="ctr">
              <a:buNone/>
              <a:defRPr sz="1800"/>
            </a:lvl1pPr>
            <a:lvl2pPr marL="457248" indent="0">
              <a:buNone/>
              <a:defRPr sz="2800"/>
            </a:lvl2pPr>
            <a:lvl3pPr marL="914497" indent="0">
              <a:buNone/>
              <a:defRPr sz="2400"/>
            </a:lvl3pPr>
            <a:lvl4pPr marL="1371745" indent="0">
              <a:buNone/>
              <a:defRPr sz="2000"/>
            </a:lvl4pPr>
            <a:lvl5pPr marL="1828993" indent="0">
              <a:buNone/>
              <a:defRPr sz="2000"/>
            </a:lvl5pPr>
            <a:lvl6pPr marL="2286242" indent="0">
              <a:buNone/>
              <a:defRPr sz="2000"/>
            </a:lvl6pPr>
            <a:lvl7pPr marL="2743490" indent="0">
              <a:buNone/>
              <a:defRPr sz="2000"/>
            </a:lvl7pPr>
            <a:lvl8pPr marL="3200738" indent="0">
              <a:buNone/>
              <a:defRPr sz="2000"/>
            </a:lvl8pPr>
            <a:lvl9pPr marL="3657987"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48" indent="0">
              <a:buNone/>
              <a:defRPr sz="1400"/>
            </a:lvl2pPr>
            <a:lvl3pPr marL="914497" indent="0">
              <a:buNone/>
              <a:defRPr sz="1200"/>
            </a:lvl3pPr>
            <a:lvl4pPr marL="1371745" indent="0">
              <a:buNone/>
              <a:defRPr sz="1000"/>
            </a:lvl4pPr>
            <a:lvl5pPr marL="1828993" indent="0">
              <a:buNone/>
              <a:defRPr sz="1000"/>
            </a:lvl5pPr>
            <a:lvl6pPr marL="2286242" indent="0">
              <a:buNone/>
              <a:defRPr sz="1000"/>
            </a:lvl6pPr>
            <a:lvl7pPr marL="2743490" indent="0">
              <a:buNone/>
              <a:defRPr sz="1000"/>
            </a:lvl7pPr>
            <a:lvl8pPr marL="3200738" indent="0">
              <a:buNone/>
              <a:defRPr sz="1000"/>
            </a:lvl8pPr>
            <a:lvl9pPr marL="3657987" indent="0">
              <a:buNone/>
              <a:defRPr sz="1000"/>
            </a:lvl9pPr>
          </a:lstStyle>
          <a:p>
            <a:pPr lvl="0"/>
            <a:r>
              <a:rPr lang="en-US"/>
              <a:t>copy</a:t>
            </a:r>
          </a:p>
        </p:txBody>
      </p:sp>
    </p:spTree>
    <p:extLst>
      <p:ext uri="{BB962C8B-B14F-4D97-AF65-F5344CB8AC3E}">
        <p14:creationId xmlns:p14="http://schemas.microsoft.com/office/powerpoint/2010/main" val="112926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6" name="Shape 98">
            <a:extLst>
              <a:ext uri="{FF2B5EF4-FFF2-40B4-BE49-F238E27FC236}">
                <a16:creationId xmlns:a16="http://schemas.microsoft.com/office/drawing/2014/main" id="{81A13CF1-C30F-5C3C-BB91-5170A352D235}"/>
              </a:ext>
            </a:extLst>
          </p:cNvPr>
          <p:cNvSpPr/>
          <p:nvPr userDrawn="1"/>
        </p:nvSpPr>
        <p:spPr>
          <a:xfrm>
            <a:off x="0" y="5425652"/>
            <a:ext cx="12192000" cy="1448071"/>
          </a:xfrm>
          <a:prstGeom prst="rect">
            <a:avLst/>
          </a:prstGeom>
          <a:solidFill>
            <a:srgbClr val="D0A28B"/>
          </a:solidFill>
          <a:ln w="12700" cap="flat" cmpd="sng">
            <a:no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4" name="Shape 98">
            <a:extLst>
              <a:ext uri="{FF2B5EF4-FFF2-40B4-BE49-F238E27FC236}">
                <a16:creationId xmlns:a16="http://schemas.microsoft.com/office/drawing/2014/main" id="{50AE5897-8D5C-69DD-8D03-5713DF1A4F19}"/>
              </a:ext>
            </a:extLst>
          </p:cNvPr>
          <p:cNvSpPr/>
          <p:nvPr userDrawn="1"/>
        </p:nvSpPr>
        <p:spPr>
          <a:xfrm>
            <a:off x="5455402" y="-40935"/>
            <a:ext cx="6736597" cy="5466587"/>
          </a:xfrm>
          <a:prstGeom prst="rect">
            <a:avLst/>
          </a:prstGeom>
          <a:solidFill>
            <a:srgbClr val="002060"/>
          </a:solidFill>
          <a:ln w="12700" cap="flat" cmpd="sng">
            <a:no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743453" y="874991"/>
            <a:ext cx="4441600" cy="1569883"/>
          </a:xfrm>
        </p:spPr>
        <p:txBody>
          <a:bodyPr anchor="b"/>
          <a:lstStyle>
            <a:lvl1pPr>
              <a:defRPr sz="6000">
                <a:solidFill>
                  <a:srgbClr val="002060"/>
                </a:solidFill>
              </a:defRPr>
            </a:lvl1pPr>
          </a:lstStyle>
          <a:p>
            <a:r>
              <a:rPr lang="en-US" err="1"/>
              <a:t>SubTitle</a:t>
            </a:r>
            <a:endParaRPr lang="en-US"/>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743453" y="3243971"/>
            <a:ext cx="4441600" cy="1140792"/>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a:p>
            <a:pPr lvl="0"/>
            <a:endParaRPr lang="en-US"/>
          </a:p>
        </p:txBody>
      </p:sp>
      <p:pic>
        <p:nvPicPr>
          <p:cNvPr id="13" name="Picture 2">
            <a:extLst>
              <a:ext uri="{FF2B5EF4-FFF2-40B4-BE49-F238E27FC236}">
                <a16:creationId xmlns:a16="http://schemas.microsoft.com/office/drawing/2014/main" id="{FABAFD2E-9683-4361-A4CE-245C19B11E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85" y="5425652"/>
            <a:ext cx="4101823" cy="152893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a:extLst>
              <a:ext uri="{FF2B5EF4-FFF2-40B4-BE49-F238E27FC236}">
                <a16:creationId xmlns:a16="http://schemas.microsoft.com/office/drawing/2014/main" id="{24DB65AC-EE96-7E5A-3BDD-A0379B271BCB}"/>
              </a:ext>
            </a:extLst>
          </p:cNvPr>
          <p:cNvSpPr txBox="1">
            <a:spLocks/>
          </p:cNvSpPr>
          <p:nvPr userDrawn="1"/>
        </p:nvSpPr>
        <p:spPr>
          <a:xfrm>
            <a:off x="6995763" y="5994726"/>
            <a:ext cx="4999377" cy="72242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a:solidFill>
                  <a:schemeClr val="bg1"/>
                </a:solidFill>
              </a:rPr>
              <a:t>Employee partnership, equity, experience, community</a:t>
            </a:r>
          </a:p>
        </p:txBody>
      </p:sp>
    </p:spTree>
    <p:extLst>
      <p:ext uri="{BB962C8B-B14F-4D97-AF65-F5344CB8AC3E}">
        <p14:creationId xmlns:p14="http://schemas.microsoft.com/office/powerpoint/2010/main" val="210042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2"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92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9"/>
            <a:ext cx="10515600" cy="2852737"/>
          </a:xfrm>
        </p:spPr>
        <p:txBody>
          <a:bodyPr anchor="b"/>
          <a:lstStyle>
            <a:lvl1pPr>
              <a:defRPr sz="6001"/>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48" indent="0">
              <a:buNone/>
              <a:defRPr sz="2000">
                <a:solidFill>
                  <a:schemeClr val="tx1">
                    <a:tint val="75000"/>
                  </a:schemeClr>
                </a:solidFill>
              </a:defRPr>
            </a:lvl2pPr>
            <a:lvl3pPr marL="914497" indent="0">
              <a:buNone/>
              <a:defRPr sz="1800">
                <a:solidFill>
                  <a:schemeClr val="tx1">
                    <a:tint val="75000"/>
                  </a:schemeClr>
                </a:solidFill>
              </a:defRPr>
            </a:lvl3pPr>
            <a:lvl4pPr marL="1371745" indent="0">
              <a:buNone/>
              <a:defRPr sz="1600">
                <a:solidFill>
                  <a:schemeClr val="tx1">
                    <a:tint val="75000"/>
                  </a:schemeClr>
                </a:solidFill>
              </a:defRPr>
            </a:lvl4pPr>
            <a:lvl5pPr marL="1828993" indent="0">
              <a:buNone/>
              <a:defRPr sz="1600">
                <a:solidFill>
                  <a:schemeClr val="tx1">
                    <a:tint val="75000"/>
                  </a:schemeClr>
                </a:solidFill>
              </a:defRPr>
            </a:lvl5pPr>
            <a:lvl6pPr marL="2286242" indent="0">
              <a:buNone/>
              <a:defRPr sz="1600">
                <a:solidFill>
                  <a:schemeClr val="tx1">
                    <a:tint val="75000"/>
                  </a:schemeClr>
                </a:solidFill>
              </a:defRPr>
            </a:lvl6pPr>
            <a:lvl7pPr marL="2743490" indent="0">
              <a:buNone/>
              <a:defRPr sz="1600">
                <a:solidFill>
                  <a:schemeClr val="tx1">
                    <a:tint val="75000"/>
                  </a:schemeClr>
                </a:solidFill>
              </a:defRPr>
            </a:lvl7pPr>
            <a:lvl8pPr marL="3200738" indent="0">
              <a:buNone/>
              <a:defRPr sz="1600">
                <a:solidFill>
                  <a:schemeClr val="tx1">
                    <a:tint val="75000"/>
                  </a:schemeClr>
                </a:solidFill>
              </a:defRPr>
            </a:lvl8pPr>
            <a:lvl9pPr marL="3657987"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156700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2"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8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9" y="365125"/>
            <a:ext cx="10515600" cy="1325563"/>
          </a:xfrm>
        </p:spPr>
        <p:txBody>
          <a:bodyPr/>
          <a:lstStyle>
            <a:lvl1pPr>
              <a:defRPr/>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3600" b="1">
                <a:latin typeface="+mj-lt"/>
              </a:defRPr>
            </a:lvl1pPr>
            <a:lvl2pPr marL="457248" indent="0">
              <a:buNone/>
              <a:defRPr sz="2000" b="1"/>
            </a:lvl2pPr>
            <a:lvl3pPr marL="914497" indent="0">
              <a:buNone/>
              <a:defRPr sz="1800" b="1"/>
            </a:lvl3pPr>
            <a:lvl4pPr marL="1371745" indent="0">
              <a:buNone/>
              <a:defRPr sz="1600" b="1"/>
            </a:lvl4pPr>
            <a:lvl5pPr marL="1828993" indent="0">
              <a:buNone/>
              <a:defRPr sz="1600" b="1"/>
            </a:lvl5pPr>
            <a:lvl6pPr marL="2286242" indent="0">
              <a:buNone/>
              <a:defRPr sz="1600" b="1"/>
            </a:lvl6pPr>
            <a:lvl7pPr marL="2743490" indent="0">
              <a:buNone/>
              <a:defRPr sz="1600" b="1"/>
            </a:lvl7pPr>
            <a:lvl8pPr marL="3200738" indent="0">
              <a:buNone/>
              <a:defRPr sz="1600" b="1"/>
            </a:lvl8pPr>
            <a:lvl9pPr marL="3657987" indent="0">
              <a:buNone/>
              <a:defRPr sz="16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199" y="1681163"/>
            <a:ext cx="5183188" cy="823912"/>
          </a:xfrm>
        </p:spPr>
        <p:txBody>
          <a:bodyPr anchor="b">
            <a:normAutofit/>
          </a:bodyPr>
          <a:lstStyle>
            <a:lvl1pPr marL="0" indent="0">
              <a:buNone/>
              <a:defRPr sz="3600" b="1">
                <a:latin typeface="+mj-lt"/>
              </a:defRPr>
            </a:lvl1pPr>
            <a:lvl2pPr marL="457248" indent="0">
              <a:buNone/>
              <a:defRPr sz="2000" b="1"/>
            </a:lvl2pPr>
            <a:lvl3pPr marL="914497" indent="0">
              <a:buNone/>
              <a:defRPr sz="1800" b="1"/>
            </a:lvl3pPr>
            <a:lvl4pPr marL="1371745" indent="0">
              <a:buNone/>
              <a:defRPr sz="1600" b="1"/>
            </a:lvl4pPr>
            <a:lvl5pPr marL="1828993" indent="0">
              <a:buNone/>
              <a:defRPr sz="1600" b="1"/>
            </a:lvl5pPr>
            <a:lvl6pPr marL="2286242" indent="0">
              <a:buNone/>
              <a:defRPr sz="1600" b="1"/>
            </a:lvl6pPr>
            <a:lvl7pPr marL="2743490" indent="0">
              <a:buNone/>
              <a:defRPr sz="1600" b="1"/>
            </a:lvl7pPr>
            <a:lvl8pPr marL="3200738" indent="0">
              <a:buNone/>
              <a:defRPr sz="1600" b="1"/>
            </a:lvl8pPr>
            <a:lvl9pPr marL="3657987" indent="0">
              <a:buNone/>
              <a:defRPr sz="16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199"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00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a:t>Title</a:t>
            </a:r>
          </a:p>
        </p:txBody>
      </p:sp>
    </p:spTree>
    <p:extLst>
      <p:ext uri="{BB962C8B-B14F-4D97-AF65-F5344CB8AC3E}">
        <p14:creationId xmlns:p14="http://schemas.microsoft.com/office/powerpoint/2010/main" val="396188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74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9" y="987425"/>
            <a:ext cx="6172199"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48" indent="0">
              <a:buNone/>
              <a:defRPr sz="1400"/>
            </a:lvl2pPr>
            <a:lvl3pPr marL="914497" indent="0">
              <a:buNone/>
              <a:defRPr sz="1200"/>
            </a:lvl3pPr>
            <a:lvl4pPr marL="1371745" indent="0">
              <a:buNone/>
              <a:defRPr sz="1000"/>
            </a:lvl4pPr>
            <a:lvl5pPr marL="1828993" indent="0">
              <a:buNone/>
              <a:defRPr sz="1000"/>
            </a:lvl5pPr>
            <a:lvl6pPr marL="2286242" indent="0">
              <a:buNone/>
              <a:defRPr sz="1000"/>
            </a:lvl6pPr>
            <a:lvl7pPr marL="2743490" indent="0">
              <a:buNone/>
              <a:defRPr sz="1000"/>
            </a:lvl7pPr>
            <a:lvl8pPr marL="3200738" indent="0">
              <a:buNone/>
              <a:defRPr sz="1000"/>
            </a:lvl8pPr>
            <a:lvl9pPr marL="3657987" indent="0">
              <a:buNone/>
              <a:defRPr sz="1000"/>
            </a:lvl9pPr>
          </a:lstStyle>
          <a:p>
            <a:pPr lvl="0"/>
            <a:r>
              <a:rPr lang="en-US"/>
              <a:t>copy</a:t>
            </a:r>
          </a:p>
        </p:txBody>
      </p:sp>
    </p:spTree>
    <p:extLst>
      <p:ext uri="{BB962C8B-B14F-4D97-AF65-F5344CB8AC3E}">
        <p14:creationId xmlns:p14="http://schemas.microsoft.com/office/powerpoint/2010/main" val="389176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Benefits.Unit@seattle.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93037" y="5922324"/>
            <a:ext cx="2998964"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2"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1" y="6248285"/>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Date (xx/xx/</a:t>
            </a:r>
            <a:r>
              <a:rPr lang="en-US" sz="1200" err="1">
                <a:solidFill>
                  <a:srgbClr val="003DA5"/>
                </a:solidFill>
              </a:rPr>
              <a:t>xxxx</a:t>
            </a:r>
            <a:r>
              <a:rPr lang="en-US" sz="120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1" y="6248284"/>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1" y="6248284"/>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75263"/>
            <a:ext cx="12192000" cy="898460"/>
          </a:xfrm>
          <a:prstGeom prst="rect">
            <a:avLst/>
          </a:prstGeom>
          <a:solidFill>
            <a:srgbClr val="D0A28B"/>
          </a:solidFill>
          <a:ln w="12700" cap="flat" cmpd="sng">
            <a:no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3564202" y="6188017"/>
            <a:ext cx="4659299" cy="60971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rPr>
              <a:t>Employee partnership, equity, experience, community</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1" y="6248283"/>
            <a:ext cx="401510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a:solidFill>
                <a:schemeClr val="bg1"/>
              </a:solidFill>
            </a:endParaRPr>
          </a:p>
        </p:txBody>
      </p:sp>
      <p:pic>
        <p:nvPicPr>
          <p:cNvPr id="1026" name="Picture 2">
            <a:extLst>
              <a:ext uri="{FF2B5EF4-FFF2-40B4-BE49-F238E27FC236}">
                <a16:creationId xmlns:a16="http://schemas.microsoft.com/office/drawing/2014/main" id="{4F8E8830-E166-485B-88B8-8948C218C4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688" y="5991605"/>
            <a:ext cx="2391264" cy="891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26E992-0804-0E62-66EA-3F254695AF93}"/>
              </a:ext>
            </a:extLst>
          </p:cNvPr>
          <p:cNvSpPr/>
          <p:nvPr userDrawn="1"/>
        </p:nvSpPr>
        <p:spPr>
          <a:xfrm>
            <a:off x="197840" y="262537"/>
            <a:ext cx="3897823" cy="10258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DA850E86-2CB6-37AE-92BA-B995B18A9EE7}"/>
              </a:ext>
            </a:extLst>
          </p:cNvPr>
          <p:cNvSpPr/>
          <p:nvPr userDrawn="1"/>
        </p:nvSpPr>
        <p:spPr>
          <a:xfrm>
            <a:off x="4188652" y="262537"/>
            <a:ext cx="3897823" cy="102587"/>
          </a:xfrm>
          <a:prstGeom prst="rect">
            <a:avLst/>
          </a:prstGeom>
          <a:solidFill>
            <a:srgbClr val="5D5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C385E1E1-AFBA-C32F-2B07-A85611C0C67F}"/>
              </a:ext>
            </a:extLst>
          </p:cNvPr>
          <p:cNvSpPr/>
          <p:nvPr userDrawn="1"/>
        </p:nvSpPr>
        <p:spPr>
          <a:xfrm>
            <a:off x="8179465" y="262537"/>
            <a:ext cx="3897823" cy="102587"/>
          </a:xfrm>
          <a:prstGeom prst="rect">
            <a:avLst/>
          </a:prstGeom>
          <a:solidFill>
            <a:srgbClr val="FCC0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Date Placeholder 3">
            <a:extLst>
              <a:ext uri="{FF2B5EF4-FFF2-40B4-BE49-F238E27FC236}">
                <a16:creationId xmlns:a16="http://schemas.microsoft.com/office/drawing/2014/main" id="{32D56D2E-6711-7A29-76BD-4858560FF03E}"/>
              </a:ext>
            </a:extLst>
          </p:cNvPr>
          <p:cNvSpPr txBox="1">
            <a:spLocks/>
          </p:cNvSpPr>
          <p:nvPr userDrawn="1"/>
        </p:nvSpPr>
        <p:spPr>
          <a:xfrm>
            <a:off x="7380301" y="6138471"/>
            <a:ext cx="4659298" cy="7733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a:solidFill>
                  <a:schemeClr val="bg1"/>
                </a:solidFill>
                <a:hlinkClick r:id="rId14">
                  <a:extLst>
                    <a:ext uri="{A12FA001-AC4F-418D-AE19-62706E023703}">
                      <ahyp:hlinkClr xmlns:ahyp="http://schemas.microsoft.com/office/drawing/2018/hyperlinkcolor" val="tx"/>
                    </a:ext>
                  </a:extLst>
                </a:hlinkClick>
              </a:rPr>
              <a:t>Benefits.Unit@seattle.gov</a:t>
            </a:r>
            <a:endParaRPr lang="en-US" sz="1200" b="1">
              <a:solidFill>
                <a:schemeClr val="bg1"/>
              </a:solidFill>
            </a:endParaRPr>
          </a:p>
          <a:p>
            <a:pPr algn="r"/>
            <a:r>
              <a:rPr lang="en-US" sz="1200" b="1">
                <a:solidFill>
                  <a:schemeClr val="bg1"/>
                </a:solidFill>
              </a:rPr>
              <a:t>(206) 615-1340</a:t>
            </a:r>
          </a:p>
          <a:p>
            <a:pPr algn="r"/>
            <a:r>
              <a:rPr lang="en-US" sz="1200" b="1">
                <a:solidFill>
                  <a:schemeClr val="bg1"/>
                </a:solidFill>
              </a:rPr>
              <a:t>http://bit.ly/benhome1</a:t>
            </a:r>
          </a:p>
          <a:p>
            <a:pPr algn="r"/>
            <a:endParaRPr lang="en-US" sz="1200" b="1">
              <a:solidFill>
                <a:schemeClr val="bg1"/>
              </a:solidFill>
            </a:endParaRPr>
          </a:p>
        </p:txBody>
      </p:sp>
    </p:spTree>
    <p:extLst>
      <p:ext uri="{BB962C8B-B14F-4D97-AF65-F5344CB8AC3E}">
        <p14:creationId xmlns:p14="http://schemas.microsoft.com/office/powerpoint/2010/main" val="2113864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97"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24" indent="-228624" algn="l" defTabSz="914497"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72" indent="-228624" algn="l" defTabSz="914497"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121" indent="-228624" algn="l" defTabSz="914497"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369" indent="-228624" algn="l" defTabSz="914497"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618" indent="-228624" algn="l" defTabSz="914497"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866" indent="-228624" algn="l" defTabSz="9144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114" indent="-228624" algn="l" defTabSz="9144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63" indent="-228624" algn="l" defTabSz="9144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611" indent="-228624" algn="l" defTabSz="91449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7" rtl="0" eaLnBrk="1" latinLnBrk="0" hangingPunct="1">
        <a:defRPr sz="1800" kern="1200">
          <a:solidFill>
            <a:schemeClr val="tx1"/>
          </a:solidFill>
          <a:latin typeface="+mn-lt"/>
          <a:ea typeface="+mn-ea"/>
          <a:cs typeface="+mn-cs"/>
        </a:defRPr>
      </a:lvl1pPr>
      <a:lvl2pPr marL="457248" algn="l" defTabSz="914497" rtl="0" eaLnBrk="1" latinLnBrk="0" hangingPunct="1">
        <a:defRPr sz="1800" kern="1200">
          <a:solidFill>
            <a:schemeClr val="tx1"/>
          </a:solidFill>
          <a:latin typeface="+mn-lt"/>
          <a:ea typeface="+mn-ea"/>
          <a:cs typeface="+mn-cs"/>
        </a:defRPr>
      </a:lvl2pPr>
      <a:lvl3pPr marL="914497" algn="l" defTabSz="914497" rtl="0" eaLnBrk="1" latinLnBrk="0" hangingPunct="1">
        <a:defRPr sz="1800" kern="1200">
          <a:solidFill>
            <a:schemeClr val="tx1"/>
          </a:solidFill>
          <a:latin typeface="+mn-lt"/>
          <a:ea typeface="+mn-ea"/>
          <a:cs typeface="+mn-cs"/>
        </a:defRPr>
      </a:lvl3pPr>
      <a:lvl4pPr marL="1371745" algn="l" defTabSz="914497" rtl="0" eaLnBrk="1" latinLnBrk="0" hangingPunct="1">
        <a:defRPr sz="1800" kern="1200">
          <a:solidFill>
            <a:schemeClr val="tx1"/>
          </a:solidFill>
          <a:latin typeface="+mn-lt"/>
          <a:ea typeface="+mn-ea"/>
          <a:cs typeface="+mn-cs"/>
        </a:defRPr>
      </a:lvl4pPr>
      <a:lvl5pPr marL="1828993" algn="l" defTabSz="914497" rtl="0" eaLnBrk="1" latinLnBrk="0" hangingPunct="1">
        <a:defRPr sz="1800" kern="1200">
          <a:solidFill>
            <a:schemeClr val="tx1"/>
          </a:solidFill>
          <a:latin typeface="+mn-lt"/>
          <a:ea typeface="+mn-ea"/>
          <a:cs typeface="+mn-cs"/>
        </a:defRPr>
      </a:lvl5pPr>
      <a:lvl6pPr marL="2286242" algn="l" defTabSz="914497" rtl="0" eaLnBrk="1" latinLnBrk="0" hangingPunct="1">
        <a:defRPr sz="1800" kern="1200">
          <a:solidFill>
            <a:schemeClr val="tx1"/>
          </a:solidFill>
          <a:latin typeface="+mn-lt"/>
          <a:ea typeface="+mn-ea"/>
          <a:cs typeface="+mn-cs"/>
        </a:defRPr>
      </a:lvl6pPr>
      <a:lvl7pPr marL="2743490" algn="l" defTabSz="914497" rtl="0" eaLnBrk="1" latinLnBrk="0" hangingPunct="1">
        <a:defRPr sz="1800" kern="1200">
          <a:solidFill>
            <a:schemeClr val="tx1"/>
          </a:solidFill>
          <a:latin typeface="+mn-lt"/>
          <a:ea typeface="+mn-ea"/>
          <a:cs typeface="+mn-cs"/>
        </a:defRPr>
      </a:lvl7pPr>
      <a:lvl8pPr marL="3200738" algn="l" defTabSz="914497" rtl="0" eaLnBrk="1" latinLnBrk="0" hangingPunct="1">
        <a:defRPr sz="1800" kern="1200">
          <a:solidFill>
            <a:schemeClr val="tx1"/>
          </a:solidFill>
          <a:latin typeface="+mn-lt"/>
          <a:ea typeface="+mn-ea"/>
          <a:cs typeface="+mn-cs"/>
        </a:defRPr>
      </a:lvl8pPr>
      <a:lvl9pPr marL="3657987" algn="l" defTabSz="9144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hyperlink" Target="https://bit.ly/4pTMqyh" TargetMode="External"/><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https://bit.ly/OEJobAi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bit.ly/47aooby" TargetMode="Externa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hyperlink" Target="https://www.truemed.com/a/navia"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hingehealth.com/for/cityofseattle/?utm_source=1&amp;utm_medium=flyer&amp;utm_campaign=dep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s://us.generaliglobalassistance.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redpointtravelprotection.com/plan/securian/"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5.sv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5.sv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2647-D2DA-B77F-A0D6-52156AFA9F14}"/>
              </a:ext>
            </a:extLst>
          </p:cNvPr>
          <p:cNvSpPr>
            <a:spLocks noGrp="1"/>
          </p:cNvSpPr>
          <p:nvPr>
            <p:ph type="ctrTitle"/>
          </p:nvPr>
        </p:nvSpPr>
        <p:spPr>
          <a:xfrm>
            <a:off x="461434" y="4442767"/>
            <a:ext cx="11269132" cy="1047500"/>
          </a:xfrm>
        </p:spPr>
        <p:txBody>
          <a:bodyPr>
            <a:noAutofit/>
          </a:bodyPr>
          <a:lstStyle/>
          <a:p>
            <a:pPr marL="0" indent="0" algn="ctr"/>
            <a:r>
              <a:rPr lang="en-US" sz="4800"/>
              <a:t>Open Enrollment Webinars</a:t>
            </a:r>
            <a:br>
              <a:rPr lang="en-US" sz="3600">
                <a:cs typeface="Calibri"/>
              </a:rPr>
            </a:br>
            <a:r>
              <a:rPr lang="en-US" sz="2800"/>
              <a:t>For 2026 Benefits</a:t>
            </a:r>
            <a:endParaRPr lang="en-US" sz="3600"/>
          </a:p>
        </p:txBody>
      </p:sp>
    </p:spTree>
    <p:extLst>
      <p:ext uri="{BB962C8B-B14F-4D97-AF65-F5344CB8AC3E}">
        <p14:creationId xmlns:p14="http://schemas.microsoft.com/office/powerpoint/2010/main" val="328319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A0FA-B25C-78F7-809D-50A3FC086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3CD00-3316-17BB-13D1-0DAA5FA2C89B}"/>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Computer </a:t>
            </a:r>
            <a:r>
              <a:rPr lang="en-US" b="1" kern="1200" err="1">
                <a:latin typeface="+mj-lt"/>
                <a:ea typeface="+mj-ea"/>
                <a:cs typeface="+mj-cs"/>
              </a:rPr>
              <a:t>VisionCare</a:t>
            </a:r>
            <a:endParaRPr lang="en-US" b="1" kern="1200">
              <a:latin typeface="+mj-lt"/>
              <a:ea typeface="+mj-ea"/>
              <a:cs typeface="+mj-cs"/>
            </a:endParaRPr>
          </a:p>
        </p:txBody>
      </p:sp>
      <p:sp>
        <p:nvSpPr>
          <p:cNvPr id="4" name="TextBox 3">
            <a:extLst>
              <a:ext uri="{FF2B5EF4-FFF2-40B4-BE49-F238E27FC236}">
                <a16:creationId xmlns:a16="http://schemas.microsoft.com/office/drawing/2014/main" id="{AB481032-394A-03BA-2F6A-2278041BDC8B}"/>
              </a:ext>
            </a:extLst>
          </p:cNvPr>
          <p:cNvSpPr txBox="1"/>
          <p:nvPr/>
        </p:nvSpPr>
        <p:spPr>
          <a:xfrm>
            <a:off x="6379711" y="1941634"/>
            <a:ext cx="5295014" cy="3978875"/>
          </a:xfrm>
          <a:prstGeom prst="rect">
            <a:avLst/>
          </a:prstGeom>
        </p:spPr>
        <p:txBody>
          <a:bodyPr vert="horz" lIns="91440" tIns="45720" rIns="91440" bIns="45720" rtlCol="0">
            <a:normAutofit/>
          </a:bodyPr>
          <a:lstStyle/>
          <a:p>
            <a:pPr lvl="1" indent="-342900">
              <a:spcBef>
                <a:spcPts val="400"/>
              </a:spcBef>
              <a:spcAft>
                <a:spcPts val="400"/>
              </a:spcAft>
            </a:pPr>
            <a:r>
              <a:rPr lang="en-US" sz="2400">
                <a:solidFill>
                  <a:schemeClr val="tx1">
                    <a:lumMod val="50000"/>
                  </a:schemeClr>
                </a:solidFill>
              </a:rPr>
              <a:t>     Out-of-network coverage reimbursement only</a:t>
            </a:r>
          </a:p>
        </p:txBody>
      </p:sp>
      <p:graphicFrame>
        <p:nvGraphicFramePr>
          <p:cNvPr id="5" name="Table 4">
            <a:extLst>
              <a:ext uri="{FF2B5EF4-FFF2-40B4-BE49-F238E27FC236}">
                <a16:creationId xmlns:a16="http://schemas.microsoft.com/office/drawing/2014/main" id="{B2AAA646-1DB0-843B-7B11-DAF8F961AF19}"/>
              </a:ext>
            </a:extLst>
          </p:cNvPr>
          <p:cNvGraphicFramePr>
            <a:graphicFrameLocks noGrp="1"/>
          </p:cNvGraphicFramePr>
          <p:nvPr>
            <p:extLst>
              <p:ext uri="{D42A27DB-BD31-4B8C-83A1-F6EECF244321}">
                <p14:modId xmlns:p14="http://schemas.microsoft.com/office/powerpoint/2010/main" val="1802822403"/>
              </p:ext>
            </p:extLst>
          </p:nvPr>
        </p:nvGraphicFramePr>
        <p:xfrm>
          <a:off x="6650356" y="3046571"/>
          <a:ext cx="4703446" cy="2560320"/>
        </p:xfrm>
        <a:graphic>
          <a:graphicData uri="http://schemas.openxmlformats.org/drawingml/2006/table">
            <a:tbl>
              <a:tblPr firstRow="1" firstCol="1" bandRow="1"/>
              <a:tblGrid>
                <a:gridCol w="2697650">
                  <a:extLst>
                    <a:ext uri="{9D8B030D-6E8A-4147-A177-3AD203B41FA5}">
                      <a16:colId xmlns:a16="http://schemas.microsoft.com/office/drawing/2014/main" val="3949097228"/>
                    </a:ext>
                  </a:extLst>
                </a:gridCol>
                <a:gridCol w="2005796">
                  <a:extLst>
                    <a:ext uri="{9D8B030D-6E8A-4147-A177-3AD203B41FA5}">
                      <a16:colId xmlns:a16="http://schemas.microsoft.com/office/drawing/2014/main" val="2524494703"/>
                    </a:ext>
                  </a:extLst>
                </a:gridCol>
              </a:tblGrid>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Exam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734630"/>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Single 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$30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252390"/>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Bifocal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557788"/>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Trifocal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$65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3658273"/>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Lenticular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489660"/>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Progressive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46134"/>
                  </a:ext>
                </a:extLst>
              </a:tr>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3574633"/>
                  </a:ext>
                </a:extLst>
              </a:tr>
            </a:tbl>
          </a:graphicData>
        </a:graphic>
      </p:graphicFrame>
      <p:sp>
        <p:nvSpPr>
          <p:cNvPr id="6" name="TextBox 5">
            <a:extLst>
              <a:ext uri="{FF2B5EF4-FFF2-40B4-BE49-F238E27FC236}">
                <a16:creationId xmlns:a16="http://schemas.microsoft.com/office/drawing/2014/main" id="{EE4805F1-521D-C7FD-49AA-9F2AEA9B7459}"/>
              </a:ext>
            </a:extLst>
          </p:cNvPr>
          <p:cNvSpPr txBox="1"/>
          <p:nvPr/>
        </p:nvSpPr>
        <p:spPr>
          <a:xfrm>
            <a:off x="517275" y="2384981"/>
            <a:ext cx="5578725" cy="3469004"/>
          </a:xfrm>
          <a:prstGeom prst="rect">
            <a:avLst/>
          </a:prstGeom>
        </p:spPr>
        <p:txBody>
          <a:bodyPr vert="horz" lIns="91440" tIns="45720" rIns="91440" bIns="45720" rtlCol="0">
            <a:normAutofit/>
          </a:bodyPr>
          <a:lstStyle/>
          <a:p>
            <a:pPr marL="0" lvl="1">
              <a:lnSpc>
                <a:spcPct val="90000"/>
              </a:lnSpc>
              <a:spcBef>
                <a:spcPts val="1000"/>
              </a:spcBef>
              <a:spcAft>
                <a:spcPts val="600"/>
              </a:spcAft>
            </a:pPr>
            <a:r>
              <a:rPr lang="en-US" sz="2400">
                <a:solidFill>
                  <a:schemeClr val="tx1">
                    <a:lumMod val="50000"/>
                  </a:schemeClr>
                </a:solidFill>
              </a:rPr>
              <a:t>     In-network coverage</a:t>
            </a:r>
          </a:p>
        </p:txBody>
      </p:sp>
      <p:graphicFrame>
        <p:nvGraphicFramePr>
          <p:cNvPr id="7" name="Table 6">
            <a:extLst>
              <a:ext uri="{FF2B5EF4-FFF2-40B4-BE49-F238E27FC236}">
                <a16:creationId xmlns:a16="http://schemas.microsoft.com/office/drawing/2014/main" id="{61D5706A-453E-21D6-6C99-DED7D12D67C8}"/>
              </a:ext>
            </a:extLst>
          </p:cNvPr>
          <p:cNvGraphicFramePr>
            <a:graphicFrameLocks noGrp="1"/>
          </p:cNvGraphicFramePr>
          <p:nvPr>
            <p:extLst>
              <p:ext uri="{D42A27DB-BD31-4B8C-83A1-F6EECF244321}">
                <p14:modId xmlns:p14="http://schemas.microsoft.com/office/powerpoint/2010/main" val="1527046279"/>
              </p:ext>
            </p:extLst>
          </p:nvPr>
        </p:nvGraphicFramePr>
        <p:xfrm>
          <a:off x="698205" y="3046571"/>
          <a:ext cx="4703446" cy="2605024"/>
        </p:xfrm>
        <a:graphic>
          <a:graphicData uri="http://schemas.openxmlformats.org/drawingml/2006/table">
            <a:tbl>
              <a:tblPr firstRow="1" firstCol="1" bandRow="1"/>
              <a:tblGrid>
                <a:gridCol w="2697650">
                  <a:extLst>
                    <a:ext uri="{9D8B030D-6E8A-4147-A177-3AD203B41FA5}">
                      <a16:colId xmlns:a16="http://schemas.microsoft.com/office/drawing/2014/main" val="3794754083"/>
                    </a:ext>
                  </a:extLst>
                </a:gridCol>
                <a:gridCol w="2005796">
                  <a:extLst>
                    <a:ext uri="{9D8B030D-6E8A-4147-A177-3AD203B41FA5}">
                      <a16:colId xmlns:a16="http://schemas.microsoft.com/office/drawing/2014/main" val="739867999"/>
                    </a:ext>
                  </a:extLst>
                </a:gridCol>
              </a:tblGrid>
              <a:tr h="338190">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Exam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824495"/>
                  </a:ext>
                </a:extLst>
              </a:tr>
              <a:tr h="338190">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Single 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025882"/>
                  </a:ext>
                </a:extLst>
              </a:tr>
              <a:tr h="338190">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Bifocal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456673"/>
                  </a:ext>
                </a:extLst>
              </a:tr>
              <a:tr h="338190">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Trifocal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977789"/>
                  </a:ext>
                </a:extLst>
              </a:tr>
              <a:tr h="338190">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Lenticular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512562"/>
                  </a:ext>
                </a:extLst>
              </a:tr>
              <a:tr h="410464">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Progressive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lvl="0" indent="0" algn="l" defTabSz="914497"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975940"/>
                  </a:ext>
                </a:extLst>
              </a:tr>
              <a:tr h="338190">
                <a:tc>
                  <a:txBody>
                    <a:bodyPr/>
                    <a:lstStyle/>
                    <a:p>
                      <a:pPr marL="457200" marR="0">
                        <a:buNone/>
                      </a:pPr>
                      <a:r>
                        <a:rPr lang="en-US" sz="2400">
                          <a:solidFill>
                            <a:schemeClr val="accent4">
                              <a:lumMod val="75000"/>
                            </a:schemeClr>
                          </a:solidFill>
                          <a:effectLst/>
                          <a:latin typeface="+mn-lt"/>
                          <a:ea typeface="Aptos" panose="020B0004020202020204" pitchFamily="34" charset="0"/>
                          <a:cs typeface="Aptos" panose="020B0004020202020204" pitchFamily="34" charset="0"/>
                        </a:rPr>
                        <a:t>Frame allowance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marR="0">
                        <a:buNone/>
                      </a:pPr>
                      <a:r>
                        <a:rPr lang="en-US" sz="2400">
                          <a:solidFill>
                            <a:schemeClr val="accent4">
                              <a:lumMod val="75000"/>
                            </a:schemeClr>
                          </a:solidFill>
                          <a:effectLst/>
                          <a:latin typeface="+mn-lt"/>
                          <a:ea typeface="Aptos" panose="020B0004020202020204" pitchFamily="34" charset="0"/>
                          <a:cs typeface="Aptos" panose="020B00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599706"/>
                  </a:ext>
                </a:extLst>
              </a:tr>
            </a:tbl>
          </a:graphicData>
        </a:graphic>
      </p:graphicFrame>
      <p:sp>
        <p:nvSpPr>
          <p:cNvPr id="8" name="TextBox 7">
            <a:extLst>
              <a:ext uri="{FF2B5EF4-FFF2-40B4-BE49-F238E27FC236}">
                <a16:creationId xmlns:a16="http://schemas.microsoft.com/office/drawing/2014/main" id="{2AB0CE67-CB18-F94E-6BE4-3EC606FE453B}"/>
              </a:ext>
            </a:extLst>
          </p:cNvPr>
          <p:cNvSpPr txBox="1"/>
          <p:nvPr/>
        </p:nvSpPr>
        <p:spPr>
          <a:xfrm>
            <a:off x="838198" y="1400663"/>
            <a:ext cx="4149365" cy="830997"/>
          </a:xfrm>
          <a:prstGeom prst="rect">
            <a:avLst/>
          </a:prstGeom>
          <a:noFill/>
        </p:spPr>
        <p:txBody>
          <a:bodyPr wrap="square" rtlCol="0">
            <a:spAutoFit/>
          </a:bodyPr>
          <a:lstStyle/>
          <a:p>
            <a:r>
              <a:rPr lang="en-US" sz="2400">
                <a:solidFill>
                  <a:schemeClr val="accent1">
                    <a:lumMod val="50000"/>
                  </a:schemeClr>
                </a:solidFill>
              </a:rPr>
              <a:t>Frequency: Every calendar year</a:t>
            </a:r>
          </a:p>
          <a:p>
            <a:r>
              <a:rPr lang="en-US" sz="2400">
                <a:solidFill>
                  <a:schemeClr val="accent1">
                    <a:lumMod val="50000"/>
                  </a:schemeClr>
                </a:solidFill>
              </a:rPr>
              <a:t>Program Copay: $25</a:t>
            </a:r>
          </a:p>
        </p:txBody>
      </p:sp>
    </p:spTree>
    <p:extLst>
      <p:ext uri="{BB962C8B-B14F-4D97-AF65-F5344CB8AC3E}">
        <p14:creationId xmlns:p14="http://schemas.microsoft.com/office/powerpoint/2010/main" val="331472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3ACF-D7F0-8BDB-0B02-05B17ACADC7E}"/>
              </a:ext>
            </a:extLst>
          </p:cNvPr>
          <p:cNvSpPr>
            <a:spLocks noGrp="1"/>
          </p:cNvSpPr>
          <p:nvPr>
            <p:ph type="title"/>
          </p:nvPr>
        </p:nvSpPr>
        <p:spPr/>
        <p:txBody>
          <a:bodyPr/>
          <a:lstStyle/>
          <a:p>
            <a:r>
              <a:rPr lang="en-US"/>
              <a:t>Group Term Life Insurance</a:t>
            </a:r>
          </a:p>
        </p:txBody>
      </p:sp>
      <p:sp>
        <p:nvSpPr>
          <p:cNvPr id="3" name="TextBox 2">
            <a:extLst>
              <a:ext uri="{FF2B5EF4-FFF2-40B4-BE49-F238E27FC236}">
                <a16:creationId xmlns:a16="http://schemas.microsoft.com/office/drawing/2014/main" id="{D14B3246-8EE8-E795-44BD-46140BE39FE4}"/>
              </a:ext>
            </a:extLst>
          </p:cNvPr>
          <p:cNvSpPr txBox="1"/>
          <p:nvPr/>
        </p:nvSpPr>
        <p:spPr>
          <a:xfrm>
            <a:off x="4735572" y="1584391"/>
            <a:ext cx="5944997" cy="4222520"/>
          </a:xfrm>
          <a:prstGeom prst="rect">
            <a:avLst/>
          </a:prstGeom>
        </p:spPr>
        <p:txBody>
          <a:bodyPr vert="horz" lIns="91440" tIns="45720" rIns="91440" bIns="45720" rtlCol="0">
            <a:normAutofit fontScale="92500" lnSpcReduction="20000"/>
          </a:bodyPr>
          <a:lstStyle/>
          <a:p>
            <a:pPr marL="0" lvl="1">
              <a:lnSpc>
                <a:spcPct val="90000"/>
              </a:lnSpc>
              <a:spcBef>
                <a:spcPts val="1000"/>
              </a:spcBef>
              <a:spcAft>
                <a:spcPts val="600"/>
              </a:spcAft>
            </a:pPr>
            <a:r>
              <a:rPr lang="en-US" sz="3200" b="1">
                <a:solidFill>
                  <a:schemeClr val="tx1">
                    <a:lumMod val="50000"/>
                  </a:schemeClr>
                </a:solidFill>
              </a:rPr>
              <a:t>Basic Life Plan</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Increasing the Basic life plan rate by 54.7%. </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2">
                    <a:lumMod val="50000"/>
                  </a:schemeClr>
                </a:solidFill>
              </a:rPr>
              <a:t>Total basic GTL plan rate: $0.116/$1,000</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2">
                    <a:lumMod val="50000"/>
                  </a:schemeClr>
                </a:solidFill>
              </a:rPr>
              <a:t>Employee pays 60% or $0.070/$1,000</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2">
                    <a:lumMod val="50000"/>
                  </a:schemeClr>
                </a:solidFill>
              </a:rPr>
              <a:t>City pays 40% or $0.046/$1,000</a:t>
            </a:r>
          </a:p>
          <a:p>
            <a:pPr marL="344488" lvl="1">
              <a:lnSpc>
                <a:spcPct val="90000"/>
              </a:lnSpc>
              <a:spcBef>
                <a:spcPts val="1000"/>
              </a:spcBef>
              <a:spcAft>
                <a:spcPts val="600"/>
              </a:spcAft>
            </a:pPr>
            <a:r>
              <a:rPr lang="en-US" sz="2400">
                <a:solidFill>
                  <a:schemeClr val="tx1">
                    <a:lumMod val="50000"/>
                  </a:schemeClr>
                </a:solidFill>
              </a:rPr>
              <a:t>To estimate your rate,</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Multiply $.070 (employee portion of the rate) by $1,000 worth of coverage. </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Example – you chose the flat $50,000 coverage plan. $.070 x 50 = </a:t>
            </a:r>
            <a:r>
              <a:rPr lang="en-US" sz="2400" b="1">
                <a:solidFill>
                  <a:schemeClr val="tx1">
                    <a:lumMod val="50000"/>
                  </a:schemeClr>
                </a:solidFill>
              </a:rPr>
              <a:t>$3.50 </a:t>
            </a:r>
            <a:r>
              <a:rPr lang="en-US" sz="2400">
                <a:solidFill>
                  <a:schemeClr val="tx1">
                    <a:lumMod val="50000"/>
                  </a:schemeClr>
                </a:solidFill>
              </a:rPr>
              <a:t>per month paycheck deduction. </a:t>
            </a:r>
          </a:p>
        </p:txBody>
      </p:sp>
      <p:pic>
        <p:nvPicPr>
          <p:cNvPr id="5" name="Graphic 4" descr="Document with solid fill">
            <a:extLst>
              <a:ext uri="{FF2B5EF4-FFF2-40B4-BE49-F238E27FC236}">
                <a16:creationId xmlns:a16="http://schemas.microsoft.com/office/drawing/2014/main" id="{F09C762E-F3C8-2132-CD68-7217BD4C4D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3478" y="2113257"/>
            <a:ext cx="2422616" cy="2422616"/>
          </a:xfrm>
          <a:prstGeom prst="rect">
            <a:avLst/>
          </a:prstGeom>
        </p:spPr>
      </p:pic>
    </p:spTree>
    <p:extLst>
      <p:ext uri="{BB962C8B-B14F-4D97-AF65-F5344CB8AC3E}">
        <p14:creationId xmlns:p14="http://schemas.microsoft.com/office/powerpoint/2010/main" val="126904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93721-3CEC-C9EB-AEDB-7EFA723A2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858ED-536B-B595-6F2D-AD4159A4C5A8}"/>
              </a:ext>
            </a:extLst>
          </p:cNvPr>
          <p:cNvSpPr>
            <a:spLocks noGrp="1"/>
          </p:cNvSpPr>
          <p:nvPr>
            <p:ph type="title"/>
          </p:nvPr>
        </p:nvSpPr>
        <p:spPr/>
        <p:txBody>
          <a:bodyPr/>
          <a:lstStyle/>
          <a:p>
            <a:r>
              <a:rPr lang="en-US"/>
              <a:t>Group Term Life Insurance</a:t>
            </a:r>
          </a:p>
        </p:txBody>
      </p:sp>
      <p:sp>
        <p:nvSpPr>
          <p:cNvPr id="3" name="TextBox 2">
            <a:extLst>
              <a:ext uri="{FF2B5EF4-FFF2-40B4-BE49-F238E27FC236}">
                <a16:creationId xmlns:a16="http://schemas.microsoft.com/office/drawing/2014/main" id="{5B1F6C89-2FEC-D04C-C683-68AF7EA2C119}"/>
              </a:ext>
            </a:extLst>
          </p:cNvPr>
          <p:cNvSpPr txBox="1"/>
          <p:nvPr/>
        </p:nvSpPr>
        <p:spPr>
          <a:xfrm>
            <a:off x="4980392" y="1901704"/>
            <a:ext cx="5578725" cy="3543189"/>
          </a:xfrm>
          <a:prstGeom prst="rect">
            <a:avLst/>
          </a:prstGeom>
        </p:spPr>
        <p:txBody>
          <a:bodyPr vert="horz" lIns="91440" tIns="45720" rIns="91440" bIns="45720" rtlCol="0">
            <a:normAutofit/>
          </a:bodyPr>
          <a:lstStyle/>
          <a:p>
            <a:pPr marL="0" lvl="1">
              <a:lnSpc>
                <a:spcPct val="90000"/>
              </a:lnSpc>
              <a:spcBef>
                <a:spcPts val="1000"/>
              </a:spcBef>
              <a:spcAft>
                <a:spcPts val="600"/>
              </a:spcAft>
            </a:pPr>
            <a:r>
              <a:rPr lang="en-US" sz="3200" b="1">
                <a:solidFill>
                  <a:schemeClr val="tx1">
                    <a:lumMod val="50000"/>
                  </a:schemeClr>
                </a:solidFill>
              </a:rPr>
              <a:t>Supplemental Employee and Spouse/Domestic Partner Plan</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Increasing the Supplemental GTL plans rates by 33%</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Child life premiums are </a:t>
            </a:r>
            <a:r>
              <a:rPr lang="en-US" sz="2400" b="1">
                <a:solidFill>
                  <a:schemeClr val="tx1">
                    <a:lumMod val="50000"/>
                  </a:schemeClr>
                </a:solidFill>
              </a:rPr>
              <a:t>not</a:t>
            </a:r>
            <a:r>
              <a:rPr lang="en-US" sz="2400">
                <a:solidFill>
                  <a:schemeClr val="tx1">
                    <a:lumMod val="50000"/>
                  </a:schemeClr>
                </a:solidFill>
              </a:rPr>
              <a:t> increasing</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See the 2026 monthly cost in the table on the next slide. </a:t>
            </a:r>
          </a:p>
        </p:txBody>
      </p:sp>
      <p:pic>
        <p:nvPicPr>
          <p:cNvPr id="4" name="Graphic 3" descr="Document with solid fill">
            <a:extLst>
              <a:ext uri="{FF2B5EF4-FFF2-40B4-BE49-F238E27FC236}">
                <a16:creationId xmlns:a16="http://schemas.microsoft.com/office/drawing/2014/main" id="{D20AE535-E45E-1E8A-92D2-DFC783421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6924" y="2105442"/>
            <a:ext cx="2422616" cy="2422616"/>
          </a:xfrm>
          <a:prstGeom prst="rect">
            <a:avLst/>
          </a:prstGeom>
        </p:spPr>
      </p:pic>
    </p:spTree>
    <p:extLst>
      <p:ext uri="{BB962C8B-B14F-4D97-AF65-F5344CB8AC3E}">
        <p14:creationId xmlns:p14="http://schemas.microsoft.com/office/powerpoint/2010/main" val="148842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F6F68-CFC0-5C31-51B3-577B43F7A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F0D57-B421-B4D5-4BAF-B22F5DE13B76}"/>
              </a:ext>
            </a:extLst>
          </p:cNvPr>
          <p:cNvSpPr>
            <a:spLocks noGrp="1"/>
          </p:cNvSpPr>
          <p:nvPr>
            <p:ph type="title"/>
          </p:nvPr>
        </p:nvSpPr>
        <p:spPr>
          <a:xfrm>
            <a:off x="838202" y="365125"/>
            <a:ext cx="10515600" cy="1325563"/>
          </a:xfrm>
        </p:spPr>
        <p:txBody>
          <a:bodyPr vert="horz" lIns="91440" tIns="45720" rIns="91440" bIns="45720" rtlCol="0" anchor="ctr">
            <a:normAutofit/>
          </a:bodyPr>
          <a:lstStyle/>
          <a:p>
            <a:r>
              <a:rPr lang="en-US" b="1" kern="1200">
                <a:latin typeface="+mj-lt"/>
                <a:ea typeface="+mj-ea"/>
                <a:cs typeface="+mj-cs"/>
              </a:rPr>
              <a:t>Group Term Life Insurance</a:t>
            </a:r>
          </a:p>
        </p:txBody>
      </p:sp>
      <p:sp>
        <p:nvSpPr>
          <p:cNvPr id="3" name="TextBox 2">
            <a:extLst>
              <a:ext uri="{FF2B5EF4-FFF2-40B4-BE49-F238E27FC236}">
                <a16:creationId xmlns:a16="http://schemas.microsoft.com/office/drawing/2014/main" id="{0C862865-BC1D-B552-A277-9A9AB02EDA88}"/>
              </a:ext>
            </a:extLst>
          </p:cNvPr>
          <p:cNvSpPr txBox="1"/>
          <p:nvPr/>
        </p:nvSpPr>
        <p:spPr>
          <a:xfrm>
            <a:off x="6172201" y="1825625"/>
            <a:ext cx="5574321" cy="4096698"/>
          </a:xfrm>
          <a:prstGeom prst="rect">
            <a:avLst/>
          </a:prstGeom>
        </p:spPr>
        <p:txBody>
          <a:bodyPr vert="horz" lIns="91440" tIns="45720" rIns="91440" bIns="45720" rtlCol="0">
            <a:normAutofit fontScale="92500" lnSpcReduction="10000"/>
          </a:bodyPr>
          <a:lstStyle/>
          <a:p>
            <a:pPr marL="0" lvl="1" defTabSz="914497">
              <a:lnSpc>
                <a:spcPct val="90000"/>
              </a:lnSpc>
              <a:spcBef>
                <a:spcPts val="1000"/>
              </a:spcBef>
              <a:spcAft>
                <a:spcPts val="600"/>
              </a:spcAft>
            </a:pPr>
            <a:r>
              <a:rPr lang="en-US" sz="3200" b="1">
                <a:solidFill>
                  <a:schemeClr val="tx1">
                    <a:lumMod val="50000"/>
                  </a:schemeClr>
                </a:solidFill>
              </a:rPr>
              <a:t>Supplemental Employee and Spouse/Domestic Partner Plan</a:t>
            </a:r>
          </a:p>
          <a:p>
            <a:pPr marL="227013" lvl="1">
              <a:lnSpc>
                <a:spcPct val="90000"/>
              </a:lnSpc>
              <a:spcBef>
                <a:spcPts val="1000"/>
              </a:spcBef>
              <a:spcAft>
                <a:spcPts val="600"/>
              </a:spcAft>
            </a:pPr>
            <a:r>
              <a:rPr lang="en-US" sz="2400">
                <a:solidFill>
                  <a:schemeClr val="tx1">
                    <a:lumMod val="50000"/>
                  </a:schemeClr>
                </a:solidFill>
              </a:rPr>
              <a:t>To estimate your rate,</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Multiply your rate by $1,000 worth of coverage on the table. </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Example – you are 46 and have $200,000 coverage. $.149 x 200 = $29.80 per month. </a:t>
            </a:r>
          </a:p>
          <a:p>
            <a:pPr marL="800100" lvl="2"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Spouse/DP premium based on employee’s age.</a:t>
            </a:r>
          </a:p>
          <a:p>
            <a:pPr marL="800100" lvl="2" indent="-342900">
              <a:lnSpc>
                <a:spcPct val="90000"/>
              </a:lnSpc>
              <a:spcBef>
                <a:spcPts val="1000"/>
              </a:spcBef>
              <a:spcAft>
                <a:spcPts val="600"/>
              </a:spcAft>
              <a:buFont typeface="Arial" panose="020B0604020202020204" pitchFamily="34" charset="0"/>
              <a:buChar char="•"/>
            </a:pPr>
            <a:endParaRPr lang="en-US" sz="2400">
              <a:solidFill>
                <a:schemeClr val="tx1">
                  <a:lumMod val="50000"/>
                </a:schemeClr>
              </a:solidFill>
            </a:endParaRPr>
          </a:p>
          <a:p>
            <a:pPr marL="685824" lvl="2" indent="-228624" defTabSz="914497">
              <a:lnSpc>
                <a:spcPct val="90000"/>
              </a:lnSpc>
              <a:spcBef>
                <a:spcPts val="1000"/>
              </a:spcBef>
              <a:spcAft>
                <a:spcPts val="600"/>
              </a:spcAft>
              <a:buFont typeface="Arial" panose="020B0604020202020204" pitchFamily="34" charset="0"/>
              <a:buChar char="•"/>
            </a:pPr>
            <a:endParaRPr lang="en-US" sz="2400">
              <a:solidFill>
                <a:schemeClr val="tx1">
                  <a:lumMod val="50000"/>
                </a:schemeClr>
              </a:solidFill>
            </a:endParaRPr>
          </a:p>
          <a:p>
            <a:pPr marL="685824" lvl="2" indent="-228624" defTabSz="914497">
              <a:lnSpc>
                <a:spcPct val="90000"/>
              </a:lnSpc>
              <a:spcBef>
                <a:spcPts val="1000"/>
              </a:spcBef>
              <a:spcAft>
                <a:spcPts val="600"/>
              </a:spcAft>
              <a:buFont typeface="Arial" panose="020B0604020202020204" pitchFamily="34" charset="0"/>
              <a:buChar char="•"/>
            </a:pPr>
            <a:endParaRPr lang="en-US" sz="2400">
              <a:solidFill>
                <a:schemeClr val="tx1">
                  <a:lumMod val="50000"/>
                </a:schemeClr>
              </a:solidFill>
            </a:endParaRPr>
          </a:p>
          <a:p>
            <a:pPr marL="685824" lvl="2" indent="-228624" defTabSz="914497">
              <a:lnSpc>
                <a:spcPct val="90000"/>
              </a:lnSpc>
              <a:spcBef>
                <a:spcPts val="1000"/>
              </a:spcBef>
              <a:spcAft>
                <a:spcPts val="600"/>
              </a:spcAft>
              <a:buFont typeface="Arial" panose="020B0604020202020204" pitchFamily="34" charset="0"/>
              <a:buChar char="•"/>
            </a:pPr>
            <a:endParaRPr lang="en-US" sz="2400">
              <a:solidFill>
                <a:schemeClr val="tx1">
                  <a:lumMod val="50000"/>
                </a:schemeClr>
              </a:solidFill>
            </a:endParaRPr>
          </a:p>
        </p:txBody>
      </p:sp>
      <p:graphicFrame>
        <p:nvGraphicFramePr>
          <p:cNvPr id="4" name="Table 3">
            <a:extLst>
              <a:ext uri="{FF2B5EF4-FFF2-40B4-BE49-F238E27FC236}">
                <a16:creationId xmlns:a16="http://schemas.microsoft.com/office/drawing/2014/main" id="{31AD82EE-796A-909E-8312-38C8E37BDCE9}"/>
              </a:ext>
            </a:extLst>
          </p:cNvPr>
          <p:cNvGraphicFramePr>
            <a:graphicFrameLocks noGrp="1"/>
          </p:cNvGraphicFramePr>
          <p:nvPr>
            <p:extLst>
              <p:ext uri="{D42A27DB-BD31-4B8C-83A1-F6EECF244321}">
                <p14:modId xmlns:p14="http://schemas.microsoft.com/office/powerpoint/2010/main" val="2833756986"/>
              </p:ext>
            </p:extLst>
          </p:nvPr>
        </p:nvGraphicFramePr>
        <p:xfrm>
          <a:off x="838200" y="1906153"/>
          <a:ext cx="5181601" cy="3935650"/>
        </p:xfrm>
        <a:graphic>
          <a:graphicData uri="http://schemas.openxmlformats.org/drawingml/2006/table">
            <a:tbl>
              <a:tblPr firstRow="1" firstCol="1" bandRow="1">
                <a:tableStyleId>{5C22544A-7EE6-4342-B048-85BDC9FD1C3A}</a:tableStyleId>
              </a:tblPr>
              <a:tblGrid>
                <a:gridCol w="1453529">
                  <a:extLst>
                    <a:ext uri="{9D8B030D-6E8A-4147-A177-3AD203B41FA5}">
                      <a16:colId xmlns:a16="http://schemas.microsoft.com/office/drawing/2014/main" val="2507573670"/>
                    </a:ext>
                  </a:extLst>
                </a:gridCol>
                <a:gridCol w="3728072">
                  <a:extLst>
                    <a:ext uri="{9D8B030D-6E8A-4147-A177-3AD203B41FA5}">
                      <a16:colId xmlns:a16="http://schemas.microsoft.com/office/drawing/2014/main" val="4263313579"/>
                    </a:ext>
                  </a:extLst>
                </a:gridCol>
              </a:tblGrid>
              <a:tr h="664222">
                <a:tc>
                  <a:txBody>
                    <a:bodyPr/>
                    <a:lstStyle/>
                    <a:p>
                      <a:pPr marL="0" marR="0" algn="ctr">
                        <a:buNone/>
                      </a:pPr>
                      <a:r>
                        <a:rPr lang="en-US" sz="2000" baseline="0">
                          <a:effectLst/>
                        </a:rPr>
                        <a:t>Your Age</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solidFill>
                      <a:schemeClr val="accent1">
                        <a:lumMod val="50000"/>
                      </a:schemeClr>
                    </a:solidFill>
                  </a:tcPr>
                </a:tc>
                <a:tc>
                  <a:txBody>
                    <a:bodyPr/>
                    <a:lstStyle/>
                    <a:p>
                      <a:pPr marL="0" marR="0" algn="ctr">
                        <a:buNone/>
                      </a:pPr>
                      <a:r>
                        <a:rPr lang="en-US" sz="2000">
                          <a:effectLst/>
                        </a:rPr>
                        <a:t>2026 Monthly cost per $1,000 of coverage</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solidFill>
                      <a:schemeClr val="accent1">
                        <a:lumMod val="50000"/>
                      </a:schemeClr>
                    </a:solidFill>
                  </a:tcPr>
                </a:tc>
                <a:extLst>
                  <a:ext uri="{0D108BD9-81ED-4DB2-BD59-A6C34878D82A}">
                    <a16:rowId xmlns:a16="http://schemas.microsoft.com/office/drawing/2014/main" val="388583529"/>
                  </a:ext>
                </a:extLst>
              </a:tr>
              <a:tr h="363492">
                <a:tc>
                  <a:txBody>
                    <a:bodyPr/>
                    <a:lstStyle/>
                    <a:p>
                      <a:pPr marL="0" marR="0" algn="ctr">
                        <a:buNone/>
                      </a:pPr>
                      <a:r>
                        <a:rPr lang="en-US" sz="2000" baseline="0">
                          <a:effectLst/>
                        </a:rPr>
                        <a:t>18-29</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$0.032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734479977"/>
                  </a:ext>
                </a:extLst>
              </a:tr>
              <a:tr h="363492">
                <a:tc>
                  <a:txBody>
                    <a:bodyPr/>
                    <a:lstStyle/>
                    <a:p>
                      <a:pPr marL="0" marR="0" algn="ctr">
                        <a:buNone/>
                      </a:pPr>
                      <a:r>
                        <a:rPr lang="en-US" sz="2000" baseline="0">
                          <a:effectLst/>
                        </a:rPr>
                        <a:t>30-34</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$0.047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3958672483"/>
                  </a:ext>
                </a:extLst>
              </a:tr>
              <a:tr h="363492">
                <a:tc>
                  <a:txBody>
                    <a:bodyPr/>
                    <a:lstStyle/>
                    <a:p>
                      <a:pPr marL="0" marR="0" algn="ctr">
                        <a:buNone/>
                      </a:pPr>
                      <a:r>
                        <a:rPr lang="en-US" sz="2000" baseline="0">
                          <a:effectLst/>
                        </a:rPr>
                        <a:t>35-39</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$0.063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3458674795"/>
                  </a:ext>
                </a:extLst>
              </a:tr>
              <a:tr h="363492">
                <a:tc>
                  <a:txBody>
                    <a:bodyPr/>
                    <a:lstStyle/>
                    <a:p>
                      <a:pPr marL="0" marR="0" algn="ctr">
                        <a:buNone/>
                      </a:pPr>
                      <a:r>
                        <a:rPr lang="en-US" sz="2000" baseline="0">
                          <a:effectLst/>
                        </a:rPr>
                        <a:t>40-44</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$0.088</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3811160012"/>
                  </a:ext>
                </a:extLst>
              </a:tr>
              <a:tr h="363492">
                <a:tc>
                  <a:txBody>
                    <a:bodyPr/>
                    <a:lstStyle/>
                    <a:p>
                      <a:pPr marL="0" marR="0" algn="ctr">
                        <a:buNone/>
                      </a:pPr>
                      <a:r>
                        <a:rPr lang="en-US" sz="2000" baseline="0">
                          <a:effectLst/>
                        </a:rPr>
                        <a:t>45-49</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$0.149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2938388381"/>
                  </a:ext>
                </a:extLst>
              </a:tr>
              <a:tr h="363492">
                <a:tc>
                  <a:txBody>
                    <a:bodyPr/>
                    <a:lstStyle/>
                    <a:p>
                      <a:pPr marL="0" marR="0" algn="ctr">
                        <a:buNone/>
                      </a:pPr>
                      <a:r>
                        <a:rPr lang="en-US" sz="2000" baseline="0">
                          <a:effectLst/>
                        </a:rPr>
                        <a:t>50-54</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$0.227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2473996389"/>
                  </a:ext>
                </a:extLst>
              </a:tr>
              <a:tr h="363492">
                <a:tc>
                  <a:txBody>
                    <a:bodyPr/>
                    <a:lstStyle/>
                    <a:p>
                      <a:pPr marL="0" marR="0" algn="ctr">
                        <a:buNone/>
                      </a:pPr>
                      <a:r>
                        <a:rPr lang="en-US" sz="2000" baseline="0">
                          <a:effectLst/>
                        </a:rPr>
                        <a:t>55-59</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$0.354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3973316180"/>
                  </a:ext>
                </a:extLst>
              </a:tr>
              <a:tr h="363492">
                <a:tc>
                  <a:txBody>
                    <a:bodyPr/>
                    <a:lstStyle/>
                    <a:p>
                      <a:pPr marL="0" marR="0" algn="ctr">
                        <a:buNone/>
                      </a:pPr>
                      <a:r>
                        <a:rPr lang="en-US" sz="2000" baseline="0">
                          <a:effectLst/>
                        </a:rPr>
                        <a:t>60-64</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$0.541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672270377"/>
                  </a:ext>
                </a:extLst>
              </a:tr>
              <a:tr h="363492">
                <a:tc>
                  <a:txBody>
                    <a:bodyPr/>
                    <a:lstStyle/>
                    <a:p>
                      <a:pPr marL="0" marR="0" algn="ctr">
                        <a:buNone/>
                      </a:pPr>
                      <a:r>
                        <a:rPr lang="en-US" sz="2000" baseline="0">
                          <a:effectLst/>
                        </a:rPr>
                        <a:t>65+</a:t>
                      </a:r>
                      <a:endParaRPr lang="en-US" sz="1900" baseline="0">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ctr">
                    <a:solidFill>
                      <a:schemeClr val="accent1">
                        <a:lumMod val="50000"/>
                      </a:schemeClr>
                    </a:solidFill>
                  </a:tcPr>
                </a:tc>
                <a:tc>
                  <a:txBody>
                    <a:bodyPr/>
                    <a:lstStyle/>
                    <a:p>
                      <a:pPr marL="0" marR="0" algn="ctr">
                        <a:buNone/>
                      </a:pPr>
                      <a:r>
                        <a:rPr lang="en-US" sz="2000">
                          <a:solidFill>
                            <a:schemeClr val="accent1">
                              <a:lumMod val="50000"/>
                            </a:schemeClr>
                          </a:solidFill>
                          <a:effectLst/>
                        </a:rPr>
                        <a:t>$0.942 </a:t>
                      </a:r>
                      <a:endParaRPr lang="en-US" sz="19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17677" marR="117677" marT="0" marB="0" anchor="b"/>
                </a:tc>
                <a:extLst>
                  <a:ext uri="{0D108BD9-81ED-4DB2-BD59-A6C34878D82A}">
                    <a16:rowId xmlns:a16="http://schemas.microsoft.com/office/drawing/2014/main" val="933202048"/>
                  </a:ext>
                </a:extLst>
              </a:tr>
            </a:tbl>
          </a:graphicData>
        </a:graphic>
      </p:graphicFrame>
    </p:spTree>
    <p:extLst>
      <p:ext uri="{BB962C8B-B14F-4D97-AF65-F5344CB8AC3E}">
        <p14:creationId xmlns:p14="http://schemas.microsoft.com/office/powerpoint/2010/main" val="25726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1602-D3CE-44A0-A895-A18BBA18A31B}"/>
              </a:ext>
            </a:extLst>
          </p:cNvPr>
          <p:cNvSpPr>
            <a:spLocks noGrp="1"/>
          </p:cNvSpPr>
          <p:nvPr>
            <p:ph type="title"/>
          </p:nvPr>
        </p:nvSpPr>
        <p:spPr/>
        <p:txBody>
          <a:bodyPr vert="horz" lIns="91440" tIns="45720" rIns="91440" bIns="45720" rtlCol="0" anchor="b">
            <a:normAutofit/>
          </a:bodyPr>
          <a:lstStyle/>
          <a:p>
            <a:r>
              <a:rPr lang="en-US" kern="1200">
                <a:solidFill>
                  <a:srgbClr val="002060"/>
                </a:solidFill>
                <a:latin typeface="+mj-lt"/>
                <a:ea typeface="+mj-ea"/>
                <a:cs typeface="+mj-cs"/>
              </a:rPr>
              <a:t>Flexible Spending Account (FSA)</a:t>
            </a:r>
          </a:p>
        </p:txBody>
      </p:sp>
      <p:pic>
        <p:nvPicPr>
          <p:cNvPr id="6" name="Graphic 5" descr="Piggy Bank with solid fill">
            <a:extLst>
              <a:ext uri="{FF2B5EF4-FFF2-40B4-BE49-F238E27FC236}">
                <a16:creationId xmlns:a16="http://schemas.microsoft.com/office/drawing/2014/main" id="{31D3236C-73D3-4BF9-9AC2-92847F2A9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535" y="1870590"/>
            <a:ext cx="2928114" cy="2928114"/>
          </a:xfrm>
          <a:prstGeom prst="rect">
            <a:avLst/>
          </a:prstGeom>
        </p:spPr>
      </p:pic>
      <p:sp>
        <p:nvSpPr>
          <p:cNvPr id="5" name="TextBox 4">
            <a:extLst>
              <a:ext uri="{FF2B5EF4-FFF2-40B4-BE49-F238E27FC236}">
                <a16:creationId xmlns:a16="http://schemas.microsoft.com/office/drawing/2014/main" id="{91943055-C7D4-45A2-9954-DB8DA043BEC0}"/>
              </a:ext>
            </a:extLst>
          </p:cNvPr>
          <p:cNvSpPr txBox="1"/>
          <p:nvPr/>
        </p:nvSpPr>
        <p:spPr>
          <a:xfrm>
            <a:off x="5108048" y="1870590"/>
            <a:ext cx="6282169" cy="3215749"/>
          </a:xfrm>
          <a:prstGeom prst="rect">
            <a:avLst/>
          </a:prstGeom>
        </p:spPr>
        <p:txBody>
          <a:bodyPr vert="horz" lIns="91440" tIns="45720" rIns="91440" bIns="45720" rtlCol="0" anchor="t">
            <a:normAutofit/>
          </a:bodyPr>
          <a:lstStyle/>
          <a:p>
            <a:pPr>
              <a:lnSpc>
                <a:spcPct val="90000"/>
              </a:lnSpc>
              <a:spcBef>
                <a:spcPts val="600"/>
              </a:spcBef>
            </a:pPr>
            <a:r>
              <a:rPr lang="en-US" sz="2400" b="1">
                <a:solidFill>
                  <a:srgbClr val="002060"/>
                </a:solidFill>
              </a:rPr>
              <a:t>Health FSA</a:t>
            </a:r>
            <a:endParaRPr lang="en-US" sz="2400" b="1">
              <a:solidFill>
                <a:srgbClr val="002060"/>
              </a:solidFill>
              <a:cs typeface="Calibri"/>
            </a:endParaRPr>
          </a:p>
          <a:p>
            <a:pPr marL="800100" lvl="1" indent="-228600">
              <a:lnSpc>
                <a:spcPct val="90000"/>
              </a:lnSpc>
              <a:spcBef>
                <a:spcPts val="0"/>
              </a:spcBef>
              <a:buFont typeface="Arial" panose="020B0604020202020204" pitchFamily="34" charset="0"/>
              <a:buChar char="•"/>
            </a:pPr>
            <a:r>
              <a:rPr lang="en-US" sz="2400">
                <a:solidFill>
                  <a:srgbClr val="002060"/>
                </a:solidFill>
              </a:rPr>
              <a:t>Increasing maximum contribution from $3,200 to $3,300</a:t>
            </a:r>
          </a:p>
          <a:p>
            <a:pPr marL="571500" lvl="1">
              <a:lnSpc>
                <a:spcPct val="90000"/>
              </a:lnSpc>
              <a:spcBef>
                <a:spcPts val="0"/>
              </a:spcBef>
            </a:pPr>
            <a:endParaRPr lang="en-US" sz="2400">
              <a:solidFill>
                <a:srgbClr val="002060"/>
              </a:solidFill>
            </a:endParaRPr>
          </a:p>
          <a:p>
            <a:pPr marL="800100" lvl="1" indent="-228600">
              <a:lnSpc>
                <a:spcPct val="90000"/>
              </a:lnSpc>
              <a:spcBef>
                <a:spcPts val="0"/>
              </a:spcBef>
              <a:buFont typeface="Arial" panose="020B0604020202020204" pitchFamily="34" charset="0"/>
              <a:buChar char="•"/>
            </a:pPr>
            <a:r>
              <a:rPr lang="en-US" sz="2400">
                <a:solidFill>
                  <a:srgbClr val="002060"/>
                </a:solidFill>
              </a:rPr>
              <a:t>Increasing maximum carryover from 2025 to 2026 will be $660 </a:t>
            </a:r>
          </a:p>
        </p:txBody>
      </p:sp>
    </p:spTree>
    <p:extLst>
      <p:ext uri="{BB962C8B-B14F-4D97-AF65-F5344CB8AC3E}">
        <p14:creationId xmlns:p14="http://schemas.microsoft.com/office/powerpoint/2010/main" val="77647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71C8-40E2-495E-AAA9-FCF61C6A0674}"/>
              </a:ext>
            </a:extLst>
          </p:cNvPr>
          <p:cNvSpPr>
            <a:spLocks noGrp="1"/>
          </p:cNvSpPr>
          <p:nvPr>
            <p:ph type="title"/>
          </p:nvPr>
        </p:nvSpPr>
        <p:spPr/>
        <p:txBody>
          <a:bodyPr vert="horz" lIns="91440" tIns="45720" rIns="91440" bIns="45720" rtlCol="0" anchor="b">
            <a:normAutofit/>
          </a:bodyPr>
          <a:lstStyle/>
          <a:p>
            <a:r>
              <a:rPr lang="en-US" kern="1200">
                <a:solidFill>
                  <a:srgbClr val="002060"/>
                </a:solidFill>
                <a:latin typeface="+mj-lt"/>
                <a:ea typeface="+mj-ea"/>
                <a:cs typeface="+mj-cs"/>
              </a:rPr>
              <a:t>Flexible Spending Accounts (FSAs)</a:t>
            </a:r>
          </a:p>
        </p:txBody>
      </p:sp>
      <p:pic>
        <p:nvPicPr>
          <p:cNvPr id="4" name="Graphic 3" descr="Piggy Bank with solid fill">
            <a:extLst>
              <a:ext uri="{FF2B5EF4-FFF2-40B4-BE49-F238E27FC236}">
                <a16:creationId xmlns:a16="http://schemas.microsoft.com/office/drawing/2014/main" id="{136EB2D3-078A-4013-B00A-568BED290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1225" y="1821125"/>
            <a:ext cx="2928114" cy="2928114"/>
          </a:xfrm>
          <a:prstGeom prst="rect">
            <a:avLst/>
          </a:prstGeom>
        </p:spPr>
      </p:pic>
      <p:sp>
        <p:nvSpPr>
          <p:cNvPr id="3" name="TextBox 2">
            <a:extLst>
              <a:ext uri="{FF2B5EF4-FFF2-40B4-BE49-F238E27FC236}">
                <a16:creationId xmlns:a16="http://schemas.microsoft.com/office/drawing/2014/main" id="{A169D5E1-E436-478C-BCDE-CA8B686785D9}"/>
              </a:ext>
            </a:extLst>
          </p:cNvPr>
          <p:cNvSpPr txBox="1"/>
          <p:nvPr/>
        </p:nvSpPr>
        <p:spPr>
          <a:xfrm>
            <a:off x="4802984" y="1821125"/>
            <a:ext cx="6282169" cy="3215749"/>
          </a:xfrm>
          <a:prstGeom prst="rect">
            <a:avLst/>
          </a:prstGeom>
        </p:spPr>
        <p:txBody>
          <a:bodyPr vert="horz" lIns="91440" tIns="45720" rIns="91440" bIns="45720" rtlCol="0" anchor="t">
            <a:normAutofit/>
          </a:bodyPr>
          <a:lstStyle/>
          <a:p>
            <a:pPr>
              <a:lnSpc>
                <a:spcPct val="90000"/>
              </a:lnSpc>
            </a:pPr>
            <a:r>
              <a:rPr lang="en-US" sz="2400" b="1">
                <a:solidFill>
                  <a:schemeClr val="tx1">
                    <a:lumMod val="50000"/>
                  </a:schemeClr>
                </a:solidFill>
              </a:rPr>
              <a:t>Continue Coverage for 2026</a:t>
            </a:r>
            <a:endParaRPr lang="en-US" sz="2400" b="1">
              <a:solidFill>
                <a:schemeClr val="tx1">
                  <a:lumMod val="50000"/>
                </a:schemeClr>
              </a:solidFill>
              <a:cs typeface="Calibri"/>
            </a:endParaRPr>
          </a:p>
          <a:p>
            <a:pPr lvl="1" indent="-228600">
              <a:lnSpc>
                <a:spcPct val="90000"/>
              </a:lnSpc>
              <a:spcAft>
                <a:spcPts val="1200"/>
              </a:spcAft>
              <a:buFont typeface="Arial" panose="020B0604020202020204" pitchFamily="34" charset="0"/>
              <a:buChar char="•"/>
            </a:pPr>
            <a:r>
              <a:rPr lang="en-US" sz="2400">
                <a:solidFill>
                  <a:schemeClr val="tx1">
                    <a:lumMod val="50000"/>
                  </a:schemeClr>
                </a:solidFill>
              </a:rPr>
              <a:t>Must re-enroll through Workday during Open Enrollment to continue participation</a:t>
            </a:r>
            <a:endParaRPr lang="en-US" sz="2400">
              <a:solidFill>
                <a:schemeClr val="tx1">
                  <a:lumMod val="50000"/>
                </a:schemeClr>
              </a:solidFill>
              <a:cs typeface="Calibri"/>
            </a:endParaRPr>
          </a:p>
          <a:p>
            <a:pPr>
              <a:lnSpc>
                <a:spcPct val="90000"/>
              </a:lnSpc>
            </a:pPr>
            <a:r>
              <a:rPr lang="en-US" sz="2400" b="1">
                <a:solidFill>
                  <a:schemeClr val="tx1">
                    <a:lumMod val="50000"/>
                  </a:schemeClr>
                </a:solidFill>
              </a:rPr>
              <a:t>2025 Claim Reimbursement Deadline</a:t>
            </a:r>
            <a:endParaRPr lang="en-US" sz="2400" b="1">
              <a:solidFill>
                <a:schemeClr val="tx1">
                  <a:lumMod val="50000"/>
                </a:schemeClr>
              </a:solidFill>
              <a:cs typeface="Calibri"/>
            </a:endParaRPr>
          </a:p>
          <a:p>
            <a:pPr lvl="1" indent="-228600">
              <a:lnSpc>
                <a:spcPct val="90000"/>
              </a:lnSpc>
              <a:buFont typeface="Arial" panose="020B0604020202020204" pitchFamily="34" charset="0"/>
              <a:buChar char="•"/>
            </a:pPr>
            <a:r>
              <a:rPr lang="en-US" sz="2400">
                <a:solidFill>
                  <a:schemeClr val="tx1">
                    <a:lumMod val="50000"/>
                  </a:schemeClr>
                </a:solidFill>
              </a:rPr>
              <a:t>March 31, 2026</a:t>
            </a:r>
            <a:endParaRPr lang="en-US" sz="2400">
              <a:solidFill>
                <a:schemeClr val="tx1">
                  <a:lumMod val="50000"/>
                </a:schemeClr>
              </a:solidFill>
              <a:cs typeface="Calibri"/>
            </a:endParaRPr>
          </a:p>
          <a:p>
            <a:pPr lvl="1" indent="-228600">
              <a:lnSpc>
                <a:spcPct val="90000"/>
              </a:lnSpc>
              <a:buFont typeface="Arial" panose="020B0604020202020204" pitchFamily="34" charset="0"/>
              <a:buChar char="•"/>
            </a:pPr>
            <a:endParaRPr lang="en-US" sz="2400">
              <a:solidFill>
                <a:schemeClr val="tx1">
                  <a:lumMod val="50000"/>
                </a:schemeClr>
              </a:solidFill>
              <a:cs typeface="Calibri"/>
            </a:endParaRPr>
          </a:p>
          <a:p>
            <a:pPr marL="0" lvl="1">
              <a:lnSpc>
                <a:spcPct val="90000"/>
              </a:lnSpc>
            </a:pPr>
            <a:r>
              <a:rPr lang="en-US" sz="2400" b="1">
                <a:solidFill>
                  <a:schemeClr val="tx1">
                    <a:lumMod val="50000"/>
                  </a:schemeClr>
                </a:solidFill>
                <a:cs typeface="Calibri"/>
              </a:rPr>
              <a:t>Bonus: Healthcare FSA Tips (video)</a:t>
            </a:r>
            <a:endParaRPr lang="en-US" sz="2400" b="1">
              <a:solidFill>
                <a:schemeClr val="tx1">
                  <a:lumMod val="50000"/>
                </a:schemeClr>
              </a:solidFill>
            </a:endParaRPr>
          </a:p>
        </p:txBody>
      </p:sp>
    </p:spTree>
    <p:extLst>
      <p:ext uri="{BB962C8B-B14F-4D97-AF65-F5344CB8AC3E}">
        <p14:creationId xmlns:p14="http://schemas.microsoft.com/office/powerpoint/2010/main" val="75099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343B-6DBC-44DB-B0B0-8BD746F61576}"/>
              </a:ext>
            </a:extLst>
          </p:cNvPr>
          <p:cNvSpPr>
            <a:spLocks noGrp="1"/>
          </p:cNvSpPr>
          <p:nvPr>
            <p:ph type="title"/>
          </p:nvPr>
        </p:nvSpPr>
        <p:spPr/>
        <p:txBody>
          <a:bodyPr vert="horz" lIns="91440" tIns="45720" rIns="91440" bIns="45720" rtlCol="0" anchor="b">
            <a:normAutofit/>
          </a:bodyPr>
          <a:lstStyle/>
          <a:p>
            <a:r>
              <a:rPr lang="en-US" kern="1200">
                <a:solidFill>
                  <a:srgbClr val="002060"/>
                </a:solidFill>
                <a:latin typeface="+mj-lt"/>
                <a:ea typeface="+mj-ea"/>
                <a:cs typeface="+mj-cs"/>
              </a:rPr>
              <a:t>Important Dates</a:t>
            </a:r>
          </a:p>
        </p:txBody>
      </p:sp>
      <p:pic>
        <p:nvPicPr>
          <p:cNvPr id="4" name="Graphic 3" descr="Daily calendar with solid fill">
            <a:extLst>
              <a:ext uri="{FF2B5EF4-FFF2-40B4-BE49-F238E27FC236}">
                <a16:creationId xmlns:a16="http://schemas.microsoft.com/office/drawing/2014/main" id="{293B2E92-1EE6-4FB5-A730-E1F7BC78FB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79" y="1825941"/>
            <a:ext cx="2928114" cy="2928114"/>
          </a:xfrm>
          <a:prstGeom prst="rect">
            <a:avLst/>
          </a:prstGeom>
        </p:spPr>
      </p:pic>
      <p:sp>
        <p:nvSpPr>
          <p:cNvPr id="3" name="Content Placeholder 1">
            <a:extLst>
              <a:ext uri="{FF2B5EF4-FFF2-40B4-BE49-F238E27FC236}">
                <a16:creationId xmlns:a16="http://schemas.microsoft.com/office/drawing/2014/main" id="{D89B1C1C-E369-4CAF-BB77-ED32E9A2454E}"/>
              </a:ext>
            </a:extLst>
          </p:cNvPr>
          <p:cNvSpPr txBox="1">
            <a:spLocks/>
          </p:cNvSpPr>
          <p:nvPr/>
        </p:nvSpPr>
        <p:spPr>
          <a:xfrm>
            <a:off x="4928460" y="1929397"/>
            <a:ext cx="6282169" cy="321574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Open Enrollment Ends October 31 at 11:00 pm</a:t>
            </a:r>
            <a:endParaRPr lang="en-US" sz="2400" b="1">
              <a:cs typeface="Calibri"/>
            </a:endParaRPr>
          </a:p>
          <a:p>
            <a:pPr lvl="1"/>
            <a:r>
              <a:rPr lang="en-US" sz="2400"/>
              <a:t>Enroll through Workday</a:t>
            </a:r>
            <a:endParaRPr lang="en-US" sz="2400">
              <a:cs typeface="Calibri"/>
            </a:endParaRPr>
          </a:p>
          <a:p>
            <a:pPr lvl="1"/>
            <a:r>
              <a:rPr lang="en-US" sz="2400"/>
              <a:t>Don’t wait until the last day</a:t>
            </a:r>
          </a:p>
          <a:p>
            <a:pPr lvl="1"/>
            <a:r>
              <a:rPr lang="en-US" sz="2400">
                <a:cs typeface="Calibri"/>
              </a:rPr>
              <a:t>Enter the Submit button if you made changes</a:t>
            </a:r>
          </a:p>
          <a:p>
            <a:pPr lvl="1"/>
            <a:r>
              <a:rPr lang="en-US" sz="2400"/>
              <a:t>Take a photo or print summary for confirmation</a:t>
            </a:r>
            <a:endParaRPr lang="en-US" sz="2400">
              <a:cs typeface="Calibri"/>
            </a:endParaRPr>
          </a:p>
          <a:p>
            <a:pPr marL="0" indent="0">
              <a:buNone/>
            </a:pPr>
            <a:r>
              <a:rPr lang="en-US" sz="2400" b="1"/>
              <a:t>Live Webinar dates</a:t>
            </a:r>
            <a:endParaRPr lang="en-US" sz="2400" b="1">
              <a:cs typeface="Calibri"/>
            </a:endParaRPr>
          </a:p>
          <a:p>
            <a:pPr lvl="1"/>
            <a:r>
              <a:rPr lang="en-US" sz="2400"/>
              <a:t>October 9, 14, and 16</a:t>
            </a:r>
            <a:endParaRPr lang="en-US" sz="2400">
              <a:cs typeface="Calibri"/>
            </a:endParaRPr>
          </a:p>
          <a:p>
            <a:pPr marL="0" indent="0">
              <a:buNone/>
            </a:pPr>
            <a:r>
              <a:rPr lang="en-US" sz="2400" b="1"/>
              <a:t>Recorded version at </a:t>
            </a:r>
            <a:r>
              <a:rPr lang="en-US" sz="2400" u="sng">
                <a:solidFill>
                  <a:srgbClr val="C00000"/>
                </a:solidFill>
                <a:latin typeface="Calibri"/>
                <a:ea typeface="Calibri" panose="020F0502020204030204" pitchFamily="34" charset="0"/>
                <a:cs typeface="Times New Roman"/>
              </a:rPr>
              <a:t>https://bit.ly/oepage</a:t>
            </a:r>
            <a:endParaRPr lang="en-US" sz="2400">
              <a:solidFill>
                <a:srgbClr val="C00000"/>
              </a:solidFill>
              <a:latin typeface="Calibri"/>
              <a:cs typeface="Times New Roman"/>
            </a:endParaRPr>
          </a:p>
        </p:txBody>
      </p:sp>
    </p:spTree>
    <p:extLst>
      <p:ext uri="{BB962C8B-B14F-4D97-AF65-F5344CB8AC3E}">
        <p14:creationId xmlns:p14="http://schemas.microsoft.com/office/powerpoint/2010/main" val="145764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89E-A862-0E2C-D0D0-D779B760CA3D}"/>
              </a:ext>
            </a:extLst>
          </p:cNvPr>
          <p:cNvSpPr>
            <a:spLocks noGrp="1"/>
          </p:cNvSpPr>
          <p:nvPr>
            <p:ph type="title"/>
          </p:nvPr>
        </p:nvSpPr>
        <p:spPr/>
        <p:txBody>
          <a:bodyPr/>
          <a:lstStyle/>
          <a:p>
            <a:r>
              <a:rPr lang="en-US"/>
              <a:t>Open Enrollment in Workday</a:t>
            </a:r>
          </a:p>
        </p:txBody>
      </p:sp>
      <p:sp>
        <p:nvSpPr>
          <p:cNvPr id="3" name="Content Placeholder 1">
            <a:extLst>
              <a:ext uri="{FF2B5EF4-FFF2-40B4-BE49-F238E27FC236}">
                <a16:creationId xmlns:a16="http://schemas.microsoft.com/office/drawing/2014/main" id="{F6D80495-DE16-5D64-9DAF-E9D66FD883AF}"/>
              </a:ext>
            </a:extLst>
          </p:cNvPr>
          <p:cNvSpPr txBox="1">
            <a:spLocks/>
          </p:cNvSpPr>
          <p:nvPr/>
        </p:nvSpPr>
        <p:spPr>
          <a:xfrm>
            <a:off x="4903063" y="1929397"/>
            <a:ext cx="6450739" cy="35749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rgbClr val="002060"/>
                </a:solidFill>
              </a:rPr>
              <a:t>Log into </a:t>
            </a:r>
            <a:r>
              <a:rPr lang="en-US" sz="2400">
                <a:solidFill>
                  <a:srgbClr val="002060"/>
                </a:solidFill>
              </a:rPr>
              <a:t>Workday: </a:t>
            </a:r>
            <a:r>
              <a:rPr lang="en-US" sz="2400" u="sng">
                <a:hlinkClick r:id="rId3"/>
              </a:rPr>
              <a:t>bit.ly/4pTMqyh</a:t>
            </a:r>
            <a:endParaRPr lang="en-US" sz="2400" u="sng"/>
          </a:p>
          <a:p>
            <a:r>
              <a:rPr lang="en-US" sz="2400" b="1">
                <a:solidFill>
                  <a:srgbClr val="002060"/>
                </a:solidFill>
              </a:rPr>
              <a:t>Access </a:t>
            </a:r>
            <a:r>
              <a:rPr lang="en-US" sz="2400">
                <a:solidFill>
                  <a:srgbClr val="002060"/>
                </a:solidFill>
              </a:rPr>
              <a:t>your “My Tasks” Inbox</a:t>
            </a:r>
          </a:p>
          <a:p>
            <a:r>
              <a:rPr lang="en-US" sz="2400" b="1">
                <a:solidFill>
                  <a:srgbClr val="002060"/>
                </a:solidFill>
                <a:cs typeface="Times New Roman"/>
              </a:rPr>
              <a:t>Select </a:t>
            </a:r>
            <a:r>
              <a:rPr lang="en-US" sz="2400">
                <a:solidFill>
                  <a:srgbClr val="002060"/>
                </a:solidFill>
                <a:cs typeface="Times New Roman"/>
              </a:rPr>
              <a:t>“Open Enrollment Change” under “Awaiting Your Action”</a:t>
            </a:r>
          </a:p>
          <a:p>
            <a:r>
              <a:rPr lang="en-US" sz="2400" b="1">
                <a:solidFill>
                  <a:schemeClr val="tx2">
                    <a:lumMod val="50000"/>
                  </a:schemeClr>
                </a:solidFill>
                <a:cs typeface="Times New Roman"/>
              </a:rPr>
              <a:t>Making changes? </a:t>
            </a:r>
            <a:r>
              <a:rPr lang="en-US" sz="2400">
                <a:solidFill>
                  <a:srgbClr val="002060"/>
                </a:solidFill>
                <a:cs typeface="Times New Roman"/>
              </a:rPr>
              <a:t>Once you have completed all benefit elections as desired, you </a:t>
            </a:r>
            <a:r>
              <a:rPr lang="en-US" sz="2400" b="1">
                <a:solidFill>
                  <a:srgbClr val="002060"/>
                </a:solidFill>
                <a:cs typeface="Times New Roman"/>
              </a:rPr>
              <a:t>must</a:t>
            </a:r>
            <a:r>
              <a:rPr lang="en-US" sz="2400">
                <a:solidFill>
                  <a:srgbClr val="002060"/>
                </a:solidFill>
                <a:cs typeface="Times New Roman"/>
              </a:rPr>
              <a:t> select the </a:t>
            </a:r>
            <a:r>
              <a:rPr lang="en-US" sz="2400" b="1">
                <a:solidFill>
                  <a:srgbClr val="002060"/>
                </a:solidFill>
                <a:cs typeface="Times New Roman"/>
              </a:rPr>
              <a:t>Submit </a:t>
            </a:r>
            <a:r>
              <a:rPr lang="en-US" sz="2400">
                <a:solidFill>
                  <a:srgbClr val="002060"/>
                </a:solidFill>
                <a:cs typeface="Times New Roman"/>
              </a:rPr>
              <a:t>button to complete your Open Enrollment.</a:t>
            </a:r>
          </a:p>
          <a:p>
            <a:r>
              <a:rPr lang="en-US" sz="2400" b="1">
                <a:solidFill>
                  <a:srgbClr val="002060"/>
                </a:solidFill>
                <a:cs typeface="Times New Roman"/>
              </a:rPr>
              <a:t>See</a:t>
            </a:r>
            <a:r>
              <a:rPr lang="en-US" sz="2400">
                <a:solidFill>
                  <a:srgbClr val="002060"/>
                </a:solidFill>
                <a:cs typeface="Times New Roman"/>
              </a:rPr>
              <a:t> Open Enrollment job aid: </a:t>
            </a:r>
            <a:r>
              <a:rPr lang="en-US" sz="2400" u="sng">
                <a:solidFill>
                  <a:srgbClr val="002060"/>
                </a:solidFill>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bit.ly/</a:t>
            </a:r>
            <a:r>
              <a:rPr lang="en-US" sz="2400" u="sng" err="1">
                <a:solidFill>
                  <a:srgbClr val="002060"/>
                </a:solidFill>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OEJobAid</a:t>
            </a:r>
            <a:r>
              <a:rPr lang="en-US" sz="2400" u="sng">
                <a:solidFill>
                  <a:srgbClr val="002060"/>
                </a:solidFill>
                <a:effectLst/>
                <a:ea typeface="Times New Roman" panose="02020603050405020304" pitchFamily="18" charset="0"/>
                <a:cs typeface="Times New Roman"/>
              </a:rPr>
              <a:t>;</a:t>
            </a:r>
            <a:r>
              <a:rPr lang="en-US" sz="2400" u="sng">
                <a:solidFill>
                  <a:srgbClr val="002060"/>
                </a:solidFill>
                <a:ea typeface="Times New Roman" panose="02020603050405020304" pitchFamily="18" charset="0"/>
                <a:cs typeface="Times New Roman"/>
              </a:rPr>
              <a:t> </a:t>
            </a:r>
            <a:endParaRPr lang="en-US" sz="2400">
              <a:solidFill>
                <a:srgbClr val="002060"/>
              </a:solidFill>
              <a:effectLst/>
              <a:ea typeface="Times New Roman" panose="02020603050405020304" pitchFamily="18" charset="0"/>
            </a:endParaRPr>
          </a:p>
        </p:txBody>
      </p:sp>
      <p:pic>
        <p:nvPicPr>
          <p:cNvPr id="5" name="Graphic 4" descr="Laptop with solid fill">
            <a:extLst>
              <a:ext uri="{FF2B5EF4-FFF2-40B4-BE49-F238E27FC236}">
                <a16:creationId xmlns:a16="http://schemas.microsoft.com/office/drawing/2014/main" id="{BFE1E490-3730-1A33-F603-0816AF94A2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647" y="1929397"/>
            <a:ext cx="2952274" cy="2952274"/>
          </a:xfrm>
          <a:prstGeom prst="rect">
            <a:avLst/>
          </a:prstGeom>
        </p:spPr>
      </p:pic>
      <p:pic>
        <p:nvPicPr>
          <p:cNvPr id="10" name="Picture 9">
            <a:extLst>
              <a:ext uri="{FF2B5EF4-FFF2-40B4-BE49-F238E27FC236}">
                <a16:creationId xmlns:a16="http://schemas.microsoft.com/office/drawing/2014/main" id="{CE8F4A2A-1411-2FAB-C809-22A92E98B33E}"/>
              </a:ext>
            </a:extLst>
          </p:cNvPr>
          <p:cNvPicPr>
            <a:picLocks noChangeAspect="1"/>
          </p:cNvPicPr>
          <p:nvPr/>
        </p:nvPicPr>
        <p:blipFill>
          <a:blip r:embed="rId7"/>
          <a:stretch>
            <a:fillRect/>
          </a:stretch>
        </p:blipFill>
        <p:spPr>
          <a:xfrm>
            <a:off x="838198" y="4557861"/>
            <a:ext cx="3780952" cy="647619"/>
          </a:xfrm>
          <a:prstGeom prst="rect">
            <a:avLst/>
          </a:prstGeom>
        </p:spPr>
      </p:pic>
    </p:spTree>
    <p:extLst>
      <p:ext uri="{BB962C8B-B14F-4D97-AF65-F5344CB8AC3E}">
        <p14:creationId xmlns:p14="http://schemas.microsoft.com/office/powerpoint/2010/main" val="358784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0CF3-4179-41F1-A91F-D68AE5A5516A}"/>
              </a:ext>
            </a:extLst>
          </p:cNvPr>
          <p:cNvSpPr>
            <a:spLocks noGrp="1"/>
          </p:cNvSpPr>
          <p:nvPr>
            <p:ph type="title"/>
          </p:nvPr>
        </p:nvSpPr>
        <p:spPr/>
        <p:txBody>
          <a:bodyPr vert="horz" lIns="91440" tIns="45720" rIns="91440" bIns="45720" rtlCol="0" anchor="b">
            <a:normAutofit/>
          </a:bodyPr>
          <a:lstStyle/>
          <a:p>
            <a:r>
              <a:rPr lang="en-US" kern="1200">
                <a:solidFill>
                  <a:srgbClr val="002060"/>
                </a:solidFill>
                <a:latin typeface="+mj-lt"/>
                <a:ea typeface="+mj-ea"/>
                <a:cs typeface="+mj-cs"/>
              </a:rPr>
              <a:t>Flu and COVID Shot</a:t>
            </a:r>
            <a:r>
              <a:rPr lang="en-US"/>
              <a:t> Clinics</a:t>
            </a:r>
            <a:endParaRPr lang="en-US" kern="1200">
              <a:solidFill>
                <a:srgbClr val="002060"/>
              </a:solidFill>
              <a:latin typeface="+mj-lt"/>
              <a:ea typeface="+mj-ea"/>
              <a:cs typeface="+mj-cs"/>
            </a:endParaRPr>
          </a:p>
        </p:txBody>
      </p:sp>
      <p:pic>
        <p:nvPicPr>
          <p:cNvPr id="5" name="Graphic 4" descr="Needle with solid fill">
            <a:extLst>
              <a:ext uri="{FF2B5EF4-FFF2-40B4-BE49-F238E27FC236}">
                <a16:creationId xmlns:a16="http://schemas.microsoft.com/office/drawing/2014/main" id="{E5136A67-F2A3-454F-9D4E-BE78D226A2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9647" y="2280522"/>
            <a:ext cx="2721187" cy="2721187"/>
          </a:xfrm>
          <a:prstGeom prst="rect">
            <a:avLst/>
          </a:prstGeom>
        </p:spPr>
      </p:pic>
      <p:sp>
        <p:nvSpPr>
          <p:cNvPr id="4" name="Content Placeholder 1">
            <a:extLst>
              <a:ext uri="{FF2B5EF4-FFF2-40B4-BE49-F238E27FC236}">
                <a16:creationId xmlns:a16="http://schemas.microsoft.com/office/drawing/2014/main" id="{C1D8DD02-DF0F-45C5-A1AF-26D64C5528EE}"/>
              </a:ext>
            </a:extLst>
          </p:cNvPr>
          <p:cNvSpPr txBox="1">
            <a:spLocks/>
          </p:cNvSpPr>
          <p:nvPr/>
        </p:nvSpPr>
        <p:spPr>
          <a:xfrm>
            <a:off x="4012442" y="2034862"/>
            <a:ext cx="7997588" cy="37381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100" b="1">
                <a:solidFill>
                  <a:srgbClr val="002060"/>
                </a:solidFill>
              </a:rPr>
              <a:t>Options for a flu shot and COVID vaccine</a:t>
            </a:r>
            <a:endParaRPr lang="en-US" sz="2100" b="1">
              <a:solidFill>
                <a:srgbClr val="002060"/>
              </a:solidFill>
              <a:cs typeface="Calibri"/>
            </a:endParaRPr>
          </a:p>
          <a:p>
            <a:pPr marL="633095"/>
            <a:r>
              <a:rPr lang="en-US" sz="2100">
                <a:solidFill>
                  <a:srgbClr val="002060"/>
                </a:solidFill>
              </a:rPr>
              <a:t>Worksite clinics – registration required. No walk-ins; paperless</a:t>
            </a:r>
            <a:r>
              <a:rPr lang="en-US" sz="2000">
                <a:solidFill>
                  <a:srgbClr val="002060"/>
                </a:solidFill>
              </a:rPr>
              <a:t>. </a:t>
            </a:r>
            <a:r>
              <a:rPr lang="en-US" sz="2000" i="0" u="none" strike="noStrike" baseline="0">
                <a:solidFill>
                  <a:srgbClr val="002060"/>
                </a:solidFill>
                <a:latin typeface="Calibri"/>
                <a:cs typeface="Calibri"/>
                <a:hlinkClick r:id="rId5"/>
              </a:rPr>
              <a:t>https://bit.ly/47aooby</a:t>
            </a:r>
            <a:endParaRPr lang="en-US" sz="2000" i="0" u="none" strike="noStrike" baseline="0">
              <a:solidFill>
                <a:srgbClr val="002060"/>
              </a:solidFill>
              <a:latin typeface="Calibri"/>
              <a:cs typeface="Calibri"/>
            </a:endParaRPr>
          </a:p>
          <a:p>
            <a:pPr marL="633095"/>
            <a:r>
              <a:rPr lang="en-US" sz="2100">
                <a:solidFill>
                  <a:srgbClr val="002060"/>
                </a:solidFill>
              </a:rPr>
              <a:t>In-network pharmacy (call the phone number on the back of your medical card)</a:t>
            </a:r>
            <a:endParaRPr lang="en-US" sz="2100">
              <a:solidFill>
                <a:srgbClr val="002060"/>
              </a:solidFill>
              <a:cs typeface="Calibri"/>
            </a:endParaRPr>
          </a:p>
          <a:p>
            <a:pPr marL="633095" lvl="1" indent="-234950">
              <a:spcBef>
                <a:spcPts val="0"/>
              </a:spcBef>
            </a:pPr>
            <a:r>
              <a:rPr lang="en-US" sz="2100">
                <a:solidFill>
                  <a:srgbClr val="002060"/>
                </a:solidFill>
              </a:rPr>
              <a:t>Your doctor’s office</a:t>
            </a:r>
            <a:endParaRPr lang="en-US" sz="2100">
              <a:solidFill>
                <a:srgbClr val="002060"/>
              </a:solidFill>
              <a:cs typeface="Calibri"/>
            </a:endParaRPr>
          </a:p>
          <a:p>
            <a:pPr marL="0" indent="0">
              <a:spcBef>
                <a:spcPts val="0"/>
              </a:spcBef>
              <a:buNone/>
            </a:pPr>
            <a:r>
              <a:rPr lang="en-US" sz="2100" b="1">
                <a:solidFill>
                  <a:srgbClr val="002060"/>
                </a:solidFill>
              </a:rPr>
              <a:t>Plans covered</a:t>
            </a:r>
            <a:endParaRPr lang="en-US" sz="2100" b="1">
              <a:solidFill>
                <a:srgbClr val="002060"/>
              </a:solidFill>
              <a:cs typeface="Calibri"/>
            </a:endParaRPr>
          </a:p>
          <a:p>
            <a:pPr lvl="1">
              <a:spcBef>
                <a:spcPts val="0"/>
              </a:spcBef>
            </a:pPr>
            <a:r>
              <a:rPr lang="en-US" sz="2100">
                <a:solidFill>
                  <a:srgbClr val="002060"/>
                </a:solidFill>
              </a:rPr>
              <a:t>All Aetna Preventive, All Kaiser Permanente, Aetna Most and Local 77 Traditional</a:t>
            </a:r>
            <a:endParaRPr lang="en-US" sz="2100">
              <a:solidFill>
                <a:srgbClr val="002060"/>
              </a:solidFill>
              <a:cs typeface="Calibri"/>
            </a:endParaRPr>
          </a:p>
          <a:p>
            <a:pPr marL="0" indent="0">
              <a:spcBef>
                <a:spcPts val="0"/>
              </a:spcBef>
              <a:buNone/>
            </a:pPr>
            <a:r>
              <a:rPr lang="en-US" sz="2100" b="1">
                <a:solidFill>
                  <a:srgbClr val="002060"/>
                </a:solidFill>
              </a:rPr>
              <a:t>Plans </a:t>
            </a:r>
            <a:r>
              <a:rPr lang="en-US" sz="2100" b="1" u="sng">
                <a:solidFill>
                  <a:srgbClr val="002060"/>
                </a:solidFill>
              </a:rPr>
              <a:t>not</a:t>
            </a:r>
            <a:r>
              <a:rPr lang="en-US" sz="2100" b="1">
                <a:solidFill>
                  <a:srgbClr val="002060"/>
                </a:solidFill>
              </a:rPr>
              <a:t> covered</a:t>
            </a:r>
            <a:endParaRPr lang="en-US" sz="2100" b="1">
              <a:solidFill>
                <a:srgbClr val="002060"/>
              </a:solidFill>
              <a:cs typeface="Calibri"/>
            </a:endParaRPr>
          </a:p>
          <a:p>
            <a:pPr lvl="1">
              <a:spcBef>
                <a:spcPts val="0"/>
              </a:spcBef>
            </a:pPr>
            <a:r>
              <a:rPr lang="en-US" sz="2100">
                <a:solidFill>
                  <a:srgbClr val="002060"/>
                </a:solidFill>
              </a:rPr>
              <a:t>Aetna SPOG Traditional; you may pay for your shot out-of-pocket</a:t>
            </a:r>
            <a:endParaRPr lang="en-US" sz="2100">
              <a:solidFill>
                <a:srgbClr val="002060"/>
              </a:solidFill>
              <a:cs typeface="Calibri"/>
            </a:endParaRPr>
          </a:p>
        </p:txBody>
      </p:sp>
    </p:spTree>
    <p:extLst>
      <p:ext uri="{BB962C8B-B14F-4D97-AF65-F5344CB8AC3E}">
        <p14:creationId xmlns:p14="http://schemas.microsoft.com/office/powerpoint/2010/main" val="34665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1E06-B40E-8737-403E-423EFC4E5030}"/>
              </a:ext>
            </a:extLst>
          </p:cNvPr>
          <p:cNvSpPr>
            <a:spLocks noGrp="1"/>
          </p:cNvSpPr>
          <p:nvPr>
            <p:ph type="title"/>
          </p:nvPr>
        </p:nvSpPr>
        <p:spPr/>
        <p:txBody>
          <a:bodyPr>
            <a:normAutofit fontScale="90000"/>
          </a:bodyPr>
          <a:lstStyle/>
          <a:p>
            <a:r>
              <a:rPr lang="en-US"/>
              <a:t>Did You Know?</a:t>
            </a:r>
          </a:p>
        </p:txBody>
      </p:sp>
      <p:pic>
        <p:nvPicPr>
          <p:cNvPr id="4" name="Graphic 3" descr="Questions outline">
            <a:extLst>
              <a:ext uri="{FF2B5EF4-FFF2-40B4-BE49-F238E27FC236}">
                <a16:creationId xmlns:a16="http://schemas.microsoft.com/office/drawing/2014/main" id="{15E5DDD3-D692-5B14-9A3F-9065915E4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0979" y="1247272"/>
            <a:ext cx="2947737" cy="2947737"/>
          </a:xfrm>
          <a:prstGeom prst="rect">
            <a:avLst/>
          </a:prstGeom>
        </p:spPr>
      </p:pic>
    </p:spTree>
    <p:extLst>
      <p:ext uri="{BB962C8B-B14F-4D97-AF65-F5344CB8AC3E}">
        <p14:creationId xmlns:p14="http://schemas.microsoft.com/office/powerpoint/2010/main" val="325843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CBF5D9-F17B-DAA5-E076-3FC9338F65CC}"/>
              </a:ext>
            </a:extLst>
          </p:cNvPr>
          <p:cNvSpPr>
            <a:spLocks noGrp="1"/>
          </p:cNvSpPr>
          <p:nvPr>
            <p:ph type="title"/>
          </p:nvPr>
        </p:nvSpPr>
        <p:spPr>
          <a:xfrm>
            <a:off x="738230" y="720008"/>
            <a:ext cx="5002170" cy="1946992"/>
          </a:xfrm>
        </p:spPr>
        <p:txBody>
          <a:bodyPr>
            <a:normAutofit fontScale="90000"/>
          </a:bodyPr>
          <a:lstStyle/>
          <a:p>
            <a:r>
              <a:rPr lang="en-US" sz="7200"/>
              <a:t>Benefit Changes</a:t>
            </a:r>
          </a:p>
        </p:txBody>
      </p:sp>
      <p:sp>
        <p:nvSpPr>
          <p:cNvPr id="9" name="Text Placeholder 8">
            <a:extLst>
              <a:ext uri="{FF2B5EF4-FFF2-40B4-BE49-F238E27FC236}">
                <a16:creationId xmlns:a16="http://schemas.microsoft.com/office/drawing/2014/main" id="{258D50E5-3B54-298A-FFB3-F23EDA94D66F}"/>
              </a:ext>
            </a:extLst>
          </p:cNvPr>
          <p:cNvSpPr>
            <a:spLocks noGrp="1"/>
          </p:cNvSpPr>
          <p:nvPr>
            <p:ph type="body" idx="1"/>
          </p:nvPr>
        </p:nvSpPr>
        <p:spPr>
          <a:xfrm>
            <a:off x="743453" y="2906897"/>
            <a:ext cx="4522814" cy="1284103"/>
          </a:xfrm>
        </p:spPr>
        <p:txBody>
          <a:bodyPr/>
          <a:lstStyle/>
          <a:p>
            <a:r>
              <a:rPr lang="en-US"/>
              <a:t>What’s New in 2026</a:t>
            </a:r>
          </a:p>
          <a:p>
            <a:r>
              <a:rPr lang="en-US"/>
              <a:t>&amp; Panel Discussion</a:t>
            </a:r>
          </a:p>
        </p:txBody>
      </p:sp>
      <p:pic>
        <p:nvPicPr>
          <p:cNvPr id="3" name="Picture 2" descr="Icon&#10;&#10;AI-generated content may be incorrect.">
            <a:extLst>
              <a:ext uri="{FF2B5EF4-FFF2-40B4-BE49-F238E27FC236}">
                <a16:creationId xmlns:a16="http://schemas.microsoft.com/office/drawing/2014/main" id="{05AEB744-D5EB-75FD-6905-B709CDAF1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198" y="604012"/>
            <a:ext cx="4125975" cy="4125975"/>
          </a:xfrm>
          <a:prstGeom prst="rect">
            <a:avLst/>
          </a:prstGeom>
        </p:spPr>
      </p:pic>
    </p:spTree>
    <p:extLst>
      <p:ext uri="{BB962C8B-B14F-4D97-AF65-F5344CB8AC3E}">
        <p14:creationId xmlns:p14="http://schemas.microsoft.com/office/powerpoint/2010/main" val="44242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CFFB-A7FF-4B41-8970-68828E5AFB4F}"/>
              </a:ext>
            </a:extLst>
          </p:cNvPr>
          <p:cNvSpPr>
            <a:spLocks noGrp="1"/>
          </p:cNvSpPr>
          <p:nvPr>
            <p:ph type="title"/>
          </p:nvPr>
        </p:nvSpPr>
        <p:spPr>
          <a:xfrm>
            <a:off x="838202" y="365125"/>
            <a:ext cx="10515600" cy="1104167"/>
          </a:xfrm>
        </p:spPr>
        <p:txBody>
          <a:bodyPr vert="horz" lIns="91440" tIns="45720" rIns="91440" bIns="45720" rtlCol="0" anchor="b">
            <a:normAutofit/>
          </a:bodyPr>
          <a:lstStyle/>
          <a:p>
            <a:r>
              <a:rPr lang="en-US" kern="1200">
                <a:solidFill>
                  <a:srgbClr val="002060"/>
                </a:solidFill>
                <a:latin typeface="+mj-lt"/>
                <a:ea typeface="+mj-ea"/>
                <a:cs typeface="+mj-cs"/>
              </a:rPr>
              <a:t>Did You Know?</a:t>
            </a:r>
          </a:p>
        </p:txBody>
      </p:sp>
      <p:sp>
        <p:nvSpPr>
          <p:cNvPr id="3" name="Content Placeholder 1">
            <a:extLst>
              <a:ext uri="{FF2B5EF4-FFF2-40B4-BE49-F238E27FC236}">
                <a16:creationId xmlns:a16="http://schemas.microsoft.com/office/drawing/2014/main" id="{5F5C3411-4B9C-469B-AF42-F77A5DE1143B}"/>
              </a:ext>
            </a:extLst>
          </p:cNvPr>
          <p:cNvSpPr txBox="1">
            <a:spLocks/>
          </p:cNvSpPr>
          <p:nvPr/>
        </p:nvSpPr>
        <p:spPr>
          <a:xfrm>
            <a:off x="3446841" y="1813169"/>
            <a:ext cx="7651005" cy="379811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5D5F9C"/>
                </a:solidFill>
              </a:rPr>
              <a:t>Gym and Fitness Discounts </a:t>
            </a:r>
            <a:endParaRPr lang="en-US" sz="2800" b="1">
              <a:solidFill>
                <a:srgbClr val="5D5F9C"/>
              </a:solidFill>
              <a:cs typeface="Calibri"/>
            </a:endParaRPr>
          </a:p>
          <a:p>
            <a:r>
              <a:rPr lang="en-US" sz="2800" b="1">
                <a:solidFill>
                  <a:srgbClr val="002060"/>
                </a:solidFill>
                <a:cs typeface="Calibri"/>
              </a:rPr>
              <a:t>Aetna members can register on </a:t>
            </a:r>
            <a:r>
              <a:rPr lang="en-US" sz="2800" b="1" err="1">
                <a:solidFill>
                  <a:srgbClr val="002060"/>
                </a:solidFill>
                <a:cs typeface="Calibri"/>
              </a:rPr>
              <a:t>LifeMart</a:t>
            </a:r>
            <a:endParaRPr lang="en-US" sz="2800" b="1">
              <a:solidFill>
                <a:srgbClr val="002060"/>
              </a:solidFill>
              <a:cs typeface="Calibri"/>
            </a:endParaRPr>
          </a:p>
          <a:p>
            <a:pPr lvl="1"/>
            <a:r>
              <a:rPr lang="en-US" sz="2400">
                <a:solidFill>
                  <a:srgbClr val="002060"/>
                </a:solidFill>
                <a:cs typeface="Calibri"/>
              </a:rPr>
              <a:t>Active &amp; Fit - $0 Enrollment Fee and $28/</a:t>
            </a:r>
            <a:r>
              <a:rPr lang="en-US" sz="2400" err="1">
                <a:solidFill>
                  <a:srgbClr val="002060"/>
                </a:solidFill>
                <a:cs typeface="Calibri"/>
              </a:rPr>
              <a:t>mo</a:t>
            </a:r>
            <a:endParaRPr lang="en-US" sz="2400">
              <a:solidFill>
                <a:srgbClr val="002060"/>
              </a:solidFill>
              <a:cs typeface="Calibri"/>
            </a:endParaRPr>
          </a:p>
          <a:p>
            <a:pPr lvl="1"/>
            <a:r>
              <a:rPr lang="en-US" sz="2400">
                <a:solidFill>
                  <a:srgbClr val="002060"/>
                </a:solidFill>
                <a:cs typeface="Calibri"/>
              </a:rPr>
              <a:t>Includes 24 Hour Fitness, EOS Fitness, Crunch Fitness, Blink Fitness and Anytime Fitness</a:t>
            </a:r>
          </a:p>
          <a:p>
            <a:pPr lvl="1"/>
            <a:r>
              <a:rPr lang="en-US" sz="2400">
                <a:solidFill>
                  <a:srgbClr val="002060"/>
                </a:solidFill>
                <a:cs typeface="Calibri"/>
              </a:rPr>
              <a:t>Discounts on fitness equipment and yoga mats</a:t>
            </a:r>
          </a:p>
          <a:p>
            <a:pPr marL="457200" lvl="1" indent="0">
              <a:buNone/>
            </a:pPr>
            <a:endParaRPr lang="en-US" sz="2400">
              <a:solidFill>
                <a:srgbClr val="002060"/>
              </a:solidFill>
              <a:cs typeface="Calibri"/>
            </a:endParaRPr>
          </a:p>
          <a:p>
            <a:r>
              <a:rPr lang="en-US" sz="2800" b="1">
                <a:solidFill>
                  <a:srgbClr val="002060"/>
                </a:solidFill>
              </a:rPr>
              <a:t>Kaiser members access One Pass Select Affinity program</a:t>
            </a:r>
          </a:p>
          <a:p>
            <a:pPr lvl="1"/>
            <a:r>
              <a:rPr lang="en-US" sz="2400">
                <a:solidFill>
                  <a:srgbClr val="002060"/>
                </a:solidFill>
                <a:cs typeface="Calibri"/>
              </a:rPr>
              <a:t>Membership to thousands of fitness studios and gyms</a:t>
            </a:r>
          </a:p>
          <a:p>
            <a:pPr lvl="1"/>
            <a:r>
              <a:rPr lang="en-US" sz="2400">
                <a:solidFill>
                  <a:srgbClr val="002060"/>
                </a:solidFill>
                <a:cs typeface="Calibri"/>
              </a:rPr>
              <a:t>Live digital fitness classes and on-demand workouts</a:t>
            </a:r>
          </a:p>
          <a:p>
            <a:pPr lvl="1"/>
            <a:r>
              <a:rPr lang="en-US" sz="2400">
                <a:solidFill>
                  <a:srgbClr val="002060"/>
                </a:solidFill>
                <a:cs typeface="Calibri"/>
              </a:rPr>
              <a:t>Discounts on groceries, healthy meals and equipment</a:t>
            </a:r>
            <a:endParaRPr lang="en-US" sz="2400">
              <a:solidFill>
                <a:srgbClr val="002060"/>
              </a:solidFill>
              <a:ea typeface="Calibri"/>
              <a:cs typeface="Calibri"/>
            </a:endParaRPr>
          </a:p>
          <a:p>
            <a:pPr marL="457200" lvl="1" indent="0">
              <a:buNone/>
            </a:pPr>
            <a:endParaRPr lang="en-US" sz="2000" b="1">
              <a:solidFill>
                <a:srgbClr val="002060"/>
              </a:solidFill>
            </a:endParaRPr>
          </a:p>
        </p:txBody>
      </p:sp>
      <p:pic>
        <p:nvPicPr>
          <p:cNvPr id="6" name="Graphic 5" descr="Elliptical with solid fill">
            <a:extLst>
              <a:ext uri="{FF2B5EF4-FFF2-40B4-BE49-F238E27FC236}">
                <a16:creationId xmlns:a16="http://schemas.microsoft.com/office/drawing/2014/main" id="{D1FBEA24-99B5-127D-C46F-5920C80456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2" y="2466975"/>
            <a:ext cx="1924050" cy="1924050"/>
          </a:xfrm>
          <a:prstGeom prst="rect">
            <a:avLst/>
          </a:prstGeom>
        </p:spPr>
      </p:pic>
    </p:spTree>
    <p:extLst>
      <p:ext uri="{BB962C8B-B14F-4D97-AF65-F5344CB8AC3E}">
        <p14:creationId xmlns:p14="http://schemas.microsoft.com/office/powerpoint/2010/main" val="284674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CFFB-A7FF-4B41-8970-68828E5AFB4F}"/>
              </a:ext>
            </a:extLst>
          </p:cNvPr>
          <p:cNvSpPr>
            <a:spLocks noGrp="1"/>
          </p:cNvSpPr>
          <p:nvPr>
            <p:ph type="title"/>
          </p:nvPr>
        </p:nvSpPr>
        <p:spPr/>
        <p:txBody>
          <a:bodyPr vert="horz" lIns="91440" tIns="45720" rIns="91440" bIns="45720" rtlCol="0" anchor="b">
            <a:normAutofit/>
          </a:bodyPr>
          <a:lstStyle/>
          <a:p>
            <a:r>
              <a:rPr lang="en-US" kern="1200">
                <a:solidFill>
                  <a:srgbClr val="002060"/>
                </a:solidFill>
                <a:latin typeface="+mj-lt"/>
                <a:ea typeface="+mj-ea"/>
                <a:cs typeface="+mj-cs"/>
              </a:rPr>
              <a:t>Did You Know?</a:t>
            </a:r>
          </a:p>
        </p:txBody>
      </p:sp>
      <p:sp>
        <p:nvSpPr>
          <p:cNvPr id="3" name="Content Placeholder 1">
            <a:extLst>
              <a:ext uri="{FF2B5EF4-FFF2-40B4-BE49-F238E27FC236}">
                <a16:creationId xmlns:a16="http://schemas.microsoft.com/office/drawing/2014/main" id="{5F5C3411-4B9C-469B-AF42-F77A5DE1143B}"/>
              </a:ext>
            </a:extLst>
          </p:cNvPr>
          <p:cNvSpPr txBox="1">
            <a:spLocks/>
          </p:cNvSpPr>
          <p:nvPr/>
        </p:nvSpPr>
        <p:spPr>
          <a:xfrm>
            <a:off x="4890467" y="1924553"/>
            <a:ext cx="6282169" cy="34799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err="1">
                <a:solidFill>
                  <a:srgbClr val="5D5F9C"/>
                </a:solidFill>
                <a:cs typeface="Calibri"/>
              </a:rPr>
              <a:t>TrueMed</a:t>
            </a:r>
            <a:r>
              <a:rPr lang="en-US" sz="2800" b="1">
                <a:solidFill>
                  <a:srgbClr val="5D5F9C"/>
                </a:solidFill>
                <a:cs typeface="Calibri"/>
              </a:rPr>
              <a:t> - Eligible Health FSA Expenses </a:t>
            </a:r>
          </a:p>
          <a:p>
            <a:endParaRPr lang="en-US" sz="2400">
              <a:cs typeface="Calibri"/>
            </a:endParaRPr>
          </a:p>
          <a:p>
            <a:r>
              <a:rPr lang="en-US" sz="2400">
                <a:cs typeface="Calibri"/>
              </a:rPr>
              <a:t>Health solutions like gym memberships, fitness equipment, supplements, and health tech</a:t>
            </a:r>
          </a:p>
          <a:p>
            <a:r>
              <a:rPr lang="en-US" sz="2400">
                <a:cs typeface="Calibri"/>
              </a:rPr>
              <a:t>With letter of medical necessity</a:t>
            </a:r>
          </a:p>
          <a:p>
            <a:r>
              <a:rPr lang="en-US" sz="2400">
                <a:solidFill>
                  <a:schemeClr val="tx1"/>
                </a:solidFill>
                <a:hlinkClick r:id="rId3"/>
              </a:rPr>
              <a:t>truemed.com/a/</a:t>
            </a:r>
            <a:r>
              <a:rPr lang="en-US" sz="2400" err="1">
                <a:solidFill>
                  <a:schemeClr val="tx1"/>
                </a:solidFill>
                <a:hlinkClick r:id="rId3"/>
              </a:rPr>
              <a:t>navia</a:t>
            </a:r>
            <a:r>
              <a:rPr lang="en-US" sz="2400">
                <a:solidFill>
                  <a:schemeClr val="tx1"/>
                </a:solidFill>
              </a:rPr>
              <a:t> </a:t>
            </a:r>
          </a:p>
          <a:p>
            <a:r>
              <a:rPr lang="en-US" sz="2400" b="0" i="0">
                <a:effectLst/>
              </a:rPr>
              <a:t>Navia Benefits Debit Card</a:t>
            </a:r>
            <a:endParaRPr lang="en-US" sz="2400" b="1">
              <a:solidFill>
                <a:schemeClr val="tx1"/>
              </a:solidFill>
              <a:cs typeface="Calibri"/>
            </a:endParaRPr>
          </a:p>
        </p:txBody>
      </p:sp>
      <p:pic>
        <p:nvPicPr>
          <p:cNvPr id="4" name="Graphic 3" descr="Piggy Bank with solid fill">
            <a:extLst>
              <a:ext uri="{FF2B5EF4-FFF2-40B4-BE49-F238E27FC236}">
                <a16:creationId xmlns:a16="http://schemas.microsoft.com/office/drawing/2014/main" id="{422B29B3-7977-E933-4609-D98DB18239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225" y="1821125"/>
            <a:ext cx="2928114" cy="2928114"/>
          </a:xfrm>
          <a:prstGeom prst="rect">
            <a:avLst/>
          </a:prstGeom>
        </p:spPr>
      </p:pic>
    </p:spTree>
    <p:extLst>
      <p:ext uri="{BB962C8B-B14F-4D97-AF65-F5344CB8AC3E}">
        <p14:creationId xmlns:p14="http://schemas.microsoft.com/office/powerpoint/2010/main" val="158361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370A-5D76-4F97-8914-0544FCB37F25}"/>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Did You Know?</a:t>
            </a:r>
          </a:p>
        </p:txBody>
      </p:sp>
      <p:sp>
        <p:nvSpPr>
          <p:cNvPr id="3" name="Content Placeholder 1">
            <a:extLst>
              <a:ext uri="{FF2B5EF4-FFF2-40B4-BE49-F238E27FC236}">
                <a16:creationId xmlns:a16="http://schemas.microsoft.com/office/drawing/2014/main" id="{CFF57912-D055-4D49-B0A4-5CF1C0E27C8A}"/>
              </a:ext>
            </a:extLst>
          </p:cNvPr>
          <p:cNvSpPr txBox="1">
            <a:spLocks/>
          </p:cNvSpPr>
          <p:nvPr/>
        </p:nvSpPr>
        <p:spPr>
          <a:xfrm>
            <a:off x="4847777" y="2063869"/>
            <a:ext cx="6780116" cy="3215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5D5F9C"/>
                </a:solidFill>
              </a:rPr>
              <a:t>Hinge Health – Women’s Pelvic Health Program</a:t>
            </a:r>
          </a:p>
          <a:p>
            <a:r>
              <a:rPr lang="en-US" sz="2400">
                <a:solidFill>
                  <a:srgbClr val="002045"/>
                </a:solidFill>
              </a:rPr>
              <a:t>Specialized support for pelvic floor symptoms</a:t>
            </a:r>
          </a:p>
          <a:p>
            <a:r>
              <a:rPr lang="en-US" sz="2400">
                <a:solidFill>
                  <a:srgbClr val="002045"/>
                </a:solidFill>
              </a:rPr>
              <a:t>Available for Aetna and Kaiser members on the Most benefits plan</a:t>
            </a:r>
          </a:p>
          <a:p>
            <a:r>
              <a:rPr lang="en-US" sz="2400">
                <a:solidFill>
                  <a:srgbClr val="002045"/>
                </a:solidFill>
              </a:rPr>
              <a:t>No cost to members </a:t>
            </a:r>
          </a:p>
          <a:p>
            <a:r>
              <a:rPr lang="en-US" sz="2400">
                <a:solidFill>
                  <a:srgbClr val="002045"/>
                </a:solidFill>
              </a:rPr>
              <a:t>Sign up at: </a:t>
            </a:r>
            <a:r>
              <a:rPr lang="en-US" sz="2400">
                <a:solidFill>
                  <a:srgbClr val="002045"/>
                </a:solidFill>
                <a:hlinkClick r:id="rId3"/>
              </a:rPr>
              <a:t>hingehealth.com/</a:t>
            </a:r>
            <a:r>
              <a:rPr lang="en-US" sz="2400" err="1">
                <a:solidFill>
                  <a:srgbClr val="002045"/>
                </a:solidFill>
                <a:hlinkClick r:id="rId3"/>
              </a:rPr>
              <a:t>cityofseattle</a:t>
            </a:r>
            <a:endParaRPr lang="en-US" sz="2400">
              <a:solidFill>
                <a:srgbClr val="002045"/>
              </a:solidFill>
            </a:endParaRPr>
          </a:p>
          <a:p>
            <a:pPr marL="283845" lvl="1"/>
            <a:endParaRPr lang="en-US" sz="2400">
              <a:solidFill>
                <a:srgbClr val="002045"/>
              </a:solidFill>
              <a:cs typeface="Calibri"/>
            </a:endParaRPr>
          </a:p>
        </p:txBody>
      </p:sp>
      <p:pic>
        <p:nvPicPr>
          <p:cNvPr id="8" name="Graphic 7" descr="Yoga with solid fill">
            <a:extLst>
              <a:ext uri="{FF2B5EF4-FFF2-40B4-BE49-F238E27FC236}">
                <a16:creationId xmlns:a16="http://schemas.microsoft.com/office/drawing/2014/main" id="{9FE2E05B-5A53-3C95-875C-B79C17BEFD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9879" y="2297372"/>
            <a:ext cx="2263255" cy="2263255"/>
          </a:xfrm>
          <a:prstGeom prst="rect">
            <a:avLst/>
          </a:prstGeom>
        </p:spPr>
      </p:pic>
    </p:spTree>
    <p:extLst>
      <p:ext uri="{BB962C8B-B14F-4D97-AF65-F5344CB8AC3E}">
        <p14:creationId xmlns:p14="http://schemas.microsoft.com/office/powerpoint/2010/main" val="68088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370A-5D76-4F97-8914-0544FCB37F25}"/>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Did You Know?</a:t>
            </a:r>
          </a:p>
        </p:txBody>
      </p:sp>
      <p:sp>
        <p:nvSpPr>
          <p:cNvPr id="3" name="Content Placeholder 1">
            <a:extLst>
              <a:ext uri="{FF2B5EF4-FFF2-40B4-BE49-F238E27FC236}">
                <a16:creationId xmlns:a16="http://schemas.microsoft.com/office/drawing/2014/main" id="{CFF57912-D055-4D49-B0A4-5CF1C0E27C8A}"/>
              </a:ext>
            </a:extLst>
          </p:cNvPr>
          <p:cNvSpPr txBox="1">
            <a:spLocks/>
          </p:cNvSpPr>
          <p:nvPr/>
        </p:nvSpPr>
        <p:spPr>
          <a:xfrm>
            <a:off x="4356458" y="1821125"/>
            <a:ext cx="3340879" cy="4252129"/>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100" b="1">
                <a:solidFill>
                  <a:srgbClr val="5D5F9C"/>
                </a:solidFill>
              </a:rPr>
              <a:t>Group Term Life and AD&amp;D -- Securian Extra Benefits</a:t>
            </a:r>
          </a:p>
          <a:p>
            <a:pPr marL="0" indent="0">
              <a:buNone/>
            </a:pPr>
            <a:endParaRPr lang="en-US" sz="2400" b="1">
              <a:solidFill>
                <a:srgbClr val="002060"/>
              </a:solidFill>
            </a:endParaRPr>
          </a:p>
          <a:p>
            <a:pPr marL="0" indent="0">
              <a:buNone/>
            </a:pPr>
            <a:r>
              <a:rPr lang="en-US" sz="4200" b="1">
                <a:solidFill>
                  <a:srgbClr val="002060"/>
                </a:solidFill>
              </a:rPr>
              <a:t>Identify Theft Recovery </a:t>
            </a:r>
          </a:p>
          <a:p>
            <a:r>
              <a:rPr lang="en-US" sz="4200">
                <a:solidFill>
                  <a:srgbClr val="002060"/>
                </a:solidFill>
              </a:rPr>
              <a:t>For employees with Life and AD&amp;D insurance</a:t>
            </a:r>
            <a:endParaRPr lang="en-US" sz="4200">
              <a:solidFill>
                <a:srgbClr val="002060"/>
              </a:solidFill>
              <a:cs typeface="Calibri"/>
            </a:endParaRPr>
          </a:p>
          <a:p>
            <a:r>
              <a:rPr lang="en-US" sz="4200">
                <a:solidFill>
                  <a:srgbClr val="002060"/>
                </a:solidFill>
              </a:rPr>
              <a:t>Generali Global Assistance</a:t>
            </a:r>
          </a:p>
          <a:p>
            <a:r>
              <a:rPr lang="en-US" sz="4200">
                <a:solidFill>
                  <a:srgbClr val="002060"/>
                </a:solidFill>
              </a:rPr>
              <a:t>ID theft kit, assistance with credit reporting agencies and credit cards and emergency cast advance</a:t>
            </a:r>
            <a:endParaRPr lang="en-US" sz="4200" b="1">
              <a:solidFill>
                <a:srgbClr val="002060"/>
              </a:solidFill>
            </a:endParaRPr>
          </a:p>
          <a:p>
            <a:r>
              <a:rPr lang="en-US" sz="4200">
                <a:solidFill>
                  <a:schemeClr val="tx1"/>
                </a:solidFill>
              </a:rPr>
              <a:t>Visit: </a:t>
            </a:r>
            <a:r>
              <a:rPr lang="en-US" sz="4200">
                <a:solidFill>
                  <a:schemeClr val="tx1"/>
                </a:solidFill>
                <a:hlinkClick r:id="rId3"/>
              </a:rPr>
              <a:t>https://us.generaliglobalassistance.com/</a:t>
            </a:r>
            <a:r>
              <a:rPr lang="en-US" sz="4200">
                <a:solidFill>
                  <a:schemeClr val="tx1"/>
                </a:solidFill>
              </a:rPr>
              <a:t>  </a:t>
            </a:r>
          </a:p>
          <a:p>
            <a:endParaRPr lang="en-US" sz="2400" b="1">
              <a:solidFill>
                <a:schemeClr val="tx1"/>
              </a:solidFill>
            </a:endParaRPr>
          </a:p>
          <a:p>
            <a:pPr marL="283845" lvl="1"/>
            <a:endParaRPr lang="en-US" sz="2400">
              <a:solidFill>
                <a:schemeClr val="tx1"/>
              </a:solidFill>
              <a:cs typeface="Calibri"/>
            </a:endParaRPr>
          </a:p>
        </p:txBody>
      </p:sp>
      <p:pic>
        <p:nvPicPr>
          <p:cNvPr id="7" name="Graphic 6" descr="Travel with solid fill">
            <a:extLst>
              <a:ext uri="{FF2B5EF4-FFF2-40B4-BE49-F238E27FC236}">
                <a16:creationId xmlns:a16="http://schemas.microsoft.com/office/drawing/2014/main" id="{4E7D0933-0172-E287-18FF-D3B23C0003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151" y="2446003"/>
            <a:ext cx="2535427" cy="2535427"/>
          </a:xfrm>
          <a:prstGeom prst="rect">
            <a:avLst/>
          </a:prstGeom>
        </p:spPr>
      </p:pic>
      <p:sp>
        <p:nvSpPr>
          <p:cNvPr id="10" name="Content Placeholder 1">
            <a:extLst>
              <a:ext uri="{FF2B5EF4-FFF2-40B4-BE49-F238E27FC236}">
                <a16:creationId xmlns:a16="http://schemas.microsoft.com/office/drawing/2014/main" id="{4CA2B88B-A001-72C3-D88D-EA1E6B05B1FA}"/>
              </a:ext>
            </a:extLst>
          </p:cNvPr>
          <p:cNvSpPr txBox="1">
            <a:spLocks/>
          </p:cNvSpPr>
          <p:nvPr/>
        </p:nvSpPr>
        <p:spPr>
          <a:xfrm>
            <a:off x="8233205" y="2446003"/>
            <a:ext cx="3531166" cy="321574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002060"/>
                </a:solidFill>
              </a:rPr>
              <a:t>Travel Assistance</a:t>
            </a:r>
          </a:p>
          <a:p>
            <a:r>
              <a:rPr lang="en-US" sz="2400">
                <a:solidFill>
                  <a:srgbClr val="002060"/>
                </a:solidFill>
              </a:rPr>
              <a:t>For employees with Life and AD&amp;D insurance</a:t>
            </a:r>
            <a:endParaRPr lang="en-US" sz="2400">
              <a:solidFill>
                <a:srgbClr val="002060"/>
              </a:solidFill>
              <a:cs typeface="Calibri"/>
            </a:endParaRPr>
          </a:p>
          <a:p>
            <a:r>
              <a:rPr lang="en-US" sz="2400">
                <a:solidFill>
                  <a:srgbClr val="002060"/>
                </a:solidFill>
              </a:rPr>
              <a:t>Redpoint Resolutions</a:t>
            </a:r>
          </a:p>
          <a:p>
            <a:r>
              <a:rPr lang="en-US" sz="2400">
                <a:solidFill>
                  <a:srgbClr val="002060"/>
                </a:solidFill>
              </a:rPr>
              <a:t>Pre-trip resources, medical professional locator service, and e3vatuation</a:t>
            </a:r>
          </a:p>
          <a:p>
            <a:r>
              <a:rPr lang="en-US" sz="2400">
                <a:solidFill>
                  <a:schemeClr val="tx1"/>
                </a:solidFill>
              </a:rPr>
              <a:t>To access: </a:t>
            </a:r>
            <a:r>
              <a:rPr lang="en-US" sz="2000">
                <a:solidFill>
                  <a:schemeClr val="tx1"/>
                </a:solidFill>
                <a:hlinkClick r:id="rId6"/>
              </a:rPr>
              <a:t>https://redpointtravelprotection.com/plan/securian/</a:t>
            </a:r>
            <a:r>
              <a:rPr lang="en-US" sz="2000">
                <a:solidFill>
                  <a:schemeClr val="tx1"/>
                </a:solidFill>
              </a:rPr>
              <a:t> </a:t>
            </a:r>
            <a:endParaRPr lang="en-US" sz="2400" b="1">
              <a:solidFill>
                <a:schemeClr val="tx1"/>
              </a:solidFill>
            </a:endParaRPr>
          </a:p>
          <a:p>
            <a:pPr marL="283845" lvl="1"/>
            <a:endParaRPr lang="en-US" sz="2400">
              <a:solidFill>
                <a:schemeClr val="tx1"/>
              </a:solidFill>
              <a:cs typeface="Calibri"/>
            </a:endParaRPr>
          </a:p>
        </p:txBody>
      </p:sp>
    </p:spTree>
    <p:extLst>
      <p:ext uri="{BB962C8B-B14F-4D97-AF65-F5344CB8AC3E}">
        <p14:creationId xmlns:p14="http://schemas.microsoft.com/office/powerpoint/2010/main" val="1248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26F0-A73A-4F9E-8FF8-36DE5BF880DE}"/>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Employee Responsibilities</a:t>
            </a:r>
          </a:p>
        </p:txBody>
      </p:sp>
      <p:sp>
        <p:nvSpPr>
          <p:cNvPr id="3" name="Content Placeholder 1">
            <a:extLst>
              <a:ext uri="{FF2B5EF4-FFF2-40B4-BE49-F238E27FC236}">
                <a16:creationId xmlns:a16="http://schemas.microsoft.com/office/drawing/2014/main" id="{6F31768B-A184-42FB-B4D9-12A834706191}"/>
              </a:ext>
            </a:extLst>
          </p:cNvPr>
          <p:cNvSpPr txBox="1">
            <a:spLocks/>
          </p:cNvSpPr>
          <p:nvPr/>
        </p:nvSpPr>
        <p:spPr>
          <a:xfrm>
            <a:off x="4950993" y="1834731"/>
            <a:ext cx="6282169" cy="395275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sz="2400"/>
              <a:t>Review your existing benefits! </a:t>
            </a:r>
            <a:endParaRPr lang="en-US" sz="2400">
              <a:cs typeface="Calibri"/>
            </a:endParaRPr>
          </a:p>
          <a:p>
            <a:pPr marL="457200" lvl="1" indent="0">
              <a:lnSpc>
                <a:spcPct val="100000"/>
              </a:lnSpc>
              <a:buNone/>
            </a:pPr>
            <a:endParaRPr lang="en-US" sz="2400">
              <a:highlight>
                <a:srgbClr val="FFFF00"/>
              </a:highlight>
              <a:cs typeface="Calibri"/>
            </a:endParaRPr>
          </a:p>
          <a:p>
            <a:pPr lvl="1">
              <a:lnSpc>
                <a:spcPct val="100000"/>
              </a:lnSpc>
            </a:pPr>
            <a:r>
              <a:rPr lang="en-US" sz="2400"/>
              <a:t>If you make no changes and take no action during Open Enrollment, your existing plans will continue (except FSA).</a:t>
            </a:r>
          </a:p>
          <a:p>
            <a:pPr marL="457200" lvl="1" indent="0">
              <a:lnSpc>
                <a:spcPct val="100000"/>
              </a:lnSpc>
              <a:buNone/>
            </a:pPr>
            <a:endParaRPr lang="en-US" sz="2400"/>
          </a:p>
          <a:p>
            <a:pPr lvl="1">
              <a:lnSpc>
                <a:spcPct val="100000"/>
              </a:lnSpc>
            </a:pPr>
            <a:r>
              <a:rPr lang="en-US" sz="2400">
                <a:cs typeface="Calibri"/>
              </a:rPr>
              <a:t>Enter Submit if you make changes.</a:t>
            </a:r>
          </a:p>
          <a:p>
            <a:pPr marL="457200" lvl="1" indent="0">
              <a:lnSpc>
                <a:spcPct val="100000"/>
              </a:lnSpc>
              <a:buNone/>
            </a:pPr>
            <a:endParaRPr lang="en-US" sz="2400">
              <a:cs typeface="Calibri"/>
            </a:endParaRPr>
          </a:p>
          <a:p>
            <a:pPr lvl="1">
              <a:lnSpc>
                <a:spcPct val="100000"/>
              </a:lnSpc>
              <a:spcBef>
                <a:spcPts val="0"/>
              </a:spcBef>
            </a:pPr>
            <a:r>
              <a:rPr lang="en-US" sz="2400"/>
              <a:t>You must </a:t>
            </a:r>
            <a:r>
              <a:rPr lang="en-US" sz="2400" u="sng"/>
              <a:t>re-enroll</a:t>
            </a:r>
            <a:r>
              <a:rPr lang="en-US" sz="2400"/>
              <a:t> through Workday during Open Enrollment to continue FSA for 2026. </a:t>
            </a:r>
            <a:endParaRPr lang="en-US" sz="2400">
              <a:cs typeface="Calibri"/>
            </a:endParaRPr>
          </a:p>
          <a:p>
            <a:pPr>
              <a:spcAft>
                <a:spcPts val="1200"/>
              </a:spcAft>
            </a:pPr>
            <a:endParaRPr lang="en-US" sz="2400" b="1">
              <a:solidFill>
                <a:schemeClr val="tx1"/>
              </a:solidFill>
            </a:endParaRPr>
          </a:p>
        </p:txBody>
      </p:sp>
      <p:pic>
        <p:nvPicPr>
          <p:cNvPr id="6" name="Graphic 5" descr="Postit Notes with solid fill">
            <a:extLst>
              <a:ext uri="{FF2B5EF4-FFF2-40B4-BE49-F238E27FC236}">
                <a16:creationId xmlns:a16="http://schemas.microsoft.com/office/drawing/2014/main" id="{9C47A817-6E83-6092-3113-29333A46F4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9199" y="1834730"/>
            <a:ext cx="2489619" cy="2489619"/>
          </a:xfrm>
          <a:prstGeom prst="rect">
            <a:avLst/>
          </a:prstGeom>
        </p:spPr>
      </p:pic>
    </p:spTree>
    <p:extLst>
      <p:ext uri="{BB962C8B-B14F-4D97-AF65-F5344CB8AC3E}">
        <p14:creationId xmlns:p14="http://schemas.microsoft.com/office/powerpoint/2010/main" val="111726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091E-971B-4942-8882-9E0FBF691710}"/>
              </a:ext>
            </a:extLst>
          </p:cNvPr>
          <p:cNvSpPr>
            <a:spLocks noGrp="1"/>
          </p:cNvSpPr>
          <p:nvPr>
            <p:ph type="title"/>
          </p:nvPr>
        </p:nvSpPr>
        <p:spPr>
          <a:xfrm>
            <a:off x="616907" y="2644058"/>
            <a:ext cx="4684243" cy="1569883"/>
          </a:xfrm>
        </p:spPr>
        <p:txBody>
          <a:bodyPr vert="horz" lIns="91440" tIns="45720" rIns="91440" bIns="45720" rtlCol="0" anchor="b">
            <a:noAutofit/>
          </a:bodyPr>
          <a:lstStyle/>
          <a:p>
            <a:r>
              <a:rPr lang="en-US" sz="5400" b="1" kern="1200">
                <a:latin typeface="+mj-lt"/>
                <a:ea typeface="+mj-ea"/>
                <a:cs typeface="+mj-cs"/>
              </a:rPr>
              <a:t>Panel Discussion: </a:t>
            </a:r>
            <a:br>
              <a:rPr lang="en-US" sz="5400" b="1" kern="1200">
                <a:latin typeface="+mj-lt"/>
                <a:ea typeface="+mj-ea"/>
                <a:cs typeface="+mj-cs"/>
              </a:rPr>
            </a:br>
            <a:r>
              <a:rPr lang="en-US" sz="5400" b="1" kern="1200">
                <a:latin typeface="+mj-lt"/>
                <a:ea typeface="+mj-ea"/>
                <a:cs typeface="+mj-cs"/>
              </a:rPr>
              <a:t>Health Plan Partners</a:t>
            </a:r>
            <a:endParaRPr lang="en-US" sz="5400" kern="1200">
              <a:latin typeface="+mj-lt"/>
              <a:ea typeface="+mj-ea"/>
              <a:cs typeface="+mj-cs"/>
            </a:endParaRPr>
          </a:p>
        </p:txBody>
      </p:sp>
      <p:sp>
        <p:nvSpPr>
          <p:cNvPr id="4" name="Text Placeholder 3">
            <a:extLst>
              <a:ext uri="{FF2B5EF4-FFF2-40B4-BE49-F238E27FC236}">
                <a16:creationId xmlns:a16="http://schemas.microsoft.com/office/drawing/2014/main" id="{740D1636-548D-556C-D03E-4F36180FD98B}"/>
              </a:ext>
            </a:extLst>
          </p:cNvPr>
          <p:cNvSpPr>
            <a:spLocks noGrp="1"/>
          </p:cNvSpPr>
          <p:nvPr>
            <p:ph type="body" idx="1"/>
          </p:nvPr>
        </p:nvSpPr>
        <p:spPr>
          <a:xfrm>
            <a:off x="6360747" y="3306263"/>
            <a:ext cx="4797597" cy="1140792"/>
          </a:xfrm>
        </p:spPr>
        <p:txBody>
          <a:bodyPr>
            <a:noAutofit/>
          </a:bodyPr>
          <a:lstStyle/>
          <a:p>
            <a:pPr marL="342900" indent="-342900">
              <a:buFont typeface="Arial" panose="020B0604020202020204" pitchFamily="34" charset="0"/>
              <a:buChar char="•"/>
            </a:pPr>
            <a:r>
              <a:rPr lang="en-US">
                <a:solidFill>
                  <a:schemeClr val="bg1"/>
                </a:solidFill>
              </a:rPr>
              <a:t>Introductions</a:t>
            </a:r>
          </a:p>
          <a:p>
            <a:pPr marL="342900" indent="-342900">
              <a:buFont typeface="Arial" panose="020B0604020202020204" pitchFamily="34" charset="0"/>
              <a:buChar char="•"/>
            </a:pPr>
            <a:r>
              <a:rPr lang="en-US">
                <a:solidFill>
                  <a:schemeClr val="bg1"/>
                </a:solidFill>
              </a:rPr>
              <a:t>Questions regarding the City’s medical, dental and vision plans</a:t>
            </a:r>
          </a:p>
          <a:p>
            <a:pPr marL="342900" indent="-342900">
              <a:buFont typeface="Arial" panose="020B0604020202020204" pitchFamily="34" charset="0"/>
              <a:buChar char="•"/>
            </a:pPr>
            <a:r>
              <a:rPr lang="en-US">
                <a:solidFill>
                  <a:schemeClr val="bg1"/>
                </a:solidFill>
              </a:rPr>
              <a:t>Chat Q &amp; A</a:t>
            </a:r>
          </a:p>
        </p:txBody>
      </p:sp>
      <p:sp>
        <p:nvSpPr>
          <p:cNvPr id="3" name="Content Placeholder 1">
            <a:extLst>
              <a:ext uri="{FF2B5EF4-FFF2-40B4-BE49-F238E27FC236}">
                <a16:creationId xmlns:a16="http://schemas.microsoft.com/office/drawing/2014/main" id="{7B816CE2-956E-4BF4-8C8E-742DE40EA7C0}"/>
              </a:ext>
            </a:extLst>
          </p:cNvPr>
          <p:cNvSpPr txBox="1">
            <a:spLocks/>
          </p:cNvSpPr>
          <p:nvPr/>
        </p:nvSpPr>
        <p:spPr>
          <a:xfrm>
            <a:off x="738230" y="3965826"/>
            <a:ext cx="4441599" cy="17157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solidFill>
                <a:schemeClr val="tx1"/>
              </a:solidFill>
              <a:cs typeface="Calibri"/>
            </a:endParaRPr>
          </a:p>
        </p:txBody>
      </p:sp>
      <p:pic>
        <p:nvPicPr>
          <p:cNvPr id="6" name="Graphic 5" descr="Boardroom outline">
            <a:extLst>
              <a:ext uri="{FF2B5EF4-FFF2-40B4-BE49-F238E27FC236}">
                <a16:creationId xmlns:a16="http://schemas.microsoft.com/office/drawing/2014/main" id="{82989AE2-3721-3028-33AE-8315320E4E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3092" y="-86643"/>
            <a:ext cx="3392906" cy="3392906"/>
          </a:xfrm>
          <a:prstGeom prst="rect">
            <a:avLst/>
          </a:prstGeom>
        </p:spPr>
      </p:pic>
    </p:spTree>
    <p:extLst>
      <p:ext uri="{BB962C8B-B14F-4D97-AF65-F5344CB8AC3E}">
        <p14:creationId xmlns:p14="http://schemas.microsoft.com/office/powerpoint/2010/main" val="395412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2129-BF2D-44D5-9750-033427696C71}"/>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Panel Introductions</a:t>
            </a:r>
          </a:p>
        </p:txBody>
      </p:sp>
      <p:sp>
        <p:nvSpPr>
          <p:cNvPr id="3" name="Content Placeholder 1">
            <a:extLst>
              <a:ext uri="{FF2B5EF4-FFF2-40B4-BE49-F238E27FC236}">
                <a16:creationId xmlns:a16="http://schemas.microsoft.com/office/drawing/2014/main" id="{5A98EF0F-E08D-4462-AD33-6B636521A251}"/>
              </a:ext>
            </a:extLst>
          </p:cNvPr>
          <p:cNvSpPr txBox="1">
            <a:spLocks/>
          </p:cNvSpPr>
          <p:nvPr/>
        </p:nvSpPr>
        <p:spPr>
          <a:xfrm>
            <a:off x="4919495" y="2054904"/>
            <a:ext cx="6282169" cy="3215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2060"/>
                </a:solidFill>
              </a:rPr>
              <a:t>Panelists, please introduce yourself, including your name, company and role. </a:t>
            </a:r>
          </a:p>
        </p:txBody>
      </p:sp>
      <p:pic>
        <p:nvPicPr>
          <p:cNvPr id="4" name="Graphic 3" descr="Meeting with solid fill">
            <a:extLst>
              <a:ext uri="{FF2B5EF4-FFF2-40B4-BE49-F238E27FC236}">
                <a16:creationId xmlns:a16="http://schemas.microsoft.com/office/drawing/2014/main" id="{21758B01-6FA6-4344-1761-DBF4832C75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653" y="2113817"/>
            <a:ext cx="2545851" cy="2545851"/>
          </a:xfrm>
          <a:prstGeom prst="rect">
            <a:avLst/>
          </a:prstGeom>
        </p:spPr>
      </p:pic>
    </p:spTree>
    <p:extLst>
      <p:ext uri="{BB962C8B-B14F-4D97-AF65-F5344CB8AC3E}">
        <p14:creationId xmlns:p14="http://schemas.microsoft.com/office/powerpoint/2010/main" val="147607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2129-BF2D-44D5-9750-033427696C71}"/>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Group Question</a:t>
            </a:r>
          </a:p>
        </p:txBody>
      </p:sp>
      <p:pic>
        <p:nvPicPr>
          <p:cNvPr id="4" name="Graphic 3" descr="Badge Question Mark with solid fill">
            <a:extLst>
              <a:ext uri="{FF2B5EF4-FFF2-40B4-BE49-F238E27FC236}">
                <a16:creationId xmlns:a16="http://schemas.microsoft.com/office/drawing/2014/main" id="{F5417CB7-86F8-4BCF-8A20-AC234B166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887" y="1769239"/>
            <a:ext cx="2928114" cy="2928114"/>
          </a:xfrm>
          <a:prstGeom prst="rect">
            <a:avLst/>
          </a:prstGeom>
        </p:spPr>
      </p:pic>
      <p:sp>
        <p:nvSpPr>
          <p:cNvPr id="3" name="Content Placeholder 1">
            <a:extLst>
              <a:ext uri="{FF2B5EF4-FFF2-40B4-BE49-F238E27FC236}">
                <a16:creationId xmlns:a16="http://schemas.microsoft.com/office/drawing/2014/main" id="{5A98EF0F-E08D-4462-AD33-6B636521A251}"/>
              </a:ext>
            </a:extLst>
          </p:cNvPr>
          <p:cNvSpPr txBox="1">
            <a:spLocks/>
          </p:cNvSpPr>
          <p:nvPr/>
        </p:nvSpPr>
        <p:spPr>
          <a:xfrm>
            <a:off x="5022916" y="1929397"/>
            <a:ext cx="6282169" cy="37013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a:t>How does your organization foster health literacy, and what role does health literacy play in member health outcomes and engagement?</a:t>
            </a:r>
          </a:p>
          <a:p>
            <a:pPr marL="0" indent="0">
              <a:buNone/>
            </a:pPr>
            <a:endParaRPr lang="en-US" sz="1400">
              <a:solidFill>
                <a:srgbClr val="002045"/>
              </a:solidFill>
            </a:endParaRPr>
          </a:p>
          <a:p>
            <a:pPr marL="0" indent="0">
              <a:buNone/>
            </a:pPr>
            <a:endParaRPr lang="en-US" sz="2400">
              <a:solidFill>
                <a:srgbClr val="002045"/>
              </a:solidFill>
            </a:endParaRPr>
          </a:p>
          <a:p>
            <a:pPr marL="0" indent="0">
              <a:buNone/>
            </a:pPr>
            <a:endParaRPr lang="en-US" sz="2400">
              <a:solidFill>
                <a:srgbClr val="002045"/>
              </a:solidFill>
            </a:endParaRPr>
          </a:p>
        </p:txBody>
      </p:sp>
    </p:spTree>
    <p:extLst>
      <p:ext uri="{BB962C8B-B14F-4D97-AF65-F5344CB8AC3E}">
        <p14:creationId xmlns:p14="http://schemas.microsoft.com/office/powerpoint/2010/main" val="291051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BD9F-34F7-4914-831C-B01B29245DBF}"/>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Medical Plans Question</a:t>
            </a:r>
          </a:p>
        </p:txBody>
      </p:sp>
      <p:pic>
        <p:nvPicPr>
          <p:cNvPr id="4" name="Content Placeholder 7" descr="Doctor male with solid fill">
            <a:extLst>
              <a:ext uri="{FF2B5EF4-FFF2-40B4-BE49-F238E27FC236}">
                <a16:creationId xmlns:a16="http://schemas.microsoft.com/office/drawing/2014/main" id="{4CD1F50E-BC3B-4938-9F58-F67FFF468A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795" y="1763187"/>
            <a:ext cx="2928114" cy="2928114"/>
          </a:xfrm>
          <a:prstGeom prst="rect">
            <a:avLst/>
          </a:prstGeom>
        </p:spPr>
      </p:pic>
      <p:sp>
        <p:nvSpPr>
          <p:cNvPr id="3" name="Content Placeholder 1">
            <a:extLst>
              <a:ext uri="{FF2B5EF4-FFF2-40B4-BE49-F238E27FC236}">
                <a16:creationId xmlns:a16="http://schemas.microsoft.com/office/drawing/2014/main" id="{F6F2DC68-2CC4-4458-8A53-ED04DD6FAFC0}"/>
              </a:ext>
            </a:extLst>
          </p:cNvPr>
          <p:cNvSpPr txBox="1">
            <a:spLocks/>
          </p:cNvSpPr>
          <p:nvPr/>
        </p:nvSpPr>
        <p:spPr>
          <a:xfrm>
            <a:off x="4865707" y="1965256"/>
            <a:ext cx="6282169" cy="3215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a:t>What tools, services, or support do you offer to help members anticipate and understand their out-of-pocket costs?</a:t>
            </a:r>
          </a:p>
        </p:txBody>
      </p:sp>
    </p:spTree>
    <p:extLst>
      <p:ext uri="{BB962C8B-B14F-4D97-AF65-F5344CB8AC3E}">
        <p14:creationId xmlns:p14="http://schemas.microsoft.com/office/powerpoint/2010/main" val="305806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D4A5-EA1A-4256-A5FB-2DDE38ABFE33}"/>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Vision Plan Question</a:t>
            </a:r>
          </a:p>
        </p:txBody>
      </p:sp>
      <p:pic>
        <p:nvPicPr>
          <p:cNvPr id="7" name="Graphic 6" descr="Eye with solid fill">
            <a:extLst>
              <a:ext uri="{FF2B5EF4-FFF2-40B4-BE49-F238E27FC236}">
                <a16:creationId xmlns:a16="http://schemas.microsoft.com/office/drawing/2014/main" id="{8E4D3B4E-FEFE-434E-B2BC-1527522419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477" y="1637334"/>
            <a:ext cx="2928114" cy="2928114"/>
          </a:xfrm>
          <a:prstGeom prst="rect">
            <a:avLst/>
          </a:prstGeom>
        </p:spPr>
      </p:pic>
      <p:sp>
        <p:nvSpPr>
          <p:cNvPr id="3" name="Content Placeholder 1">
            <a:extLst>
              <a:ext uri="{FF2B5EF4-FFF2-40B4-BE49-F238E27FC236}">
                <a16:creationId xmlns:a16="http://schemas.microsoft.com/office/drawing/2014/main" id="{B929B384-8A85-45F2-8D7F-60F2DC5BCFE9}"/>
              </a:ext>
            </a:extLst>
          </p:cNvPr>
          <p:cNvSpPr txBox="1">
            <a:spLocks/>
          </p:cNvSpPr>
          <p:nvPr/>
        </p:nvSpPr>
        <p:spPr>
          <a:xfrm>
            <a:off x="4802954" y="1983186"/>
            <a:ext cx="6282169" cy="3215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2400">
                <a:solidFill>
                  <a:schemeClr val="accent1">
                    <a:lumMod val="50000"/>
                  </a:schemeClr>
                </a:solidFill>
              </a:rPr>
              <a:t>How are you addressing digital eye strain or blue light protection—especially as screen time increases?</a:t>
            </a:r>
          </a:p>
          <a:p>
            <a:pPr marL="0" lvl="0" indent="0">
              <a:lnSpc>
                <a:spcPct val="100000"/>
              </a:lnSpc>
              <a:spcBef>
                <a:spcPts val="0"/>
              </a:spcBef>
              <a:buNone/>
              <a:defRPr/>
            </a:pPr>
            <a:endParaRPr lang="en-US" sz="2400">
              <a:latin typeface="Calibri" panose="020F0502020204030204" pitchFamily="34" charset="0"/>
              <a:ea typeface="Calibri" panose="020F0502020204030204" pitchFamily="34" charset="0"/>
            </a:endParaRPr>
          </a:p>
          <a:p>
            <a:pPr marL="0" lvl="0" indent="0">
              <a:lnSpc>
                <a:spcPct val="100000"/>
              </a:lnSpc>
              <a:spcBef>
                <a:spcPts val="0"/>
              </a:spcBef>
              <a:buNone/>
              <a:defRPr/>
            </a:pPr>
            <a:endParaRPr lang="en-US" sz="2400" b="1">
              <a:latin typeface="Calibri" panose="020F0502020204030204" pitchFamily="34" charset="0"/>
              <a:ea typeface="Calibri" panose="020F0502020204030204" pitchFamily="34" charset="0"/>
            </a:endParaRPr>
          </a:p>
          <a:p>
            <a:pPr marL="0" indent="0">
              <a:buNone/>
            </a:pPr>
            <a:endParaRPr lang="en-US" sz="2400">
              <a:solidFill>
                <a:srgbClr val="002060"/>
              </a:solidFill>
            </a:endParaRPr>
          </a:p>
          <a:p>
            <a:pPr marL="0" indent="0">
              <a:buNone/>
            </a:pPr>
            <a:endParaRPr lang="en-US" sz="2400">
              <a:solidFill>
                <a:srgbClr val="002060"/>
              </a:solidFill>
            </a:endParaRPr>
          </a:p>
        </p:txBody>
      </p:sp>
    </p:spTree>
    <p:extLst>
      <p:ext uri="{BB962C8B-B14F-4D97-AF65-F5344CB8AC3E}">
        <p14:creationId xmlns:p14="http://schemas.microsoft.com/office/powerpoint/2010/main" val="40272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9BE-87E5-F3AA-6A6F-20950EDBFD69}"/>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Hearing Aids</a:t>
            </a:r>
          </a:p>
        </p:txBody>
      </p:sp>
      <p:sp>
        <p:nvSpPr>
          <p:cNvPr id="4" name="TextBox 3">
            <a:extLst>
              <a:ext uri="{FF2B5EF4-FFF2-40B4-BE49-F238E27FC236}">
                <a16:creationId xmlns:a16="http://schemas.microsoft.com/office/drawing/2014/main" id="{61BB8C3E-99B6-EBBF-6915-6EFD432BEA8A}"/>
              </a:ext>
            </a:extLst>
          </p:cNvPr>
          <p:cNvSpPr txBox="1"/>
          <p:nvPr/>
        </p:nvSpPr>
        <p:spPr>
          <a:xfrm>
            <a:off x="4792133" y="1895476"/>
            <a:ext cx="5578725" cy="3543189"/>
          </a:xfrm>
          <a:prstGeom prst="rect">
            <a:avLst/>
          </a:prstGeom>
        </p:spPr>
        <p:txBody>
          <a:bodyPr vert="horz" lIns="91440" tIns="45720" rIns="91440" bIns="45720" rtlCol="0" anchor="t">
            <a:normAutofit/>
          </a:bodyPr>
          <a:lstStyle/>
          <a:p>
            <a:pPr marL="0" lvl="1">
              <a:lnSpc>
                <a:spcPct val="90000"/>
              </a:lnSpc>
              <a:spcBef>
                <a:spcPts val="1000"/>
              </a:spcBef>
              <a:spcAft>
                <a:spcPts val="600"/>
              </a:spcAft>
            </a:pPr>
            <a:r>
              <a:rPr lang="en-US" sz="3200" b="1">
                <a:solidFill>
                  <a:schemeClr val="tx1">
                    <a:lumMod val="50000"/>
                  </a:schemeClr>
                </a:solidFill>
                <a:ea typeface="Calibri"/>
                <a:cs typeface="Calibri"/>
              </a:rPr>
              <a:t>Most Aetna and Kaiser Plans</a:t>
            </a:r>
          </a:p>
          <a:p>
            <a:pPr marL="0" lvl="1">
              <a:lnSpc>
                <a:spcPct val="90000"/>
              </a:lnSpc>
              <a:spcBef>
                <a:spcPts val="1000"/>
              </a:spcBef>
              <a:spcAft>
                <a:spcPts val="600"/>
              </a:spcAft>
            </a:pPr>
            <a:r>
              <a:rPr lang="en-US" sz="2400">
                <a:solidFill>
                  <a:schemeClr val="tx1">
                    <a:lumMod val="50000"/>
                  </a:schemeClr>
                </a:solidFill>
                <a:ea typeface="Calibri"/>
                <a:cs typeface="Calibri"/>
              </a:rPr>
              <a:t>Increasing coverage to one device per ear with hearing loss every 36 months, eliminating the dollar limit. </a:t>
            </a:r>
          </a:p>
        </p:txBody>
      </p:sp>
      <p:pic>
        <p:nvPicPr>
          <p:cNvPr id="6" name="Graphic 1" descr="Doctor female with solid fill">
            <a:extLst>
              <a:ext uri="{FF2B5EF4-FFF2-40B4-BE49-F238E27FC236}">
                <a16:creationId xmlns:a16="http://schemas.microsoft.com/office/drawing/2014/main" id="{9D03DCF8-6F6B-E9FB-61C7-B873283DF0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448" y="1895476"/>
            <a:ext cx="2582481" cy="2582481"/>
          </a:xfrm>
          <a:prstGeom prst="rect">
            <a:avLst/>
          </a:prstGeom>
        </p:spPr>
      </p:pic>
    </p:spTree>
    <p:extLst>
      <p:ext uri="{BB962C8B-B14F-4D97-AF65-F5344CB8AC3E}">
        <p14:creationId xmlns:p14="http://schemas.microsoft.com/office/powerpoint/2010/main" val="228399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BD9F-34F7-4914-831C-B01B29245DBF}"/>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Dental Plan Question</a:t>
            </a:r>
          </a:p>
        </p:txBody>
      </p:sp>
      <p:sp>
        <p:nvSpPr>
          <p:cNvPr id="3" name="Content Placeholder 1">
            <a:extLst>
              <a:ext uri="{FF2B5EF4-FFF2-40B4-BE49-F238E27FC236}">
                <a16:creationId xmlns:a16="http://schemas.microsoft.com/office/drawing/2014/main" id="{F6F2DC68-2CC4-4458-8A53-ED04DD6FAFC0}"/>
              </a:ext>
            </a:extLst>
          </p:cNvPr>
          <p:cNvSpPr txBox="1">
            <a:spLocks/>
          </p:cNvSpPr>
          <p:nvPr/>
        </p:nvSpPr>
        <p:spPr>
          <a:xfrm>
            <a:off x="4883636" y="2108691"/>
            <a:ext cx="6282169" cy="3215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a:t>How do you handle coverage for pre-existing conditions or ongoing treatments started before enrollment?</a:t>
            </a:r>
          </a:p>
        </p:txBody>
      </p:sp>
      <p:pic>
        <p:nvPicPr>
          <p:cNvPr id="6" name="Graphic 5" descr="Tooth with solid fill">
            <a:extLst>
              <a:ext uri="{FF2B5EF4-FFF2-40B4-BE49-F238E27FC236}">
                <a16:creationId xmlns:a16="http://schemas.microsoft.com/office/drawing/2014/main" id="{7F1F25B5-A665-4E40-84D1-590D67968F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168" y="2108691"/>
            <a:ext cx="2352927" cy="2352927"/>
          </a:xfrm>
          <a:prstGeom prst="rect">
            <a:avLst/>
          </a:prstGeom>
        </p:spPr>
      </p:pic>
    </p:spTree>
    <p:extLst>
      <p:ext uri="{BB962C8B-B14F-4D97-AF65-F5344CB8AC3E}">
        <p14:creationId xmlns:p14="http://schemas.microsoft.com/office/powerpoint/2010/main" val="404755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EB47-E324-4CA9-A33E-F81445EF7D92}"/>
              </a:ext>
            </a:extLst>
          </p:cNvPr>
          <p:cNvSpPr>
            <a:spLocks noGrp="1"/>
          </p:cNvSpPr>
          <p:nvPr>
            <p:ph type="title"/>
          </p:nvPr>
        </p:nvSpPr>
        <p:spPr/>
        <p:txBody>
          <a:bodyPr vert="horz" lIns="91440" tIns="45720" rIns="91440" bIns="45720" rtlCol="0" anchor="b">
            <a:normAutofit/>
          </a:bodyPr>
          <a:lstStyle/>
          <a:p>
            <a:r>
              <a:rPr lang="en-US" kern="1200">
                <a:solidFill>
                  <a:srgbClr val="002045"/>
                </a:solidFill>
                <a:latin typeface="+mj-lt"/>
                <a:ea typeface="+mj-ea"/>
                <a:cs typeface="+mj-cs"/>
              </a:rPr>
              <a:t>Chat Q&amp;A</a:t>
            </a:r>
          </a:p>
        </p:txBody>
      </p:sp>
      <p:pic>
        <p:nvPicPr>
          <p:cNvPr id="3" name="Graphic 2" descr="Badge Question Mark with solid fill">
            <a:extLst>
              <a:ext uri="{FF2B5EF4-FFF2-40B4-BE49-F238E27FC236}">
                <a16:creationId xmlns:a16="http://schemas.microsoft.com/office/drawing/2014/main" id="{C2EDC467-CE0D-4FA2-A0A1-D9A3FAC5DB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446" y="1790082"/>
            <a:ext cx="2928114" cy="2928114"/>
          </a:xfrm>
          <a:prstGeom prst="rect">
            <a:avLst/>
          </a:prstGeom>
        </p:spPr>
      </p:pic>
      <p:sp>
        <p:nvSpPr>
          <p:cNvPr id="4" name="TextBox 3">
            <a:extLst>
              <a:ext uri="{FF2B5EF4-FFF2-40B4-BE49-F238E27FC236}">
                <a16:creationId xmlns:a16="http://schemas.microsoft.com/office/drawing/2014/main" id="{9C717473-1C6C-4EE5-97B4-8EB62CD80417}"/>
              </a:ext>
            </a:extLst>
          </p:cNvPr>
          <p:cNvSpPr txBox="1"/>
          <p:nvPr/>
        </p:nvSpPr>
        <p:spPr>
          <a:xfrm>
            <a:off x="4988357" y="1956292"/>
            <a:ext cx="6282169" cy="3819598"/>
          </a:xfrm>
          <a:prstGeom prst="rect">
            <a:avLst/>
          </a:prstGeom>
        </p:spPr>
        <p:txBody>
          <a:bodyPr vert="horz" lIns="91440" tIns="45720" rIns="91440" bIns="45720" rtlCol="0" anchor="t">
            <a:normAutofit/>
          </a:bodyPr>
          <a:lstStyle/>
          <a:p>
            <a:pPr marL="514350" lvl="1">
              <a:lnSpc>
                <a:spcPct val="90000"/>
              </a:lnSpc>
              <a:spcAft>
                <a:spcPts val="600"/>
              </a:spcAft>
            </a:pPr>
            <a:r>
              <a:rPr lang="en-US" sz="2400" b="1">
                <a:solidFill>
                  <a:srgbClr val="002060"/>
                </a:solidFill>
              </a:rPr>
              <a:t>Questions for the Panelists</a:t>
            </a:r>
            <a:endParaRPr lang="en-US" sz="2400" b="1">
              <a:solidFill>
                <a:srgbClr val="002060"/>
              </a:solidFill>
              <a:cs typeface="Calibri"/>
            </a:endParaRPr>
          </a:p>
          <a:p>
            <a:pPr marL="514350" lvl="1">
              <a:lnSpc>
                <a:spcPct val="90000"/>
              </a:lnSpc>
              <a:spcAft>
                <a:spcPts val="600"/>
              </a:spcAft>
            </a:pPr>
            <a:endParaRPr lang="en-US" sz="2400" b="1">
              <a:solidFill>
                <a:srgbClr val="002060"/>
              </a:solidFill>
              <a:cs typeface="Calibri"/>
            </a:endParaRPr>
          </a:p>
          <a:p>
            <a:pPr marL="742950" lvl="1" indent="-228600">
              <a:lnSpc>
                <a:spcPct val="90000"/>
              </a:lnSpc>
              <a:spcAft>
                <a:spcPts val="600"/>
              </a:spcAft>
              <a:buFont typeface="Arial" panose="020B0604020202020204" pitchFamily="34" charset="0"/>
              <a:buChar char="•"/>
            </a:pPr>
            <a:endParaRPr lang="en-US" sz="2400">
              <a:solidFill>
                <a:srgbClr val="002060"/>
              </a:solidFill>
              <a:cs typeface="Calibri"/>
            </a:endParaRPr>
          </a:p>
          <a:p>
            <a:pPr lvl="1" indent="-228600">
              <a:lnSpc>
                <a:spcPct val="90000"/>
              </a:lnSpc>
              <a:spcAft>
                <a:spcPts val="600"/>
              </a:spcAft>
              <a:buFont typeface="Arial" panose="020B0604020202020204" pitchFamily="34" charset="0"/>
              <a:buChar char="•"/>
            </a:pPr>
            <a:endParaRPr lang="en-US" sz="2400">
              <a:solidFill>
                <a:srgbClr val="002060"/>
              </a:solidFill>
              <a:cs typeface="Calibri"/>
            </a:endParaRPr>
          </a:p>
        </p:txBody>
      </p:sp>
    </p:spTree>
    <p:extLst>
      <p:ext uri="{BB962C8B-B14F-4D97-AF65-F5344CB8AC3E}">
        <p14:creationId xmlns:p14="http://schemas.microsoft.com/office/powerpoint/2010/main" val="1944080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D4F5-9F0C-4A8A-B7A2-05F09A423C12}"/>
              </a:ext>
            </a:extLst>
          </p:cNvPr>
          <p:cNvSpPr>
            <a:spLocks noGrp="1"/>
          </p:cNvSpPr>
          <p:nvPr>
            <p:ph type="title"/>
          </p:nvPr>
        </p:nvSpPr>
        <p:spPr/>
        <p:txBody>
          <a:bodyPr vert="horz" lIns="91440" tIns="45720" rIns="91440" bIns="45720" rtlCol="0" anchor="b">
            <a:normAutofit fontScale="90000"/>
          </a:bodyPr>
          <a:lstStyle/>
          <a:p>
            <a:pPr algn="ctr"/>
            <a:r>
              <a:rPr lang="en-US" sz="5400" kern="1200">
                <a:solidFill>
                  <a:srgbClr val="FFFFFF"/>
                </a:solidFill>
                <a:latin typeface="+mj-lt"/>
                <a:ea typeface="+mj-ea"/>
                <a:cs typeface="+mj-cs"/>
              </a:rPr>
              <a:t>Thank you for joining us!</a:t>
            </a:r>
          </a:p>
        </p:txBody>
      </p:sp>
      <p:sp>
        <p:nvSpPr>
          <p:cNvPr id="5" name="TextBox 4">
            <a:extLst>
              <a:ext uri="{FF2B5EF4-FFF2-40B4-BE49-F238E27FC236}">
                <a16:creationId xmlns:a16="http://schemas.microsoft.com/office/drawing/2014/main" id="{61F0FCEB-F2E8-4DE6-B0A1-219237BE3123}"/>
              </a:ext>
            </a:extLst>
          </p:cNvPr>
          <p:cNvSpPr txBox="1"/>
          <p:nvPr/>
        </p:nvSpPr>
        <p:spPr>
          <a:xfrm>
            <a:off x="743451" y="1267123"/>
            <a:ext cx="4097121" cy="2862322"/>
          </a:xfrm>
          <a:prstGeom prst="rect">
            <a:avLst/>
          </a:prstGeom>
          <a:noFill/>
        </p:spPr>
        <p:txBody>
          <a:bodyPr wrap="square" rtlCol="0">
            <a:spAutoFit/>
          </a:bodyPr>
          <a:lstStyle/>
          <a:p>
            <a:r>
              <a:rPr lang="en-US" sz="6000">
                <a:solidFill>
                  <a:srgbClr val="002060"/>
                </a:solidFill>
              </a:rPr>
              <a:t>THANK YOU FOR JOINING US!</a:t>
            </a:r>
          </a:p>
        </p:txBody>
      </p:sp>
      <p:pic>
        <p:nvPicPr>
          <p:cNvPr id="6" name="Graphic 5" descr="Clapping hands outline">
            <a:extLst>
              <a:ext uri="{FF2B5EF4-FFF2-40B4-BE49-F238E27FC236}">
                <a16:creationId xmlns:a16="http://schemas.microsoft.com/office/drawing/2014/main" id="{69763C4C-4E42-910E-2B83-3A4D7E9B2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1429" y="1267123"/>
            <a:ext cx="2610718" cy="2610718"/>
          </a:xfrm>
          <a:prstGeom prst="rect">
            <a:avLst/>
          </a:prstGeom>
        </p:spPr>
      </p:pic>
    </p:spTree>
    <p:extLst>
      <p:ext uri="{BB962C8B-B14F-4D97-AF65-F5344CB8AC3E}">
        <p14:creationId xmlns:p14="http://schemas.microsoft.com/office/powerpoint/2010/main" val="287519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EA82-91B3-8BB7-28DE-7E7E835F8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F14BD-F14E-AFE3-0661-7D7312E9664C}"/>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Fertility Services</a:t>
            </a:r>
          </a:p>
        </p:txBody>
      </p:sp>
      <p:sp>
        <p:nvSpPr>
          <p:cNvPr id="4" name="TextBox 3">
            <a:extLst>
              <a:ext uri="{FF2B5EF4-FFF2-40B4-BE49-F238E27FC236}">
                <a16:creationId xmlns:a16="http://schemas.microsoft.com/office/drawing/2014/main" id="{A905206C-88C2-1B12-E767-DC2C9AF700C6}"/>
              </a:ext>
            </a:extLst>
          </p:cNvPr>
          <p:cNvSpPr txBox="1"/>
          <p:nvPr/>
        </p:nvSpPr>
        <p:spPr>
          <a:xfrm>
            <a:off x="4792133" y="1895476"/>
            <a:ext cx="5578725" cy="3543189"/>
          </a:xfrm>
          <a:prstGeom prst="rect">
            <a:avLst/>
          </a:prstGeom>
        </p:spPr>
        <p:txBody>
          <a:bodyPr vert="horz" lIns="91440" tIns="45720" rIns="91440" bIns="45720" rtlCol="0" anchor="t">
            <a:normAutofit lnSpcReduction="10000"/>
          </a:bodyPr>
          <a:lstStyle/>
          <a:p>
            <a:pPr marL="0" lvl="1">
              <a:lnSpc>
                <a:spcPct val="90000"/>
              </a:lnSpc>
              <a:spcBef>
                <a:spcPts val="1000"/>
              </a:spcBef>
              <a:spcAft>
                <a:spcPts val="600"/>
              </a:spcAft>
            </a:pPr>
            <a:r>
              <a:rPr lang="en-US" sz="3200" b="1">
                <a:solidFill>
                  <a:schemeClr val="tx1">
                    <a:lumMod val="50000"/>
                  </a:schemeClr>
                </a:solidFill>
                <a:ea typeface="Calibri"/>
                <a:cs typeface="Calibri"/>
              </a:rPr>
              <a:t>Most Kaiser Standard and Deductible Plans</a:t>
            </a:r>
          </a:p>
          <a:p>
            <a:pPr marL="0" lvl="1">
              <a:lnSpc>
                <a:spcPct val="90000"/>
              </a:lnSpc>
              <a:spcBef>
                <a:spcPts val="1000"/>
              </a:spcBef>
              <a:spcAft>
                <a:spcPts val="600"/>
              </a:spcAft>
            </a:pPr>
            <a:r>
              <a:rPr lang="en-US" sz="2400">
                <a:solidFill>
                  <a:schemeClr val="tx1">
                    <a:lumMod val="50000"/>
                  </a:schemeClr>
                </a:solidFill>
                <a:ea typeface="Calibri"/>
                <a:cs typeface="Calibri"/>
              </a:rPr>
              <a:t>Enhancing coverage by applying regular cost shares for artificial insemination and accruing costs toward the medical out-of-pocket maximum. </a:t>
            </a:r>
          </a:p>
          <a:p>
            <a:pPr marL="0" lvl="1">
              <a:lnSpc>
                <a:spcPct val="90000"/>
              </a:lnSpc>
              <a:spcBef>
                <a:spcPts val="1000"/>
              </a:spcBef>
              <a:spcAft>
                <a:spcPts val="600"/>
              </a:spcAft>
            </a:pPr>
            <a:r>
              <a:rPr lang="en-US" sz="2400">
                <a:solidFill>
                  <a:schemeClr val="tx1">
                    <a:lumMod val="50000"/>
                  </a:schemeClr>
                </a:solidFill>
                <a:ea typeface="Calibri"/>
                <a:cs typeface="Calibri"/>
              </a:rPr>
              <a:t>Artificial insemination expenses won’t be counted toward the $20,000 lifetime maximum.</a:t>
            </a:r>
          </a:p>
        </p:txBody>
      </p:sp>
      <p:pic>
        <p:nvPicPr>
          <p:cNvPr id="6" name="Graphic 1" descr="Doctor female with solid fill">
            <a:extLst>
              <a:ext uri="{FF2B5EF4-FFF2-40B4-BE49-F238E27FC236}">
                <a16:creationId xmlns:a16="http://schemas.microsoft.com/office/drawing/2014/main" id="{0B35D490-9C09-E83E-235D-27D47EB6FD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448" y="1895476"/>
            <a:ext cx="2582481" cy="2582481"/>
          </a:xfrm>
          <a:prstGeom prst="rect">
            <a:avLst/>
          </a:prstGeom>
        </p:spPr>
      </p:pic>
    </p:spTree>
    <p:extLst>
      <p:ext uri="{BB962C8B-B14F-4D97-AF65-F5344CB8AC3E}">
        <p14:creationId xmlns:p14="http://schemas.microsoft.com/office/powerpoint/2010/main" val="95325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52DA-96E3-3C28-3C7A-41BF5760C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65938-6F4E-D036-4060-3C57DD05FB07}"/>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Posterior Composites</a:t>
            </a:r>
          </a:p>
        </p:txBody>
      </p:sp>
      <p:sp>
        <p:nvSpPr>
          <p:cNvPr id="4" name="TextBox 3">
            <a:extLst>
              <a:ext uri="{FF2B5EF4-FFF2-40B4-BE49-F238E27FC236}">
                <a16:creationId xmlns:a16="http://schemas.microsoft.com/office/drawing/2014/main" id="{13335A07-151A-7963-AA8E-83E0827F3020}"/>
              </a:ext>
            </a:extLst>
          </p:cNvPr>
          <p:cNvSpPr txBox="1"/>
          <p:nvPr/>
        </p:nvSpPr>
        <p:spPr>
          <a:xfrm>
            <a:off x="5087555" y="2032489"/>
            <a:ext cx="5578725" cy="3543189"/>
          </a:xfrm>
          <a:prstGeom prst="rect">
            <a:avLst/>
          </a:prstGeom>
        </p:spPr>
        <p:txBody>
          <a:bodyPr vert="horz" lIns="91440" tIns="45720" rIns="91440" bIns="45720" rtlCol="0" anchor="t">
            <a:normAutofit/>
          </a:bodyPr>
          <a:lstStyle/>
          <a:p>
            <a:pPr marL="0" lvl="1">
              <a:lnSpc>
                <a:spcPct val="90000"/>
              </a:lnSpc>
              <a:spcBef>
                <a:spcPts val="1000"/>
              </a:spcBef>
              <a:spcAft>
                <a:spcPts val="600"/>
              </a:spcAft>
            </a:pPr>
            <a:r>
              <a:rPr lang="en-US" sz="3200" b="1">
                <a:solidFill>
                  <a:schemeClr val="tx1">
                    <a:lumMod val="50000"/>
                  </a:schemeClr>
                </a:solidFill>
              </a:rPr>
              <a:t>Most Delta Dental of Washington plan </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ea typeface="Calibri"/>
                <a:cs typeface="Calibri"/>
              </a:rPr>
              <a:t>Adding coverage of composite (tooth-colored) fillings on posterior teeth.</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ea typeface="Calibri"/>
                <a:cs typeface="Calibri"/>
              </a:rPr>
              <a:t>Member pays applicable coinsurance. </a:t>
            </a:r>
          </a:p>
        </p:txBody>
      </p:sp>
      <p:pic>
        <p:nvPicPr>
          <p:cNvPr id="3" name="Graphic 2" descr="Tooth with solid fill">
            <a:extLst>
              <a:ext uri="{FF2B5EF4-FFF2-40B4-BE49-F238E27FC236}">
                <a16:creationId xmlns:a16="http://schemas.microsoft.com/office/drawing/2014/main" id="{352578A4-D3C3-D390-4D45-8B09E67D42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168" y="2108691"/>
            <a:ext cx="2352927" cy="2352927"/>
          </a:xfrm>
          <a:prstGeom prst="rect">
            <a:avLst/>
          </a:prstGeom>
        </p:spPr>
      </p:pic>
    </p:spTree>
    <p:extLst>
      <p:ext uri="{BB962C8B-B14F-4D97-AF65-F5344CB8AC3E}">
        <p14:creationId xmlns:p14="http://schemas.microsoft.com/office/powerpoint/2010/main" val="200891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38C0-6941-23E9-B4C4-DB5959D27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826CB-F140-CBCE-50EA-733AF169C4F5}"/>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Total Health</a:t>
            </a:r>
          </a:p>
        </p:txBody>
      </p:sp>
      <p:sp>
        <p:nvSpPr>
          <p:cNvPr id="4" name="TextBox 3">
            <a:extLst>
              <a:ext uri="{FF2B5EF4-FFF2-40B4-BE49-F238E27FC236}">
                <a16:creationId xmlns:a16="http://schemas.microsoft.com/office/drawing/2014/main" id="{6F006614-1D96-85FA-8418-4478E4D74296}"/>
              </a:ext>
            </a:extLst>
          </p:cNvPr>
          <p:cNvSpPr txBox="1"/>
          <p:nvPr/>
        </p:nvSpPr>
        <p:spPr>
          <a:xfrm>
            <a:off x="4792134" y="1867341"/>
            <a:ext cx="5578725" cy="3543189"/>
          </a:xfrm>
          <a:prstGeom prst="rect">
            <a:avLst/>
          </a:prstGeom>
        </p:spPr>
        <p:txBody>
          <a:bodyPr vert="horz" lIns="91440" tIns="45720" rIns="91440" bIns="45720" rtlCol="0" anchor="t">
            <a:normAutofit lnSpcReduction="10000"/>
          </a:bodyPr>
          <a:lstStyle/>
          <a:p>
            <a:pPr marL="0" lvl="1">
              <a:lnSpc>
                <a:spcPct val="90000"/>
              </a:lnSpc>
              <a:spcBef>
                <a:spcPts val="1000"/>
              </a:spcBef>
              <a:spcAft>
                <a:spcPts val="600"/>
              </a:spcAft>
            </a:pPr>
            <a:r>
              <a:rPr lang="en-US" sz="3200" b="1">
                <a:solidFill>
                  <a:schemeClr val="tx1">
                    <a:lumMod val="50000"/>
                  </a:schemeClr>
                </a:solidFill>
              </a:rPr>
              <a:t>Most Delta Dental of Washington plan</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ea typeface="Calibri"/>
                <a:cs typeface="Calibri"/>
              </a:rPr>
              <a:t>Expanding coverage to include additional cleanings, periodontal maintenance, and scaling for moderate to severe gum inflammation for specific qualifying conditions</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ea typeface="Calibri"/>
                <a:cs typeface="Calibri"/>
              </a:rPr>
              <a:t>Pregnancy, heart disease, diabetes, and periodontal disease</a:t>
            </a:r>
          </a:p>
        </p:txBody>
      </p:sp>
      <p:pic>
        <p:nvPicPr>
          <p:cNvPr id="3" name="Graphic 2" descr="Tooth with solid fill">
            <a:extLst>
              <a:ext uri="{FF2B5EF4-FFF2-40B4-BE49-F238E27FC236}">
                <a16:creationId xmlns:a16="http://schemas.microsoft.com/office/drawing/2014/main" id="{36DB6CC1-FA87-8CF8-F9F8-B37D16CD0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168" y="2108691"/>
            <a:ext cx="2352927" cy="2352927"/>
          </a:xfrm>
          <a:prstGeom prst="rect">
            <a:avLst/>
          </a:prstGeom>
        </p:spPr>
      </p:pic>
    </p:spTree>
    <p:extLst>
      <p:ext uri="{BB962C8B-B14F-4D97-AF65-F5344CB8AC3E}">
        <p14:creationId xmlns:p14="http://schemas.microsoft.com/office/powerpoint/2010/main" val="9580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9BE-87E5-F3AA-6A6F-20950EDBFD69}"/>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Essential Medical Eye Care</a:t>
            </a:r>
          </a:p>
        </p:txBody>
      </p:sp>
      <p:sp>
        <p:nvSpPr>
          <p:cNvPr id="4" name="TextBox 3">
            <a:extLst>
              <a:ext uri="{FF2B5EF4-FFF2-40B4-BE49-F238E27FC236}">
                <a16:creationId xmlns:a16="http://schemas.microsoft.com/office/drawing/2014/main" id="{61BB8C3E-99B6-EBBF-6915-6EFD432BEA8A}"/>
              </a:ext>
            </a:extLst>
          </p:cNvPr>
          <p:cNvSpPr txBox="1"/>
          <p:nvPr/>
        </p:nvSpPr>
        <p:spPr>
          <a:xfrm>
            <a:off x="4792133" y="1895476"/>
            <a:ext cx="5578725" cy="3543189"/>
          </a:xfrm>
          <a:prstGeom prst="rect">
            <a:avLst/>
          </a:prstGeom>
        </p:spPr>
        <p:txBody>
          <a:bodyPr vert="horz" lIns="91440" tIns="45720" rIns="91440" bIns="45720" rtlCol="0">
            <a:normAutofit fontScale="92500" lnSpcReduction="10000"/>
          </a:bodyPr>
          <a:lstStyle/>
          <a:p>
            <a:pPr marL="0" lvl="1">
              <a:lnSpc>
                <a:spcPct val="90000"/>
              </a:lnSpc>
              <a:spcBef>
                <a:spcPts val="1000"/>
              </a:spcBef>
              <a:spcAft>
                <a:spcPts val="600"/>
              </a:spcAft>
            </a:pPr>
            <a:r>
              <a:rPr lang="en-US" sz="3200" b="1">
                <a:solidFill>
                  <a:schemeClr val="tx1">
                    <a:lumMod val="50000"/>
                  </a:schemeClr>
                </a:solidFill>
              </a:rPr>
              <a:t>Most Vision Basic and Buy-up plans </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Adding access to care for conditions such as pink eye, dry eye disease, glaucoma, and additional exams for diabetics when needed</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Retinal imaging for members with diabetes covered in full</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$20 per exam; coordination with medical plan may apply</a:t>
            </a:r>
          </a:p>
        </p:txBody>
      </p:sp>
      <p:pic>
        <p:nvPicPr>
          <p:cNvPr id="5" name="Graphic 4" descr="Glasses with solid fill">
            <a:extLst>
              <a:ext uri="{FF2B5EF4-FFF2-40B4-BE49-F238E27FC236}">
                <a16:creationId xmlns:a16="http://schemas.microsoft.com/office/drawing/2014/main" id="{09DAE271-1EB5-32C1-4038-4CB7D2037D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793" y="1690688"/>
            <a:ext cx="2780729" cy="2780729"/>
          </a:xfrm>
          <a:prstGeom prst="rect">
            <a:avLst/>
          </a:prstGeom>
        </p:spPr>
      </p:pic>
    </p:spTree>
    <p:extLst>
      <p:ext uri="{BB962C8B-B14F-4D97-AF65-F5344CB8AC3E}">
        <p14:creationId xmlns:p14="http://schemas.microsoft.com/office/powerpoint/2010/main" val="287373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2E83C-18A2-71A5-81DA-6FBA806F1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EE18D-61AE-E0CD-1D16-497BCA5AEC41}"/>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VSP Network</a:t>
            </a:r>
          </a:p>
        </p:txBody>
      </p:sp>
      <p:sp>
        <p:nvSpPr>
          <p:cNvPr id="4" name="TextBox 3">
            <a:extLst>
              <a:ext uri="{FF2B5EF4-FFF2-40B4-BE49-F238E27FC236}">
                <a16:creationId xmlns:a16="http://schemas.microsoft.com/office/drawing/2014/main" id="{C7D79312-A3DF-8FA9-F443-D8B38F4D2CA5}"/>
              </a:ext>
            </a:extLst>
          </p:cNvPr>
          <p:cNvSpPr txBox="1"/>
          <p:nvPr/>
        </p:nvSpPr>
        <p:spPr>
          <a:xfrm>
            <a:off x="4792133" y="1895476"/>
            <a:ext cx="5578725" cy="3543189"/>
          </a:xfrm>
          <a:prstGeom prst="rect">
            <a:avLst/>
          </a:prstGeom>
        </p:spPr>
        <p:txBody>
          <a:bodyPr vert="horz" lIns="91440" tIns="45720" rIns="91440" bIns="45720" rtlCol="0">
            <a:normAutofit/>
          </a:bodyPr>
          <a:lstStyle/>
          <a:p>
            <a:pPr marL="0" lvl="1">
              <a:lnSpc>
                <a:spcPct val="90000"/>
              </a:lnSpc>
              <a:spcBef>
                <a:spcPts val="1000"/>
              </a:spcBef>
              <a:spcAft>
                <a:spcPts val="600"/>
              </a:spcAft>
            </a:pPr>
            <a:r>
              <a:rPr lang="en-US" sz="3200" b="1">
                <a:solidFill>
                  <a:schemeClr val="tx1">
                    <a:lumMod val="50000"/>
                  </a:schemeClr>
                </a:solidFill>
              </a:rPr>
              <a:t>Most Vision Basic and Buy-up plans</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Adding Walmart to network</a:t>
            </a:r>
          </a:p>
        </p:txBody>
      </p:sp>
      <p:pic>
        <p:nvPicPr>
          <p:cNvPr id="5" name="Graphic 4" descr="Eye with solid fill">
            <a:extLst>
              <a:ext uri="{FF2B5EF4-FFF2-40B4-BE49-F238E27FC236}">
                <a16:creationId xmlns:a16="http://schemas.microsoft.com/office/drawing/2014/main" id="{9A2AF040-81C5-CB90-379E-2EA7F029A5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856" y="1690688"/>
            <a:ext cx="2754574" cy="2754574"/>
          </a:xfrm>
          <a:prstGeom prst="rect">
            <a:avLst/>
          </a:prstGeom>
        </p:spPr>
      </p:pic>
    </p:spTree>
    <p:extLst>
      <p:ext uri="{BB962C8B-B14F-4D97-AF65-F5344CB8AC3E}">
        <p14:creationId xmlns:p14="http://schemas.microsoft.com/office/powerpoint/2010/main" val="297863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45B8-5D39-62AF-FADE-42C3B5F59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84439-0359-E99B-8B7A-E7DAA72768D3}"/>
              </a:ext>
            </a:extLst>
          </p:cNvPr>
          <p:cNvSpPr>
            <a:spLocks noGrp="1"/>
          </p:cNvSpPr>
          <p:nvPr>
            <p:ph type="title"/>
          </p:nvPr>
        </p:nvSpPr>
        <p:spPr/>
        <p:txBody>
          <a:bodyPr vert="horz" lIns="91440" tIns="45720" rIns="91440" bIns="45720" rtlCol="0" anchor="ctr">
            <a:normAutofit/>
          </a:bodyPr>
          <a:lstStyle/>
          <a:p>
            <a:r>
              <a:rPr lang="en-US" b="1" kern="1200">
                <a:latin typeface="+mj-lt"/>
                <a:ea typeface="+mj-ea"/>
                <a:cs typeface="+mj-cs"/>
              </a:rPr>
              <a:t>Computer </a:t>
            </a:r>
            <a:r>
              <a:rPr lang="en-US" b="1" kern="1200" err="1">
                <a:latin typeface="+mj-lt"/>
                <a:ea typeface="+mj-ea"/>
                <a:cs typeface="+mj-cs"/>
              </a:rPr>
              <a:t>VisionCare</a:t>
            </a:r>
            <a:endParaRPr lang="en-US" b="1" kern="1200">
              <a:latin typeface="+mj-lt"/>
              <a:ea typeface="+mj-ea"/>
              <a:cs typeface="+mj-cs"/>
            </a:endParaRPr>
          </a:p>
        </p:txBody>
      </p:sp>
      <p:sp>
        <p:nvSpPr>
          <p:cNvPr id="4" name="TextBox 3">
            <a:extLst>
              <a:ext uri="{FF2B5EF4-FFF2-40B4-BE49-F238E27FC236}">
                <a16:creationId xmlns:a16="http://schemas.microsoft.com/office/drawing/2014/main" id="{DFC3FCFC-076C-FD07-DA30-3EE44DCA32B7}"/>
              </a:ext>
            </a:extLst>
          </p:cNvPr>
          <p:cNvSpPr txBox="1"/>
          <p:nvPr/>
        </p:nvSpPr>
        <p:spPr>
          <a:xfrm>
            <a:off x="4792133" y="1895476"/>
            <a:ext cx="5578725" cy="3543189"/>
          </a:xfrm>
          <a:prstGeom prst="rect">
            <a:avLst/>
          </a:prstGeom>
        </p:spPr>
        <p:txBody>
          <a:bodyPr vert="horz" lIns="91440" tIns="45720" rIns="91440" bIns="45720" rtlCol="0">
            <a:normAutofit/>
          </a:bodyPr>
          <a:lstStyle/>
          <a:p>
            <a:pPr marL="0" lvl="1">
              <a:lnSpc>
                <a:spcPct val="90000"/>
              </a:lnSpc>
              <a:spcBef>
                <a:spcPts val="1000"/>
              </a:spcBef>
              <a:spcAft>
                <a:spcPts val="600"/>
              </a:spcAft>
            </a:pPr>
            <a:r>
              <a:rPr lang="en-US" sz="3200" b="1">
                <a:solidFill>
                  <a:schemeClr val="tx1">
                    <a:lumMod val="50000"/>
                  </a:schemeClr>
                </a:solidFill>
              </a:rPr>
              <a:t>Most Buy-up plan</a:t>
            </a:r>
          </a:p>
          <a:p>
            <a:pPr marL="342900" lvl="1" indent="-342900">
              <a:lnSpc>
                <a:spcPct val="90000"/>
              </a:lnSpc>
              <a:spcBef>
                <a:spcPts val="1000"/>
              </a:spcBef>
              <a:spcAft>
                <a:spcPts val="600"/>
              </a:spcAft>
              <a:buFont typeface="Arial" panose="020B0604020202020204" pitchFamily="34" charset="0"/>
              <a:buChar char="•"/>
            </a:pPr>
            <a:r>
              <a:rPr lang="en-US" sz="2400">
                <a:solidFill>
                  <a:schemeClr val="tx1">
                    <a:lumMod val="50000"/>
                  </a:schemeClr>
                </a:solidFill>
              </a:rPr>
              <a:t>Adding coverage for a second pair of glasses specifically designed for vision issues caused by prolonged computer and digital device use</a:t>
            </a:r>
          </a:p>
        </p:txBody>
      </p:sp>
      <p:pic>
        <p:nvPicPr>
          <p:cNvPr id="3" name="Graphic 2" descr="Glasses with solid fill">
            <a:extLst>
              <a:ext uri="{FF2B5EF4-FFF2-40B4-BE49-F238E27FC236}">
                <a16:creationId xmlns:a16="http://schemas.microsoft.com/office/drawing/2014/main" id="{95770528-BCF4-63D2-B96D-9D9D90FF06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793" y="1690688"/>
            <a:ext cx="2780729" cy="2780729"/>
          </a:xfrm>
          <a:prstGeom prst="rect">
            <a:avLst/>
          </a:prstGeom>
        </p:spPr>
      </p:pic>
    </p:spTree>
    <p:extLst>
      <p:ext uri="{BB962C8B-B14F-4D97-AF65-F5344CB8AC3E}">
        <p14:creationId xmlns:p14="http://schemas.microsoft.com/office/powerpoint/2010/main" val="479125889"/>
      </p:ext>
    </p:extLst>
  </p:cSld>
  <p:clrMapOvr>
    <a:masterClrMapping/>
  </p:clrMapOvr>
</p:sld>
</file>

<file path=ppt/theme/theme1.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B910B7B25C747990E3F2D340A60DD" ma:contentTypeVersion="27" ma:contentTypeDescription="Create a new document." ma:contentTypeScope="" ma:versionID="2cc07cc07f315abd6d6d9fda33eea497">
  <xsd:schema xmlns:xsd="http://www.w3.org/2001/XMLSchema" xmlns:xs="http://www.w3.org/2001/XMLSchema" xmlns:p="http://schemas.microsoft.com/office/2006/metadata/properties" xmlns:ns2="31f4c3fc-7a8e-4f6a-a337-a07e4739ac1b" xmlns:ns3="31e512f7-9d82-4236-bf4f-656867d3d7b1" xmlns:ns4="97c2a25c-25db-4634-b347-87ab0af10b27" targetNamespace="http://schemas.microsoft.com/office/2006/metadata/properties" ma:root="true" ma:fieldsID="7ccc130353748306b8ae831fd0846107" ns2:_="" ns3:_="" ns4:_="">
    <xsd:import namespace="31f4c3fc-7a8e-4f6a-a337-a07e4739ac1b"/>
    <xsd:import namespace="31e512f7-9d82-4236-bf4f-656867d3d7b1"/>
    <xsd:import namespace="97c2a25c-25db-4634-b347-87ab0af10b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4:TaxCatchAll" minOccurs="0"/>
                <xsd:element ref="ns3:CarolynTrapp"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4c3fc-7a8e-4f6a-a337-a07e4739ac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e512f7-9d82-4236-bf4f-656867d3d7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element name="CarolynTrapp" ma:index="22" nillable="true" ma:displayName="Carolyn Trapp" ma:format="DateOnly" ma:internalName="CarolynTrapp">
      <xsd:simpleType>
        <xsd:restriction base="dms:DateTim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a2d861-eaab-4c47-948a-e3d90bbe0771}" ma:internalName="TaxCatchAll" ma:showField="CatchAllData" ma:web="31f4c3fc-7a8e-4f6a-a337-a07e4739ac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c2a25c-25db-4634-b347-87ab0af10b27" xsi:nil="true"/>
    <lcf76f155ced4ddcb4097134ff3c332f xmlns="31e512f7-9d82-4236-bf4f-656867d3d7b1">
      <Terms xmlns="http://schemas.microsoft.com/office/infopath/2007/PartnerControls"/>
    </lcf76f155ced4ddcb4097134ff3c332f>
    <CarolynTrapp xmlns="31e512f7-9d82-4236-bf4f-656867d3d7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C02AE-FC13-4F2D-A87A-D735EBD99499}">
  <ds:schemaRefs>
    <ds:schemaRef ds:uri="31e512f7-9d82-4236-bf4f-656867d3d7b1"/>
    <ds:schemaRef ds:uri="31f4c3fc-7a8e-4f6a-a337-a07e4739ac1b"/>
    <ds:schemaRef ds:uri="97c2a25c-25db-4634-b347-87ab0af10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0CD351-0561-4B41-9079-EB7703943CEB}">
  <ds:schemaRefs>
    <ds:schemaRef ds:uri="31e512f7-9d82-4236-bf4f-656867d3d7b1"/>
    <ds:schemaRef ds:uri="31f4c3fc-7a8e-4f6a-a337-a07e4739ac1b"/>
    <ds:schemaRef ds:uri="97c2a25c-25db-4634-b347-87ab0af10b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A82C13-6FD8-4D5E-B1CD-6BADBA76DEB0}">
  <ds:schemaRefs>
    <ds:schemaRef ds:uri="http://schemas.microsoft.com/sharepoint/v3/contenttype/forms"/>
  </ds:schemaRefs>
</ds:datastoreItem>
</file>

<file path=docMetadata/LabelInfo.xml><?xml version="1.0" encoding="utf-8"?>
<clbl:labelList xmlns:clbl="http://schemas.microsoft.com/office/2020/mipLabelMetadata">
  <clbl:label id="{78e61e45-6beb-4009-8f99-359d8b54f41b}" enabled="0" method="" siteId="{78e61e45-6beb-4009-8f99-359d8b54f41b}" removed="1"/>
</clbl:labelList>
</file>

<file path=docProps/app.xml><?xml version="1.0" encoding="utf-8"?>
<Properties xmlns="http://schemas.openxmlformats.org/officeDocument/2006/extended-properties" xmlns:vt="http://schemas.openxmlformats.org/officeDocument/2006/docPropsVTypes">
  <Template/>
  <TotalTime>0</TotalTime>
  <Words>5547</Words>
  <Application>Microsoft Office PowerPoint</Application>
  <PresentationFormat>Widescreen</PresentationFormat>
  <Paragraphs>529</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Times New Roman</vt:lpstr>
      <vt:lpstr>Aptos</vt:lpstr>
      <vt:lpstr>Symbol</vt:lpstr>
      <vt:lpstr>Seattle Text</vt:lpstr>
      <vt:lpstr>Calibri</vt:lpstr>
      <vt:lpstr>UniversLTStd-Light</vt:lpstr>
      <vt:lpstr>Arial</vt:lpstr>
      <vt:lpstr>1_Office Theme</vt:lpstr>
      <vt:lpstr>Open Enrollment Webinars For 2026 Benefits</vt:lpstr>
      <vt:lpstr>Benefit Changes</vt:lpstr>
      <vt:lpstr>Hearing Aids</vt:lpstr>
      <vt:lpstr>Fertility Services</vt:lpstr>
      <vt:lpstr>Posterior Composites</vt:lpstr>
      <vt:lpstr>Total Health</vt:lpstr>
      <vt:lpstr>Essential Medical Eye Care</vt:lpstr>
      <vt:lpstr>VSP Network</vt:lpstr>
      <vt:lpstr>Computer VisionCare</vt:lpstr>
      <vt:lpstr>Computer VisionCare</vt:lpstr>
      <vt:lpstr>Group Term Life Insurance</vt:lpstr>
      <vt:lpstr>Group Term Life Insurance</vt:lpstr>
      <vt:lpstr>Group Term Life Insurance</vt:lpstr>
      <vt:lpstr>Flexible Spending Account (FSA)</vt:lpstr>
      <vt:lpstr>Flexible Spending Accounts (FSAs)</vt:lpstr>
      <vt:lpstr>Important Dates</vt:lpstr>
      <vt:lpstr>Open Enrollment in Workday</vt:lpstr>
      <vt:lpstr>Flu and COVID Shot Clinics</vt:lpstr>
      <vt:lpstr>Did You Know?</vt:lpstr>
      <vt:lpstr>Did You Know?</vt:lpstr>
      <vt:lpstr>Did You Know?</vt:lpstr>
      <vt:lpstr>Did You Know?</vt:lpstr>
      <vt:lpstr>Did You Know?</vt:lpstr>
      <vt:lpstr>Employee Responsibilities</vt:lpstr>
      <vt:lpstr>Panel Discussion:  Health Plan Partners</vt:lpstr>
      <vt:lpstr>Panel Introductions</vt:lpstr>
      <vt:lpstr>Group Question</vt:lpstr>
      <vt:lpstr>Medical Plans Question</vt:lpstr>
      <vt:lpstr>Vision Plan Question</vt:lpstr>
      <vt:lpstr>Dental Plan Question</vt:lpstr>
      <vt:lpstr>Chat Q&amp;A</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Citywide PowerPoint template</dc:title>
  <dc:creator>Wilder, Cyndi</dc:creator>
  <cp:lastModifiedBy>Trapp, Carolyn</cp:lastModifiedBy>
  <cp:revision>1</cp:revision>
  <dcterms:created xsi:type="dcterms:W3CDTF">2018-04-27T21:09:20Z</dcterms:created>
  <dcterms:modified xsi:type="dcterms:W3CDTF">2025-10-09T21:19:12Z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0x0101009EAB910B7B25C747990E3F2D340A60DD</vt:lpwstr>
  </property>
  <property fmtid="{D5CDD505-2E9C-101B-9397-08002B2CF9AE}" pid="3" name="MediaServiceImageTags">
    <vt:lpwstr/>
  </property>
  <property fmtid="{D5CDD505-2E9C-101B-9397-08002B2CF9AE}" pid="4" name="n4bc8b8110b04ce4bf8dab3feffedce2">
    <vt:lpwstr/>
  </property>
  <property fmtid="{D5CDD505-2E9C-101B-9397-08002B2CF9AE}" pid="5" name="Department_x0020__x0028_COS_x0029_">
    <vt:lpwstr/>
  </property>
  <property fmtid="{D5CDD505-2E9C-101B-9397-08002B2CF9AE}" pid="6" name="Department (COS)">
    <vt:lpwstr/>
  </property>
</Properties>
</file>