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80" r:id="rId3"/>
    <p:sldId id="281" r:id="rId4"/>
    <p:sldId id="284" r:id="rId5"/>
    <p:sldId id="283" r:id="rId6"/>
    <p:sldId id="286" r:id="rId7"/>
    <p:sldId id="257" r:id="rId8"/>
    <p:sldId id="287" r:id="rId9"/>
    <p:sldId id="260" r:id="rId10"/>
    <p:sldId id="261" r:id="rId11"/>
    <p:sldId id="262" r:id="rId12"/>
    <p:sldId id="263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772" y="8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19516-A65F-4D51-A9B5-F2E6B26C0174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AF7A0-7DBD-41FE-A3C7-A932BF0D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4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644BFEC-9F2E-47EA-B038-D62DDFFFD38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05D15C5-45C2-479E-B595-0EBAA6126A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eattleemergencyhubs.org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eg"/><Relationship Id="rId7" Type="http://schemas.openxmlformats.org/officeDocument/2006/relationships/slideLayout" Target="../slideLayouts/slideLayout8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video" Target="../media/media3.mpeg"/><Relationship Id="rId5" Type="http://schemas.microsoft.com/office/2007/relationships/media" Target="../media/media3.mpeg"/><Relationship Id="rId10" Type="http://schemas.openxmlformats.org/officeDocument/2006/relationships/image" Target="../media/image20.png"/><Relationship Id="rId4" Type="http://schemas.openxmlformats.org/officeDocument/2006/relationships/video" Target="../media/media2.mpe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image" Target="../media/image59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022240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Emergency </a:t>
            </a:r>
            <a:r>
              <a:rPr lang="en-US" dirty="0" smtClean="0"/>
              <a:t>Preparedness</a:t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3597" y="4191000"/>
            <a:ext cx="3309803" cy="1386692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Presented by:</a:t>
            </a:r>
          </a:p>
          <a:p>
            <a:r>
              <a:rPr lang="en-US" sz="1400" i="1" dirty="0" smtClean="0"/>
              <a:t>Community Safety Ambassador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91000"/>
            <a:ext cx="3554506" cy="27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6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270879"/>
            <a:ext cx="6629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Develop a disaster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Develop a communications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Know your neighborhood’s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Retrofit your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Sign-up for emergency alerts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Know how to turn off utilities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667000"/>
            <a:ext cx="2743200" cy="27432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5143500" cy="95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93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456" y="457200"/>
            <a:ext cx="7024744" cy="1143000"/>
          </a:xfrm>
        </p:spPr>
        <p:txBody>
          <a:bodyPr/>
          <a:lstStyle/>
          <a:p>
            <a:r>
              <a:rPr lang="en-US" dirty="0" smtClean="0"/>
              <a:t>Develop a Disaster Plan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2500" y="2110293"/>
            <a:ext cx="6096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Always plan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If you lose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If you have to evacuate your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If you are unable to 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If you are unable to communicate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If your property is damaged</a:t>
            </a:r>
          </a:p>
          <a:p>
            <a:endParaRPr lang="en-US" dirty="0"/>
          </a:p>
          <a:p>
            <a:r>
              <a:rPr lang="en-US" b="1" dirty="0" smtClean="0"/>
              <a:t>Ask yourself these questions: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What happens if we are separated?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Where can we meet?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How will we contact each other?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What if I have to report to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What about our pets?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Who will watch the kids?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What about the school?</a:t>
            </a:r>
          </a:p>
        </p:txBody>
      </p:sp>
      <p:sp>
        <p:nvSpPr>
          <p:cNvPr id="4" name="Rectangle 3"/>
          <p:cNvSpPr/>
          <p:nvPr/>
        </p:nvSpPr>
        <p:spPr>
          <a:xfrm>
            <a:off x="5257800" y="2110293"/>
            <a:ext cx="3200400" cy="4038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86400" y="3817203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Plan for people, </a:t>
            </a:r>
            <a:br>
              <a:rPr lang="en-US" sz="2400" dirty="0" smtClean="0"/>
            </a:br>
            <a:r>
              <a:rPr lang="en-US" sz="2400" dirty="0" smtClean="0"/>
              <a:t>pets and property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69553"/>
            <a:ext cx="2860040" cy="2860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8" y="5334000"/>
            <a:ext cx="914402" cy="914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8" y="4567758"/>
            <a:ext cx="1828804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533400"/>
            <a:ext cx="7024744" cy="1143000"/>
          </a:xfrm>
        </p:spPr>
        <p:txBody>
          <a:bodyPr/>
          <a:lstStyle/>
          <a:p>
            <a:r>
              <a:rPr lang="en-US" dirty="0" smtClean="0"/>
              <a:t>Communications Plan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568476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Include the following in </a:t>
            </a:r>
            <a:br>
              <a:rPr lang="en-US" b="1" dirty="0" smtClean="0"/>
            </a:br>
            <a:r>
              <a:rPr lang="en-US" b="1" dirty="0" smtClean="0"/>
              <a:t>your communications plan:</a:t>
            </a:r>
            <a:br>
              <a:rPr lang="en-US" b="1" dirty="0" smtClean="0"/>
            </a:b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Out-of-area contact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Emergency contacts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Meeting location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3000" y="1981200"/>
            <a:ext cx="3200400" cy="4038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5712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4400" y="289447"/>
            <a:ext cx="3304572" cy="146315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Know your neighborhood’s plan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4616" y="2057400"/>
            <a:ext cx="3298784" cy="1669694"/>
          </a:xfrm>
        </p:spPr>
        <p:txBody>
          <a:bodyPr>
            <a:noAutofit/>
          </a:bodyPr>
          <a:lstStyle/>
          <a:p>
            <a:r>
              <a:rPr lang="en-US" b="1" dirty="0" smtClean="0"/>
              <a:t>Community Emergency Hubs</a:t>
            </a:r>
          </a:p>
          <a:p>
            <a:r>
              <a:rPr lang="en-US" dirty="0" smtClean="0"/>
              <a:t>Seattleemergencyhubs.org</a:t>
            </a:r>
          </a:p>
          <a:p>
            <a:endParaRPr lang="en-US" dirty="0"/>
          </a:p>
          <a:p>
            <a:r>
              <a:rPr lang="en-US" b="1" dirty="0" smtClean="0"/>
              <a:t>SNAP Groups</a:t>
            </a:r>
          </a:p>
          <a:p>
            <a:r>
              <a:rPr lang="en-US" dirty="0" smtClean="0"/>
              <a:t>Seattle.gov/emergency</a:t>
            </a:r>
          </a:p>
          <a:p>
            <a:endParaRPr lang="en-US" dirty="0"/>
          </a:p>
          <a:p>
            <a:r>
              <a:rPr lang="en-US" b="1" dirty="0" smtClean="0"/>
              <a:t>Disaster Skills Workshops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Coming in 2016…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6" b="2626"/>
          <a:stretch/>
        </p:blipFill>
        <p:spPr bwMode="auto">
          <a:xfrm>
            <a:off x="919481" y="444210"/>
            <a:ext cx="3576319" cy="580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NECN Blog for Neighborhood Emergency Preparedness in Seattle, W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14454"/>
            <a:ext cx="1295400" cy="8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19" y="4953000"/>
            <a:ext cx="1688181" cy="63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4400" y="6706"/>
            <a:ext cx="3304572" cy="146315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Retrofit your home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4616" y="1606906"/>
            <a:ext cx="3298784" cy="2355494"/>
          </a:xfrm>
        </p:spPr>
        <p:txBody>
          <a:bodyPr>
            <a:noAutofit/>
          </a:bodyPr>
          <a:lstStyle/>
          <a:p>
            <a:r>
              <a:rPr lang="en-US" sz="1400" b="1" dirty="0" smtClean="0"/>
              <a:t>Secure the following: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Large furniture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Wall hangings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Kitchen cabinets &amp; contents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Water 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Hazardous materials</a:t>
            </a:r>
          </a:p>
          <a:p>
            <a:endParaRPr lang="en-US" sz="1400" b="1" dirty="0"/>
          </a:p>
          <a:p>
            <a:r>
              <a:rPr lang="en-US" sz="1400" b="1" dirty="0" smtClean="0"/>
              <a:t>Go on a 30 min. hazard hunt</a:t>
            </a:r>
          </a:p>
          <a:p>
            <a:endParaRPr lang="en-US" sz="1400" b="1" dirty="0"/>
          </a:p>
          <a:p>
            <a:r>
              <a:rPr lang="en-US" sz="1400" b="1" dirty="0" smtClean="0"/>
              <a:t>Attend a free home retrofit class</a:t>
            </a:r>
            <a:br>
              <a:rPr lang="en-US" sz="1400" b="1" dirty="0" smtClean="0"/>
            </a:br>
            <a:r>
              <a:rPr lang="en-US" sz="1400" i="1" dirty="0" smtClean="0"/>
              <a:t>Was your home built before 1980?</a:t>
            </a:r>
          </a:p>
          <a:p>
            <a:endParaRPr lang="en-US" sz="1400" b="1" dirty="0"/>
          </a:p>
          <a:p>
            <a:r>
              <a:rPr lang="en-US" sz="1400" b="1" dirty="0" smtClean="0"/>
              <a:t>Retrofit your home</a:t>
            </a:r>
          </a:p>
          <a:p>
            <a:r>
              <a:rPr lang="en-US" sz="1400" i="1" dirty="0" smtClean="0"/>
              <a:t>See list of contractors </a:t>
            </a:r>
            <a:br>
              <a:rPr lang="en-US" sz="1400" i="1" dirty="0" smtClean="0"/>
            </a:br>
            <a:r>
              <a:rPr lang="en-US" sz="1400" i="1" dirty="0" smtClean="0"/>
              <a:t>on OEM’s webpage</a:t>
            </a:r>
            <a:endParaRPr lang="en-US" sz="1400" i="1" dirty="0"/>
          </a:p>
        </p:txBody>
      </p:sp>
      <p:pic>
        <p:nvPicPr>
          <p:cNvPr id="2" name="bedroom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800" y="685800"/>
            <a:ext cx="2578100" cy="1757795"/>
          </a:xfrm>
          <a:prstGeom prst="rect">
            <a:avLst/>
          </a:prstGeom>
        </p:spPr>
      </p:pic>
      <p:pic>
        <p:nvPicPr>
          <p:cNvPr id="5" name="house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7800" y="2514600"/>
            <a:ext cx="2603500" cy="1775113"/>
          </a:xfrm>
          <a:prstGeom prst="rect">
            <a:avLst/>
          </a:prstGeom>
        </p:spPr>
      </p:pic>
      <p:pic>
        <p:nvPicPr>
          <p:cNvPr id="7" name="officedinning.mpe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7800" y="4343400"/>
            <a:ext cx="257048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4000" y="2286000"/>
            <a:ext cx="2971800" cy="4038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3810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Sign-up for Emergency Alerts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3581400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emergencies happen, be the first to know. Stay informed with </a:t>
            </a:r>
            <a:r>
              <a:rPr lang="en-US" dirty="0" err="1" smtClean="0"/>
              <a:t>AlertSeattle</a:t>
            </a:r>
            <a:r>
              <a:rPr lang="en-US" dirty="0" smtClean="0"/>
              <a:t> to receive real-time, official notifications from the City </a:t>
            </a:r>
            <a:br>
              <a:rPr lang="en-US" dirty="0" smtClean="0"/>
            </a:br>
            <a:r>
              <a:rPr lang="en-US" dirty="0" smtClean="0"/>
              <a:t>of Seattle. This is a free service.</a:t>
            </a:r>
          </a:p>
          <a:p>
            <a:endParaRPr lang="en-US" dirty="0"/>
          </a:p>
          <a:p>
            <a:pPr algn="ctr"/>
            <a:r>
              <a:rPr lang="en-US" b="1" dirty="0" smtClean="0"/>
              <a:t>Alert.seattle.gov 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1694795"/>
            <a:ext cx="2819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Types of Alerts:</a:t>
            </a:r>
          </a:p>
          <a:p>
            <a:endParaRPr lang="en-US" u="sng" dirty="0"/>
          </a:p>
          <a:p>
            <a:endParaRPr lang="en-US" u="sng" dirty="0" smtClean="0"/>
          </a:p>
          <a:p>
            <a:endParaRPr lang="en-US" u="sng" dirty="0" smtClean="0"/>
          </a:p>
          <a:p>
            <a:endParaRPr lang="en-US" dirty="0"/>
          </a:p>
          <a:p>
            <a:r>
              <a:rPr lang="en-US" sz="1600" b="1" dirty="0" smtClean="0"/>
              <a:t>Emergency Alerts</a:t>
            </a:r>
          </a:p>
          <a:p>
            <a:endParaRPr lang="en-US" dirty="0"/>
          </a:p>
          <a:p>
            <a:r>
              <a:rPr lang="en-US" sz="1600" b="1" dirty="0" smtClean="0"/>
              <a:t>Community Notifications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Severe weather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Special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Utility disruptions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Major traffic </a:t>
            </a:r>
            <a:br>
              <a:rPr lang="en-US" sz="1400" dirty="0" smtClean="0"/>
            </a:br>
            <a:r>
              <a:rPr lang="en-US" sz="1400" dirty="0" smtClean="0"/>
              <a:t>disruptions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Emergency </a:t>
            </a:r>
            <a:br>
              <a:rPr lang="en-US" sz="1400" dirty="0" smtClean="0"/>
            </a:br>
            <a:r>
              <a:rPr lang="en-US" sz="1400" dirty="0" smtClean="0"/>
              <a:t>preparedness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Test messages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1200"/>
            <a:ext cx="3429000" cy="1440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98" y="2481298"/>
            <a:ext cx="609604" cy="609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81300"/>
            <a:ext cx="609602" cy="609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81300"/>
            <a:ext cx="665478" cy="665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400301"/>
            <a:ext cx="690601" cy="690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38400"/>
            <a:ext cx="695402" cy="69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2362200"/>
            <a:ext cx="556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 prepared to be on </a:t>
            </a:r>
            <a:br>
              <a:rPr lang="en-US" dirty="0" smtClean="0"/>
            </a:br>
            <a:r>
              <a:rPr lang="en-US" dirty="0" smtClean="0"/>
              <a:t>your own for 7-10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Think about what you </a:t>
            </a:r>
            <a:br>
              <a:rPr lang="en-US" dirty="0" smtClean="0"/>
            </a:br>
            <a:r>
              <a:rPr lang="en-US" dirty="0" smtClean="0"/>
              <a:t>use on a daily basis, </a:t>
            </a:r>
            <a:br>
              <a:rPr lang="en-US" dirty="0" smtClean="0"/>
            </a:br>
            <a:r>
              <a:rPr lang="en-US" dirty="0" smtClean="0"/>
              <a:t>and include those </a:t>
            </a:r>
            <a:br>
              <a:rPr lang="en-US" dirty="0" smtClean="0"/>
            </a:br>
            <a:r>
              <a:rPr lang="en-US" dirty="0" smtClean="0"/>
              <a:t>items in your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Food and water </a:t>
            </a:r>
            <a:br>
              <a:rPr lang="en-US" dirty="0" smtClean="0"/>
            </a:br>
            <a:r>
              <a:rPr lang="en-US" dirty="0" smtClean="0"/>
              <a:t>are the most important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38400"/>
            <a:ext cx="3733800" cy="37338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29" y="1066799"/>
            <a:ext cx="5414541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4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024744" cy="1143000"/>
          </a:xfrm>
        </p:spPr>
        <p:txBody>
          <a:bodyPr/>
          <a:lstStyle/>
          <a:p>
            <a:r>
              <a:rPr lang="en-US" dirty="0" smtClean="0"/>
              <a:t>Basic Kit Supplies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76400"/>
            <a:ext cx="1524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5260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16002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803398"/>
            <a:ext cx="1524004" cy="1524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6" y="1638298"/>
            <a:ext cx="1676404" cy="1676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5" y="3243049"/>
            <a:ext cx="1570785" cy="1570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4" y="3304542"/>
            <a:ext cx="1447800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24199"/>
            <a:ext cx="1629763" cy="1629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428999"/>
            <a:ext cx="1324963" cy="13249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9" y="3330640"/>
            <a:ext cx="1312762" cy="13127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5" y="4999796"/>
            <a:ext cx="1257298" cy="1257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6" y="4778814"/>
            <a:ext cx="1493524" cy="1493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813834"/>
            <a:ext cx="1343211" cy="13432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8" y="4876800"/>
            <a:ext cx="1676404" cy="16764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4778814"/>
            <a:ext cx="1478280" cy="14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381000"/>
            <a:ext cx="7024744" cy="1143000"/>
          </a:xfrm>
        </p:spPr>
        <p:txBody>
          <a:bodyPr/>
          <a:lstStyle/>
          <a:p>
            <a:r>
              <a:rPr lang="en-US" dirty="0" smtClean="0"/>
              <a:t>Include your special needs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66900"/>
            <a:ext cx="11430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52600"/>
            <a:ext cx="129540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796840"/>
            <a:ext cx="11430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52600"/>
            <a:ext cx="137160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20" y="1766360"/>
            <a:ext cx="1344080" cy="1344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" y="3497775"/>
            <a:ext cx="1134406" cy="1134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3429000"/>
            <a:ext cx="1143000" cy="1143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38702"/>
            <a:ext cx="1295400" cy="129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4914902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40" y="3311580"/>
            <a:ext cx="1295402" cy="12954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20" y="3435058"/>
            <a:ext cx="1328704" cy="1328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398721"/>
            <a:ext cx="1219200" cy="1219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838702"/>
            <a:ext cx="1300200" cy="1300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20" y="4953000"/>
            <a:ext cx="1219200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809287"/>
            <a:ext cx="1288202" cy="12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256" y="304800"/>
            <a:ext cx="7024744" cy="1143000"/>
          </a:xfrm>
        </p:spPr>
        <p:txBody>
          <a:bodyPr/>
          <a:lstStyle/>
          <a:p>
            <a:r>
              <a:rPr lang="en-US" dirty="0" smtClean="0"/>
              <a:t>Vehicle Kit Supplies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5240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You don’t know where you’ll be when the disaster strikes. Have smaller kits in your car and at work. 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53120"/>
            <a:ext cx="129540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42" y="2311122"/>
            <a:ext cx="1272958" cy="1272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38154"/>
            <a:ext cx="1190846" cy="1190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96" y="2227996"/>
            <a:ext cx="1376404" cy="1376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6" y="2171836"/>
            <a:ext cx="1371604" cy="1371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96" y="3693716"/>
            <a:ext cx="1254484" cy="1254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693440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693716"/>
            <a:ext cx="1097004" cy="1097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21" y="37290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2" y="3543440"/>
            <a:ext cx="1272960" cy="127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83" y="5068435"/>
            <a:ext cx="1251013" cy="1251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41" y="5200873"/>
            <a:ext cx="1147804" cy="1147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02" y="5156486"/>
            <a:ext cx="1295400" cy="129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2" y="5105400"/>
            <a:ext cx="1177085" cy="11770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105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24744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Seattle </a:t>
            </a:r>
            <a:r>
              <a:rPr lang="en-US" sz="2800" dirty="0" smtClean="0"/>
              <a:t>residents need to </a:t>
            </a:r>
            <a:br>
              <a:rPr lang="en-US" sz="2800" dirty="0" smtClean="0"/>
            </a:br>
            <a:r>
              <a:rPr lang="en-US" sz="2800" dirty="0" smtClean="0"/>
              <a:t>be prepared for many disasters</a:t>
            </a:r>
            <a:endParaRPr lang="en-US" sz="2800" dirty="0"/>
          </a:p>
        </p:txBody>
      </p:sp>
      <p:pic>
        <p:nvPicPr>
          <p:cNvPr id="9220" name="Picture 4" descr="http://media-cdn.tripadvisor.com/media/photo-s/03/9b/30/26/seat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6504914" cy="39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1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2125682"/>
            <a:ext cx="624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Start by planning with 1-2 people who live near you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Check on one another after a disaster </a:t>
            </a:r>
            <a:br>
              <a:rPr lang="en-US" dirty="0" smtClean="0"/>
            </a:br>
            <a:r>
              <a:rPr lang="en-US" dirty="0" smtClean="0"/>
              <a:t>(who has children, pets, lives alone, special needs?)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Helping may also include sharing supplies, </a:t>
            </a:r>
            <a:br>
              <a:rPr lang="en-US" dirty="0" smtClean="0"/>
            </a:br>
            <a:r>
              <a:rPr lang="en-US" dirty="0" smtClean="0"/>
              <a:t>a mutual agreement of checking on each other’s home if the disaster strikes when your away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Find out your neighbor’s unique skills </a:t>
            </a:r>
            <a:br>
              <a:rPr lang="en-US" dirty="0" smtClean="0"/>
            </a:br>
            <a:r>
              <a:rPr lang="en-US" dirty="0" smtClean="0"/>
              <a:t>(i.e. CPR cert, first aid, mechanic, etc.)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will make getting through a disaster </a:t>
            </a:r>
            <a:br>
              <a:rPr lang="en-US" dirty="0" smtClean="0"/>
            </a:br>
            <a:r>
              <a:rPr lang="en-US" dirty="0" smtClean="0"/>
              <a:t>more manageable until help arrives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038600"/>
            <a:ext cx="2438400" cy="2438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" b="4900"/>
          <a:stretch/>
        </p:blipFill>
        <p:spPr bwMode="auto">
          <a:xfrm>
            <a:off x="1066800" y="937594"/>
            <a:ext cx="4648200" cy="81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9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7024744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to do during </a:t>
            </a:r>
            <a:br>
              <a:rPr lang="en-US" sz="3200" dirty="0" smtClean="0"/>
            </a:br>
            <a:r>
              <a:rPr lang="en-US" sz="3200" dirty="0" smtClean="0"/>
              <a:t>an earthquake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4821931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11412"/>
            <a:ext cx="4648200" cy="1265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2600" y="927536"/>
            <a:ext cx="2971800" cy="5473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36331" y="1278553"/>
            <a:ext cx="27218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Quake Advice:</a:t>
            </a:r>
          </a:p>
          <a:p>
            <a:endParaRPr lang="en-US" sz="1600" b="1" dirty="0" smtClean="0"/>
          </a:p>
          <a:p>
            <a:r>
              <a:rPr lang="en-US" sz="1400" dirty="0" smtClean="0"/>
              <a:t>Don’t run during the shaking</a:t>
            </a:r>
          </a:p>
          <a:p>
            <a:endParaRPr lang="en-US" sz="1400" dirty="0"/>
          </a:p>
          <a:p>
            <a:r>
              <a:rPr lang="en-US" sz="1400" dirty="0" smtClean="0"/>
              <a:t>Drop, Cover and Hold </a:t>
            </a:r>
            <a:br>
              <a:rPr lang="en-US" sz="1400" dirty="0" smtClean="0"/>
            </a:br>
            <a:r>
              <a:rPr lang="en-US" sz="1400" dirty="0" smtClean="0"/>
              <a:t>under a desk or table</a:t>
            </a:r>
          </a:p>
          <a:p>
            <a:endParaRPr lang="en-US" sz="1400" dirty="0"/>
          </a:p>
          <a:p>
            <a:r>
              <a:rPr lang="en-US" sz="1400" dirty="0" smtClean="0"/>
              <a:t>If there’s not table, </a:t>
            </a:r>
            <a:br>
              <a:rPr lang="en-US" sz="1400" dirty="0" smtClean="0"/>
            </a:br>
            <a:r>
              <a:rPr lang="en-US" sz="1400" dirty="0" smtClean="0"/>
              <a:t>find the nearest safe </a:t>
            </a:r>
            <a:br>
              <a:rPr lang="en-US" sz="1400" dirty="0" smtClean="0"/>
            </a:br>
            <a:r>
              <a:rPr lang="en-US" sz="1400" dirty="0" smtClean="0"/>
              <a:t>place beside an inside wall or lower than furnishings; get into a corner or against a supporting column</a:t>
            </a:r>
          </a:p>
          <a:p>
            <a:endParaRPr lang="en-US" sz="1400" dirty="0"/>
          </a:p>
          <a:p>
            <a:r>
              <a:rPr lang="en-US" sz="1400" dirty="0" smtClean="0"/>
              <a:t>If outside and in an open area, sit down and cover your head with your arms</a:t>
            </a:r>
          </a:p>
          <a:p>
            <a:endParaRPr lang="en-US" sz="1400" dirty="0"/>
          </a:p>
          <a:p>
            <a:r>
              <a:rPr lang="en-US" sz="1400" dirty="0" smtClean="0"/>
              <a:t>If in the ‘danger zone’ </a:t>
            </a:r>
            <a:br>
              <a:rPr lang="en-US" sz="1400" dirty="0" smtClean="0"/>
            </a:br>
            <a:r>
              <a:rPr lang="en-US" sz="1400" dirty="0" smtClean="0"/>
              <a:t>next to a building, try to </a:t>
            </a:r>
            <a:br>
              <a:rPr lang="en-US" sz="1400" dirty="0" smtClean="0"/>
            </a:br>
            <a:r>
              <a:rPr lang="en-US" sz="1400" dirty="0" smtClean="0"/>
              <a:t>get back into the </a:t>
            </a:r>
            <a:br>
              <a:rPr lang="en-US" sz="1400" dirty="0" smtClean="0"/>
            </a:br>
            <a:r>
              <a:rPr lang="en-US" sz="1400" dirty="0" smtClean="0"/>
              <a:t>building to find shelter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72160" y="5717977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Myth buster: </a:t>
            </a:r>
            <a:r>
              <a:rPr lang="en-US" sz="1400" dirty="0" smtClean="0"/>
              <a:t>Doorways are not a safe place to be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706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41471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to do after an earthquake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86400" y="1828800"/>
            <a:ext cx="2743200" cy="426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1600" y="2667000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Check on yourself and </a:t>
            </a:r>
            <a:br>
              <a:rPr lang="en-US" b="1" dirty="0" smtClean="0"/>
            </a:br>
            <a:r>
              <a:rPr lang="en-US" b="1" dirty="0" smtClean="0"/>
              <a:t>your family for injuries</a:t>
            </a:r>
            <a:br>
              <a:rPr lang="en-US" b="1" dirty="0" smtClean="0"/>
            </a:b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Check on your home</a:t>
            </a:r>
            <a:br>
              <a:rPr lang="en-US" b="1" dirty="0" smtClean="0"/>
            </a:b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Check on others</a:t>
            </a:r>
            <a:br>
              <a:rPr lang="en-US" b="1" dirty="0" smtClean="0"/>
            </a:b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Find out more information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670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41471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Check on yourself and family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86400" y="1828800"/>
            <a:ext cx="2743200" cy="426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2362200"/>
            <a:ext cx="42672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Your safety comes first</a:t>
            </a:r>
            <a:br>
              <a:rPr lang="en-US" sz="2400" b="1" dirty="0" smtClean="0"/>
            </a:b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Check yourself for injuries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Put on sturdy shoes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Check family members for injuries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Do basic first aid if needed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4638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2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90" y="304800"/>
            <a:ext cx="741471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Check on your home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91200" y="1905000"/>
            <a:ext cx="2743200" cy="441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1447800"/>
            <a:ext cx="6629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Check on utilities and structure of your home</a:t>
            </a:r>
          </a:p>
          <a:p>
            <a:endParaRPr lang="en-US" sz="2000" b="1" dirty="0" smtClean="0"/>
          </a:p>
          <a:p>
            <a:r>
              <a:rPr lang="en-US" sz="1600" b="1" dirty="0" smtClean="0"/>
              <a:t>Shut off water at the main house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Typically located right outside your house or inside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This saves the water in your hot water heater </a:t>
            </a:r>
            <a:br>
              <a:rPr lang="en-US" sz="1400" dirty="0" smtClean="0"/>
            </a:br>
            <a:r>
              <a:rPr lang="en-US" sz="1400" dirty="0" smtClean="0"/>
              <a:t>and toilet from possible contamination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Turn off power to the water heater – attach a hose 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600" b="1" dirty="0" smtClean="0"/>
              <a:t>Shut off natural gas ONLY if necessary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Only shut it off if you smell natural gas, hear </a:t>
            </a:r>
            <a:br>
              <a:rPr lang="en-US" sz="1400" dirty="0" smtClean="0"/>
            </a:br>
            <a:r>
              <a:rPr lang="en-US" sz="1400" dirty="0" smtClean="0"/>
              <a:t>a hissing sound, or dial is spinning rapidly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600" b="1" dirty="0" smtClean="0"/>
              <a:t>Shut off electricity ONLY if </a:t>
            </a:r>
            <a:br>
              <a:rPr lang="en-US" sz="1600" b="1" dirty="0" smtClean="0"/>
            </a:br>
            <a:r>
              <a:rPr lang="en-US" sz="1600" b="1" dirty="0" smtClean="0"/>
              <a:t>natural gas meter is damaged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This will help prevent a fire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600" b="1" dirty="0" smtClean="0"/>
              <a:t>Check to see if your home </a:t>
            </a:r>
            <a:br>
              <a:rPr lang="en-US" sz="1600" b="1" dirty="0" smtClean="0"/>
            </a:br>
            <a:r>
              <a:rPr lang="en-US" sz="1600" b="1" dirty="0" smtClean="0"/>
              <a:t>sustained structural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Rope off damaged areas so others know </a:t>
            </a:r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343400"/>
            <a:ext cx="1828804" cy="1868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39692"/>
            <a:ext cx="1828804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90" y="685800"/>
            <a:ext cx="741471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Check on others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91200" y="1752600"/>
            <a:ext cx="2514600" cy="441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0964" y="2590800"/>
            <a:ext cx="43078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Go to your neighborhood </a:t>
            </a:r>
            <a:br>
              <a:rPr lang="en-US" sz="2000" b="1" dirty="0" smtClean="0"/>
            </a:br>
            <a:r>
              <a:rPr lang="en-US" sz="2000" b="1" dirty="0" smtClean="0"/>
              <a:t>meeting place</a:t>
            </a:r>
          </a:p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  <a:p>
            <a:r>
              <a:rPr lang="en-US" sz="2000" b="1" dirty="0" smtClean="0"/>
              <a:t>Focus on three priorities: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Control utilities and fire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Check on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Care for injuries </a:t>
            </a:r>
          </a:p>
          <a:p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1981200"/>
            <a:ext cx="21336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033523"/>
            <a:ext cx="2509520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7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890" y="304800"/>
            <a:ext cx="741471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Find our more information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81800" y="1905000"/>
            <a:ext cx="1752600" cy="441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19200" y="1447800"/>
            <a:ext cx="6629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Find out what is happening in the region</a:t>
            </a:r>
          </a:p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r>
              <a:rPr lang="en-US" sz="1600" b="1" dirty="0" smtClean="0"/>
              <a:t>Get </a:t>
            </a:r>
            <a:r>
              <a:rPr lang="en-US" sz="1600" b="1" dirty="0" err="1" smtClean="0"/>
              <a:t>AlertSeattle</a:t>
            </a:r>
            <a:r>
              <a:rPr lang="en-US" sz="1600" b="1" dirty="0" smtClean="0"/>
              <a:t> 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Sign up online at alert.seattle.gov</a:t>
            </a:r>
          </a:p>
          <a:p>
            <a:endParaRPr lang="en-US" sz="1600" b="1" dirty="0"/>
          </a:p>
          <a:p>
            <a:r>
              <a:rPr lang="en-US" sz="1600" b="1" dirty="0" smtClean="0"/>
              <a:t>Tune in to local emergency radio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AM 710, AM 1000, FM 97.3, FM 97.7 and FM 94.9</a:t>
            </a:r>
          </a:p>
          <a:p>
            <a:endParaRPr lang="en-US" sz="1600" b="1" dirty="0"/>
          </a:p>
          <a:p>
            <a:r>
              <a:rPr lang="en-US" sz="1600" b="1" dirty="0" smtClean="0"/>
              <a:t>Tune into local television </a:t>
            </a:r>
          </a:p>
          <a:p>
            <a:endParaRPr lang="en-US" sz="1600" b="1" dirty="0"/>
          </a:p>
          <a:p>
            <a:r>
              <a:rPr lang="en-US" sz="1600" b="1" dirty="0" smtClean="0"/>
              <a:t>Follow City departments on 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(Twitter, Facebook, </a:t>
            </a:r>
            <a:r>
              <a:rPr lang="en-US" sz="1600" dirty="0" err="1" smtClean="0"/>
              <a:t>NextDoor</a:t>
            </a:r>
            <a:r>
              <a:rPr lang="en-US" sz="1600" dirty="0" smtClean="0"/>
              <a:t>, Reddit)</a:t>
            </a:r>
            <a:br>
              <a:rPr lang="en-US" sz="1600" dirty="0" smtClean="0"/>
            </a:br>
            <a:r>
              <a:rPr lang="en-US" sz="1600" dirty="0" smtClean="0"/>
              <a:t>@</a:t>
            </a:r>
            <a:r>
              <a:rPr lang="en-US" sz="1600" dirty="0" err="1" smtClean="0"/>
              <a:t>CityofSeattle</a:t>
            </a:r>
            <a:r>
              <a:rPr lang="en-US" sz="1600" dirty="0" smtClean="0"/>
              <a:t>, @</a:t>
            </a:r>
            <a:r>
              <a:rPr lang="en-US" sz="1600" dirty="0" err="1" smtClean="0"/>
              <a:t>SeattlePD</a:t>
            </a:r>
            <a:r>
              <a:rPr lang="en-US" sz="1600" dirty="0" smtClean="0"/>
              <a:t>, @</a:t>
            </a:r>
            <a:r>
              <a:rPr lang="en-US" sz="1600" dirty="0" err="1" smtClean="0"/>
              <a:t>SeattleFire</a:t>
            </a:r>
            <a:r>
              <a:rPr lang="en-US" sz="1600" dirty="0" smtClean="0"/>
              <a:t>, </a:t>
            </a:r>
            <a:br>
              <a:rPr lang="en-US" sz="1600" dirty="0" smtClean="0"/>
            </a:br>
            <a:r>
              <a:rPr lang="en-US" sz="1600" dirty="0" smtClean="0"/>
              <a:t>@</a:t>
            </a:r>
            <a:r>
              <a:rPr lang="en-US" sz="1600" dirty="0" err="1" smtClean="0"/>
              <a:t>AlertSeattle</a:t>
            </a:r>
            <a:r>
              <a:rPr lang="en-US" sz="1600" dirty="0" smtClean="0"/>
              <a:t>, @</a:t>
            </a:r>
            <a:r>
              <a:rPr lang="en-US" sz="1600" dirty="0" err="1" smtClean="0"/>
              <a:t>SeattleDOT</a:t>
            </a:r>
            <a:r>
              <a:rPr lang="en-US" sz="1600" dirty="0" smtClean="0"/>
              <a:t>, @</a:t>
            </a:r>
            <a:r>
              <a:rPr lang="en-US" sz="1600" dirty="0" err="1" smtClean="0"/>
              <a:t>SeattleSPU</a:t>
            </a:r>
            <a:r>
              <a:rPr lang="en-US" sz="1600" dirty="0" smtClean="0"/>
              <a:t>,</a:t>
            </a:r>
            <a:br>
              <a:rPr lang="en-US" sz="1600" dirty="0" smtClean="0"/>
            </a:br>
            <a:r>
              <a:rPr lang="en-US" sz="1600" dirty="0" smtClean="0"/>
              <a:t>@</a:t>
            </a:r>
            <a:r>
              <a:rPr lang="en-US" sz="1600" dirty="0" err="1" smtClean="0"/>
              <a:t>SEAcitylight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 smtClean="0"/>
              <a:t>Go to your nearest emergency hub </a:t>
            </a:r>
            <a:endParaRPr lang="en-US" sz="1400" b="1" dirty="0" smtClean="0"/>
          </a:p>
          <a:p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6" y="2819392"/>
            <a:ext cx="914408" cy="914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639818"/>
            <a:ext cx="1254763" cy="627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20" y="4264801"/>
            <a:ext cx="1221599" cy="1221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19298"/>
            <a:ext cx="990600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257796"/>
            <a:ext cx="1066804" cy="10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3622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Questions?</a:t>
            </a:r>
            <a:endParaRPr lang="en-US" sz="6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590800"/>
            <a:ext cx="6466840" cy="499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9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7024744" cy="1143000"/>
          </a:xfrm>
        </p:spPr>
        <p:txBody>
          <a:bodyPr/>
          <a:lstStyle/>
          <a:p>
            <a:r>
              <a:rPr lang="en-US" dirty="0" smtClean="0"/>
              <a:t>Ice </a:t>
            </a:r>
            <a:r>
              <a:rPr lang="en-US" dirty="0" smtClean="0"/>
              <a:t>and Snow </a:t>
            </a:r>
            <a:r>
              <a:rPr lang="en-US" dirty="0" smtClean="0"/>
              <a:t>Storms</a:t>
            </a:r>
            <a:endParaRPr lang="en-US" dirty="0"/>
          </a:p>
        </p:txBody>
      </p:sp>
      <p:pic>
        <p:nvPicPr>
          <p:cNvPr id="11266" name="Picture 2" descr="http://stephenbrashear.com/wp-content/uploads/2012/02/137420373SB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19" y="1905000"/>
            <a:ext cx="6471681" cy="426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7024744" cy="1143000"/>
          </a:xfrm>
        </p:spPr>
        <p:txBody>
          <a:bodyPr/>
          <a:lstStyle/>
          <a:p>
            <a:r>
              <a:rPr lang="en-US" dirty="0" smtClean="0"/>
              <a:t>Large Crowds</a:t>
            </a:r>
            <a:endParaRPr lang="en-US" dirty="0"/>
          </a:p>
        </p:txBody>
      </p:sp>
      <p:pic>
        <p:nvPicPr>
          <p:cNvPr id="14338" name="Picture 2" descr="http://willaustin.com/wp-content/uploads/2014/02/seahawks-parade-020514-will-austin-photo-0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28394"/>
            <a:ext cx="6781800" cy="454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7024744" cy="1143000"/>
          </a:xfrm>
        </p:spPr>
        <p:txBody>
          <a:bodyPr/>
          <a:lstStyle/>
          <a:p>
            <a:r>
              <a:rPr lang="en-US" dirty="0" smtClean="0"/>
              <a:t>Excessive Heat</a:t>
            </a:r>
            <a:endParaRPr lang="en-US" dirty="0"/>
          </a:p>
        </p:txBody>
      </p:sp>
      <p:pic>
        <p:nvPicPr>
          <p:cNvPr id="13314" name="Picture 2" descr="http://weatherblog.kshb.com/wp-content/uploads/2012/06/7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6773333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58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7024744" cy="1143000"/>
          </a:xfrm>
        </p:spPr>
        <p:txBody>
          <a:bodyPr/>
          <a:lstStyle/>
          <a:p>
            <a:r>
              <a:rPr lang="en-US" dirty="0" smtClean="0"/>
              <a:t>Earthquakes</a:t>
            </a:r>
            <a:endParaRPr lang="en-US" dirty="0"/>
          </a:p>
        </p:txBody>
      </p:sp>
      <p:pic>
        <p:nvPicPr>
          <p:cNvPr id="16386" name="Picture 2" descr="http://mediad.publicbroadcasting.net/p/kplu/files/201102/quak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5715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5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101929"/>
            <a:ext cx="3429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b="1" dirty="0" smtClean="0"/>
              <a:t>Earthquakes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Snow and Ice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Infrastructure/Cyber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Windstorms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Power Outages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Terrorism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Disease Outbreaks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Flooding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Excessive Heat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2133600"/>
            <a:ext cx="3429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10. Fires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11. Tsunamis/</a:t>
            </a:r>
            <a:r>
              <a:rPr lang="en-US" dirty="0" err="1" smtClean="0"/>
              <a:t>Seiches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12. Landslides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13. Transportation Accidents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14. Water Shortages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15. Social Unrest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16. HAZMAT Incidents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17. Volcano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18. Active Shooter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990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Seattle’s Top Hazards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8175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304800"/>
            <a:ext cx="749091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Know </a:t>
            </a:r>
            <a:r>
              <a:rPr lang="en-US" dirty="0" smtClean="0"/>
              <a:t>what could happen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448574"/>
            <a:ext cx="68580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Earthquakes are our largest hazard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The things you rely on will be significantly disrupted </a:t>
            </a:r>
            <a:br>
              <a:rPr lang="en-US" b="1" dirty="0" smtClean="0"/>
            </a:br>
            <a:endParaRPr lang="en-US" sz="9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People may not be able to get anywhere </a:t>
            </a:r>
            <a:br>
              <a:rPr lang="en-US" sz="1600" dirty="0" smtClean="0"/>
            </a:br>
            <a:r>
              <a:rPr lang="en-US" sz="1600" dirty="0" smtClean="0"/>
              <a:t>easily (roads, bridges damaged; transit will stop)</a:t>
            </a:r>
            <a:br>
              <a:rPr lang="en-US" sz="1600" dirty="0" smtClean="0"/>
            </a:b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Stores may quickly run out of supplies</a:t>
            </a:r>
            <a:br>
              <a:rPr lang="en-US" sz="1600" dirty="0" smtClean="0"/>
            </a:b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Utilities may be damaged (electricity, water, sewer)</a:t>
            </a:r>
            <a:br>
              <a:rPr lang="en-US" sz="1600" dirty="0" smtClean="0"/>
            </a:b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Gas stations and ATM machines may not work</a:t>
            </a:r>
            <a:br>
              <a:rPr lang="en-US" sz="1600" dirty="0" smtClean="0"/>
            </a:b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Hospitals may be overwhelmed</a:t>
            </a:r>
            <a:br>
              <a:rPr lang="en-US" sz="1600" dirty="0" smtClean="0"/>
            </a:b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Phones, cable TV, and internet may not work</a:t>
            </a:r>
            <a:br>
              <a:rPr lang="en-US" sz="1600" dirty="0" smtClean="0"/>
            </a:b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Fire, Ambulances and Police may </a:t>
            </a:r>
            <a:r>
              <a:rPr lang="en-US" sz="1600" dirty="0" smtClean="0"/>
              <a:t>not be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able </a:t>
            </a:r>
            <a:r>
              <a:rPr lang="en-US" sz="1600" dirty="0" smtClean="0"/>
              <a:t>to help you for some time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10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4572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to do to make it through</a:t>
            </a:r>
            <a:endParaRPr lang="en-US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066800" y="1521707"/>
            <a:ext cx="6858000" cy="1260629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en-US" b="1" dirty="0" smtClean="0"/>
              <a:t>Get prepared before the next disaster strikes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27" b="-5212"/>
          <a:stretch/>
        </p:blipFill>
        <p:spPr bwMode="auto">
          <a:xfrm>
            <a:off x="1102359" y="2286000"/>
            <a:ext cx="33101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r="40161"/>
          <a:stretch/>
        </p:blipFill>
        <p:spPr bwMode="auto">
          <a:xfrm>
            <a:off x="2667000" y="3581400"/>
            <a:ext cx="316234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4"/>
          <a:stretch/>
        </p:blipFill>
        <p:spPr bwMode="auto">
          <a:xfrm>
            <a:off x="3962400" y="4876800"/>
            <a:ext cx="439735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0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572</TotalTime>
  <Words>456</Words>
  <Application>Microsoft Office PowerPoint</Application>
  <PresentationFormat>On-screen Show (4:3)</PresentationFormat>
  <Paragraphs>188</Paragraphs>
  <Slides>27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Austin</vt:lpstr>
      <vt:lpstr>Emergency Preparedness  </vt:lpstr>
      <vt:lpstr>Seattle residents need to  be prepared for many disasters</vt:lpstr>
      <vt:lpstr>Ice and Snow Storms</vt:lpstr>
      <vt:lpstr>Large Crowds</vt:lpstr>
      <vt:lpstr>Excessive Heat</vt:lpstr>
      <vt:lpstr>Earthquakes</vt:lpstr>
      <vt:lpstr>PowerPoint Presentation</vt:lpstr>
      <vt:lpstr>Know what could happen</vt:lpstr>
      <vt:lpstr>What to do to make it through</vt:lpstr>
      <vt:lpstr>PowerPoint Presentation</vt:lpstr>
      <vt:lpstr>Develop a Disaster Plan</vt:lpstr>
      <vt:lpstr>Communications Plan</vt:lpstr>
      <vt:lpstr>Know your neighborhood’s plan</vt:lpstr>
      <vt:lpstr>Retrofit your home</vt:lpstr>
      <vt:lpstr>Sign-up for Emergency Alerts</vt:lpstr>
      <vt:lpstr>PowerPoint Presentation</vt:lpstr>
      <vt:lpstr>Basic Kit Supplies</vt:lpstr>
      <vt:lpstr>Include your special needs</vt:lpstr>
      <vt:lpstr>Vehicle Kit Supplies</vt:lpstr>
      <vt:lpstr>PowerPoint Presentation</vt:lpstr>
      <vt:lpstr>What to do during  an earthquake</vt:lpstr>
      <vt:lpstr>What to do after an earthquake</vt:lpstr>
      <vt:lpstr>Check on yourself and family</vt:lpstr>
      <vt:lpstr>Check on your home</vt:lpstr>
      <vt:lpstr>Check on others</vt:lpstr>
      <vt:lpstr>Find our more information</vt:lpstr>
      <vt:lpstr>Questions?</vt:lpstr>
    </vt:vector>
  </TitlesOfParts>
  <Company>City of Seattle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Preparedness</dc:title>
  <dc:creator>Tinsley, Kristin</dc:creator>
  <cp:lastModifiedBy>Tinsley, Kristin</cp:lastModifiedBy>
  <cp:revision>56</cp:revision>
  <dcterms:created xsi:type="dcterms:W3CDTF">2015-12-22T18:12:13Z</dcterms:created>
  <dcterms:modified xsi:type="dcterms:W3CDTF">2016-04-28T20:10:05Z</dcterms:modified>
</cp:coreProperties>
</file>