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648" r:id="rId4"/>
  </p:sldMasterIdLst>
  <p:notesMasterIdLst>
    <p:notesMasterId r:id="rId12"/>
  </p:notesMasterIdLst>
  <p:sldIdLst>
    <p:sldId id="260" r:id="rId5"/>
    <p:sldId id="263" r:id="rId6"/>
    <p:sldId id="268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Seattle Text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0E0D0"/>
    <a:srgbClr val="0993A2"/>
    <a:srgbClr val="003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483" autoAdjust="0"/>
  </p:normalViewPr>
  <p:slideViewPr>
    <p:cSldViewPr snapToGrid="0">
      <p:cViewPr varScale="1">
        <p:scale>
          <a:sx n="115" d="100"/>
          <a:sy n="115" d="100"/>
        </p:scale>
        <p:origin x="243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B7B09-3B3C-4AFF-AFE8-1847F03E9E21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BB137-A25D-429B-A8F4-0E6C6FA5A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30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BB137-A25D-429B-A8F4-0E6C6FA5A8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81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this report, I focused on the Quality of Stops &amp; Frisks, and some other data points – but didn’t have a chance to look at full report, as it was divvied up among CPC members.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BB137-A25D-429B-A8F4-0E6C6FA5A8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94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BB137-A25D-429B-A8F4-0E6C6FA5A8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44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this assessment draft, I was able to dive deeper into the data points as a whole.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BB137-A25D-429B-A8F4-0E6C6FA5A8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67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Levels of use of force not highlighted inside dataset, nor multiple instances of it.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BB137-A25D-429B-A8F4-0E6C6FA5A8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35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gap – talking to commissioners, policy team members, discussions, etc.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BB137-A25D-429B-A8F4-0E6C6FA5A8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43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88">
            <a:extLst>
              <a:ext uri="{FF2B5EF4-FFF2-40B4-BE49-F238E27FC236}">
                <a16:creationId xmlns:a16="http://schemas.microsoft.com/office/drawing/2014/main" id="{0AC49FDB-9065-40C0-A909-67E66AFA4F4B}"/>
              </a:ext>
            </a:extLst>
          </p:cNvPr>
          <p:cNvPicPr preferRelativeResize="0"/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0" r="5940"/>
          <a:stretch/>
        </p:blipFill>
        <p:spPr>
          <a:xfrm>
            <a:off x="-9396" y="-985436"/>
            <a:ext cx="9162791" cy="6936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12F8D7-7114-4278-A8C6-262B2635CD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5000"/>
            <a:duotone>
              <a:prstClr val="black"/>
              <a:srgbClr val="40E0D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397" y="-985436"/>
            <a:ext cx="9162791" cy="6936656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8CB5BF-7B1D-4C2F-8DCE-3B48B409D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noFill/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9B9B91-2B82-4546-B83D-1C806B64C2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329874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7CA1-AD78-47F2-9FA9-24CE3C9F4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9A6B14-1176-46C3-92A7-C9D09DD5C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934898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6BB76-673A-42AA-810D-796158A9DA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399"/>
            <a:ext cx="2949178" cy="3864923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41074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A6640-AAF9-498F-A6FD-C91E4B710D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General Instructions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26F17-7903-4D43-813F-6A908669D6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87324"/>
          </a:xfrm>
        </p:spPr>
        <p:txBody>
          <a:bodyPr>
            <a:normAutofit/>
          </a:bodyPr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5pPr marL="1828755" indent="0">
              <a:buNone/>
              <a:defRPr/>
            </a:lvl5pPr>
          </a:lstStyle>
          <a:p>
            <a:r>
              <a:rPr lang="en-US"/>
              <a:t>Items </a:t>
            </a:r>
            <a:r>
              <a:rPr lang="en-US">
                <a:highlight>
                  <a:srgbClr val="00FFFF"/>
                </a:highlight>
              </a:rPr>
              <a:t>highlighted in Blue </a:t>
            </a:r>
            <a:r>
              <a:rPr lang="en-US"/>
              <a:t>denote support data is available through SDHR, FAS or Mayors Office. </a:t>
            </a:r>
            <a:br>
              <a:rPr lang="en-US"/>
            </a:br>
            <a:endParaRPr lang="en-US"/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Items </a:t>
            </a:r>
            <a:r>
              <a:rPr lang="en-US">
                <a:highlight>
                  <a:srgbClr val="FFFF00"/>
                </a:highlight>
              </a:rPr>
              <a:t>highlighted in Yellow </a:t>
            </a:r>
            <a:r>
              <a:rPr lang="en-US"/>
              <a:t>denote elements that should be available within the departments </a:t>
            </a:r>
            <a:br>
              <a:rPr lang="en-US"/>
            </a:br>
            <a:endParaRPr lang="en-US"/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2018 Orientation meeting is available 5/7/2018</a:t>
            </a:r>
          </a:p>
        </p:txBody>
      </p:sp>
    </p:spTree>
    <p:extLst>
      <p:ext uri="{BB962C8B-B14F-4D97-AF65-F5344CB8AC3E}">
        <p14:creationId xmlns:p14="http://schemas.microsoft.com/office/powerpoint/2010/main" val="3975260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26F17-7903-4D43-813F-6A908669D6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848296"/>
            <a:ext cx="7886700" cy="40873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BEDD473-2714-489D-9524-355949F7A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073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A49D0-05FB-4A13-9342-93E5AA7FB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80D4A-F83B-4EB0-9CF2-C37A931B4E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3328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05997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3097-AC2D-4E71-B5A6-B37F847BC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275A-6671-4B2A-BF8E-E0A27F3239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32B95-ABB2-41D5-B74B-4C216A8179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5851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860C1-C8F4-42C5-9A6B-D6B62C06FB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365129"/>
            <a:ext cx="78867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D1FAB-9430-4266-9D4D-60E3919DFF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36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61C4E-4B6A-401B-9388-434C46C23CE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46F982-9B7A-4DB7-BD8A-33EE8EBA929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29152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2C2E3-4EBB-4A84-826A-812CC9487D3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29152" y="2505075"/>
            <a:ext cx="3887391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0231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F0A6-C5A2-443E-8D49-43D6387DC9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80470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0458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0E995-D949-4665-B2BE-6C1BCBCBF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3D865-FD4B-4775-8105-EA2753B934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87391" y="987425"/>
            <a:ext cx="4629150" cy="49348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2C222-FAB2-4815-AD59-66AACA2A6ED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399"/>
            <a:ext cx="2949178" cy="3864923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100883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76596CD-1A53-40BF-86B6-CCF9641C4F7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778" y="5922328"/>
            <a:ext cx="2249222" cy="93567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D674A9-8420-4BC9-958B-60904E1F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E9525-7613-44D5-9D3B-D9B1A513A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09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DD451B4-C473-4A29-A539-AB086CAEEC4C}"/>
              </a:ext>
            </a:extLst>
          </p:cNvPr>
          <p:cNvSpPr txBox="1">
            <a:spLocks/>
          </p:cNvSpPr>
          <p:nvPr userDrawn="1"/>
        </p:nvSpPr>
        <p:spPr>
          <a:xfrm>
            <a:off x="114300" y="6248289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3DA5"/>
                </a:solidFill>
              </a:rPr>
              <a:t>Date (xx/xx/</a:t>
            </a:r>
            <a:r>
              <a:rPr lang="en-US" sz="1200" err="1">
                <a:solidFill>
                  <a:srgbClr val="003DA5"/>
                </a:solidFill>
              </a:rPr>
              <a:t>xxxx</a:t>
            </a:r>
            <a:r>
              <a:rPr lang="en-US" sz="1200">
                <a:solidFill>
                  <a:srgbClr val="003DA5"/>
                </a:solidFill>
              </a:rPr>
              <a:t>)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5122A13-69DF-40C1-9F36-4B12A61C3C27}"/>
              </a:ext>
            </a:extLst>
          </p:cNvPr>
          <p:cNvSpPr txBox="1">
            <a:spLocks/>
          </p:cNvSpPr>
          <p:nvPr userDrawn="1"/>
        </p:nvSpPr>
        <p:spPr>
          <a:xfrm>
            <a:off x="1143000" y="6248288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3DA5"/>
                </a:solidFill>
              </a:rPr>
              <a:t>Department Name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BB9B98A-278E-4B52-9EE2-9C31F9863037}"/>
              </a:ext>
            </a:extLst>
          </p:cNvPr>
          <p:cNvSpPr txBox="1">
            <a:spLocks/>
          </p:cNvSpPr>
          <p:nvPr userDrawn="1"/>
        </p:nvSpPr>
        <p:spPr>
          <a:xfrm>
            <a:off x="2686053" y="6248288"/>
            <a:ext cx="873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3DA5"/>
                </a:solidFill>
              </a:rPr>
              <a:t>Page Number</a:t>
            </a:r>
          </a:p>
        </p:txBody>
      </p:sp>
      <p:sp>
        <p:nvSpPr>
          <p:cNvPr id="8" name="Shape 98">
            <a:extLst>
              <a:ext uri="{FF2B5EF4-FFF2-40B4-BE49-F238E27FC236}">
                <a16:creationId xmlns:a16="http://schemas.microsoft.com/office/drawing/2014/main" id="{6301E5A9-264C-4A8D-9812-87FFC06AE62B}"/>
              </a:ext>
            </a:extLst>
          </p:cNvPr>
          <p:cNvSpPr/>
          <p:nvPr userDrawn="1"/>
        </p:nvSpPr>
        <p:spPr>
          <a:xfrm>
            <a:off x="0" y="5959498"/>
            <a:ext cx="9144000" cy="898477"/>
          </a:xfrm>
          <a:prstGeom prst="rect">
            <a:avLst/>
          </a:prstGeom>
          <a:solidFill>
            <a:srgbClr val="0993A2"/>
          </a:solidFill>
          <a:ln w="12700" cap="flat" cmpd="sng">
            <a:solidFill>
              <a:srgbClr val="0993A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953AB7E-1A09-40B8-82F4-7132969F5B99}"/>
              </a:ext>
            </a:extLst>
          </p:cNvPr>
          <p:cNvSpPr txBox="1">
            <a:spLocks/>
          </p:cNvSpPr>
          <p:nvPr userDrawn="1"/>
        </p:nvSpPr>
        <p:spPr>
          <a:xfrm>
            <a:off x="114302" y="6248289"/>
            <a:ext cx="2491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232762-BC2B-46C2-AEFC-291F76739CC6}" type="datetime2">
              <a:rPr lang="en-US" sz="1400" b="1" smtClean="0">
                <a:solidFill>
                  <a:schemeClr val="bg1"/>
                </a:solidFill>
              </a:rPr>
              <a:t>Tuesday, May 10, 2022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F7CC0D1-EF47-4831-B7C8-1B451F51BCE3}"/>
              </a:ext>
            </a:extLst>
          </p:cNvPr>
          <p:cNvSpPr txBox="1">
            <a:spLocks/>
          </p:cNvSpPr>
          <p:nvPr userDrawn="1"/>
        </p:nvSpPr>
        <p:spPr>
          <a:xfrm>
            <a:off x="6298969" y="6246914"/>
            <a:ext cx="593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DCB20A-607E-4C38-8FBF-CBD3128D930E}" type="slidenum">
              <a:rPr lang="en-US" sz="1400" b="1" smtClean="0">
                <a:solidFill>
                  <a:schemeClr val="bg1"/>
                </a:solidFill>
              </a:rPr>
              <a:t>‹#›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9B7B9A8-6BC9-4457-AA9F-8CF6734C4AF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330" y="5680734"/>
            <a:ext cx="2426672" cy="145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0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OCPC@seattle.gov" TargetMode="External"/><Relationship Id="rId2" Type="http://schemas.openxmlformats.org/officeDocument/2006/relationships/hyperlink" Target="mailto:Evan.Lih@seattle.go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8865B-720C-4983-BBE1-C6A2D5C36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8410" y="1041400"/>
            <a:ext cx="6858000" cy="2387600"/>
          </a:xfrm>
        </p:spPr>
        <p:txBody>
          <a:bodyPr>
            <a:normAutofit/>
          </a:bodyPr>
          <a:lstStyle/>
          <a:p>
            <a:r>
              <a:rPr lang="en-US" dirty="0"/>
              <a:t>Community Engagement for Monitor Assessments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57BE2-915B-43D1-8EFD-3C08CCACB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8410" y="4064677"/>
            <a:ext cx="7210586" cy="1655762"/>
          </a:xfrm>
        </p:spPr>
        <p:txBody>
          <a:bodyPr>
            <a:normAutofit/>
          </a:bodyPr>
          <a:lstStyle/>
          <a:p>
            <a:r>
              <a:rPr lang="en-US" dirty="0"/>
              <a:t>Community Police Commission</a:t>
            </a:r>
          </a:p>
        </p:txBody>
      </p:sp>
    </p:spTree>
    <p:extLst>
      <p:ext uri="{BB962C8B-B14F-4D97-AF65-F5344CB8AC3E}">
        <p14:creationId xmlns:p14="http://schemas.microsoft.com/office/powerpoint/2010/main" val="1230879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B0D94-19EA-4ED2-8235-06D54AAD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751" y="365129"/>
            <a:ext cx="8103368" cy="1325563"/>
          </a:xfrm>
        </p:spPr>
        <p:txBody>
          <a:bodyPr>
            <a:normAutofit/>
          </a:bodyPr>
          <a:lstStyle/>
          <a:p>
            <a:r>
              <a:rPr lang="en-US" sz="3000" dirty="0"/>
              <a:t>Stops and Detentions: Key Data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D26C7-5C16-49D5-B7D7-956C84BC8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033785" cy="408732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Quality of Stops &amp; Frisks</a:t>
            </a:r>
          </a:p>
          <a:p>
            <a:r>
              <a:rPr lang="en-US" sz="2000" dirty="0"/>
              <a:t>Report needs more details on methodology</a:t>
            </a:r>
          </a:p>
          <a:p>
            <a:r>
              <a:rPr lang="en-US" sz="2000" dirty="0"/>
              <a:t>More details needed on decrease of adherence to frisk policy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222559-BD6D-3764-F5BB-5312AB6CBD0E}"/>
              </a:ext>
            </a:extLst>
          </p:cNvPr>
          <p:cNvSpPr txBox="1"/>
          <p:nvPr/>
        </p:nvSpPr>
        <p:spPr>
          <a:xfrm>
            <a:off x="4662435" y="1825625"/>
            <a:ext cx="45770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STOPS AND DETENTIONS ASSSEMENT, Figure 1: Stops by Year, 2016-2021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11D75F1-1516-7165-09D1-0AB0D16CC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938" y="2255842"/>
            <a:ext cx="3971938" cy="234631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EE3DF96-EB51-DEC4-CA52-598EC1E00192}"/>
              </a:ext>
            </a:extLst>
          </p:cNvPr>
          <p:cNvSpPr txBox="1"/>
          <p:nvPr/>
        </p:nvSpPr>
        <p:spPr>
          <a:xfrm>
            <a:off x="4870938" y="4644863"/>
            <a:ext cx="472272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SPD Open Data </a:t>
            </a:r>
          </a:p>
        </p:txBody>
      </p:sp>
    </p:spTree>
    <p:extLst>
      <p:ext uri="{BB962C8B-B14F-4D97-AF65-F5344CB8AC3E}">
        <p14:creationId xmlns:p14="http://schemas.microsoft.com/office/powerpoint/2010/main" val="4076651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B502FF-DC1B-033B-29F4-B80AE87E0A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57711" y="1690692"/>
            <a:ext cx="4886289" cy="3464112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289F9EE-DE6F-F75A-1843-D6830EE2B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751" y="365129"/>
            <a:ext cx="8103368" cy="1325563"/>
          </a:xfrm>
        </p:spPr>
        <p:txBody>
          <a:bodyPr>
            <a:normAutofit/>
          </a:bodyPr>
          <a:lstStyle/>
          <a:p>
            <a:r>
              <a:rPr lang="en-US" sz="3000" dirty="0"/>
              <a:t>Stops and Detentions: Key Data Feedback (cont.)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899F8EB-FF47-122A-E808-8EB9A1930767}"/>
              </a:ext>
            </a:extLst>
          </p:cNvPr>
          <p:cNvSpPr txBox="1">
            <a:spLocks/>
          </p:cNvSpPr>
          <p:nvPr/>
        </p:nvSpPr>
        <p:spPr>
          <a:xfrm>
            <a:off x="288532" y="1765335"/>
            <a:ext cx="4033785" cy="4087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5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Weapons section – needs data on legal ownership</a:t>
            </a:r>
          </a:p>
          <a:p>
            <a:r>
              <a:rPr lang="en-US" sz="2000" dirty="0"/>
              <a:t>Minorities still frisked more – needs more research </a:t>
            </a:r>
          </a:p>
          <a:p>
            <a:r>
              <a:rPr lang="en-US" sz="2000" dirty="0"/>
              <a:t>Lack of graphics for methodology</a:t>
            </a:r>
          </a:p>
        </p:txBody>
      </p:sp>
    </p:spTree>
    <p:extLst>
      <p:ext uri="{BB962C8B-B14F-4D97-AF65-F5344CB8AC3E}">
        <p14:creationId xmlns:p14="http://schemas.microsoft.com/office/powerpoint/2010/main" val="1565639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291B5-1D96-CC27-2BEC-DBE34C14B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174462" cy="4087324"/>
          </a:xfrm>
        </p:spPr>
        <p:txBody>
          <a:bodyPr>
            <a:normAutofit/>
          </a:bodyPr>
          <a:lstStyle/>
          <a:p>
            <a:r>
              <a:rPr lang="en-US" sz="1900" dirty="0"/>
              <a:t>Sharp Increase in individuals having 5+ crisis contacts with SPD</a:t>
            </a:r>
          </a:p>
          <a:p>
            <a:r>
              <a:rPr lang="en-US" sz="1900" dirty="0"/>
              <a:t>Use of Force (</a:t>
            </a:r>
            <a:r>
              <a:rPr lang="en-US" sz="1900" dirty="0" err="1"/>
              <a:t>UoF</a:t>
            </a:r>
            <a:r>
              <a:rPr lang="en-US" sz="1900" dirty="0"/>
              <a:t>) Level statistics unavailable in dataset</a:t>
            </a:r>
          </a:p>
          <a:p>
            <a:r>
              <a:rPr lang="en-US" sz="1900" dirty="0"/>
              <a:t>Five Mental Health professionals in Crisis Response – data?</a:t>
            </a:r>
          </a:p>
          <a:p>
            <a:r>
              <a:rPr lang="en-US" sz="1900" dirty="0"/>
              <a:t>Included data from beginning of consent decree/where possible for comparison</a:t>
            </a:r>
          </a:p>
          <a:p>
            <a:endParaRPr lang="en-US" sz="19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CD965CF-14F4-014F-58DC-19E8AD373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87" y="355081"/>
            <a:ext cx="8364625" cy="1325563"/>
          </a:xfrm>
        </p:spPr>
        <p:txBody>
          <a:bodyPr>
            <a:normAutofit/>
          </a:bodyPr>
          <a:lstStyle/>
          <a:p>
            <a:r>
              <a:rPr lang="en-US" sz="3000" dirty="0"/>
              <a:t>Crisis Intervention Assessment: Key Data Feedback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A5F62C4-36EF-B493-5A68-63C7D7190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250" y="2409444"/>
            <a:ext cx="4093976" cy="291968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EACD4145-C95E-D424-5E33-025C734AAFFB}"/>
              </a:ext>
            </a:extLst>
          </p:cNvPr>
          <p:cNvSpPr txBox="1"/>
          <p:nvPr/>
        </p:nvSpPr>
        <p:spPr>
          <a:xfrm>
            <a:off x="4803112" y="1782956"/>
            <a:ext cx="35615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0" algn="just">
              <a:spcBef>
                <a:spcPts val="0"/>
              </a:spcBef>
              <a:spcAft>
                <a:spcPts val="195"/>
              </a:spcAft>
            </a:pPr>
            <a:r>
              <a:rPr lang="en-US" sz="1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CRISIS INTERVENTION ASSESMENT, Figure 1: Number of SPD Crisis Contacts by Individual, 2019 – 2020</a:t>
            </a:r>
          </a:p>
        </p:txBody>
      </p:sp>
    </p:spTree>
    <p:extLst>
      <p:ext uri="{BB962C8B-B14F-4D97-AF65-F5344CB8AC3E}">
        <p14:creationId xmlns:p14="http://schemas.microsoft.com/office/powerpoint/2010/main" val="1602382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5314C-619C-8955-CFBC-FB3DC31B7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3621803" cy="4087324"/>
          </a:xfrm>
        </p:spPr>
        <p:txBody>
          <a:bodyPr>
            <a:normAutofit/>
          </a:bodyPr>
          <a:lstStyle/>
          <a:p>
            <a:r>
              <a:rPr lang="en-US" sz="1900" dirty="0"/>
              <a:t>Use of Force Data cited in assessment, but not available in crisis intervention dataset. </a:t>
            </a:r>
          </a:p>
          <a:p>
            <a:r>
              <a:rPr lang="en-US" sz="1900" dirty="0"/>
              <a:t>CPC Provided Feedback on 2/4/2022</a:t>
            </a:r>
          </a:p>
          <a:p>
            <a:r>
              <a:rPr lang="en-US" sz="1900" dirty="0"/>
              <a:t>Further highlighted by community members on 2/8/2022</a:t>
            </a:r>
          </a:p>
          <a:p>
            <a:r>
              <a:rPr lang="en-US" sz="1900" dirty="0"/>
              <a:t>Met with Relevant Partners in SPD Data Analytics Platform (DAP)</a:t>
            </a:r>
          </a:p>
          <a:p>
            <a:endParaRPr lang="en-US" sz="19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AC526AE-A2EB-B0A7-2C5C-9B63A25D0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87" y="355081"/>
            <a:ext cx="8364625" cy="1325563"/>
          </a:xfrm>
        </p:spPr>
        <p:txBody>
          <a:bodyPr>
            <a:normAutofit/>
          </a:bodyPr>
          <a:lstStyle/>
          <a:p>
            <a:r>
              <a:rPr lang="en-US" sz="3000" dirty="0"/>
              <a:t>Crisis Intervention Assessment: Use of Force Feedback Timeline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394353-3FA2-607C-14F0-234EF0FA5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501" y="2478710"/>
            <a:ext cx="2905530" cy="3429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BA41F6-786C-D89E-1C08-A128E4710F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0501" y="2821658"/>
            <a:ext cx="2819794" cy="9050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D0548D5-D8AA-0DBF-5265-154650C53BEF}"/>
              </a:ext>
            </a:extLst>
          </p:cNvPr>
          <p:cNvSpPr txBox="1"/>
          <p:nvPr/>
        </p:nvSpPr>
        <p:spPr>
          <a:xfrm>
            <a:off x="5350898" y="1837980"/>
            <a:ext cx="356151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0" algn="just">
              <a:spcBef>
                <a:spcPts val="0"/>
              </a:spcBef>
              <a:spcAft>
                <a:spcPts val="195"/>
              </a:spcAft>
            </a:pPr>
            <a:r>
              <a:rPr lang="en-US" sz="1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CRISIS INTERVENTION ASSESMENT, Table 2: Use of Force Involving Individuals Experiencing Behavioral Health Crisis, by Use of Force Level, 2019–2020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D78A08-0293-900C-28BA-72B6F3B0C040}"/>
              </a:ext>
            </a:extLst>
          </p:cNvPr>
          <p:cNvSpPr txBox="1"/>
          <p:nvPr/>
        </p:nvSpPr>
        <p:spPr>
          <a:xfrm>
            <a:off x="5336905" y="3974574"/>
            <a:ext cx="4105228" cy="553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375920" algn="just">
              <a:lnSpc>
                <a:spcPct val="1150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900" i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Source:</a:t>
            </a:r>
            <a:r>
              <a:rPr lang="en-US" sz="900" i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Statistics</a:t>
            </a:r>
            <a:r>
              <a:rPr lang="en-US" sz="900" i="1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provided</a:t>
            </a:r>
            <a:r>
              <a:rPr lang="en-US" sz="900" i="1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</a:t>
            </a:r>
            <a:r>
              <a:rPr lang="en-US" sz="900" i="1" spc="-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SPD’s</a:t>
            </a:r>
            <a:r>
              <a:rPr lang="en-US" sz="900" i="1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Data</a:t>
            </a:r>
            <a:r>
              <a:rPr lang="en-US" sz="900" i="1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Analytics</a:t>
            </a:r>
            <a:r>
              <a:rPr lang="en-US" sz="900" i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Platform</a:t>
            </a:r>
            <a:r>
              <a:rPr lang="en-US" sz="900" i="1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based</a:t>
            </a:r>
            <a:r>
              <a:rPr lang="en-US" sz="900" i="1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</a:t>
            </a:r>
            <a:r>
              <a:rPr lang="en-US" sz="900" i="1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SPD</a:t>
            </a:r>
            <a:r>
              <a:rPr lang="en-US" sz="900" i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Crisis</a:t>
            </a:r>
            <a:r>
              <a:rPr lang="en-US" sz="900" i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Contact</a:t>
            </a:r>
            <a:r>
              <a:rPr lang="en-US" sz="900" i="1" spc="-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Forms</a:t>
            </a:r>
            <a:r>
              <a:rPr lang="en-US" sz="900" i="1" spc="-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Use of Force Reports. See explanation below regarding data quality issues regarding uses of</a:t>
            </a:r>
            <a:r>
              <a:rPr lang="en-US" sz="900" i="1" spc="-2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force</a:t>
            </a:r>
            <a:r>
              <a:rPr lang="en-US" sz="900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involving</a:t>
            </a:r>
            <a:r>
              <a:rPr lang="en-US" sz="900" i="1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crises.</a:t>
            </a:r>
            <a:endParaRPr lang="en-US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092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9288E2C-443B-2D63-0B87-D530C56A3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87" y="355081"/>
            <a:ext cx="8364625" cy="1325563"/>
          </a:xfrm>
        </p:spPr>
        <p:txBody>
          <a:bodyPr>
            <a:normAutofit/>
          </a:bodyPr>
          <a:lstStyle/>
          <a:p>
            <a:r>
              <a:rPr lang="en-US" sz="3000" dirty="0"/>
              <a:t>Crisis Intervention Assessment: Use of Force Feedback Timeline (continued)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EC2C4F0-2D06-0F9F-8788-B748D9102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943350" cy="4087813"/>
          </a:xfrm>
        </p:spPr>
        <p:txBody>
          <a:bodyPr>
            <a:normAutofit/>
          </a:bodyPr>
          <a:lstStyle/>
          <a:p>
            <a:r>
              <a:rPr lang="en-US" sz="1900" dirty="0"/>
              <a:t>SPD DAP explained Use of Force level Data not in public dataset for two reasons:</a:t>
            </a:r>
          </a:p>
          <a:p>
            <a:pPr lvl="1"/>
            <a:r>
              <a:rPr lang="en-US" sz="1900" dirty="0"/>
              <a:t>Privacy</a:t>
            </a:r>
          </a:p>
          <a:p>
            <a:pPr lvl="1"/>
            <a:r>
              <a:rPr lang="en-US" sz="1900" dirty="0"/>
              <a:t>Complexity</a:t>
            </a:r>
          </a:p>
          <a:p>
            <a:r>
              <a:rPr lang="en-US" sz="1900" dirty="0"/>
              <a:t>CPC releases statement on 3/22/22, highlighting omission of this data, calling for SPD/Monitor to release public dataset w/ information</a:t>
            </a:r>
          </a:p>
          <a:p>
            <a:r>
              <a:rPr lang="en-US" sz="1900" dirty="0"/>
              <a:t>SPD Responds on 4/05/22, with formal explanation of omission of data and other points</a:t>
            </a:r>
          </a:p>
          <a:p>
            <a:endParaRPr lang="en-US" sz="19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39BBF6-22A0-34BA-52E8-D09F43417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23" y="2764477"/>
            <a:ext cx="4058216" cy="110505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3F644C9-7A0D-103A-0939-2BCC1C8783B1}"/>
              </a:ext>
            </a:extLst>
          </p:cNvPr>
          <p:cNvSpPr txBox="1"/>
          <p:nvPr/>
        </p:nvSpPr>
        <p:spPr>
          <a:xfrm>
            <a:off x="4722725" y="2154082"/>
            <a:ext cx="356151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0" algn="just">
              <a:spcBef>
                <a:spcPts val="0"/>
              </a:spcBef>
              <a:spcAft>
                <a:spcPts val="195"/>
              </a:spcAft>
            </a:pPr>
            <a:r>
              <a:rPr lang="en-US" sz="1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CRISIS </a:t>
            </a:r>
            <a:r>
              <a:rPr lang="en-US" sz="10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INTERVENTION ASSESMENT, </a:t>
            </a:r>
            <a:r>
              <a:rPr lang="en-US" sz="1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Table</a:t>
            </a:r>
            <a:r>
              <a:rPr lang="en-US" sz="1000" b="1" kern="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3:</a:t>
            </a:r>
            <a:r>
              <a:rPr lang="en-US" sz="1000" b="1" kern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Percentage</a:t>
            </a:r>
            <a:r>
              <a:rPr lang="en-US" sz="1000" b="1" kern="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sz="1000" b="1" kern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Crisis</a:t>
            </a:r>
            <a:r>
              <a:rPr lang="en-US" sz="1000" b="1" kern="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Contacts</a:t>
            </a:r>
            <a:r>
              <a:rPr lang="en-US" sz="1000" b="1" kern="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Involving</a:t>
            </a:r>
            <a:r>
              <a:rPr lang="en-US" sz="1000" b="1" kern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</a:t>
            </a:r>
            <a:r>
              <a:rPr lang="en-US" sz="1000" b="1" kern="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sz="1000" b="1" kern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Force,</a:t>
            </a:r>
            <a:r>
              <a:rPr lang="en-US" sz="1000" b="1" kern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 Force</a:t>
            </a:r>
            <a:r>
              <a:rPr lang="en-US" sz="1000" b="1" kern="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Type,</a:t>
            </a:r>
            <a:r>
              <a:rPr lang="en-US" sz="1000" b="1" kern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2019–2020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95FF05-DB2B-B710-EB8C-169C5D41FC15}"/>
              </a:ext>
            </a:extLst>
          </p:cNvPr>
          <p:cNvSpPr txBox="1"/>
          <p:nvPr/>
        </p:nvSpPr>
        <p:spPr>
          <a:xfrm>
            <a:off x="4722725" y="3925928"/>
            <a:ext cx="4577024" cy="557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375920" algn="just">
              <a:lnSpc>
                <a:spcPct val="1150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900" i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Source:</a:t>
            </a:r>
            <a:r>
              <a:rPr lang="en-US" sz="900" i="1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i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Statistics</a:t>
            </a:r>
            <a:r>
              <a:rPr lang="en-US" sz="900" i="1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i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Provided</a:t>
            </a:r>
            <a:r>
              <a:rPr lang="en-US" sz="900" i="1" spc="-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</a:t>
            </a:r>
            <a:r>
              <a:rPr lang="en-US" sz="900" i="1" spc="-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SPD’s</a:t>
            </a:r>
            <a:r>
              <a:rPr lang="en-US" sz="900" i="1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Data</a:t>
            </a:r>
            <a:r>
              <a:rPr lang="en-US" sz="900" i="1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Analytics</a:t>
            </a:r>
            <a:r>
              <a:rPr lang="en-US" sz="900" i="1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Platform</a:t>
            </a:r>
            <a:r>
              <a:rPr lang="en-US" sz="900" i="1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based</a:t>
            </a:r>
            <a:r>
              <a:rPr lang="en-US" sz="900" i="1" spc="-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</a:t>
            </a:r>
            <a:r>
              <a:rPr lang="en-US" sz="900" i="1" spc="-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SPD</a:t>
            </a:r>
            <a:r>
              <a:rPr lang="en-US" sz="900" i="1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Crisis</a:t>
            </a:r>
            <a:r>
              <a:rPr lang="en-US" sz="900" i="1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Contact</a:t>
            </a:r>
            <a:r>
              <a:rPr lang="en-US" sz="900" i="1" spc="-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Forms</a:t>
            </a:r>
            <a:r>
              <a:rPr lang="en-US" sz="900" i="1" spc="-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Use of Force Reports. See explanation above regarding data quality issues regarding uses of</a:t>
            </a:r>
            <a:r>
              <a:rPr lang="en-US" sz="900" i="1" spc="-2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force</a:t>
            </a:r>
            <a:r>
              <a:rPr lang="en-US" sz="900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involving</a:t>
            </a:r>
            <a:r>
              <a:rPr lang="en-US" sz="900" i="1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crises.</a:t>
            </a:r>
            <a:endParaRPr lang="en-US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250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153F7-785F-A761-E3C7-7C29D1CC1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564DA-97DC-157D-86F5-00A6A0588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Reach out directly to CPC Staff:</a:t>
            </a:r>
          </a:p>
          <a:p>
            <a:pPr lvl="1"/>
            <a:r>
              <a:rPr lang="en-US" sz="2000" dirty="0"/>
              <a:t>Email: </a:t>
            </a:r>
            <a:r>
              <a:rPr lang="en-US" sz="2000" dirty="0">
                <a:hlinkClick r:id="rId2"/>
              </a:rPr>
              <a:t>Evan.Lih@seattle.gov</a:t>
            </a:r>
            <a:r>
              <a:rPr lang="en-US" sz="2000" dirty="0"/>
              <a:t> or </a:t>
            </a:r>
            <a:r>
              <a:rPr lang="en-US" sz="2000" dirty="0">
                <a:hlinkClick r:id="rId3"/>
              </a:rPr>
              <a:t>OCPC@seattle.gov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1617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3DA5"/>
      </a:dk1>
      <a:lt1>
        <a:sysClr val="window" lastClr="FFFFFF"/>
      </a:lt1>
      <a:dk2>
        <a:srgbClr val="003DA5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attle Tex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artment PowerPoint" id="{998C011E-C917-4BFD-94AD-5FB48150EDC6}" vid="{8AB02969-1BE2-4903-A02F-6143381C20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686c4f9-c5ad-4130-9389-acf10fe4ef4c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25B8860E3B364486EF216F06C4A0BB" ma:contentTypeVersion="9" ma:contentTypeDescription="Create a new document." ma:contentTypeScope="" ma:versionID="ef8e1be7092e412a584ed34b1ca0e820">
  <xsd:schema xmlns:xsd="http://www.w3.org/2001/XMLSchema" xmlns:xs="http://www.w3.org/2001/XMLSchema" xmlns:p="http://schemas.microsoft.com/office/2006/metadata/properties" xmlns:ns3="2686c4f9-c5ad-4130-9389-acf10fe4ef4c" xmlns:ns4="15446857-0f24-42ea-868b-8953cf5a7c19" targetNamespace="http://schemas.microsoft.com/office/2006/metadata/properties" ma:root="true" ma:fieldsID="54c16e0fb0088889b76797599ac9bf5d" ns3:_="" ns4:_="">
    <xsd:import namespace="2686c4f9-c5ad-4130-9389-acf10fe4ef4c"/>
    <xsd:import namespace="15446857-0f24-42ea-868b-8953cf5a7c1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86c4f9-c5ad-4130-9389-acf10fe4ef4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446857-0f24-42ea-868b-8953cf5a7c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A82C13-6FD8-4D5E-B1CD-6BADBA76DE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0CD351-0561-4B41-9079-EB7703943CEB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15446857-0f24-42ea-868b-8953cf5a7c19"/>
    <ds:schemaRef ds:uri="http://schemas.microsoft.com/office/infopath/2007/PartnerControls"/>
    <ds:schemaRef ds:uri="2686c4f9-c5ad-4130-9389-acf10fe4ef4c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BD6A9D1-DBD5-4E90-80B6-AE4F4D13A0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86c4f9-c5ad-4130-9389-acf10fe4ef4c"/>
    <ds:schemaRef ds:uri="15446857-0f24-42ea-868b-8953cf5a7c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8302</TotalTime>
  <Words>507</Words>
  <Application>Microsoft Office PowerPoint</Application>
  <PresentationFormat>On-screen Show (4:3)</PresentationFormat>
  <Paragraphs>46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Seattle Text</vt:lpstr>
      <vt:lpstr>Arial</vt:lpstr>
      <vt:lpstr>Calibri</vt:lpstr>
      <vt:lpstr>Times New Roman</vt:lpstr>
      <vt:lpstr>Office Theme</vt:lpstr>
      <vt:lpstr>Community Engagement for Monitor Assessments</vt:lpstr>
      <vt:lpstr>Stops and Detentions: Key Data Feedback</vt:lpstr>
      <vt:lpstr>Stops and Detentions: Key Data Feedback (cont.)</vt:lpstr>
      <vt:lpstr>Crisis Intervention Assessment: Key Data Feedback</vt:lpstr>
      <vt:lpstr>Crisis Intervention Assessment: Use of Force Feedback Timeline</vt:lpstr>
      <vt:lpstr>Crisis Intervention Assessment: Use of Force Feedback Timeline (continued)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Jacqueline Wu</dc:creator>
  <cp:lastModifiedBy>Lih, Evan</cp:lastModifiedBy>
  <cp:revision>12</cp:revision>
  <dcterms:created xsi:type="dcterms:W3CDTF">2022-03-10T22:40:08Z</dcterms:created>
  <dcterms:modified xsi:type="dcterms:W3CDTF">2022-05-11T07:46:47Z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0x0101002325B8860E3B364486EF216F06C4A0BB</vt:lpwstr>
  </property>
</Properties>
</file>